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076A27-8146-4F75-9851-A83577C6FD8A}" type="datetime2">
              <a:rPr lang="en-US" smtClean="0"/>
              <a:t>Thursday, June 25, 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B9EAB3BA-07EE-4B64-A177-47C30D775877}"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7766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700505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464515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654445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3401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470439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6746582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559515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984735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750483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0076A27-8146-4F75-9851-A83577C6FD8A}" type="datetime2">
              <a:rPr lang="en-US" smtClean="0"/>
              <a:t>Thursday, June 25,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57674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0076A27-8146-4F75-9851-A83577C6FD8A}" type="datetime2">
              <a:rPr lang="en-US" smtClean="0"/>
              <a:t>Thursday, June 25, 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957287080"/>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oe Caputo">
            <a:extLst>
              <a:ext uri="{FF2B5EF4-FFF2-40B4-BE49-F238E27FC236}">
                <a16:creationId xmlns:a16="http://schemas.microsoft.com/office/drawing/2014/main" id="{A38B3CE7-2034-4F72-9DA4-13520CCFA8C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154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09873130-3BB3-453A-9EDF-EAB4D66D9BE8}"/>
              </a:ext>
            </a:extLst>
          </p:cNvPr>
          <p:cNvSpPr txBox="1"/>
          <p:nvPr/>
        </p:nvSpPr>
        <p:spPr>
          <a:xfrm>
            <a:off x="618014" y="111730"/>
            <a:ext cx="7497285" cy="1446550"/>
          </a:xfrm>
          <a:prstGeom prst="rect">
            <a:avLst/>
          </a:prstGeom>
          <a:noFill/>
        </p:spPr>
        <p:txBody>
          <a:bodyPr wrap="square" rtlCol="0">
            <a:spAutoFit/>
          </a:bodyPr>
          <a:lstStyle/>
          <a:p>
            <a:r>
              <a:rPr lang="tr-TR" sz="8800" b="1" dirty="0">
                <a:solidFill>
                  <a:schemeClr val="tx1">
                    <a:lumMod val="75000"/>
                  </a:schemeClr>
                </a:solidFill>
              </a:rPr>
              <a:t>GOVERNOR</a:t>
            </a:r>
          </a:p>
        </p:txBody>
      </p:sp>
      <p:sp>
        <p:nvSpPr>
          <p:cNvPr id="5" name="Metin kutusu 4">
            <a:extLst>
              <a:ext uri="{FF2B5EF4-FFF2-40B4-BE49-F238E27FC236}">
                <a16:creationId xmlns:a16="http://schemas.microsoft.com/office/drawing/2014/main" id="{102BB114-E6F8-4395-B02A-262C9F7E0D7F}"/>
              </a:ext>
            </a:extLst>
          </p:cNvPr>
          <p:cNvSpPr txBox="1"/>
          <p:nvPr/>
        </p:nvSpPr>
        <p:spPr>
          <a:xfrm>
            <a:off x="142043" y="1558280"/>
            <a:ext cx="5097614" cy="1200329"/>
          </a:xfrm>
          <a:prstGeom prst="rect">
            <a:avLst/>
          </a:prstGeom>
          <a:noFill/>
        </p:spPr>
        <p:txBody>
          <a:bodyPr wrap="none" rtlCol="0">
            <a:spAutoFit/>
          </a:bodyPr>
          <a:lstStyle/>
          <a:p>
            <a:pPr marL="285750" indent="-285750">
              <a:buFont typeface="Arial" panose="020B0604020202020204" pitchFamily="34" charset="0"/>
              <a:buChar char="•"/>
            </a:pPr>
            <a:r>
              <a:rPr lang="tr-TR" b="1" dirty="0" err="1">
                <a:solidFill>
                  <a:schemeClr val="tx1">
                    <a:lumMod val="95000"/>
                  </a:schemeClr>
                </a:solidFill>
                <a:latin typeface="Calibri" panose="020F0502020204030204" pitchFamily="34" charset="0"/>
                <a:cs typeface="Calibri" panose="020F0502020204030204" pitchFamily="34" charset="0"/>
              </a:rPr>
              <a:t>Governor</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adds</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removes</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and</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updates</a:t>
            </a:r>
            <a:endParaRPr lang="tr-TR" b="1" dirty="0">
              <a:solidFill>
                <a:schemeClr val="tx1">
                  <a:lumMod val="95000"/>
                </a:schemeClr>
              </a:solidFill>
              <a:latin typeface="Calibri" panose="020F0502020204030204" pitchFamily="34" charset="0"/>
              <a:cs typeface="Calibri" panose="020F0502020204030204" pitchFamily="34" charset="0"/>
            </a:endParaRPr>
          </a:p>
          <a:p>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personnel</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and</a:t>
            </a:r>
            <a:r>
              <a:rPr lang="tr-TR" b="1" dirty="0">
                <a:solidFill>
                  <a:schemeClr val="tx1">
                    <a:lumMod val="95000"/>
                  </a:schemeClr>
                </a:solidFill>
                <a:latin typeface="Calibri" panose="020F0502020204030204" pitchFamily="34" charset="0"/>
                <a:cs typeface="Calibri" panose="020F0502020204030204" pitchFamily="34" charset="0"/>
              </a:rPr>
              <a:t> </a:t>
            </a:r>
            <a:r>
              <a:rPr lang="tr-TR" b="1" dirty="0" err="1">
                <a:solidFill>
                  <a:schemeClr val="tx1">
                    <a:lumMod val="95000"/>
                  </a:schemeClr>
                </a:solidFill>
                <a:latin typeface="Calibri" panose="020F0502020204030204" pitchFamily="34" charset="0"/>
                <a:cs typeface="Calibri" panose="020F0502020204030204" pitchFamily="34" charset="0"/>
              </a:rPr>
              <a:t>inmates</a:t>
            </a:r>
            <a:r>
              <a:rPr lang="tr-TR" b="1" dirty="0">
                <a:solidFill>
                  <a:schemeClr val="tx1">
                    <a:lumMod val="9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b="1" dirty="0" err="1">
                <a:solidFill>
                  <a:schemeClr val="tx1">
                    <a:lumMod val="95000"/>
                  </a:schemeClr>
                </a:solidFill>
                <a:latin typeface="Calibri" panose="020F0502020204030204" pitchFamily="34" charset="0"/>
                <a:cs typeface="Calibri" panose="020F0502020204030204" pitchFamily="34" charset="0"/>
              </a:rPr>
              <a:t>Also</a:t>
            </a:r>
            <a:r>
              <a:rPr lang="tr-TR" b="1" dirty="0">
                <a:solidFill>
                  <a:schemeClr val="tx1">
                    <a:lumMod val="95000"/>
                  </a:schemeClr>
                </a:solidFill>
                <a:latin typeface="Calibri" panose="020F0502020204030204" pitchFamily="34" charset="0"/>
                <a:cs typeface="Calibri" panose="020F0502020204030204" pitchFamily="34" charset="0"/>
              </a:rPr>
              <a:t>, he/</a:t>
            </a:r>
            <a:r>
              <a:rPr lang="tr-TR" b="1" dirty="0" err="1">
                <a:solidFill>
                  <a:schemeClr val="tx1">
                    <a:lumMod val="95000"/>
                  </a:schemeClr>
                </a:solidFill>
                <a:latin typeface="Calibri" panose="020F0502020204030204" pitchFamily="34" charset="0"/>
                <a:cs typeface="Calibri" panose="020F0502020204030204" pitchFamily="34" charset="0"/>
              </a:rPr>
              <a:t>she</a:t>
            </a:r>
            <a:r>
              <a:rPr lang="en-US" b="1" dirty="0">
                <a:solidFill>
                  <a:schemeClr val="tx1">
                    <a:lumMod val="95000"/>
                  </a:schemeClr>
                </a:solidFill>
                <a:latin typeface="Calibri" panose="020F0502020204030204" pitchFamily="34" charset="0"/>
                <a:cs typeface="Calibri" panose="020F0502020204030204" pitchFamily="34" charset="0"/>
              </a:rPr>
              <a:t> regulates the </a:t>
            </a:r>
            <a:r>
              <a:rPr lang="tr-TR" b="1" dirty="0" err="1">
                <a:solidFill>
                  <a:schemeClr val="tx1">
                    <a:lumMod val="95000"/>
                  </a:schemeClr>
                </a:solidFill>
                <a:latin typeface="Calibri" panose="020F0502020204030204" pitchFamily="34" charset="0"/>
                <a:cs typeface="Calibri" panose="020F0502020204030204" pitchFamily="34" charset="0"/>
              </a:rPr>
              <a:t>jobs</a:t>
            </a:r>
            <a:r>
              <a:rPr lang="en-US" b="1" dirty="0">
                <a:solidFill>
                  <a:schemeClr val="tx1">
                    <a:lumMod val="95000"/>
                  </a:schemeClr>
                </a:solidFill>
                <a:latin typeface="Calibri" panose="020F0502020204030204" pitchFamily="34" charset="0"/>
                <a:cs typeface="Calibri" panose="020F0502020204030204" pitchFamily="34" charset="0"/>
              </a:rPr>
              <a:t> of the </a:t>
            </a:r>
            <a:r>
              <a:rPr lang="tr-TR" b="1" dirty="0" err="1">
                <a:solidFill>
                  <a:schemeClr val="tx1">
                    <a:lumMod val="95000"/>
                  </a:schemeClr>
                </a:solidFill>
                <a:latin typeface="Calibri" panose="020F0502020204030204" pitchFamily="34" charset="0"/>
                <a:cs typeface="Calibri" panose="020F0502020204030204" pitchFamily="34" charset="0"/>
              </a:rPr>
              <a:t>personnel</a:t>
            </a:r>
            <a:r>
              <a:rPr lang="en-US" dirty="0">
                <a:solidFill>
                  <a:schemeClr val="tx1">
                    <a:lumMod val="95000"/>
                  </a:schemeClr>
                </a:solidFill>
              </a:rPr>
              <a:t>.</a:t>
            </a:r>
            <a:endParaRPr lang="tr-TR" dirty="0">
              <a:solidFill>
                <a:schemeClr val="tx1">
                  <a:lumMod val="95000"/>
                </a:schemeClr>
              </a:solidFill>
            </a:endParaRPr>
          </a:p>
          <a:p>
            <a:endParaRPr lang="tr-TR" dirty="0"/>
          </a:p>
        </p:txBody>
      </p:sp>
    </p:spTree>
    <p:extLst>
      <p:ext uri="{BB962C8B-B14F-4D97-AF65-F5344CB8AC3E}">
        <p14:creationId xmlns:p14="http://schemas.microsoft.com/office/powerpoint/2010/main" val="92914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5A48F88-E586-450B-9CC3-1737BDDD440D}"/>
              </a:ext>
            </a:extLst>
          </p:cNvPr>
          <p:cNvPicPr>
            <a:picLocks noGrp="1" noChangeAspect="1"/>
          </p:cNvPicPr>
          <p:nvPr>
            <p:ph idx="1"/>
          </p:nvPr>
        </p:nvPicPr>
        <p:blipFill>
          <a:blip r:embed="rId2"/>
          <a:stretch>
            <a:fillRect/>
          </a:stretch>
        </p:blipFill>
        <p:spPr>
          <a:xfrm>
            <a:off x="4542339" y="561975"/>
            <a:ext cx="3293690" cy="5486400"/>
          </a:xfrm>
          <a:prstGeom prst="rect">
            <a:avLst/>
          </a:prstGeom>
        </p:spPr>
      </p:pic>
      <p:sp>
        <p:nvSpPr>
          <p:cNvPr id="4" name="Metin Yer Tutucusu 3">
            <a:extLst>
              <a:ext uri="{FF2B5EF4-FFF2-40B4-BE49-F238E27FC236}">
                <a16:creationId xmlns:a16="http://schemas.microsoft.com/office/drawing/2014/main" id="{E736955F-2D62-4865-98E8-949CBFCA2F55}"/>
              </a:ext>
            </a:extLst>
          </p:cNvPr>
          <p:cNvSpPr>
            <a:spLocks noGrp="1"/>
          </p:cNvSpPr>
          <p:nvPr>
            <p:ph type="body" sz="half" idx="2"/>
          </p:nvPr>
        </p:nvSpPr>
        <p:spPr>
          <a:xfrm>
            <a:off x="745998" y="785284"/>
            <a:ext cx="3200400" cy="5596466"/>
          </a:xfrm>
        </p:spPr>
        <p:txBody>
          <a:bodyPr>
            <a:normAutofit/>
          </a:bodyPr>
          <a:lstStyle/>
          <a:p>
            <a:pPr marL="285750" indent="-285750">
              <a:buFont typeface="Arial" panose="020B0604020202020204" pitchFamily="34" charset="0"/>
              <a:buChar char="•"/>
            </a:pPr>
            <a:r>
              <a:rPr lang="tr-TR" sz="1800" b="1" dirty="0">
                <a:latin typeface="Calibri" panose="020F0502020204030204" pitchFamily="34" charset="0"/>
                <a:cs typeface="Calibri" panose="020F0502020204030204" pitchFamily="34" charset="0"/>
              </a:rPr>
              <a:t>Database </a:t>
            </a:r>
            <a:r>
              <a:rPr lang="tr-TR" sz="1800" b="1" dirty="0" err="1">
                <a:latin typeface="Calibri" panose="020F0502020204030204" pitchFamily="34" charset="0"/>
                <a:cs typeface="Calibri" panose="020F0502020204030204" pitchFamily="34" charset="0"/>
              </a:rPr>
              <a:t>hold</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the</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Personnel</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list</a:t>
            </a:r>
            <a:r>
              <a:rPr lang="tr-TR" sz="1800" b="1" dirty="0">
                <a:latin typeface="Calibri" panose="020F0502020204030204" pitchFamily="34" charset="0"/>
                <a:cs typeface="Calibri" panose="020F0502020204030204" pitchFamily="34" charset="0"/>
              </a:rPr>
              <a:t> as SKIP LIST. </a:t>
            </a:r>
            <a:r>
              <a:rPr lang="tr-TR" sz="1800" b="1" dirty="0" err="1">
                <a:latin typeface="Calibri" panose="020F0502020204030204" pitchFamily="34" charset="0"/>
                <a:cs typeface="Calibri" panose="020F0502020204030204" pitchFamily="34" charset="0"/>
              </a:rPr>
              <a:t>Governor</a:t>
            </a:r>
            <a:r>
              <a:rPr lang="en-US" sz="1800" b="1" dirty="0">
                <a:latin typeface="Calibri" panose="020F0502020204030204" pitchFamily="34" charset="0"/>
                <a:cs typeface="Calibri" panose="020F0502020204030204" pitchFamily="34" charset="0"/>
              </a:rPr>
              <a:t> adds, deletes and updates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personnel</a:t>
            </a:r>
            <a:r>
              <a:rPr lang="en-US" sz="1800" b="1" dirty="0">
                <a:latin typeface="Calibri" panose="020F0502020204030204" pitchFamily="34" charset="0"/>
                <a:cs typeface="Calibri" panose="020F0502020204030204" pitchFamily="34" charset="0"/>
              </a:rPr>
              <a:t> using this </a:t>
            </a:r>
            <a:r>
              <a:rPr lang="tr-TR" sz="1800" b="1" dirty="0" err="1">
                <a:latin typeface="Calibri" panose="020F0502020204030204" pitchFamily="34" charset="0"/>
                <a:cs typeface="Calibri" panose="020F0502020204030204" pitchFamily="34" charset="0"/>
              </a:rPr>
              <a:t>skip</a:t>
            </a:r>
            <a:r>
              <a:rPr lang="tr-TR" sz="1800" b="1"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list.</a:t>
            </a:r>
            <a:endParaRPr lang="tr-TR" sz="18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tr-TR" sz="1800" b="1" dirty="0">
                <a:latin typeface="Calibri" panose="020F0502020204030204" pitchFamily="34" charset="0"/>
                <a:cs typeface="Calibri" panose="020F0502020204030204" pitchFamily="34" charset="0"/>
              </a:rPr>
              <a:t>Database </a:t>
            </a:r>
            <a:r>
              <a:rPr lang="tr-TR" sz="1800" b="1" dirty="0" err="1">
                <a:latin typeface="Calibri" panose="020F0502020204030204" pitchFamily="34" charset="0"/>
                <a:cs typeface="Calibri" panose="020F0502020204030204" pitchFamily="34" charset="0"/>
              </a:rPr>
              <a:t>hold</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the</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Inmates</a:t>
            </a:r>
            <a:r>
              <a:rPr lang="tr-TR" sz="1800" b="1" dirty="0">
                <a:latin typeface="Calibri" panose="020F0502020204030204" pitchFamily="34" charset="0"/>
                <a:cs typeface="Calibri" panose="020F0502020204030204" pitchFamily="34" charset="0"/>
              </a:rPr>
              <a:t> as </a:t>
            </a:r>
            <a:r>
              <a:rPr lang="tr-TR" sz="1800" b="1" dirty="0" err="1">
                <a:latin typeface="Calibri" panose="020F0502020204030204" pitchFamily="34" charset="0"/>
                <a:cs typeface="Calibri" panose="020F0502020204030204" pitchFamily="34" charset="0"/>
              </a:rPr>
              <a:t>AVLTree</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Governor</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adds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removes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and</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updates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inmates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using</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this</a:t>
            </a:r>
            <a:r>
              <a:rPr lang="tr-TR" sz="1800" b="1" dirty="0">
                <a:latin typeface="Calibri" panose="020F0502020204030204" pitchFamily="34" charset="0"/>
                <a:cs typeface="Calibri" panose="020F0502020204030204" pitchFamily="34" charset="0"/>
              </a:rPr>
              <a:t> AVLTREE.</a:t>
            </a:r>
          </a:p>
          <a:p>
            <a:pPr marL="285750" indent="-285750">
              <a:buFont typeface="Arial" panose="020B0604020202020204" pitchFamily="34" charset="0"/>
              <a:buChar char="•"/>
            </a:pPr>
            <a:r>
              <a:rPr lang="tr-TR" sz="1800" b="1" dirty="0">
                <a:latin typeface="Calibri" panose="020F0502020204030204" pitchFamily="34" charset="0"/>
                <a:cs typeface="Calibri" panose="020F0502020204030204" pitchFamily="34" charset="0"/>
              </a:rPr>
              <a:t>Database </a:t>
            </a:r>
            <a:r>
              <a:rPr lang="tr-TR" sz="1800" b="1" dirty="0" err="1">
                <a:latin typeface="Calibri" panose="020F0502020204030204" pitchFamily="34" charset="0"/>
                <a:cs typeface="Calibri" panose="020F0502020204030204" pitchFamily="34" charset="0"/>
              </a:rPr>
              <a:t>hold</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to-do’s</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two</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different</a:t>
            </a:r>
            <a:r>
              <a:rPr lang="tr-TR" sz="1800" b="1" dirty="0">
                <a:latin typeface="Calibri" panose="020F0502020204030204" pitchFamily="34" charset="0"/>
                <a:cs typeface="Calibri" panose="020F0502020204030204" pitchFamily="34" charset="0"/>
              </a:rPr>
              <a:t> </a:t>
            </a:r>
            <a:r>
              <a:rPr lang="tr-TR" sz="1800" b="1" dirty="0" err="1">
                <a:latin typeface="Calibri" panose="020F0502020204030204" pitchFamily="34" charset="0"/>
                <a:cs typeface="Calibri" panose="020F0502020204030204" pitchFamily="34" charset="0"/>
              </a:rPr>
              <a:t>types</a:t>
            </a:r>
            <a:r>
              <a:rPr lang="tr-TR" sz="1800" b="1"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Todos</a:t>
            </a:r>
            <a:r>
              <a:rPr lang="en-US" sz="1800" dirty="0">
                <a:latin typeface="Calibri" panose="020F0502020204030204" pitchFamily="34" charset="0"/>
                <a:cs typeface="Calibri" panose="020F0502020204030204" pitchFamily="34" charset="0"/>
              </a:rPr>
              <a:t> that was done before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keeps</a:t>
            </a:r>
            <a:r>
              <a:rPr lang="tr-TR" sz="1800" dirty="0">
                <a:latin typeface="Calibri" panose="020F0502020204030204" pitchFamily="34" charset="0"/>
                <a:cs typeface="Calibri" panose="020F0502020204030204" pitchFamily="34" charset="0"/>
              </a:rPr>
              <a:t> as a LIST. </a:t>
            </a:r>
            <a:r>
              <a:rPr lang="tr-TR" sz="1800" dirty="0" err="1">
                <a:latin typeface="Calibri" panose="020F0502020204030204" pitchFamily="34" charset="0"/>
                <a:cs typeface="Calibri" panose="020F0502020204030204" pitchFamily="34" charset="0"/>
              </a:rPr>
              <a:t>Others</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keeps</a:t>
            </a:r>
            <a:r>
              <a:rPr lang="tr-TR" sz="1800" dirty="0">
                <a:latin typeface="Calibri" panose="020F0502020204030204" pitchFamily="34" charset="0"/>
                <a:cs typeface="Calibri" panose="020F0502020204030204" pitchFamily="34" charset="0"/>
              </a:rPr>
              <a:t> as a PRIORITYQUE.</a:t>
            </a:r>
            <a:endParaRPr lang="tr-TR" sz="1800" b="1" dirty="0">
              <a:latin typeface="Calibri" panose="020F0502020204030204" pitchFamily="34" charset="0"/>
              <a:cs typeface="Calibri" panose="020F0502020204030204" pitchFamily="34" charset="0"/>
            </a:endParaRPr>
          </a:p>
        </p:txBody>
      </p:sp>
      <p:pic>
        <p:nvPicPr>
          <p:cNvPr id="6" name="Resim 5">
            <a:extLst>
              <a:ext uri="{FF2B5EF4-FFF2-40B4-BE49-F238E27FC236}">
                <a16:creationId xmlns:a16="http://schemas.microsoft.com/office/drawing/2014/main" id="{6C8EDA94-5879-4DC1-847B-5B9C3DB5C81A}"/>
              </a:ext>
            </a:extLst>
          </p:cNvPr>
          <p:cNvPicPr>
            <a:picLocks noChangeAspect="1"/>
          </p:cNvPicPr>
          <p:nvPr/>
        </p:nvPicPr>
        <p:blipFill>
          <a:blip r:embed="rId3"/>
          <a:stretch>
            <a:fillRect/>
          </a:stretch>
        </p:blipFill>
        <p:spPr>
          <a:xfrm>
            <a:off x="8207502" y="1552575"/>
            <a:ext cx="3009900" cy="2705100"/>
          </a:xfrm>
          <a:prstGeom prst="rect">
            <a:avLst/>
          </a:prstGeom>
        </p:spPr>
      </p:pic>
    </p:spTree>
    <p:extLst>
      <p:ext uri="{BB962C8B-B14F-4D97-AF65-F5344CB8AC3E}">
        <p14:creationId xmlns:p14="http://schemas.microsoft.com/office/powerpoint/2010/main" val="271487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FFAB2E-9208-4A83-A703-A0986C57578A}"/>
              </a:ext>
            </a:extLst>
          </p:cNvPr>
          <p:cNvSpPr>
            <a:spLocks noGrp="1"/>
          </p:cNvSpPr>
          <p:nvPr>
            <p:ph type="title"/>
          </p:nvPr>
        </p:nvSpPr>
        <p:spPr>
          <a:xfrm>
            <a:off x="1261872" y="758952"/>
            <a:ext cx="9418320" cy="2374865"/>
          </a:xfrm>
        </p:spPr>
        <p:txBody>
          <a:bodyPr>
            <a:normAutofit/>
          </a:bodyPr>
          <a:lstStyle/>
          <a:p>
            <a:pPr algn="ct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reason</a:t>
            </a:r>
            <a:r>
              <a:rPr lang="tr-TR" sz="1800" dirty="0">
                <a:latin typeface="Calibri" panose="020F0502020204030204" pitchFamily="34" charset="0"/>
                <a:cs typeface="Calibri" panose="020F0502020204030204" pitchFamily="34" charset="0"/>
              </a:rPr>
              <a:t> of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using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AVLTree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for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keeping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inmate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we</a:t>
            </a:r>
            <a:r>
              <a:rPr lang="tr-TR" sz="1800" dirty="0">
                <a:latin typeface="Calibri" panose="020F0502020204030204" pitchFamily="34" charset="0"/>
                <a:cs typeface="Calibri" panose="020F0502020204030204" pitchFamily="34" charset="0"/>
              </a:rPr>
              <a:t> can </a:t>
            </a:r>
            <a:r>
              <a:rPr lang="tr-TR" sz="1800" dirty="0" err="1">
                <a:latin typeface="Calibri" panose="020F0502020204030204" pitchFamily="34" charset="0"/>
                <a:cs typeface="Calibri" panose="020F0502020204030204" pitchFamily="34" charset="0"/>
              </a:rPr>
              <a:t>search</a:t>
            </a:r>
            <a:r>
              <a:rPr lang="tr-TR" sz="1800" dirty="0">
                <a:latin typeface="Calibri" panose="020F0502020204030204" pitchFamily="34" charset="0"/>
                <a:cs typeface="Calibri" panose="020F0502020204030204" pitchFamily="34" charset="0"/>
              </a:rPr>
              <a:t> an </a:t>
            </a:r>
            <a:r>
              <a:rPr lang="tr-TR" sz="1800" dirty="0" err="1">
                <a:latin typeface="Calibri" panose="020F0502020204030204" pitchFamily="34" charset="0"/>
                <a:cs typeface="Calibri" panose="020F0502020204030204" pitchFamily="34" charset="0"/>
              </a:rPr>
              <a:t>inmate</a:t>
            </a:r>
            <a:r>
              <a:rPr lang="tr-TR" sz="1800" dirty="0">
                <a:latin typeface="Calibri" panose="020F0502020204030204" pitchFamily="34" charset="0"/>
                <a:cs typeface="Calibri" panose="020F0502020204030204" pitchFamily="34" charset="0"/>
              </a:rPr>
              <a:t> in O(</a:t>
            </a:r>
            <a:r>
              <a:rPr lang="tr-TR" sz="1800" dirty="0" err="1">
                <a:latin typeface="Calibri" panose="020F0502020204030204" pitchFamily="34" charset="0"/>
                <a:cs typeface="Calibri" panose="020F0502020204030204" pitchFamily="34" charset="0"/>
              </a:rPr>
              <a:t>logn</a:t>
            </a:r>
            <a:r>
              <a:rPr lang="tr-TR" sz="1800" dirty="0">
                <a:latin typeface="Calibri" panose="020F0502020204030204" pitchFamily="34" charset="0"/>
                <a:cs typeface="Calibri" panose="020F0502020204030204" pitchFamily="34" charset="0"/>
              </a:rPr>
              <a:t>) time.</a:t>
            </a:r>
            <a:br>
              <a:rPr lang="tr-TR" sz="1800" dirty="0">
                <a:latin typeface="Calibri" panose="020F0502020204030204" pitchFamily="34" charset="0"/>
                <a:cs typeface="Calibri" panose="020F0502020204030204" pitchFamily="34" charset="0"/>
              </a:rPr>
            </a:br>
            <a:br>
              <a:rPr lang="tr-TR" sz="1800" dirty="0">
                <a:latin typeface="Calibri" panose="020F0502020204030204" pitchFamily="34" charset="0"/>
                <a:cs typeface="Calibri" panose="020F0502020204030204" pitchFamily="34" charset="0"/>
              </a:rPr>
            </a:b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reason</a:t>
            </a:r>
            <a:r>
              <a:rPr lang="tr-TR" sz="1800" dirty="0">
                <a:latin typeface="Calibri" panose="020F0502020204030204" pitchFamily="34" charset="0"/>
                <a:cs typeface="Calibri" panose="020F0502020204030204" pitchFamily="34" charset="0"/>
              </a:rPr>
              <a:t> of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using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PriorityQueue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for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keeping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personnel’s</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tasks</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personnel</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must</a:t>
            </a:r>
            <a:r>
              <a:rPr lang="tr-TR" sz="1800" dirty="0">
                <a:latin typeface="Calibri" panose="020F0502020204030204" pitchFamily="34" charset="0"/>
                <a:cs typeface="Calibri" panose="020F0502020204030204" pitchFamily="34" charset="0"/>
              </a:rPr>
              <a:t> do </a:t>
            </a:r>
            <a:r>
              <a:rPr lang="tr-TR" sz="1800" dirty="0" err="1">
                <a:latin typeface="Calibri" panose="020F0502020204030204" pitchFamily="34" charset="0"/>
                <a:cs typeface="Calibri" panose="020F0502020204030204" pitchFamily="34" charset="0"/>
              </a:rPr>
              <a:t>must</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important</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job</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to</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other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jobs</a:t>
            </a:r>
            <a:r>
              <a:rPr lang="tr-TR" sz="1800" dirty="0">
                <a:latin typeface="Calibri" panose="020F0502020204030204" pitchFamily="34" charset="0"/>
                <a:cs typeface="Calibri" panose="020F0502020204030204" pitchFamily="34" charset="0"/>
              </a:rPr>
              <a:t>.</a:t>
            </a:r>
            <a:br>
              <a:rPr lang="tr-TR" sz="1800" dirty="0">
                <a:latin typeface="Calibri" panose="020F0502020204030204" pitchFamily="34" charset="0"/>
                <a:cs typeface="Calibri" panose="020F0502020204030204" pitchFamily="34" charset="0"/>
              </a:rPr>
            </a:br>
            <a:br>
              <a:rPr lang="tr-TR" sz="1800" dirty="0">
                <a:latin typeface="Calibri" panose="020F0502020204030204" pitchFamily="34" charset="0"/>
                <a:cs typeface="Calibri" panose="020F0502020204030204" pitchFamily="34" charset="0"/>
              </a:rPr>
            </a:b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reason</a:t>
            </a:r>
            <a:r>
              <a:rPr lang="tr-TR" sz="1800" dirty="0">
                <a:latin typeface="Calibri" panose="020F0502020204030204" pitchFamily="34" charset="0"/>
                <a:cs typeface="Calibri" panose="020F0502020204030204" pitchFamily="34" charset="0"/>
              </a:rPr>
              <a:t> of </a:t>
            </a:r>
            <a:r>
              <a:rPr lang="tr-TR" sz="1800" dirty="0" err="1">
                <a:latin typeface="Calibri" panose="020F0502020204030204" pitchFamily="34" charset="0"/>
                <a:cs typeface="Calibri" panose="020F0502020204030204" pitchFamily="34" charset="0"/>
              </a:rPr>
              <a:t>the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using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Skip</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List</a:t>
            </a:r>
            <a:r>
              <a:rPr lang="tr-TR" sz="1800" dirty="0">
                <a:latin typeface="Calibri" panose="020F0502020204030204" pitchFamily="34" charset="0"/>
                <a:cs typeface="Calibri" panose="020F0502020204030204" pitchFamily="34" charset="0"/>
              </a:rPr>
              <a:t> sor </a:t>
            </a:r>
            <a:r>
              <a:rPr lang="tr-TR" sz="1800" dirty="0" err="1">
                <a:latin typeface="Calibri" panose="020F0502020204030204" pitchFamily="34" charset="0"/>
                <a:cs typeface="Calibri" panose="020F0502020204030204" pitchFamily="34" charset="0"/>
              </a:rPr>
              <a:t>keeping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personnel</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we</a:t>
            </a:r>
            <a:r>
              <a:rPr lang="tr-TR" sz="1800" dirty="0">
                <a:latin typeface="Calibri" panose="020F0502020204030204" pitchFamily="34" charset="0"/>
                <a:cs typeface="Calibri" panose="020F0502020204030204" pitchFamily="34" charset="0"/>
              </a:rPr>
              <a:t> can </a:t>
            </a:r>
            <a:r>
              <a:rPr lang="tr-TR" sz="1800" dirty="0" err="1">
                <a:latin typeface="Calibri" panose="020F0502020204030204" pitchFamily="34" charset="0"/>
                <a:cs typeface="Calibri" panose="020F0502020204030204" pitchFamily="34" charset="0"/>
              </a:rPr>
              <a:t>search</a:t>
            </a:r>
            <a:r>
              <a:rPr lang="tr-TR" sz="1800" dirty="0">
                <a:latin typeface="Calibri" panose="020F0502020204030204" pitchFamily="34" charset="0"/>
                <a:cs typeface="Calibri" panose="020F0502020204030204" pitchFamily="34" charset="0"/>
              </a:rPr>
              <a:t> a </a:t>
            </a:r>
            <a:r>
              <a:rPr lang="tr-TR" sz="1800" dirty="0" err="1">
                <a:latin typeface="Calibri" panose="020F0502020204030204" pitchFamily="34" charset="0"/>
                <a:cs typeface="Calibri" panose="020F0502020204030204" pitchFamily="34" charset="0"/>
              </a:rPr>
              <a:t>personnel</a:t>
            </a:r>
            <a:r>
              <a:rPr lang="tr-TR" sz="1800" dirty="0">
                <a:latin typeface="Calibri" panose="020F0502020204030204" pitchFamily="34" charset="0"/>
                <a:cs typeface="Calibri" panose="020F0502020204030204" pitchFamily="34" charset="0"/>
              </a:rPr>
              <a:t> in O(</a:t>
            </a:r>
            <a:r>
              <a:rPr lang="tr-TR" sz="1800" dirty="0" err="1">
                <a:latin typeface="Calibri" panose="020F0502020204030204" pitchFamily="34" charset="0"/>
                <a:cs typeface="Calibri" panose="020F0502020204030204" pitchFamily="34" charset="0"/>
              </a:rPr>
              <a:t>logn</a:t>
            </a:r>
            <a:r>
              <a:rPr lang="tr-TR" sz="1800" dirty="0">
                <a:latin typeface="Calibri" panose="020F0502020204030204" pitchFamily="34" charset="0"/>
                <a:cs typeface="Calibri" panose="020F0502020204030204" pitchFamily="34" charset="0"/>
              </a:rPr>
              <a:t>) time </a:t>
            </a:r>
            <a:r>
              <a:rPr lang="tr-TR" sz="1800" dirty="0" err="1">
                <a:latin typeface="Calibri" panose="020F0502020204030204" pitchFamily="34" charset="0"/>
                <a:cs typeface="Calibri" panose="020F0502020204030204" pitchFamily="34" charset="0"/>
              </a:rPr>
              <a:t>and</a:t>
            </a:r>
            <a:r>
              <a:rPr lang="tr-TR" sz="1800" dirty="0">
                <a:latin typeface="Calibri" panose="020F0502020204030204" pitchFamily="34" charset="0"/>
                <a:cs typeface="Calibri" panose="020F0502020204030204" pitchFamily="34" charset="0"/>
              </a:rPr>
              <a:t> it </a:t>
            </a:r>
            <a:r>
              <a:rPr lang="tr-TR" sz="1800" dirty="0" err="1">
                <a:latin typeface="Calibri" panose="020F0502020204030204" pitchFamily="34" charset="0"/>
                <a:cs typeface="Calibri" panose="020F0502020204030204" pitchFamily="34" charset="0"/>
              </a:rPr>
              <a:t>provide</a:t>
            </a:r>
            <a:r>
              <a:rPr lang="tr-TR" sz="1800" dirty="0">
                <a:latin typeface="Calibri" panose="020F0502020204030204" pitchFamily="34" charset="0"/>
                <a:cs typeface="Calibri" panose="020F0502020204030204" pitchFamily="34" charset="0"/>
              </a:rPr>
              <a:t> us a </a:t>
            </a:r>
            <a:r>
              <a:rPr lang="tr-TR" sz="1800" dirty="0" err="1">
                <a:latin typeface="Calibri" panose="020F0502020204030204" pitchFamily="34" charset="0"/>
                <a:cs typeface="Calibri" panose="020F0502020204030204" pitchFamily="34" charset="0"/>
              </a:rPr>
              <a:t>fast</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search</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while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password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checking</a:t>
            </a:r>
            <a:r>
              <a:rPr lang="tr-TR" sz="1800" dirty="0">
                <a:latin typeface="Calibri" panose="020F0502020204030204" pitchFamily="34" charset="0"/>
                <a:cs typeface="Calibri" panose="020F0502020204030204" pitchFamily="34" charset="0"/>
              </a:rPr>
              <a:t>.</a:t>
            </a:r>
            <a:br>
              <a:rPr lang="tr-TR" sz="1800" dirty="0">
                <a:latin typeface="Calibri" panose="020F0502020204030204" pitchFamily="34" charset="0"/>
                <a:cs typeface="Calibri" panose="020F0502020204030204" pitchFamily="34" charset="0"/>
              </a:rPr>
            </a:br>
            <a:br>
              <a:rPr lang="tr-TR" sz="1800" dirty="0">
                <a:latin typeface="Calibri" panose="020F0502020204030204" pitchFamily="34" charset="0"/>
                <a:cs typeface="Calibri" panose="020F0502020204030204" pitchFamily="34" charset="0"/>
              </a:rPr>
            </a:br>
            <a:endParaRPr lang="tr-TR" sz="18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5A45705-3A63-4255-9CDE-C040479E329C}"/>
              </a:ext>
            </a:extLst>
          </p:cNvPr>
          <p:cNvPicPr>
            <a:picLocks noChangeAspect="1"/>
          </p:cNvPicPr>
          <p:nvPr/>
        </p:nvPicPr>
        <p:blipFill>
          <a:blip r:embed="rId2"/>
          <a:stretch>
            <a:fillRect/>
          </a:stretch>
        </p:blipFill>
        <p:spPr>
          <a:xfrm>
            <a:off x="3510689" y="2962275"/>
            <a:ext cx="4204561" cy="3429000"/>
          </a:xfrm>
          <a:prstGeom prst="rect">
            <a:avLst/>
          </a:prstGeom>
        </p:spPr>
      </p:pic>
    </p:spTree>
    <p:extLst>
      <p:ext uri="{BB962C8B-B14F-4D97-AF65-F5344CB8AC3E}">
        <p14:creationId xmlns:p14="http://schemas.microsoft.com/office/powerpoint/2010/main" val="96846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4FF217BC-7116-4683-980E-2C52C728A736}"/>
              </a:ext>
            </a:extLst>
          </p:cNvPr>
          <p:cNvSpPr txBox="1"/>
          <p:nvPr/>
        </p:nvSpPr>
        <p:spPr>
          <a:xfrm>
            <a:off x="1985639" y="310718"/>
            <a:ext cx="8220722" cy="7571303"/>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addPersonnel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adds</a:t>
            </a:r>
            <a:r>
              <a:rPr lang="tr-TR" dirty="0">
                <a:latin typeface="Calibri" panose="020F0502020204030204" pitchFamily="34" charset="0"/>
                <a:cs typeface="Calibri" panose="020F0502020204030204" pitchFamily="34" charset="0"/>
              </a:rPr>
              <a:t> personel in </a:t>
            </a:r>
            <a:r>
              <a:rPr lang="tr-TR" dirty="0" err="1">
                <a:latin typeface="Calibri" panose="020F0502020204030204" pitchFamily="34" charset="0"/>
                <a:cs typeface="Calibri" panose="020F0502020204030204" pitchFamily="34" charset="0"/>
              </a:rPr>
              <a:t>Skip</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List</a:t>
            </a:r>
            <a:r>
              <a:rPr lang="tr-TR"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deletePersonnel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removes</a:t>
            </a:r>
            <a:r>
              <a:rPr lang="tr-TR" dirty="0">
                <a:latin typeface="Calibri" panose="020F0502020204030204" pitchFamily="34" charset="0"/>
                <a:cs typeface="Calibri" panose="020F0502020204030204" pitchFamily="34" charset="0"/>
              </a:rPr>
              <a:t> personel in </a:t>
            </a:r>
            <a:r>
              <a:rPr lang="tr-TR" dirty="0" err="1">
                <a:latin typeface="Calibri" panose="020F0502020204030204" pitchFamily="34" charset="0"/>
                <a:cs typeface="Calibri" panose="020F0502020204030204" pitchFamily="34" charset="0"/>
              </a:rPr>
              <a:t>SkipList</a:t>
            </a:r>
            <a:r>
              <a:rPr lang="tr-T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updatePersonnel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updates</a:t>
            </a:r>
            <a:r>
              <a:rPr lang="tr-TR" dirty="0">
                <a:latin typeface="Calibri" panose="020F0502020204030204" pitchFamily="34" charset="0"/>
                <a:cs typeface="Calibri" panose="020F0502020204030204" pitchFamily="34" charset="0"/>
              </a:rPr>
              <a:t> personel </a:t>
            </a:r>
            <a:r>
              <a:rPr lang="tr-TR" dirty="0" err="1">
                <a:latin typeface="Calibri" panose="020F0502020204030204" pitchFamily="34" charset="0"/>
                <a:cs typeface="Calibri" panose="020F0502020204030204" pitchFamily="34" charset="0"/>
              </a:rPr>
              <a:t>informations</a:t>
            </a:r>
            <a:r>
              <a:rPr lang="tr-TR"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tr-TR" dirty="0">
              <a:latin typeface="Calibri" panose="020F0502020204030204" pitchFamily="34" charset="0"/>
              <a:cs typeface="Calibri" panose="020F0502020204030204" pitchFamily="34" charset="0"/>
            </a:endParaRPr>
          </a:p>
          <a:p>
            <a:r>
              <a:rPr lang="tr-TR" dirty="0" err="1">
                <a:latin typeface="Calibri" panose="020F0502020204030204" pitchFamily="34" charset="0"/>
                <a:cs typeface="Calibri" panose="020F0502020204030204" pitchFamily="34" charset="0"/>
              </a:rPr>
              <a:t>In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all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these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methods</a:t>
            </a:r>
            <a:r>
              <a:rPr lang="tr-TR" dirty="0">
                <a:latin typeface="Calibri" panose="020F0502020204030204" pitchFamily="34" charset="0"/>
                <a:cs typeface="Calibri" panose="020F0502020204030204" pitchFamily="34" charset="0"/>
              </a:rPr>
              <a:t>,</a:t>
            </a:r>
          </a:p>
          <a:p>
            <a:r>
              <a:rPr lang="tr-TR"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f the </a:t>
            </a:r>
            <a:r>
              <a:rPr lang="tr-TR" dirty="0">
                <a:latin typeface="Calibri" panose="020F0502020204030204" pitchFamily="34" charset="0"/>
                <a:cs typeface="Calibri" panose="020F0502020204030204" pitchFamily="34" charset="0"/>
              </a:rPr>
              <a:t>personel is not </a:t>
            </a:r>
            <a:r>
              <a:rPr lang="tr-TR" dirty="0" err="1">
                <a:latin typeface="Calibri" panose="020F0502020204030204" pitchFamily="34" charset="0"/>
                <a:cs typeface="Calibri" panose="020F0502020204030204" pitchFamily="34" charset="0"/>
              </a:rPr>
              <a:t>available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program </a:t>
            </a:r>
            <a:r>
              <a:rPr lang="tr-TR" dirty="0" err="1">
                <a:latin typeface="Calibri" panose="020F0502020204030204" pitchFamily="34" charset="0"/>
                <a:cs typeface="Calibri" panose="020F0502020204030204" pitchFamily="34" charset="0"/>
              </a:rPr>
              <a:t>gives</a:t>
            </a:r>
            <a:r>
              <a:rPr lang="tr-TR" dirty="0">
                <a:latin typeface="Calibri" panose="020F0502020204030204" pitchFamily="34" charset="0"/>
                <a:cs typeface="Calibri" panose="020F0502020204030204" pitchFamily="34" charset="0"/>
              </a:rPr>
              <a:t> an </a:t>
            </a:r>
            <a:r>
              <a:rPr lang="tr-TR" dirty="0" err="1">
                <a:latin typeface="Calibri" panose="020F0502020204030204" pitchFamily="34" charset="0"/>
                <a:cs typeface="Calibri" panose="020F0502020204030204" pitchFamily="34" charset="0"/>
              </a:rPr>
              <a:t>error</a:t>
            </a:r>
            <a:r>
              <a:rPr lang="tr-TR" dirty="0">
                <a:latin typeface="Calibri" panose="020F0502020204030204" pitchFamily="34" charset="0"/>
                <a:cs typeface="Calibri" panose="020F0502020204030204" pitchFamily="34" charset="0"/>
              </a:rPr>
              <a:t>. </a:t>
            </a:r>
          </a:p>
          <a:p>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addInmate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adds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inmate</a:t>
            </a:r>
            <a:r>
              <a:rPr lang="tr-TR" dirty="0">
                <a:latin typeface="Calibri" panose="020F0502020204030204" pitchFamily="34" charset="0"/>
                <a:cs typeface="Calibri" panose="020F0502020204030204" pitchFamily="34" charset="0"/>
              </a:rPr>
              <a:t> in </a:t>
            </a:r>
            <a:r>
              <a:rPr lang="tr-TR" dirty="0" err="1">
                <a:latin typeface="Calibri" panose="020F0502020204030204" pitchFamily="34" charset="0"/>
                <a:cs typeface="Calibri" panose="020F0502020204030204" pitchFamily="34" charset="0"/>
              </a:rPr>
              <a:t>AVLTree</a:t>
            </a:r>
            <a:r>
              <a:rPr lang="tr-TR"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removeInmate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removes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inmate</a:t>
            </a:r>
            <a:r>
              <a:rPr lang="tr-TR" dirty="0">
                <a:latin typeface="Calibri" panose="020F0502020204030204" pitchFamily="34" charset="0"/>
                <a:cs typeface="Calibri" panose="020F0502020204030204" pitchFamily="34" charset="0"/>
              </a:rPr>
              <a:t> in </a:t>
            </a:r>
            <a:r>
              <a:rPr lang="tr-TR" dirty="0" err="1">
                <a:latin typeface="Calibri" panose="020F0502020204030204" pitchFamily="34" charset="0"/>
                <a:cs typeface="Calibri" panose="020F0502020204030204" pitchFamily="34" charset="0"/>
              </a:rPr>
              <a:t>AVLTree</a:t>
            </a:r>
            <a:r>
              <a:rPr lang="tr-TR"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updateInmate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updates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inmates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informations</a:t>
            </a:r>
            <a:r>
              <a:rPr lang="tr-TR" dirty="0">
                <a:latin typeface="Calibri" panose="020F0502020204030204" pitchFamily="34" charset="0"/>
                <a:cs typeface="Calibri" panose="020F0502020204030204" pitchFamily="34" charset="0"/>
              </a:rPr>
              <a:t>.</a:t>
            </a:r>
          </a:p>
          <a:p>
            <a:endParaRPr lang="tr-TR" dirty="0">
              <a:latin typeface="Calibri" panose="020F0502020204030204" pitchFamily="34" charset="0"/>
              <a:cs typeface="Calibri" panose="020F0502020204030204" pitchFamily="34" charset="0"/>
            </a:endParaRPr>
          </a:p>
          <a:p>
            <a:r>
              <a:rPr lang="tr-TR" dirty="0" err="1">
                <a:latin typeface="Calibri" panose="020F0502020204030204" pitchFamily="34" charset="0"/>
                <a:cs typeface="Calibri" panose="020F0502020204030204" pitchFamily="34" charset="0"/>
              </a:rPr>
              <a:t>In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all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these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methods</a:t>
            </a:r>
            <a:r>
              <a:rPr lang="tr-TR" dirty="0">
                <a:latin typeface="Calibri" panose="020F0502020204030204" pitchFamily="34" charset="0"/>
                <a:cs typeface="Calibri" panose="020F0502020204030204" pitchFamily="34" charset="0"/>
              </a:rPr>
              <a:t>,</a:t>
            </a:r>
          </a:p>
          <a:p>
            <a:r>
              <a:rPr lang="tr-TR" dirty="0" err="1">
                <a:latin typeface="Calibri" panose="020F0502020204030204" pitchFamily="34" charset="0"/>
                <a:cs typeface="Calibri" panose="020F0502020204030204" pitchFamily="34" charset="0"/>
              </a:rPr>
              <a:t>If</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inmate</a:t>
            </a:r>
            <a:r>
              <a:rPr lang="tr-TR" dirty="0">
                <a:latin typeface="Calibri" panose="020F0502020204030204" pitchFamily="34" charset="0"/>
                <a:cs typeface="Calibri" panose="020F0502020204030204" pitchFamily="34" charset="0"/>
              </a:rPr>
              <a:t> is not </a:t>
            </a:r>
            <a:r>
              <a:rPr lang="tr-TR" dirty="0" err="1">
                <a:latin typeface="Calibri" panose="020F0502020204030204" pitchFamily="34" charset="0"/>
                <a:cs typeface="Calibri" panose="020F0502020204030204" pitchFamily="34" charset="0"/>
              </a:rPr>
              <a:t>available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program </a:t>
            </a:r>
            <a:r>
              <a:rPr lang="tr-TR" dirty="0" err="1">
                <a:latin typeface="Calibri" panose="020F0502020204030204" pitchFamily="34" charset="0"/>
                <a:cs typeface="Calibri" panose="020F0502020204030204" pitchFamily="34" charset="0"/>
              </a:rPr>
              <a:t>gives</a:t>
            </a:r>
            <a:r>
              <a:rPr lang="tr-TR" dirty="0">
                <a:latin typeface="Calibri" panose="020F0502020204030204" pitchFamily="34" charset="0"/>
                <a:cs typeface="Calibri" panose="020F0502020204030204" pitchFamily="34" charset="0"/>
              </a:rPr>
              <a:t> an </a:t>
            </a:r>
            <a:r>
              <a:rPr lang="tr-TR" dirty="0" err="1">
                <a:latin typeface="Calibri" panose="020F0502020204030204" pitchFamily="34" charset="0"/>
                <a:cs typeface="Calibri" panose="020F0502020204030204" pitchFamily="34" charset="0"/>
              </a:rPr>
              <a:t>error</a:t>
            </a:r>
            <a:r>
              <a:rPr lang="tr-TR" dirty="0">
                <a:latin typeface="Calibri" panose="020F0502020204030204" pitchFamily="34" charset="0"/>
                <a:cs typeface="Calibri" panose="020F0502020204030204" pitchFamily="34" charset="0"/>
              </a:rPr>
              <a:t>.</a:t>
            </a:r>
          </a:p>
          <a:p>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addToDo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adds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in </a:t>
            </a:r>
            <a:r>
              <a:rPr lang="tr-TR" dirty="0" err="1">
                <a:latin typeface="Calibri" panose="020F0502020204030204" pitchFamily="34" charset="0"/>
                <a:cs typeface="Calibri" panose="020F0502020204030204" pitchFamily="34" charset="0"/>
              </a:rPr>
              <a:t>priority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queue</a:t>
            </a:r>
            <a:r>
              <a:rPr lang="tr-T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removeToDo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removes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in </a:t>
            </a:r>
            <a:r>
              <a:rPr lang="tr-TR" dirty="0" err="1">
                <a:latin typeface="Calibri" panose="020F0502020204030204" pitchFamily="34" charset="0"/>
                <a:cs typeface="Calibri" panose="020F0502020204030204" pitchFamily="34" charset="0"/>
              </a:rPr>
              <a:t>priority</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queue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Removed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a:t>
            </a:r>
            <a:r>
              <a:rPr lang="tr-TR" dirty="0" err="1">
                <a:latin typeface="Calibri" panose="020F0502020204030204" pitchFamily="34" charset="0"/>
                <a:cs typeface="Calibri" panose="020F0502020204030204" pitchFamily="34" charset="0"/>
              </a:rPr>
              <a:t>adds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passive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a:t>
            </a:r>
            <a:r>
              <a:rPr lang="tr-TR" dirty="0" err="1">
                <a:latin typeface="Calibri" panose="020F0502020204030204" pitchFamily="34" charset="0"/>
                <a:cs typeface="Calibri" panose="020F0502020204030204" pitchFamily="34" charset="0"/>
              </a:rPr>
              <a:t>list</a:t>
            </a:r>
            <a:r>
              <a:rPr lang="tr-TR"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tr-TR" dirty="0" err="1">
                <a:latin typeface="Calibri" panose="020F0502020204030204" pitchFamily="34" charset="0"/>
                <a:cs typeface="Calibri" panose="020F0502020204030204" pitchFamily="34" charset="0"/>
              </a:rPr>
              <a:t>addUrgentToDo</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adds</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urgent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a:t>
            </a:r>
            <a:r>
              <a:rPr lang="en-US" dirty="0">
                <a:latin typeface="Calibri" panose="020F0502020204030204" pitchFamily="34" charset="0"/>
                <a:cs typeface="Calibri" panose="020F0502020204030204" pitchFamily="34" charset="0"/>
              </a:rPr>
              <a:t>the importance of these </a:t>
            </a:r>
            <a:r>
              <a:rPr lang="tr-TR" dirty="0" err="1">
                <a:latin typeface="Calibri" panose="020F0502020204030204" pitchFamily="34" charset="0"/>
                <a:cs typeface="Calibri" panose="020F0502020204030204" pitchFamily="34" charset="0"/>
              </a:rPr>
              <a:t>jobs</a:t>
            </a:r>
            <a:r>
              <a:rPr lang="en-US" dirty="0">
                <a:latin typeface="Calibri" panose="020F0502020204030204" pitchFamily="34" charset="0"/>
                <a:cs typeface="Calibri" panose="020F0502020204030204" pitchFamily="34" charset="0"/>
              </a:rPr>
              <a:t> is greater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than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others</a:t>
            </a:r>
            <a:r>
              <a:rPr lang="tr-TR" dirty="0">
                <a:latin typeface="Calibri" panose="020F0502020204030204" pitchFamily="34" charset="0"/>
                <a:cs typeface="Calibri" panose="020F0502020204030204" pitchFamily="34" charset="0"/>
              </a:rPr>
              <a:t>.</a:t>
            </a:r>
          </a:p>
          <a:p>
            <a:endParaRPr lang="tr-TR" dirty="0">
              <a:latin typeface="Calibri" panose="020F0502020204030204" pitchFamily="34" charset="0"/>
              <a:cs typeface="Calibri" panose="020F0502020204030204" pitchFamily="34" charset="0"/>
            </a:endParaRPr>
          </a:p>
          <a:p>
            <a:r>
              <a:rPr lang="tr-TR" dirty="0" err="1">
                <a:latin typeface="Calibri" panose="020F0502020204030204" pitchFamily="34" charset="0"/>
                <a:cs typeface="Calibri" panose="020F0502020204030204" pitchFamily="34" charset="0"/>
              </a:rPr>
              <a:t>In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all</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these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methods</a:t>
            </a:r>
            <a:r>
              <a:rPr lang="tr-TR" dirty="0">
                <a:latin typeface="Calibri" panose="020F0502020204030204" pitchFamily="34" charset="0"/>
                <a:cs typeface="Calibri" panose="020F0502020204030204" pitchFamily="34" charset="0"/>
              </a:rPr>
              <a:t>, </a:t>
            </a:r>
          </a:p>
          <a:p>
            <a:r>
              <a:rPr lang="tr-TR" dirty="0" err="1">
                <a:latin typeface="Calibri" panose="020F0502020204030204" pitchFamily="34" charset="0"/>
                <a:cs typeface="Calibri" panose="020F0502020204030204" pitchFamily="34" charset="0"/>
              </a:rPr>
              <a:t>If</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to</a:t>
            </a:r>
            <a:r>
              <a:rPr lang="tr-TR" dirty="0">
                <a:latin typeface="Calibri" panose="020F0502020204030204" pitchFamily="34" charset="0"/>
                <a:cs typeface="Calibri" panose="020F0502020204030204" pitchFamily="34" charset="0"/>
              </a:rPr>
              <a:t>-do is not </a:t>
            </a:r>
            <a:r>
              <a:rPr lang="tr-TR" dirty="0" err="1">
                <a:latin typeface="Calibri" panose="020F0502020204030204" pitchFamily="34" charset="0"/>
                <a:cs typeface="Calibri" panose="020F0502020204030204" pitchFamily="34" charset="0"/>
              </a:rPr>
              <a:t>available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the</a:t>
            </a:r>
            <a:r>
              <a:rPr lang="tr-TR" dirty="0">
                <a:latin typeface="Calibri" panose="020F0502020204030204" pitchFamily="34" charset="0"/>
                <a:cs typeface="Calibri" panose="020F0502020204030204" pitchFamily="34" charset="0"/>
              </a:rPr>
              <a:t> program </a:t>
            </a:r>
            <a:r>
              <a:rPr lang="tr-TR" dirty="0" err="1">
                <a:latin typeface="Calibri" panose="020F0502020204030204" pitchFamily="34" charset="0"/>
                <a:cs typeface="Calibri" panose="020F0502020204030204" pitchFamily="34" charset="0"/>
              </a:rPr>
              <a:t>gives</a:t>
            </a:r>
            <a:r>
              <a:rPr lang="tr-TR" dirty="0">
                <a:latin typeface="Calibri" panose="020F0502020204030204" pitchFamily="34" charset="0"/>
                <a:cs typeface="Calibri" panose="020F0502020204030204" pitchFamily="34" charset="0"/>
              </a:rPr>
              <a:t> an </a:t>
            </a:r>
            <a:r>
              <a:rPr lang="tr-TR" dirty="0" err="1">
                <a:latin typeface="Calibri" panose="020F0502020204030204" pitchFamily="34" charset="0"/>
                <a:cs typeface="Calibri" panose="020F0502020204030204" pitchFamily="34" charset="0"/>
              </a:rPr>
              <a:t>error</a:t>
            </a:r>
            <a:r>
              <a:rPr lang="tr-TR" dirty="0">
                <a:latin typeface="Calibri" panose="020F0502020204030204" pitchFamily="34" charset="0"/>
                <a:cs typeface="Calibri" panose="020F0502020204030204" pitchFamily="34" charset="0"/>
              </a:rPr>
              <a:t>.</a:t>
            </a:r>
          </a:p>
          <a:p>
            <a:endParaRPr lang="tr-TR"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835832112"/>
      </p:ext>
    </p:extLst>
  </p:cSld>
  <p:clrMapOvr>
    <a:masterClrMapping/>
  </p:clrMapOvr>
</p:sld>
</file>

<file path=ppt/theme/theme1.xml><?xml version="1.0" encoding="utf-8"?>
<a:theme xmlns:a="http://schemas.openxmlformats.org/drawingml/2006/main" name="Manzara">
  <a:themeElements>
    <a:clrScheme name="Manzara">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otalTime>17</TotalTime>
  <Words>243</Words>
  <Application>Microsoft Office PowerPoint</Application>
  <PresentationFormat>Geniş ekran</PresentationFormat>
  <Paragraphs>31</Paragraphs>
  <Slides>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vt:i4>
      </vt:variant>
    </vt:vector>
  </HeadingPairs>
  <TitlesOfParts>
    <vt:vector size="9" baseType="lpstr">
      <vt:lpstr>Arial</vt:lpstr>
      <vt:lpstr>Calibri</vt:lpstr>
      <vt:lpstr>Century Schoolbook</vt:lpstr>
      <vt:lpstr>Wingdings 2</vt:lpstr>
      <vt:lpstr>Manzara</vt:lpstr>
      <vt:lpstr>PowerPoint Sunusu</vt:lpstr>
      <vt:lpstr>PowerPoint Sunusu</vt:lpstr>
      <vt:lpstr>The reason of the using AVLTree for keeping inmate, we can search an inmate in O(logn) time.  The reason of the using PriorityQueue for keeping personnel’s tasks, personnel must do must important job to the other jobs.  The reason of the using Skip List sor keeping personnel, we can search a personnel in O(logn) time and it provide us a fast search while password checking.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mirayyildiz08@gmail.com</dc:creator>
  <cp:lastModifiedBy>mirayyildiz08@gmail.com</cp:lastModifiedBy>
  <cp:revision>3</cp:revision>
  <dcterms:created xsi:type="dcterms:W3CDTF">2020-06-25T00:43:38Z</dcterms:created>
  <dcterms:modified xsi:type="dcterms:W3CDTF">2020-06-25T01:00:51Z</dcterms:modified>
</cp:coreProperties>
</file>