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swald" panose="020B0604020202020204" charset="0"/>
      <p:regular r:id="rId17"/>
      <p:bold r:id="rId18"/>
    </p:embeddedFont>
    <p:embeddedFont>
      <p:font typeface="Average" panose="020B0604020202020204" charset="0"/>
      <p:regular r:id="rId1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0677053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48067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This chart displays the best option at each cost/safety coupled value.</a:t>
            </a:r>
          </a:p>
        </p:txBody>
      </p:sp>
    </p:spTree>
    <p:extLst>
      <p:ext uri="{BB962C8B-B14F-4D97-AF65-F5344CB8AC3E}">
        <p14:creationId xmlns:p14="http://schemas.microsoft.com/office/powerpoint/2010/main" val="2066878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088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30190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70448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5563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3674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5043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6299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Despite initially being considered as an option, walking was immediately eliminated because it had extremely low robustness (both in weather and distance/needing sidewalks), extremely low safety (risk of injury), low security (most vulnerable when moving slowly and not inclosed in a vehicle), and an extremely high transit time compared to the other options. The cost would have been the best, but it was clearly dominated by the other options. </a:t>
            </a:r>
          </a:p>
        </p:txBody>
      </p:sp>
    </p:spTree>
    <p:extLst>
      <p:ext uri="{BB962C8B-B14F-4D97-AF65-F5344CB8AC3E}">
        <p14:creationId xmlns:p14="http://schemas.microsoft.com/office/powerpoint/2010/main" val="33839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Using the given values, the rank of alternatives is 1.) Maserati 2.) Zipcar 3.) Bus 4.) Bike. The chart to the right displays the advantage of each attribute without weights or marginal value (only based on the normalized values of the data). </a:t>
            </a:r>
          </a:p>
        </p:txBody>
      </p:sp>
    </p:spTree>
    <p:extLst>
      <p:ext uri="{BB962C8B-B14F-4D97-AF65-F5344CB8AC3E}">
        <p14:creationId xmlns:p14="http://schemas.microsoft.com/office/powerpoint/2010/main" val="25604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Regardless of convenience, the bike and bus are dominated by the Zipcar and Maserati at nearly all safety levels. The Maserati’s strength begins to degrade as safety MRS decreases and convenience MRS decreases. </a:t>
            </a:r>
          </a:p>
        </p:txBody>
      </p:sp>
    </p:spTree>
    <p:extLst>
      <p:ext uri="{BB962C8B-B14F-4D97-AF65-F5344CB8AC3E}">
        <p14:creationId xmlns:p14="http://schemas.microsoft.com/office/powerpoint/2010/main" val="197025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This chart displays the best option at each convenience/safety coupled value.</a:t>
            </a:r>
          </a:p>
        </p:txBody>
      </p:sp>
    </p:spTree>
    <p:extLst>
      <p:ext uri="{BB962C8B-B14F-4D97-AF65-F5344CB8AC3E}">
        <p14:creationId xmlns:p14="http://schemas.microsoft.com/office/powerpoint/2010/main" val="386124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6226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grpSp>
        <p:nvGrpSpPr>
          <p:cNvPr id="9" name="Shape 9"/>
          <p:cNvGrpSpPr/>
          <p:nvPr/>
        </p:nvGrpSpPr>
        <p:grpSpPr>
          <a:xfrm>
            <a:off x="4350278" y="2855377"/>
            <a:ext cx="443588" cy="105632"/>
            <a:chOff x="4137525" y="2915950"/>
            <a:chExt cx="869099" cy="206999"/>
          </a:xfrm>
        </p:grpSpPr>
        <p:sp>
          <p:nvSpPr>
            <p:cNvPr id="10" name="Shape 10"/>
            <p:cNvSpPr/>
            <p:nvPr/>
          </p:nvSpPr>
          <p:spPr>
            <a:xfrm>
              <a:off x="4468575" y="2915950"/>
              <a:ext cx="206999" cy="206999"/>
            </a:xfrm>
            <a:prstGeom prst="ellipse">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a:off x="4799625" y="2915950"/>
              <a:ext cx="206999" cy="206999"/>
            </a:xfrm>
            <a:prstGeom prst="ellipse">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12" name="Shape 12"/>
            <p:cNvSpPr/>
            <p:nvPr/>
          </p:nvSpPr>
          <p:spPr>
            <a:xfrm>
              <a:off x="4137525" y="2915950"/>
              <a:ext cx="206999" cy="206999"/>
            </a:xfrm>
            <a:prstGeom prst="ellipse">
              <a:avLst/>
            </a:prstGeom>
            <a:solidFill>
              <a:schemeClr val="dk1"/>
            </a:solidFill>
            <a:ln>
              <a:noFill/>
            </a:ln>
          </p:spPr>
          <p:txBody>
            <a:bodyPr lIns="91425" tIns="91425" rIns="91425" bIns="91425" anchor="ctr" anchorCtr="0">
              <a:noAutofit/>
            </a:bodyPr>
            <a:lstStyle/>
            <a:p>
              <a:pPr>
                <a:spcBef>
                  <a:spcPts val="0"/>
                </a:spcBef>
                <a:buNone/>
              </a:pPr>
              <a:endParaRPr/>
            </a:p>
          </p:txBody>
        </p:sp>
      </p:grpSp>
      <p:sp>
        <p:nvSpPr>
          <p:cNvPr id="13" name="Shape 13"/>
          <p:cNvSpPr txBox="1">
            <a:spLocks noGrp="1"/>
          </p:cNvSpPr>
          <p:nvPr>
            <p:ph type="ctrTitle"/>
          </p:nvPr>
        </p:nvSpPr>
        <p:spPr>
          <a:xfrm>
            <a:off x="671257" y="990800"/>
            <a:ext cx="7801500" cy="17300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4" name="Shape 14"/>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15" name="Shape 15"/>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255275"/>
            <a:ext cx="8520599" cy="18906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50" name="Shape 50"/>
          <p:cNvSpPr txBox="1">
            <a:spLocks noGrp="1"/>
          </p:cNvSpPr>
          <p:nvPr>
            <p:ph type="body" idx="1"/>
          </p:nvPr>
        </p:nvSpPr>
        <p:spPr>
          <a:xfrm>
            <a:off x="311700" y="32284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1" name="Shape 51"/>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71250" y="2141250"/>
            <a:ext cx="7852199" cy="8610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8" name="Shape 1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7" name="Shape 2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4" name="Shape 3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6227100" cy="4090800"/>
          </a:xfrm>
          <a:prstGeom prst="rect">
            <a:avLst/>
          </a:prstGeom>
        </p:spPr>
        <p:txBody>
          <a:bodyPr lIns="91425" tIns="91425" rIns="91425" bIns="91425" anchor="ctr" anchorCtr="0"/>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a:endParaRPr/>
          </a:p>
        </p:txBody>
      </p:sp>
      <p:sp>
        <p:nvSpPr>
          <p:cNvPr id="37" name="Shape 3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0"/>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1" name="Shape 41"/>
          <p:cNvSpPr txBox="1">
            <a:spLocks noGrp="1"/>
          </p:cNvSpPr>
          <p:nvPr>
            <p:ph type="title"/>
          </p:nvPr>
        </p:nvSpPr>
        <p:spPr>
          <a:xfrm>
            <a:off x="265500" y="1081400"/>
            <a:ext cx="4045199" cy="1710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42" name="Shape 42"/>
          <p:cNvSpPr txBox="1">
            <a:spLocks noGrp="1"/>
          </p:cNvSpPr>
          <p:nvPr>
            <p:ph type="subTitle" idx="1"/>
          </p:nvPr>
        </p:nvSpPr>
        <p:spPr>
          <a:xfrm>
            <a:off x="265500" y="2845200"/>
            <a:ext cx="4045199" cy="1345500"/>
          </a:xfrm>
          <a:prstGeom prst="rect">
            <a:avLst/>
          </a:prstGeom>
        </p:spPr>
        <p:txBody>
          <a:bodyPr lIns="91425" tIns="91425" rIns="91425" bIns="91425" anchor="t" anchorCtr="0"/>
          <a:lstStyle>
            <a:lvl1pPr algn="ctr">
              <a:lnSpc>
                <a:spcPct val="100000"/>
              </a:lnSpc>
              <a:spcBef>
                <a:spcPts val="0"/>
              </a:spcBef>
              <a:spcAft>
                <a:spcPts val="0"/>
              </a:spcAft>
              <a:buClr>
                <a:schemeClr val="dk1"/>
              </a:buClr>
              <a:buSzPct val="100000"/>
              <a:buNone/>
              <a:defRPr sz="2100">
                <a:solidFill>
                  <a:schemeClr val="dk1"/>
                </a:solidFill>
              </a:defRPr>
            </a:lvl1pPr>
            <a:lvl2pPr algn="ctr">
              <a:lnSpc>
                <a:spcPct val="100000"/>
              </a:lnSpc>
              <a:spcBef>
                <a:spcPts val="0"/>
              </a:spcBef>
              <a:spcAft>
                <a:spcPts val="0"/>
              </a:spcAft>
              <a:buClr>
                <a:schemeClr val="dk1"/>
              </a:buClr>
              <a:buSzPct val="100000"/>
              <a:buNone/>
              <a:defRPr sz="2100">
                <a:solidFill>
                  <a:schemeClr val="dk1"/>
                </a:solidFill>
              </a:defRPr>
            </a:lvl2pPr>
            <a:lvl3pPr algn="ctr">
              <a:lnSpc>
                <a:spcPct val="100000"/>
              </a:lnSpc>
              <a:spcBef>
                <a:spcPts val="0"/>
              </a:spcBef>
              <a:spcAft>
                <a:spcPts val="0"/>
              </a:spcAft>
              <a:buClr>
                <a:schemeClr val="dk1"/>
              </a:buClr>
              <a:buSzPct val="100000"/>
              <a:buNone/>
              <a:defRPr sz="2100">
                <a:solidFill>
                  <a:schemeClr val="dk1"/>
                </a:solidFill>
              </a:defRPr>
            </a:lvl3pPr>
            <a:lvl4pPr algn="ctr">
              <a:lnSpc>
                <a:spcPct val="100000"/>
              </a:lnSpc>
              <a:spcBef>
                <a:spcPts val="0"/>
              </a:spcBef>
              <a:spcAft>
                <a:spcPts val="0"/>
              </a:spcAft>
              <a:buClr>
                <a:schemeClr val="dk1"/>
              </a:buClr>
              <a:buSzPct val="100000"/>
              <a:buNone/>
              <a:defRPr sz="2100">
                <a:solidFill>
                  <a:schemeClr val="dk1"/>
                </a:solidFill>
              </a:defRPr>
            </a:lvl4pPr>
            <a:lvl5pPr algn="ctr">
              <a:lnSpc>
                <a:spcPct val="100000"/>
              </a:lnSpc>
              <a:spcBef>
                <a:spcPts val="0"/>
              </a:spcBef>
              <a:spcAft>
                <a:spcPts val="0"/>
              </a:spcAft>
              <a:buClr>
                <a:schemeClr val="dk1"/>
              </a:buClr>
              <a:buSzPct val="100000"/>
              <a:buNone/>
              <a:defRPr sz="2100">
                <a:solidFill>
                  <a:schemeClr val="dk1"/>
                </a:solidFill>
              </a:defRPr>
            </a:lvl5pPr>
            <a:lvl6pPr algn="ctr">
              <a:lnSpc>
                <a:spcPct val="100000"/>
              </a:lnSpc>
              <a:spcBef>
                <a:spcPts val="0"/>
              </a:spcBef>
              <a:spcAft>
                <a:spcPts val="0"/>
              </a:spcAft>
              <a:buClr>
                <a:schemeClr val="dk1"/>
              </a:buClr>
              <a:buSzPct val="100000"/>
              <a:buNone/>
              <a:defRPr sz="2100">
                <a:solidFill>
                  <a:schemeClr val="dk1"/>
                </a:solidFill>
              </a:defRPr>
            </a:lvl6pPr>
            <a:lvl7pPr algn="ctr">
              <a:lnSpc>
                <a:spcPct val="100000"/>
              </a:lnSpc>
              <a:spcBef>
                <a:spcPts val="0"/>
              </a:spcBef>
              <a:spcAft>
                <a:spcPts val="0"/>
              </a:spcAft>
              <a:buClr>
                <a:schemeClr val="dk1"/>
              </a:buClr>
              <a:buSzPct val="100000"/>
              <a:buNone/>
              <a:defRPr sz="2100">
                <a:solidFill>
                  <a:schemeClr val="dk1"/>
                </a:solidFill>
              </a:defRPr>
            </a:lvl7pPr>
            <a:lvl8pPr algn="ctr">
              <a:lnSpc>
                <a:spcPct val="100000"/>
              </a:lnSpc>
              <a:spcBef>
                <a:spcPts val="0"/>
              </a:spcBef>
              <a:spcAft>
                <a:spcPts val="0"/>
              </a:spcAft>
              <a:buClr>
                <a:schemeClr val="dk1"/>
              </a:buClr>
              <a:buSzPct val="100000"/>
              <a:buNone/>
              <a:defRPr sz="2100">
                <a:solidFill>
                  <a:schemeClr val="dk1"/>
                </a:solidFill>
              </a:defRPr>
            </a:lvl8pPr>
            <a:lvl9pPr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3" name="Shape 4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7" name="Shape 4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Font typeface="Oswald"/>
              <a:buNone/>
              <a:defRPr sz="3000">
                <a:solidFill>
                  <a:schemeClr val="dk1"/>
                </a:solidFill>
                <a:latin typeface="Oswald"/>
                <a:ea typeface="Oswald"/>
                <a:cs typeface="Oswald"/>
                <a:sym typeface="Oswald"/>
              </a:defRPr>
            </a:lvl1pPr>
            <a:lvl2pPr>
              <a:spcBef>
                <a:spcPts val="0"/>
              </a:spcBef>
              <a:buClr>
                <a:schemeClr val="dk1"/>
              </a:buClr>
              <a:buSzPct val="100000"/>
              <a:buFont typeface="Oswald"/>
              <a:buNone/>
              <a:defRPr sz="3000">
                <a:solidFill>
                  <a:schemeClr val="dk1"/>
                </a:solidFill>
                <a:latin typeface="Oswald"/>
                <a:ea typeface="Oswald"/>
                <a:cs typeface="Oswald"/>
                <a:sym typeface="Oswald"/>
              </a:defRPr>
            </a:lvl2pPr>
            <a:lvl3pPr>
              <a:spcBef>
                <a:spcPts val="0"/>
              </a:spcBef>
              <a:buClr>
                <a:schemeClr val="dk1"/>
              </a:buClr>
              <a:buSzPct val="100000"/>
              <a:buFont typeface="Oswald"/>
              <a:buNone/>
              <a:defRPr sz="3000">
                <a:solidFill>
                  <a:schemeClr val="dk1"/>
                </a:solidFill>
                <a:latin typeface="Oswald"/>
                <a:ea typeface="Oswald"/>
                <a:cs typeface="Oswald"/>
                <a:sym typeface="Oswald"/>
              </a:defRPr>
            </a:lvl3pPr>
            <a:lvl4pPr>
              <a:spcBef>
                <a:spcPts val="0"/>
              </a:spcBef>
              <a:buClr>
                <a:schemeClr val="dk1"/>
              </a:buClr>
              <a:buSzPct val="100000"/>
              <a:buFont typeface="Oswald"/>
              <a:buNone/>
              <a:defRPr sz="3000">
                <a:solidFill>
                  <a:schemeClr val="dk1"/>
                </a:solidFill>
                <a:latin typeface="Oswald"/>
                <a:ea typeface="Oswald"/>
                <a:cs typeface="Oswald"/>
                <a:sym typeface="Oswald"/>
              </a:defRPr>
            </a:lvl4pPr>
            <a:lvl5pPr>
              <a:spcBef>
                <a:spcPts val="0"/>
              </a:spcBef>
              <a:buClr>
                <a:schemeClr val="dk1"/>
              </a:buClr>
              <a:buSzPct val="100000"/>
              <a:buFont typeface="Oswald"/>
              <a:buNone/>
              <a:defRPr sz="3000">
                <a:solidFill>
                  <a:schemeClr val="dk1"/>
                </a:solidFill>
                <a:latin typeface="Oswald"/>
                <a:ea typeface="Oswald"/>
                <a:cs typeface="Oswald"/>
                <a:sym typeface="Oswald"/>
              </a:defRPr>
            </a:lvl5pPr>
            <a:lvl6pPr>
              <a:spcBef>
                <a:spcPts val="0"/>
              </a:spcBef>
              <a:buClr>
                <a:schemeClr val="dk1"/>
              </a:buClr>
              <a:buSzPct val="100000"/>
              <a:buFont typeface="Oswald"/>
              <a:buNone/>
              <a:defRPr sz="3000">
                <a:solidFill>
                  <a:schemeClr val="dk1"/>
                </a:solidFill>
                <a:latin typeface="Oswald"/>
                <a:ea typeface="Oswald"/>
                <a:cs typeface="Oswald"/>
                <a:sym typeface="Oswald"/>
              </a:defRPr>
            </a:lvl6pPr>
            <a:lvl7pPr>
              <a:spcBef>
                <a:spcPts val="0"/>
              </a:spcBef>
              <a:buClr>
                <a:schemeClr val="dk1"/>
              </a:buClr>
              <a:buSzPct val="100000"/>
              <a:buFont typeface="Oswald"/>
              <a:buNone/>
              <a:defRPr sz="3000">
                <a:solidFill>
                  <a:schemeClr val="dk1"/>
                </a:solidFill>
                <a:latin typeface="Oswald"/>
                <a:ea typeface="Oswald"/>
                <a:cs typeface="Oswald"/>
                <a:sym typeface="Oswald"/>
              </a:defRPr>
            </a:lvl7pPr>
            <a:lvl8pPr>
              <a:spcBef>
                <a:spcPts val="0"/>
              </a:spcBef>
              <a:buClr>
                <a:schemeClr val="dk1"/>
              </a:buClr>
              <a:buSzPct val="100000"/>
              <a:buFont typeface="Oswald"/>
              <a:buNone/>
              <a:defRPr sz="3000">
                <a:solidFill>
                  <a:schemeClr val="dk1"/>
                </a:solidFill>
                <a:latin typeface="Oswald"/>
                <a:ea typeface="Oswald"/>
                <a:cs typeface="Oswald"/>
                <a:sym typeface="Oswald"/>
              </a:defRPr>
            </a:lvl8pPr>
            <a:lvl9pPr>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7" name="Shape 7"/>
          <p:cNvSpPr txBox="1">
            <a:spLocks noGrp="1"/>
          </p:cNvSpPr>
          <p:nvPr>
            <p:ph type="sldNum" idx="12"/>
          </p:nvPr>
        </p:nvSpPr>
        <p:spPr>
          <a:xfrm>
            <a:off x="8490250" y="4681009"/>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671257" y="990800"/>
            <a:ext cx="7801500" cy="1730099"/>
          </a:xfrm>
          <a:prstGeom prst="rect">
            <a:avLst/>
          </a:prstGeom>
        </p:spPr>
        <p:txBody>
          <a:bodyPr lIns="91425" tIns="91425" rIns="91425" bIns="91425" anchor="b" anchorCtr="0">
            <a:noAutofit/>
          </a:bodyPr>
          <a:lstStyle/>
          <a:p>
            <a:pPr>
              <a:spcBef>
                <a:spcPts val="0"/>
              </a:spcBef>
              <a:buNone/>
            </a:pPr>
            <a:r>
              <a:rPr lang="en" sz="3600"/>
              <a:t>Charlottesville Transportation Options</a:t>
            </a:r>
          </a:p>
        </p:txBody>
      </p:sp>
      <p:sp>
        <p:nvSpPr>
          <p:cNvPr id="56" name="Shape 56"/>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rtl="0">
              <a:spcBef>
                <a:spcPts val="0"/>
              </a:spcBef>
              <a:buNone/>
            </a:pPr>
            <a:r>
              <a:rPr lang="en" dirty="0"/>
              <a:t>Case 3: Group 9, SYS 2001 (Sec. 2)</a:t>
            </a:r>
          </a:p>
          <a:p>
            <a:pPr lvl="0" rtl="0">
              <a:spcBef>
                <a:spcPts val="0"/>
              </a:spcBef>
              <a:buNone/>
            </a:pPr>
            <a:r>
              <a:rPr lang="en" dirty="0"/>
              <a:t> 10 November 2015</a:t>
            </a:r>
          </a:p>
          <a:p>
            <a:pPr rtl="0">
              <a:spcBef>
                <a:spcPts val="0"/>
              </a:spcBef>
              <a:buNone/>
            </a:pPr>
            <a:endParaRPr dirty="0"/>
          </a:p>
          <a:p>
            <a:pPr>
              <a:spcBef>
                <a:spcPts val="0"/>
              </a:spcBef>
              <a:buNone/>
            </a:pPr>
            <a:r>
              <a:rPr lang="en" sz="1400" dirty="0"/>
              <a:t>Fan Feng (ff9sd), Dylan Hazlett (dah4cm), Colette Merrill (cdm8pf), Virginia Wordsworth (vkw4pd)</a:t>
            </a:r>
            <a:r>
              <a:rPr lang="en" dirty="0"/>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p:nvPr/>
        </p:nvSpPr>
        <p:spPr>
          <a:xfrm>
            <a:off x="513150" y="226750"/>
            <a:ext cx="8007599" cy="763799"/>
          </a:xfrm>
          <a:prstGeom prst="rect">
            <a:avLst/>
          </a:prstGeom>
          <a:noFill/>
          <a:ln>
            <a:noFill/>
          </a:ln>
        </p:spPr>
        <p:txBody>
          <a:bodyPr lIns="91425" tIns="91425" rIns="91425" bIns="91425" anchor="t" anchorCtr="0">
            <a:noAutofit/>
          </a:bodyPr>
          <a:lstStyle/>
          <a:p>
            <a:pPr>
              <a:spcBef>
                <a:spcPts val="0"/>
              </a:spcBef>
              <a:buNone/>
            </a:pPr>
            <a:endParaRPr/>
          </a:p>
        </p:txBody>
      </p:sp>
      <p:sp>
        <p:nvSpPr>
          <p:cNvPr id="134" name="Shape 134"/>
          <p:cNvSpPr txBox="1"/>
          <p:nvPr/>
        </p:nvSpPr>
        <p:spPr>
          <a:xfrm>
            <a:off x="0" y="0"/>
            <a:ext cx="8628300" cy="1074000"/>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dk1"/>
                </a:solidFill>
                <a:latin typeface="Oswald"/>
                <a:ea typeface="Oswald"/>
                <a:cs typeface="Oswald"/>
                <a:sym typeface="Oswald"/>
              </a:rPr>
              <a:t>Sensitivity Analysis </a:t>
            </a:r>
          </a:p>
        </p:txBody>
      </p:sp>
      <p:sp>
        <p:nvSpPr>
          <p:cNvPr id="135" name="Shape 135"/>
          <p:cNvSpPr txBox="1"/>
          <p:nvPr/>
        </p:nvSpPr>
        <p:spPr>
          <a:xfrm>
            <a:off x="-143225" y="393825"/>
            <a:ext cx="7842600" cy="1396200"/>
          </a:xfrm>
          <a:prstGeom prst="rect">
            <a:avLst/>
          </a:prstGeom>
          <a:noFill/>
          <a:ln>
            <a:noFill/>
          </a:ln>
        </p:spPr>
        <p:txBody>
          <a:bodyPr lIns="91425" tIns="91425" rIns="91425" bIns="91425" anchor="ctr" anchorCtr="0">
            <a:noAutofit/>
          </a:bodyPr>
          <a:lstStyle/>
          <a:p>
            <a:pPr marL="914400" lvl="1" indent="-228600" rtl="0">
              <a:lnSpc>
                <a:spcPct val="115000"/>
              </a:lnSpc>
              <a:spcBef>
                <a:spcPts val="0"/>
              </a:spcBef>
              <a:spcAft>
                <a:spcPts val="1600"/>
              </a:spcAft>
              <a:buClr>
                <a:schemeClr val="accent3"/>
              </a:buClr>
              <a:buSzPct val="100000"/>
              <a:buFont typeface="Average"/>
            </a:pPr>
            <a:r>
              <a:rPr lang="en" sz="1800">
                <a:solidFill>
                  <a:schemeClr val="accent3"/>
                </a:solidFill>
                <a:latin typeface="Average"/>
                <a:ea typeface="Average"/>
                <a:cs typeface="Average"/>
                <a:sym typeface="Average"/>
              </a:rPr>
              <a:t>Varying the Marginal Rates of Substitution for Cost and Safety</a:t>
            </a:r>
          </a:p>
        </p:txBody>
      </p:sp>
      <p:pic>
        <p:nvPicPr>
          <p:cNvPr id="137" name="Shape 137"/>
          <p:cNvPicPr preferRelativeResize="0"/>
          <p:nvPr/>
        </p:nvPicPr>
        <p:blipFill>
          <a:blip r:embed="rId3">
            <a:alphaModFix/>
          </a:blip>
          <a:stretch>
            <a:fillRect/>
          </a:stretch>
        </p:blipFill>
        <p:spPr>
          <a:xfrm>
            <a:off x="513150" y="1315050"/>
            <a:ext cx="8007601" cy="3556874"/>
          </a:xfrm>
          <a:prstGeom prst="rect">
            <a:avLst/>
          </a:prstGeom>
          <a:noFill/>
          <a:ln>
            <a:noFill/>
          </a:ln>
        </p:spPr>
      </p:pic>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10</a:t>
            </a:fld>
            <a:endParaRPr lang="en"/>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272025" y="167225"/>
            <a:ext cx="8520599" cy="572699"/>
          </a:xfrm>
          <a:prstGeom prst="rect">
            <a:avLst/>
          </a:prstGeom>
        </p:spPr>
        <p:txBody>
          <a:bodyPr lIns="91425" tIns="91425" rIns="91425" bIns="91425" anchor="t" anchorCtr="0">
            <a:noAutofit/>
          </a:bodyPr>
          <a:lstStyle/>
          <a:p>
            <a:pPr>
              <a:spcBef>
                <a:spcPts val="0"/>
              </a:spcBef>
              <a:buNone/>
            </a:pPr>
            <a:r>
              <a:rPr lang="en"/>
              <a:t>($/Robustness) vs. ($/Safety)</a:t>
            </a:r>
          </a:p>
        </p:txBody>
      </p:sp>
      <p:sp>
        <p:nvSpPr>
          <p:cNvPr id="143" name="Shape 143"/>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pic>
        <p:nvPicPr>
          <p:cNvPr id="144" name="Shape 144"/>
          <p:cNvPicPr preferRelativeResize="0"/>
          <p:nvPr/>
        </p:nvPicPr>
        <p:blipFill>
          <a:blip r:embed="rId3">
            <a:alphaModFix/>
          </a:blip>
          <a:stretch>
            <a:fillRect/>
          </a:stretch>
        </p:blipFill>
        <p:spPr>
          <a:xfrm>
            <a:off x="346100" y="908925"/>
            <a:ext cx="3676382" cy="1862274"/>
          </a:xfrm>
          <a:prstGeom prst="rect">
            <a:avLst/>
          </a:prstGeom>
          <a:noFill/>
          <a:ln>
            <a:noFill/>
          </a:ln>
        </p:spPr>
      </p:pic>
      <p:sp>
        <p:nvSpPr>
          <p:cNvPr id="145" name="Shape 145"/>
          <p:cNvSpPr txBox="1"/>
          <p:nvPr/>
        </p:nvSpPr>
        <p:spPr>
          <a:xfrm>
            <a:off x="1679762" y="628775"/>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Zipcar</a:t>
            </a:r>
          </a:p>
        </p:txBody>
      </p:sp>
      <p:pic>
        <p:nvPicPr>
          <p:cNvPr id="146" name="Shape 146"/>
          <p:cNvPicPr preferRelativeResize="0"/>
          <p:nvPr/>
        </p:nvPicPr>
        <p:blipFill>
          <a:blip r:embed="rId4">
            <a:alphaModFix/>
          </a:blip>
          <a:stretch>
            <a:fillRect/>
          </a:stretch>
        </p:blipFill>
        <p:spPr>
          <a:xfrm>
            <a:off x="4894375" y="908934"/>
            <a:ext cx="3854250" cy="1862265"/>
          </a:xfrm>
          <a:prstGeom prst="rect">
            <a:avLst/>
          </a:prstGeom>
          <a:noFill/>
          <a:ln>
            <a:noFill/>
          </a:ln>
        </p:spPr>
      </p:pic>
      <p:sp>
        <p:nvSpPr>
          <p:cNvPr id="147" name="Shape 147"/>
          <p:cNvSpPr txBox="1"/>
          <p:nvPr/>
        </p:nvSpPr>
        <p:spPr>
          <a:xfrm>
            <a:off x="6362100" y="628775"/>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Maserati</a:t>
            </a:r>
          </a:p>
        </p:txBody>
      </p:sp>
      <p:pic>
        <p:nvPicPr>
          <p:cNvPr id="148" name="Shape 148"/>
          <p:cNvPicPr preferRelativeResize="0"/>
          <p:nvPr/>
        </p:nvPicPr>
        <p:blipFill>
          <a:blip r:embed="rId5">
            <a:alphaModFix/>
          </a:blip>
          <a:stretch>
            <a:fillRect/>
          </a:stretch>
        </p:blipFill>
        <p:spPr>
          <a:xfrm>
            <a:off x="346125" y="3190975"/>
            <a:ext cx="3751999" cy="1803849"/>
          </a:xfrm>
          <a:prstGeom prst="rect">
            <a:avLst/>
          </a:prstGeom>
          <a:noFill/>
          <a:ln>
            <a:noFill/>
          </a:ln>
        </p:spPr>
      </p:pic>
      <p:sp>
        <p:nvSpPr>
          <p:cNvPr id="149" name="Shape 149"/>
          <p:cNvSpPr txBox="1"/>
          <p:nvPr/>
        </p:nvSpPr>
        <p:spPr>
          <a:xfrm>
            <a:off x="1813925" y="2881362"/>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Bike</a:t>
            </a:r>
          </a:p>
        </p:txBody>
      </p:sp>
      <p:pic>
        <p:nvPicPr>
          <p:cNvPr id="150" name="Shape 150"/>
          <p:cNvPicPr preferRelativeResize="0"/>
          <p:nvPr/>
        </p:nvPicPr>
        <p:blipFill>
          <a:blip r:embed="rId6">
            <a:alphaModFix/>
          </a:blip>
          <a:stretch>
            <a:fillRect/>
          </a:stretch>
        </p:blipFill>
        <p:spPr>
          <a:xfrm>
            <a:off x="4938375" y="3146275"/>
            <a:ext cx="3854249" cy="1848549"/>
          </a:xfrm>
          <a:prstGeom prst="rect">
            <a:avLst/>
          </a:prstGeom>
          <a:noFill/>
          <a:ln>
            <a:noFill/>
          </a:ln>
        </p:spPr>
      </p:pic>
      <p:sp>
        <p:nvSpPr>
          <p:cNvPr id="151" name="Shape 151"/>
          <p:cNvSpPr txBox="1"/>
          <p:nvPr/>
        </p:nvSpPr>
        <p:spPr>
          <a:xfrm>
            <a:off x="6711225" y="2840837"/>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Bus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rtl="0">
              <a:spcBef>
                <a:spcPts val="0"/>
              </a:spcBef>
              <a:buNone/>
            </a:pPr>
            <a:r>
              <a:rPr lang="en"/>
              <a:t>Sensitivity Analysis</a:t>
            </a:r>
          </a:p>
          <a:p>
            <a:pPr>
              <a:spcBef>
                <a:spcPts val="0"/>
              </a:spcBef>
              <a:buNone/>
            </a:pPr>
            <a:endParaRPr/>
          </a:p>
        </p:txBody>
      </p:sp>
      <p:sp>
        <p:nvSpPr>
          <p:cNvPr id="157" name="Shape 157"/>
          <p:cNvSpPr txBox="1">
            <a:spLocks noGrp="1"/>
          </p:cNvSpPr>
          <p:nvPr>
            <p:ph type="body" idx="1"/>
          </p:nvPr>
        </p:nvSpPr>
        <p:spPr>
          <a:xfrm>
            <a:off x="311700" y="1152475"/>
            <a:ext cx="8520599" cy="572699"/>
          </a:xfrm>
          <a:prstGeom prst="rect">
            <a:avLst/>
          </a:prstGeom>
        </p:spPr>
        <p:txBody>
          <a:bodyPr lIns="91425" tIns="91425" rIns="91425" bIns="91425" anchor="t" anchorCtr="0">
            <a:noAutofit/>
          </a:bodyPr>
          <a:lstStyle/>
          <a:p>
            <a:pPr marL="914400" lvl="1" indent="-228600" rtl="0">
              <a:spcBef>
                <a:spcPts val="0"/>
              </a:spcBef>
              <a:buSzPct val="100000"/>
            </a:pPr>
            <a:r>
              <a:rPr lang="en" sz="1800"/>
              <a:t>Varying the Marginal Rates of Substitution for Robustness and Safety</a:t>
            </a:r>
          </a:p>
          <a:p>
            <a:pPr>
              <a:spcBef>
                <a:spcPts val="0"/>
              </a:spcBef>
              <a:buNone/>
            </a:pPr>
            <a:endParaRPr/>
          </a:p>
        </p:txBody>
      </p:sp>
      <p:pic>
        <p:nvPicPr>
          <p:cNvPr id="159" name="Shape 159"/>
          <p:cNvPicPr preferRelativeResize="0"/>
          <p:nvPr/>
        </p:nvPicPr>
        <p:blipFill>
          <a:blip r:embed="rId3">
            <a:alphaModFix/>
          </a:blip>
          <a:stretch>
            <a:fillRect/>
          </a:stretch>
        </p:blipFill>
        <p:spPr>
          <a:xfrm>
            <a:off x="854074" y="1760700"/>
            <a:ext cx="7636173" cy="2884775"/>
          </a:xfrm>
          <a:prstGeom prst="rect">
            <a:avLst/>
          </a:prstGeom>
          <a:noFill/>
          <a:ln>
            <a:noFill/>
          </a:ln>
        </p:spPr>
      </p:pic>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12</a:t>
            </a:fld>
            <a:endParaRPr lang="en"/>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Additional Considerations</a:t>
            </a:r>
          </a:p>
        </p:txBody>
      </p:sp>
      <p:sp>
        <p:nvSpPr>
          <p:cNvPr id="165" name="Shape 16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Longevity of the transportation need</a:t>
            </a:r>
          </a:p>
          <a:p>
            <a:pPr marL="971550" lvl="1" indent="-285750" rtl="0">
              <a:spcBef>
                <a:spcPts val="0"/>
              </a:spcBef>
              <a:spcAft>
                <a:spcPts val="0"/>
              </a:spcAft>
              <a:buFont typeface="Arial" panose="020B0604020202020204" pitchFamily="34" charset="0"/>
              <a:buChar char="•"/>
            </a:pPr>
            <a:r>
              <a:rPr lang="en" dirty="0"/>
              <a:t>Paying as-you-go for Zipcar is low-commitment for short-term needs</a:t>
            </a:r>
          </a:p>
          <a:p>
            <a:pPr marL="971550" lvl="1" indent="-285750" rtl="0">
              <a:spcBef>
                <a:spcPts val="0"/>
              </a:spcBef>
              <a:spcAft>
                <a:spcPts val="0"/>
              </a:spcAft>
              <a:buFont typeface="Arial" panose="020B0604020202020204" pitchFamily="34" charset="0"/>
              <a:buChar char="•"/>
            </a:pPr>
            <a:r>
              <a:rPr lang="en" dirty="0"/>
              <a:t>Reallocating Zipcar monthly fees to pay off car over time → ownership of vehicle, warranties</a:t>
            </a:r>
          </a:p>
          <a:p>
            <a:pPr marL="514350" lvl="0" indent="-285750" rtl="0">
              <a:spcBef>
                <a:spcPts val="0"/>
              </a:spcBef>
              <a:spcAft>
                <a:spcPts val="0"/>
              </a:spcAft>
              <a:buFont typeface="Arial" panose="020B0604020202020204" pitchFamily="34" charset="0"/>
              <a:buChar char="•"/>
            </a:pPr>
            <a:r>
              <a:rPr lang="en" dirty="0"/>
              <a:t>Vehicle accidents/damages </a:t>
            </a:r>
          </a:p>
          <a:p>
            <a:pPr marL="971550" lvl="1" indent="-285750" rtl="0">
              <a:spcBef>
                <a:spcPts val="0"/>
              </a:spcBef>
              <a:spcAft>
                <a:spcPts val="0"/>
              </a:spcAft>
              <a:buFont typeface="Arial" panose="020B0604020202020204" pitchFamily="34" charset="0"/>
              <a:buChar char="•"/>
            </a:pPr>
            <a:r>
              <a:rPr lang="en" dirty="0"/>
              <a:t>Fees &amp; Zipcar membership suspension → eliminates transportation option for period of time</a:t>
            </a:r>
          </a:p>
          <a:p>
            <a:pPr marL="971550" lvl="1" indent="-285750" rtl="0">
              <a:spcBef>
                <a:spcPts val="0"/>
              </a:spcBef>
              <a:spcAft>
                <a:spcPts val="0"/>
              </a:spcAft>
              <a:buFont typeface="Arial" panose="020B0604020202020204" pitchFamily="34" charset="0"/>
              <a:buChar char="•"/>
            </a:pPr>
            <a:r>
              <a:rPr lang="en" dirty="0"/>
              <a:t>Full responsibility when vehicle is owned → insurance &amp; maintenance fees may increase with time </a:t>
            </a: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13</a:t>
            </a:fld>
            <a:endParaRPr lang="en"/>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Recommendation</a:t>
            </a:r>
          </a:p>
        </p:txBody>
      </p:sp>
      <p:sp>
        <p:nvSpPr>
          <p:cNvPr id="172" name="Shape 172"/>
          <p:cNvSpPr txBox="1">
            <a:spLocks noGrp="1"/>
          </p:cNvSpPr>
          <p:nvPr>
            <p:ph type="body" idx="1"/>
          </p:nvPr>
        </p:nvSpPr>
        <p:spPr>
          <a:xfrm>
            <a:off x="311700" y="1141162"/>
            <a:ext cx="8520599" cy="34164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We recommend </a:t>
            </a:r>
            <a:r>
              <a:rPr lang="en" u="sng" dirty="0">
                <a:solidFill>
                  <a:srgbClr val="E69138"/>
                </a:solidFill>
              </a:rPr>
              <a:t>Zipcar</a:t>
            </a:r>
            <a:r>
              <a:rPr lang="en" dirty="0"/>
              <a:t> </a:t>
            </a:r>
            <a:r>
              <a:rPr lang="en" dirty="0">
                <a:solidFill>
                  <a:srgbClr val="E69138"/>
                </a:solidFill>
              </a:rPr>
              <a:t>if you are not sure about the value each attribute</a:t>
            </a:r>
            <a:r>
              <a:rPr lang="en" dirty="0"/>
              <a:t> as the Zipcar option the best option across a wide range of safety, convenience, and cost values.</a:t>
            </a:r>
          </a:p>
          <a:p>
            <a:pPr marL="514350" lvl="0" indent="-285750" rtl="0">
              <a:spcBef>
                <a:spcPts val="0"/>
              </a:spcBef>
              <a:spcAft>
                <a:spcPts val="0"/>
              </a:spcAft>
              <a:buFont typeface="Arial" panose="020B0604020202020204" pitchFamily="34" charset="0"/>
              <a:buChar char="•"/>
            </a:pPr>
            <a:r>
              <a:rPr lang="en" dirty="0"/>
              <a:t>If you are quite sure that you </a:t>
            </a:r>
            <a:r>
              <a:rPr lang="en" dirty="0">
                <a:solidFill>
                  <a:srgbClr val="E69138"/>
                </a:solidFill>
              </a:rPr>
              <a:t>highly value your personal safety and convenience</a:t>
            </a:r>
            <a:r>
              <a:rPr lang="en" dirty="0"/>
              <a:t>, and you feel that one safety rating point is worth paying at least an extra $65, we recommend the </a:t>
            </a:r>
            <a:r>
              <a:rPr lang="en" u="sng" dirty="0">
                <a:solidFill>
                  <a:srgbClr val="E69138"/>
                </a:solidFill>
              </a:rPr>
              <a:t>Maserati</a:t>
            </a:r>
            <a:r>
              <a:rPr lang="en" dirty="0"/>
              <a:t>.</a:t>
            </a:r>
          </a:p>
          <a:p>
            <a:pPr marL="514350" lvl="0" indent="-285750" rtl="0">
              <a:spcBef>
                <a:spcPts val="0"/>
              </a:spcBef>
              <a:spcAft>
                <a:spcPts val="0"/>
              </a:spcAft>
              <a:buFont typeface="Arial" panose="020B0604020202020204" pitchFamily="34" charset="0"/>
              <a:buChar char="•"/>
            </a:pPr>
            <a:r>
              <a:rPr lang="en" dirty="0"/>
              <a:t>If you want to keep your</a:t>
            </a:r>
            <a:r>
              <a:rPr lang="en" dirty="0">
                <a:solidFill>
                  <a:srgbClr val="E69138"/>
                </a:solidFill>
              </a:rPr>
              <a:t> monthly cost as low as possible</a:t>
            </a:r>
            <a:r>
              <a:rPr lang="en" dirty="0"/>
              <a:t> while still maintaining an </a:t>
            </a:r>
            <a:r>
              <a:rPr lang="en" dirty="0">
                <a:solidFill>
                  <a:srgbClr val="E69138"/>
                </a:solidFill>
              </a:rPr>
              <a:t>efficient</a:t>
            </a:r>
            <a:r>
              <a:rPr lang="en" dirty="0"/>
              <a:t> method of transportation </a:t>
            </a:r>
            <a:r>
              <a:rPr lang="en" dirty="0">
                <a:solidFill>
                  <a:srgbClr val="E69138"/>
                </a:solidFill>
              </a:rPr>
              <a:t>around Charlottesville within a 15 minute travel radius</a:t>
            </a:r>
            <a:r>
              <a:rPr lang="en" dirty="0"/>
              <a:t>, we recommend a </a:t>
            </a:r>
            <a:r>
              <a:rPr lang="en" u="sng" dirty="0">
                <a:solidFill>
                  <a:srgbClr val="E69138"/>
                </a:solidFill>
              </a:rPr>
              <a:t>bicycle</a:t>
            </a:r>
            <a:r>
              <a:rPr lang="en" dirty="0"/>
              <a:t>.</a:t>
            </a:r>
          </a:p>
          <a:p>
            <a:pPr marL="514350" lvl="0" indent="-285750">
              <a:spcBef>
                <a:spcPts val="0"/>
              </a:spcBef>
              <a:spcAft>
                <a:spcPts val="0"/>
              </a:spcAft>
              <a:buFont typeface="Arial" panose="020B0604020202020204" pitchFamily="34" charset="0"/>
              <a:buChar char="•"/>
            </a:pPr>
            <a:r>
              <a:rPr lang="en" dirty="0"/>
              <a:t>A </a:t>
            </a:r>
            <a:r>
              <a:rPr lang="en" u="sng" dirty="0">
                <a:solidFill>
                  <a:srgbClr val="E69138"/>
                </a:solidFill>
              </a:rPr>
              <a:t>combined option</a:t>
            </a:r>
            <a:r>
              <a:rPr lang="en" dirty="0"/>
              <a:t> would be to buy a bicycle for use over small ranges (i.e. your daily commute) and rent a Zipcar as-needed in bad weather, for longer trips, etc. </a:t>
            </a: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14</a:t>
            </a:fld>
            <a:endParaRPr lang="en"/>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Executive Summary</a:t>
            </a:r>
          </a:p>
        </p:txBody>
      </p:sp>
      <p:sp>
        <p:nvSpPr>
          <p:cNvPr id="62" name="Shape 6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panose="020B0604020202020204" pitchFamily="34" charset="0"/>
              <a:buChar char="•"/>
            </a:pPr>
            <a:r>
              <a:rPr lang="en" b="1" u="sng" dirty="0"/>
              <a:t>Client:</a:t>
            </a:r>
            <a:r>
              <a:rPr lang="en" dirty="0"/>
              <a:t> Professor Fleming</a:t>
            </a:r>
          </a:p>
          <a:p>
            <a:pPr marL="514350" lvl="0" indent="-285750" rtl="0">
              <a:lnSpc>
                <a:spcPct val="100000"/>
              </a:lnSpc>
              <a:spcBef>
                <a:spcPts val="0"/>
              </a:spcBef>
              <a:spcAft>
                <a:spcPts val="0"/>
              </a:spcAft>
              <a:buFont typeface="Arial" panose="020B0604020202020204" pitchFamily="34" charset="0"/>
              <a:buChar char="•"/>
            </a:pPr>
            <a:r>
              <a:rPr lang="en" b="1" u="sng" dirty="0"/>
              <a:t>Problem:</a:t>
            </a:r>
            <a:r>
              <a:rPr lang="en" dirty="0"/>
              <a:t> Determining a mode of transportation</a:t>
            </a:r>
          </a:p>
          <a:p>
            <a:pPr marL="514350" lvl="0" indent="-285750" rtl="0">
              <a:lnSpc>
                <a:spcPct val="100000"/>
              </a:lnSpc>
              <a:spcBef>
                <a:spcPts val="0"/>
              </a:spcBef>
              <a:spcAft>
                <a:spcPts val="0"/>
              </a:spcAft>
              <a:buFont typeface="Arial" panose="020B0604020202020204" pitchFamily="34" charset="0"/>
              <a:buChar char="•"/>
            </a:pPr>
            <a:r>
              <a:rPr lang="en" b="1" u="sng" dirty="0"/>
              <a:t>Environment:</a:t>
            </a:r>
            <a:r>
              <a:rPr lang="en" dirty="0"/>
              <a:t> Charlottesville, VA</a:t>
            </a:r>
          </a:p>
          <a:p>
            <a:pPr marL="514350" lvl="0" indent="-285750" rtl="0">
              <a:lnSpc>
                <a:spcPct val="100000"/>
              </a:lnSpc>
              <a:spcBef>
                <a:spcPts val="0"/>
              </a:spcBef>
              <a:buFont typeface="Arial" panose="020B0604020202020204" pitchFamily="34" charset="0"/>
              <a:buChar char="•"/>
            </a:pPr>
            <a:r>
              <a:rPr lang="en" b="1" u="sng" dirty="0"/>
              <a:t>Recommendation:</a:t>
            </a:r>
          </a:p>
          <a:p>
            <a:pPr marL="971550" lvl="1" indent="-285750" rtl="0">
              <a:lnSpc>
                <a:spcPct val="100000"/>
              </a:lnSpc>
              <a:spcBef>
                <a:spcPts val="0"/>
              </a:spcBef>
              <a:buFont typeface="Arial" panose="020B0604020202020204" pitchFamily="34" charset="0"/>
              <a:buChar char="•"/>
            </a:pPr>
            <a:r>
              <a:rPr lang="en" dirty="0"/>
              <a:t>If there is </a:t>
            </a:r>
            <a:r>
              <a:rPr lang="en" dirty="0">
                <a:solidFill>
                  <a:srgbClr val="E69138"/>
                </a:solidFill>
              </a:rPr>
              <a:t>risk for considerable uncertainty</a:t>
            </a:r>
            <a:r>
              <a:rPr lang="en" dirty="0"/>
              <a:t> in the values provided, then using </a:t>
            </a:r>
            <a:r>
              <a:rPr lang="en" dirty="0">
                <a:solidFill>
                  <a:srgbClr val="E69138"/>
                </a:solidFill>
              </a:rPr>
              <a:t>Zipcar</a:t>
            </a:r>
            <a:r>
              <a:rPr lang="en" dirty="0"/>
              <a:t> is recommended as it is consistently a strong option in the face of relatively large attribute fluctuations.</a:t>
            </a:r>
          </a:p>
          <a:p>
            <a:pPr marL="971550" lvl="1" indent="-285750" rtl="0">
              <a:lnSpc>
                <a:spcPct val="100000"/>
              </a:lnSpc>
              <a:spcBef>
                <a:spcPts val="0"/>
              </a:spcBef>
              <a:buFont typeface="Arial" panose="020B0604020202020204" pitchFamily="34" charset="0"/>
              <a:buChar char="•"/>
            </a:pPr>
            <a:r>
              <a:rPr lang="en" dirty="0"/>
              <a:t>If </a:t>
            </a:r>
            <a:r>
              <a:rPr lang="en" dirty="0">
                <a:solidFill>
                  <a:srgbClr val="E69138"/>
                </a:solidFill>
              </a:rPr>
              <a:t>safety and robustness</a:t>
            </a:r>
            <a:r>
              <a:rPr lang="en" dirty="0">
                <a:solidFill>
                  <a:schemeClr val="dk1"/>
                </a:solidFill>
              </a:rPr>
              <a:t> </a:t>
            </a:r>
            <a:r>
              <a:rPr lang="en" dirty="0"/>
              <a:t>must be prioritized, even at the expense of a higher monthly cost, </a:t>
            </a:r>
            <a:r>
              <a:rPr lang="en" dirty="0">
                <a:solidFill>
                  <a:srgbClr val="E69138"/>
                </a:solidFill>
              </a:rPr>
              <a:t>purchasing a car</a:t>
            </a:r>
            <a:r>
              <a:rPr lang="en" dirty="0"/>
              <a:t> is the best choice. </a:t>
            </a:r>
          </a:p>
          <a:p>
            <a:pPr marL="971550" lvl="1" indent="-285750" rtl="0">
              <a:lnSpc>
                <a:spcPct val="100000"/>
              </a:lnSpc>
              <a:spcBef>
                <a:spcPts val="0"/>
              </a:spcBef>
              <a:buFont typeface="Arial" panose="020B0604020202020204" pitchFamily="34" charset="0"/>
              <a:buChar char="•"/>
            </a:pPr>
            <a:r>
              <a:rPr lang="en" dirty="0"/>
              <a:t>If </a:t>
            </a:r>
            <a:r>
              <a:rPr lang="en" dirty="0">
                <a:solidFill>
                  <a:srgbClr val="E69138"/>
                </a:solidFill>
              </a:rPr>
              <a:t>low monthly cost and high efficiency</a:t>
            </a:r>
            <a:r>
              <a:rPr lang="en" dirty="0"/>
              <a:t> are to be prioritized, even at the expense of lower safety ratings, then the </a:t>
            </a:r>
            <a:r>
              <a:rPr lang="en" dirty="0">
                <a:solidFill>
                  <a:srgbClr val="E69138"/>
                </a:solidFill>
              </a:rPr>
              <a:t>bike</a:t>
            </a:r>
            <a:r>
              <a:rPr lang="en" dirty="0">
                <a:solidFill>
                  <a:schemeClr val="accent5"/>
                </a:solidFill>
              </a:rPr>
              <a:t> </a:t>
            </a:r>
            <a:r>
              <a:rPr lang="en" dirty="0"/>
              <a:t>is a good option for commuting to work in Charlottesville. </a:t>
            </a: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2</a:t>
            </a:fld>
            <a:endParaRPr lang="en"/>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Problem Description</a:t>
            </a:r>
          </a:p>
        </p:txBody>
      </p:sp>
      <p:sp>
        <p:nvSpPr>
          <p:cNvPr id="69" name="Shape 69"/>
          <p:cNvSpPr txBox="1">
            <a:spLocks noGrp="1"/>
          </p:cNvSpPr>
          <p:nvPr>
            <p:ph type="body" idx="1"/>
          </p:nvPr>
        </p:nvSpPr>
        <p:spPr>
          <a:xfrm>
            <a:off x="311700" y="1000075"/>
            <a:ext cx="8520599" cy="34164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b="1" u="sng" dirty="0"/>
              <a:t>Objective:</a:t>
            </a:r>
            <a:r>
              <a:rPr lang="en" dirty="0"/>
              <a:t> To select an effective and desirable mode of transportation</a:t>
            </a:r>
          </a:p>
          <a:p>
            <a:pPr marL="971550" lvl="1" indent="-285750" rtl="0">
              <a:spcBef>
                <a:spcPts val="0"/>
              </a:spcBef>
              <a:spcAft>
                <a:spcPts val="0"/>
              </a:spcAft>
              <a:buFont typeface="Arial" panose="020B0604020202020204" pitchFamily="34" charset="0"/>
              <a:buChar char="•"/>
            </a:pPr>
            <a:r>
              <a:rPr lang="en" dirty="0"/>
              <a:t>To </a:t>
            </a:r>
            <a:r>
              <a:rPr lang="en" b="1" u="sng" dirty="0"/>
              <a:t>commute quickly</a:t>
            </a:r>
            <a:r>
              <a:rPr lang="en" dirty="0"/>
              <a:t> between home and work</a:t>
            </a:r>
          </a:p>
          <a:p>
            <a:pPr marL="971550" lvl="1" indent="-285750" rtl="0">
              <a:spcBef>
                <a:spcPts val="0"/>
              </a:spcBef>
              <a:spcAft>
                <a:spcPts val="0"/>
              </a:spcAft>
              <a:buFont typeface="Arial" panose="020B0604020202020204" pitchFamily="34" charset="0"/>
              <a:buChar char="•"/>
            </a:pPr>
            <a:r>
              <a:rPr lang="en" dirty="0"/>
              <a:t>To have </a:t>
            </a:r>
            <a:r>
              <a:rPr lang="en" b="1" u="sng" dirty="0"/>
              <a:t>numerous</a:t>
            </a:r>
            <a:r>
              <a:rPr lang="en" dirty="0"/>
              <a:t> feasible transportation scenarios</a:t>
            </a:r>
          </a:p>
          <a:p>
            <a:pPr marL="971550" lvl="1" indent="-285750" rtl="0">
              <a:spcBef>
                <a:spcPts val="0"/>
              </a:spcBef>
              <a:spcAft>
                <a:spcPts val="0"/>
              </a:spcAft>
              <a:buFont typeface="Arial" panose="020B0604020202020204" pitchFamily="34" charset="0"/>
              <a:buChar char="•"/>
            </a:pPr>
            <a:r>
              <a:rPr lang="en" dirty="0"/>
              <a:t>To travel to and from destinations </a:t>
            </a:r>
            <a:r>
              <a:rPr lang="en" b="1" u="sng" dirty="0"/>
              <a:t>safely</a:t>
            </a:r>
          </a:p>
          <a:p>
            <a:pPr marL="971550" lvl="1" indent="-285750" rtl="0">
              <a:spcBef>
                <a:spcPts val="0"/>
              </a:spcBef>
              <a:spcAft>
                <a:spcPts val="0"/>
              </a:spcAft>
              <a:buFont typeface="Arial" panose="020B0604020202020204" pitchFamily="34" charset="0"/>
              <a:buChar char="•"/>
            </a:pPr>
            <a:r>
              <a:rPr lang="en" dirty="0"/>
              <a:t>To </a:t>
            </a:r>
            <a:r>
              <a:rPr lang="en" b="1" u="sng" dirty="0"/>
              <a:t>secure</a:t>
            </a:r>
            <a:r>
              <a:rPr lang="en" dirty="0"/>
              <a:t> the mode of transportation from thefts and vandalism</a:t>
            </a:r>
          </a:p>
          <a:p>
            <a:pPr marL="971550" lvl="1" indent="-285750" rtl="0">
              <a:spcBef>
                <a:spcPts val="0"/>
              </a:spcBef>
              <a:spcAft>
                <a:spcPts val="0"/>
              </a:spcAft>
              <a:buFont typeface="Arial" panose="020B0604020202020204" pitchFamily="34" charset="0"/>
              <a:buChar char="•"/>
            </a:pPr>
            <a:r>
              <a:rPr lang="en" dirty="0"/>
              <a:t>To maintain a </a:t>
            </a:r>
            <a:r>
              <a:rPr lang="en" b="1" u="sng" dirty="0"/>
              <a:t>manageable monthly cost</a:t>
            </a:r>
          </a:p>
          <a:p>
            <a:pPr marL="971550" lvl="1" indent="-285750" rtl="0">
              <a:spcBef>
                <a:spcPts val="0"/>
              </a:spcBef>
              <a:spcAft>
                <a:spcPts val="0"/>
              </a:spcAft>
              <a:buFont typeface="Arial" panose="020B0604020202020204" pitchFamily="34" charset="0"/>
              <a:buChar char="•"/>
            </a:pPr>
            <a:r>
              <a:rPr lang="en" dirty="0"/>
              <a:t>To be able to </a:t>
            </a:r>
            <a:r>
              <a:rPr lang="en" b="1" u="sng" dirty="0"/>
              <a:t>initiate a trip quickly</a:t>
            </a:r>
          </a:p>
          <a:p>
            <a:pPr marL="514350" lvl="0" indent="-285750" rtl="0">
              <a:spcBef>
                <a:spcPts val="0"/>
              </a:spcBef>
              <a:spcAft>
                <a:spcPts val="0"/>
              </a:spcAft>
              <a:buFont typeface="Arial" panose="020B0604020202020204" pitchFamily="34" charset="0"/>
              <a:buChar char="•"/>
            </a:pPr>
            <a:r>
              <a:rPr lang="en" b="1" u="sng" dirty="0"/>
              <a:t>Indices of Performance:</a:t>
            </a:r>
          </a:p>
          <a:p>
            <a:pPr marL="971550" lvl="1" indent="-285750" rtl="0">
              <a:spcBef>
                <a:spcPts val="0"/>
              </a:spcBef>
              <a:spcAft>
                <a:spcPts val="0"/>
              </a:spcAft>
              <a:buFont typeface="Arial" panose="020B0604020202020204" pitchFamily="34" charset="0"/>
              <a:buChar char="•"/>
            </a:pPr>
            <a:r>
              <a:rPr lang="en" b="1" u="sng" dirty="0"/>
              <a:t>Transit Time:</a:t>
            </a:r>
            <a:r>
              <a:rPr lang="en" dirty="0"/>
              <a:t> average time from house to office</a:t>
            </a:r>
          </a:p>
          <a:p>
            <a:pPr marL="971550" lvl="1" indent="-285750" rtl="0">
              <a:spcBef>
                <a:spcPts val="0"/>
              </a:spcBef>
              <a:spcAft>
                <a:spcPts val="0"/>
              </a:spcAft>
              <a:buFont typeface="Arial" panose="020B0604020202020204" pitchFamily="34" charset="0"/>
              <a:buChar char="•"/>
            </a:pPr>
            <a:r>
              <a:rPr lang="en" b="1" u="sng" dirty="0"/>
              <a:t>Robustness:</a:t>
            </a:r>
            <a:r>
              <a:rPr lang="en" dirty="0"/>
              <a:t> number of destination types &amp; environmental conditions accessible</a:t>
            </a:r>
          </a:p>
          <a:p>
            <a:pPr marL="971550" lvl="1" indent="-285750" rtl="0">
              <a:spcBef>
                <a:spcPts val="0"/>
              </a:spcBef>
              <a:spcAft>
                <a:spcPts val="0"/>
              </a:spcAft>
              <a:buFont typeface="Arial" panose="020B0604020202020204" pitchFamily="34" charset="0"/>
              <a:buChar char="•"/>
            </a:pPr>
            <a:r>
              <a:rPr lang="en" b="1" u="sng" dirty="0"/>
              <a:t>Safety:</a:t>
            </a:r>
            <a:r>
              <a:rPr lang="en" dirty="0"/>
              <a:t> rating (0 - 100) of included safety features</a:t>
            </a:r>
          </a:p>
          <a:p>
            <a:pPr marL="971550" lvl="1" indent="-285750" rtl="0">
              <a:spcBef>
                <a:spcPts val="0"/>
              </a:spcBef>
              <a:spcAft>
                <a:spcPts val="0"/>
              </a:spcAft>
              <a:buFont typeface="Arial" panose="020B0604020202020204" pitchFamily="34" charset="0"/>
              <a:buChar char="•"/>
            </a:pPr>
            <a:r>
              <a:rPr lang="en" b="1" u="sng" dirty="0"/>
              <a:t>Security:</a:t>
            </a:r>
            <a:r>
              <a:rPr lang="en" dirty="0"/>
              <a:t> ordinal rank of the options based on their vulnerability</a:t>
            </a:r>
          </a:p>
          <a:p>
            <a:pPr marL="971550" lvl="1" indent="-285750" rtl="0">
              <a:spcBef>
                <a:spcPts val="0"/>
              </a:spcBef>
              <a:spcAft>
                <a:spcPts val="0"/>
              </a:spcAft>
              <a:buFont typeface="Arial" panose="020B0604020202020204" pitchFamily="34" charset="0"/>
              <a:buChar char="•"/>
            </a:pPr>
            <a:r>
              <a:rPr lang="en" b="1" u="sng" dirty="0"/>
              <a:t>Convenience:</a:t>
            </a:r>
            <a:r>
              <a:rPr lang="en" dirty="0"/>
              <a:t> average time waiting for transport to begin + time remaining to destination after transport ends</a:t>
            </a:r>
          </a:p>
          <a:p>
            <a:pPr marL="971550" lvl="1" indent="-285750" rtl="0">
              <a:spcBef>
                <a:spcPts val="0"/>
              </a:spcBef>
              <a:spcAft>
                <a:spcPts val="0"/>
              </a:spcAft>
              <a:buFont typeface="Arial" panose="020B0604020202020204" pitchFamily="34" charset="0"/>
              <a:buChar char="•"/>
            </a:pPr>
            <a:r>
              <a:rPr lang="en" b="1" u="sng" dirty="0"/>
              <a:t>Cost:</a:t>
            </a:r>
            <a:r>
              <a:rPr lang="en" dirty="0"/>
              <a:t> expected monthly spending </a:t>
            </a: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3</a:t>
            </a:fld>
            <a:endParaRPr lang="en"/>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Assumptions</a:t>
            </a:r>
          </a:p>
        </p:txBody>
      </p:sp>
      <p:sp>
        <p:nvSpPr>
          <p:cNvPr id="76" name="Shape 76"/>
          <p:cNvSpPr txBox="1">
            <a:spLocks noGrp="1"/>
          </p:cNvSpPr>
          <p:nvPr>
            <p:ph type="body" idx="1"/>
          </p:nvPr>
        </p:nvSpPr>
        <p:spPr>
          <a:xfrm>
            <a:off x="311700" y="1145651"/>
            <a:ext cx="8520599" cy="34164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Attribute data provided is correct within reason</a:t>
            </a:r>
          </a:p>
          <a:p>
            <a:pPr marL="514350" lvl="0" indent="-285750" rtl="0">
              <a:spcBef>
                <a:spcPts val="0"/>
              </a:spcBef>
              <a:spcAft>
                <a:spcPts val="0"/>
              </a:spcAft>
              <a:buFont typeface="Arial" panose="020B0604020202020204" pitchFamily="34" charset="0"/>
              <a:buChar char="•"/>
            </a:pPr>
            <a:r>
              <a:rPr lang="en" dirty="0"/>
              <a:t>Attributes and alternatives given are complete</a:t>
            </a:r>
          </a:p>
          <a:p>
            <a:pPr marL="514350" lvl="0" indent="-285750" rtl="0">
              <a:spcBef>
                <a:spcPts val="0"/>
              </a:spcBef>
              <a:spcAft>
                <a:spcPts val="0"/>
              </a:spcAft>
              <a:buFont typeface="Arial" panose="020B0604020202020204" pitchFamily="34" charset="0"/>
              <a:buChar char="•"/>
            </a:pPr>
            <a:r>
              <a:rPr lang="en" dirty="0"/>
              <a:t>Robustness attribute accounts for cargo size, number of passengers, etc. </a:t>
            </a:r>
          </a:p>
          <a:p>
            <a:pPr marL="514350" lvl="0" indent="-285750" rtl="0">
              <a:spcBef>
                <a:spcPts val="0"/>
              </a:spcBef>
              <a:spcAft>
                <a:spcPts val="0"/>
              </a:spcAft>
              <a:buFont typeface="Arial" panose="020B0604020202020204" pitchFamily="34" charset="0"/>
              <a:buChar char="•"/>
            </a:pPr>
            <a:r>
              <a:rPr lang="en" dirty="0"/>
              <a:t>Monthly cost estimates account for parking fees, gas, etc.</a:t>
            </a:r>
          </a:p>
          <a:p>
            <a:pPr marL="514350" lvl="0" indent="-285750">
              <a:spcBef>
                <a:spcPts val="0"/>
              </a:spcBef>
              <a:spcAft>
                <a:spcPts val="0"/>
              </a:spcAft>
              <a:buFont typeface="Arial" panose="020B0604020202020204" pitchFamily="34" charset="0"/>
              <a:buChar char="•"/>
            </a:pPr>
            <a:r>
              <a:rPr lang="en" dirty="0"/>
              <a:t>The bike ride to/from work is feasible and is representative of the general distances Professor Fleming can travel on bike (~15 minutes)</a:t>
            </a: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4</a:t>
            </a:fld>
            <a:endParaRPr lang="en"/>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Alternatives Considered</a:t>
            </a:r>
          </a:p>
        </p:txBody>
      </p:sp>
      <p:sp>
        <p:nvSpPr>
          <p:cNvPr id="83" name="Shape 8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ZipCar (car share)</a:t>
            </a:r>
          </a:p>
          <a:p>
            <a:pPr marL="514350" lvl="0" indent="-285750" rtl="0">
              <a:spcBef>
                <a:spcPts val="0"/>
              </a:spcBef>
              <a:spcAft>
                <a:spcPts val="0"/>
              </a:spcAft>
              <a:buFont typeface="Arial" panose="020B0604020202020204" pitchFamily="34" charset="0"/>
              <a:buChar char="•"/>
            </a:pPr>
            <a:r>
              <a:rPr lang="en" dirty="0"/>
              <a:t>Maserati Granturismo (car)</a:t>
            </a:r>
          </a:p>
          <a:p>
            <a:pPr marL="514350" lvl="0" indent="-285750" rtl="0">
              <a:spcBef>
                <a:spcPts val="0"/>
              </a:spcBef>
              <a:spcAft>
                <a:spcPts val="0"/>
              </a:spcAft>
              <a:buFont typeface="Arial" panose="020B0604020202020204" pitchFamily="34" charset="0"/>
              <a:buChar char="•"/>
            </a:pPr>
            <a:r>
              <a:rPr lang="en" dirty="0"/>
              <a:t>1985 Raleigh Prestige (bike)</a:t>
            </a:r>
          </a:p>
          <a:p>
            <a:pPr marL="514350" lvl="0" indent="-285750" rtl="0">
              <a:spcBef>
                <a:spcPts val="0"/>
              </a:spcBef>
              <a:spcAft>
                <a:spcPts val="0"/>
              </a:spcAft>
              <a:buFont typeface="Arial" panose="020B0604020202020204" pitchFamily="34" charset="0"/>
              <a:buChar char="•"/>
            </a:pPr>
            <a:r>
              <a:rPr lang="en" dirty="0"/>
              <a:t>Charlottesville Area Transit System (bus)</a:t>
            </a:r>
          </a:p>
          <a:p>
            <a:pPr lvl="0" rtl="0">
              <a:spcBef>
                <a:spcPts val="0"/>
              </a:spcBef>
              <a:spcAft>
                <a:spcPts val="0"/>
              </a:spcAft>
            </a:pPr>
            <a:endParaRPr lang="en" i="1" dirty="0" smtClean="0"/>
          </a:p>
          <a:p>
            <a:pPr lvl="0" rtl="0">
              <a:spcBef>
                <a:spcPts val="0"/>
              </a:spcBef>
              <a:spcAft>
                <a:spcPts val="0"/>
              </a:spcAft>
            </a:pPr>
            <a:r>
              <a:rPr lang="en" i="1" dirty="0" smtClean="0"/>
              <a:t>Also </a:t>
            </a:r>
            <a:r>
              <a:rPr lang="en" i="1" dirty="0"/>
              <a:t>Considered:</a:t>
            </a:r>
          </a:p>
          <a:p>
            <a:pPr marL="514350" lvl="0" indent="-285750">
              <a:spcBef>
                <a:spcPts val="0"/>
              </a:spcBef>
              <a:spcAft>
                <a:spcPts val="0"/>
              </a:spcAft>
              <a:buFont typeface="Arial" panose="020B0604020202020204" pitchFamily="34" charset="0"/>
              <a:buChar char="•"/>
            </a:pPr>
            <a:r>
              <a:rPr lang="en" dirty="0"/>
              <a:t>Walking (no vehicle)</a:t>
            </a: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5</a:t>
            </a:fld>
            <a:endParaRPr lang="en"/>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Using Given Values As-Is</a:t>
            </a:r>
          </a:p>
        </p:txBody>
      </p:sp>
      <p:pic>
        <p:nvPicPr>
          <p:cNvPr id="91" name="Shape 91"/>
          <p:cNvPicPr preferRelativeResize="0"/>
          <p:nvPr/>
        </p:nvPicPr>
        <p:blipFill>
          <a:blip r:embed="rId3">
            <a:alphaModFix/>
          </a:blip>
          <a:stretch>
            <a:fillRect/>
          </a:stretch>
        </p:blipFill>
        <p:spPr>
          <a:xfrm>
            <a:off x="186547" y="1251772"/>
            <a:ext cx="3903500" cy="2539899"/>
          </a:xfrm>
          <a:prstGeom prst="rect">
            <a:avLst/>
          </a:prstGeom>
          <a:noFill/>
          <a:ln>
            <a:noFill/>
          </a:ln>
        </p:spPr>
      </p:pic>
      <p:pic>
        <p:nvPicPr>
          <p:cNvPr id="92" name="Shape 92"/>
          <p:cNvPicPr preferRelativeResize="0"/>
          <p:nvPr/>
        </p:nvPicPr>
        <p:blipFill>
          <a:blip r:embed="rId4">
            <a:alphaModFix/>
          </a:blip>
          <a:stretch>
            <a:fillRect/>
          </a:stretch>
        </p:blipFill>
        <p:spPr>
          <a:xfrm>
            <a:off x="4366250" y="1337212"/>
            <a:ext cx="4496950" cy="2469075"/>
          </a:xfrm>
          <a:prstGeom prst="rect">
            <a:avLst/>
          </a:prstGeom>
          <a:noFill/>
          <a:ln>
            <a:noFill/>
          </a:ln>
        </p:spPr>
      </p:pic>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6</a:t>
            </a:fld>
            <a:endParaRPr lang="en"/>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p:nvPr/>
        </p:nvSpPr>
        <p:spPr>
          <a:xfrm>
            <a:off x="1846550" y="511325"/>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Zipcar</a:t>
            </a:r>
          </a:p>
        </p:txBody>
      </p:sp>
      <p:sp>
        <p:nvSpPr>
          <p:cNvPr id="98" name="Shape 98"/>
          <p:cNvSpPr txBox="1"/>
          <p:nvPr/>
        </p:nvSpPr>
        <p:spPr>
          <a:xfrm>
            <a:off x="6623900" y="456750"/>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Maserati</a:t>
            </a:r>
          </a:p>
        </p:txBody>
      </p:sp>
      <p:sp>
        <p:nvSpPr>
          <p:cNvPr id="99" name="Shape 99"/>
          <p:cNvSpPr txBox="1"/>
          <p:nvPr/>
        </p:nvSpPr>
        <p:spPr>
          <a:xfrm>
            <a:off x="6697525" y="2773500"/>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Bus</a:t>
            </a:r>
          </a:p>
        </p:txBody>
      </p:sp>
      <p:sp>
        <p:nvSpPr>
          <p:cNvPr id="100" name="Shape 100"/>
          <p:cNvSpPr txBox="1"/>
          <p:nvPr/>
        </p:nvSpPr>
        <p:spPr>
          <a:xfrm>
            <a:off x="1947350" y="2785425"/>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Bike</a:t>
            </a:r>
          </a:p>
        </p:txBody>
      </p:sp>
      <p:sp>
        <p:nvSpPr>
          <p:cNvPr id="102" name="Shape 102"/>
          <p:cNvSpPr txBox="1">
            <a:spLocks noGrp="1"/>
          </p:cNvSpPr>
          <p:nvPr>
            <p:ph type="title"/>
          </p:nvPr>
        </p:nvSpPr>
        <p:spPr>
          <a:xfrm>
            <a:off x="252800" y="32750"/>
            <a:ext cx="8520599" cy="572699"/>
          </a:xfrm>
          <a:prstGeom prst="rect">
            <a:avLst/>
          </a:prstGeom>
        </p:spPr>
        <p:txBody>
          <a:bodyPr lIns="91425" tIns="91425" rIns="91425" bIns="91425" anchor="t" anchorCtr="0">
            <a:noAutofit/>
          </a:bodyPr>
          <a:lstStyle/>
          <a:p>
            <a:pPr lvl="0" rtl="0">
              <a:spcBef>
                <a:spcPts val="0"/>
              </a:spcBef>
              <a:buNone/>
            </a:pPr>
            <a:r>
              <a:rPr lang="en"/>
              <a:t>($/Convenience) vs. ($/Safety)</a:t>
            </a:r>
          </a:p>
        </p:txBody>
      </p:sp>
      <p:pic>
        <p:nvPicPr>
          <p:cNvPr id="103" name="Shape 103"/>
          <p:cNvPicPr preferRelativeResize="0"/>
          <p:nvPr/>
        </p:nvPicPr>
        <p:blipFill rotWithShape="1">
          <a:blip r:embed="rId3">
            <a:alphaModFix/>
          </a:blip>
          <a:srcRect t="5050" b="-5049"/>
          <a:stretch/>
        </p:blipFill>
        <p:spPr>
          <a:xfrm>
            <a:off x="387975" y="806025"/>
            <a:ext cx="3793149" cy="2093012"/>
          </a:xfrm>
          <a:prstGeom prst="rect">
            <a:avLst/>
          </a:prstGeom>
          <a:noFill/>
          <a:ln>
            <a:noFill/>
          </a:ln>
        </p:spPr>
      </p:pic>
      <p:pic>
        <p:nvPicPr>
          <p:cNvPr id="104" name="Shape 104"/>
          <p:cNvPicPr preferRelativeResize="0"/>
          <p:nvPr/>
        </p:nvPicPr>
        <p:blipFill>
          <a:blip r:embed="rId4">
            <a:alphaModFix/>
          </a:blip>
          <a:stretch>
            <a:fillRect/>
          </a:stretch>
        </p:blipFill>
        <p:spPr>
          <a:xfrm>
            <a:off x="5027499" y="806025"/>
            <a:ext cx="3885780" cy="1967474"/>
          </a:xfrm>
          <a:prstGeom prst="rect">
            <a:avLst/>
          </a:prstGeom>
          <a:noFill/>
          <a:ln>
            <a:noFill/>
          </a:ln>
        </p:spPr>
      </p:pic>
      <p:pic>
        <p:nvPicPr>
          <p:cNvPr id="105" name="Shape 105"/>
          <p:cNvPicPr preferRelativeResize="0"/>
          <p:nvPr/>
        </p:nvPicPr>
        <p:blipFill>
          <a:blip r:embed="rId5">
            <a:alphaModFix/>
          </a:blip>
          <a:stretch>
            <a:fillRect/>
          </a:stretch>
        </p:blipFill>
        <p:spPr>
          <a:xfrm>
            <a:off x="387975" y="3050100"/>
            <a:ext cx="3745899" cy="1910980"/>
          </a:xfrm>
          <a:prstGeom prst="rect">
            <a:avLst/>
          </a:prstGeom>
          <a:noFill/>
          <a:ln>
            <a:noFill/>
          </a:ln>
        </p:spPr>
      </p:pic>
      <p:pic>
        <p:nvPicPr>
          <p:cNvPr id="106" name="Shape 106"/>
          <p:cNvPicPr preferRelativeResize="0"/>
          <p:nvPr/>
        </p:nvPicPr>
        <p:blipFill>
          <a:blip r:embed="rId6">
            <a:alphaModFix/>
          </a:blip>
          <a:stretch>
            <a:fillRect/>
          </a:stretch>
        </p:blipFill>
        <p:spPr>
          <a:xfrm>
            <a:off x="5027500" y="3021225"/>
            <a:ext cx="3885774" cy="1967498"/>
          </a:xfrm>
          <a:prstGeom prst="rect">
            <a:avLst/>
          </a:prstGeom>
          <a:noFill/>
          <a:ln>
            <a:noFill/>
          </a:ln>
        </p:spPr>
      </p:pic>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7</a:t>
            </a:fld>
            <a:endParaRPr lang="en"/>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Sensitivity Analysis </a:t>
            </a:r>
          </a:p>
        </p:txBody>
      </p:sp>
      <p:sp>
        <p:nvSpPr>
          <p:cNvPr id="112" name="Shape 112"/>
          <p:cNvSpPr txBox="1">
            <a:spLocks noGrp="1"/>
          </p:cNvSpPr>
          <p:nvPr>
            <p:ph type="body" idx="1"/>
          </p:nvPr>
        </p:nvSpPr>
        <p:spPr>
          <a:xfrm>
            <a:off x="311700" y="1152475"/>
            <a:ext cx="8520599" cy="948599"/>
          </a:xfrm>
          <a:prstGeom prst="rect">
            <a:avLst/>
          </a:prstGeom>
        </p:spPr>
        <p:txBody>
          <a:bodyPr lIns="91425" tIns="91425" rIns="91425" bIns="91425" anchor="t" anchorCtr="0">
            <a:noAutofit/>
          </a:bodyPr>
          <a:lstStyle/>
          <a:p>
            <a:pPr marL="457200" lvl="0" indent="-228600" rtl="0">
              <a:spcBef>
                <a:spcPts val="0"/>
              </a:spcBef>
            </a:pPr>
            <a:r>
              <a:rPr lang="en"/>
              <a:t>Varying the Marginal Rates of Substitution for Convenience and Safety</a:t>
            </a:r>
          </a:p>
        </p:txBody>
      </p:sp>
      <p:pic>
        <p:nvPicPr>
          <p:cNvPr id="114" name="Shape 114"/>
          <p:cNvPicPr preferRelativeResize="0"/>
          <p:nvPr/>
        </p:nvPicPr>
        <p:blipFill>
          <a:blip r:embed="rId3">
            <a:alphaModFix/>
          </a:blip>
          <a:stretch>
            <a:fillRect/>
          </a:stretch>
        </p:blipFill>
        <p:spPr>
          <a:xfrm>
            <a:off x="961575" y="1642324"/>
            <a:ext cx="7528677" cy="3274449"/>
          </a:xfrm>
          <a:prstGeom prst="rect">
            <a:avLst/>
          </a:prstGeom>
          <a:noFill/>
          <a:ln>
            <a:noFill/>
          </a:ln>
        </p:spPr>
      </p:pic>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8</a:t>
            </a:fld>
            <a:endParaRPr lang="en"/>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394800" y="736725"/>
            <a:ext cx="3981100" cy="2009504"/>
          </a:xfrm>
          <a:prstGeom prst="rect">
            <a:avLst/>
          </a:prstGeom>
          <a:noFill/>
          <a:ln>
            <a:noFill/>
          </a:ln>
        </p:spPr>
      </p:pic>
      <p:sp>
        <p:nvSpPr>
          <p:cNvPr id="120" name="Shape 120"/>
          <p:cNvSpPr txBox="1"/>
          <p:nvPr/>
        </p:nvSpPr>
        <p:spPr>
          <a:xfrm>
            <a:off x="1847950" y="424725"/>
            <a:ext cx="875999" cy="235799"/>
          </a:xfrm>
          <a:prstGeom prst="rect">
            <a:avLst/>
          </a:prstGeom>
          <a:noFill/>
          <a:ln>
            <a:noFill/>
          </a:ln>
        </p:spPr>
        <p:txBody>
          <a:bodyPr lIns="91425" tIns="91425" rIns="91425" bIns="91425" anchor="t" anchorCtr="0">
            <a:noAutofit/>
          </a:bodyPr>
          <a:lstStyle/>
          <a:p>
            <a:pPr>
              <a:spcBef>
                <a:spcPts val="0"/>
              </a:spcBef>
              <a:buNone/>
            </a:pPr>
            <a:r>
              <a:rPr lang="en" sz="1200">
                <a:solidFill>
                  <a:schemeClr val="dk1"/>
                </a:solidFill>
              </a:rPr>
              <a:t>Zipcar</a:t>
            </a:r>
          </a:p>
        </p:txBody>
      </p:sp>
      <p:pic>
        <p:nvPicPr>
          <p:cNvPr id="121" name="Shape 121"/>
          <p:cNvPicPr preferRelativeResize="0"/>
          <p:nvPr/>
        </p:nvPicPr>
        <p:blipFill>
          <a:blip r:embed="rId4">
            <a:alphaModFix/>
          </a:blip>
          <a:stretch>
            <a:fillRect/>
          </a:stretch>
        </p:blipFill>
        <p:spPr>
          <a:xfrm>
            <a:off x="4735625" y="736725"/>
            <a:ext cx="4142718" cy="2009500"/>
          </a:xfrm>
          <a:prstGeom prst="rect">
            <a:avLst/>
          </a:prstGeom>
          <a:noFill/>
          <a:ln>
            <a:noFill/>
          </a:ln>
        </p:spPr>
      </p:pic>
      <p:sp>
        <p:nvSpPr>
          <p:cNvPr id="122" name="Shape 122"/>
          <p:cNvSpPr txBox="1"/>
          <p:nvPr/>
        </p:nvSpPr>
        <p:spPr>
          <a:xfrm>
            <a:off x="6594450" y="419950"/>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Maserati</a:t>
            </a:r>
          </a:p>
        </p:txBody>
      </p:sp>
      <p:pic>
        <p:nvPicPr>
          <p:cNvPr id="123" name="Shape 123"/>
          <p:cNvPicPr preferRelativeResize="0"/>
          <p:nvPr/>
        </p:nvPicPr>
        <p:blipFill>
          <a:blip r:embed="rId5">
            <a:alphaModFix/>
          </a:blip>
          <a:stretch>
            <a:fillRect/>
          </a:stretch>
        </p:blipFill>
        <p:spPr>
          <a:xfrm>
            <a:off x="4765075" y="3013050"/>
            <a:ext cx="4180224" cy="1909575"/>
          </a:xfrm>
          <a:prstGeom prst="rect">
            <a:avLst/>
          </a:prstGeom>
          <a:noFill/>
          <a:ln>
            <a:noFill/>
          </a:ln>
        </p:spPr>
      </p:pic>
      <p:sp>
        <p:nvSpPr>
          <p:cNvPr id="124" name="Shape 124"/>
          <p:cNvSpPr txBox="1"/>
          <p:nvPr/>
        </p:nvSpPr>
        <p:spPr>
          <a:xfrm>
            <a:off x="6623900" y="2714600"/>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Bus</a:t>
            </a:r>
          </a:p>
        </p:txBody>
      </p:sp>
      <p:pic>
        <p:nvPicPr>
          <p:cNvPr id="125" name="Shape 125"/>
          <p:cNvPicPr preferRelativeResize="0"/>
          <p:nvPr/>
        </p:nvPicPr>
        <p:blipFill>
          <a:blip r:embed="rId6">
            <a:alphaModFix/>
          </a:blip>
          <a:stretch>
            <a:fillRect/>
          </a:stretch>
        </p:blipFill>
        <p:spPr>
          <a:xfrm>
            <a:off x="365350" y="3013049"/>
            <a:ext cx="3981090" cy="1909574"/>
          </a:xfrm>
          <a:prstGeom prst="rect">
            <a:avLst/>
          </a:prstGeom>
          <a:noFill/>
          <a:ln>
            <a:noFill/>
          </a:ln>
        </p:spPr>
      </p:pic>
      <p:sp>
        <p:nvSpPr>
          <p:cNvPr id="126" name="Shape 126"/>
          <p:cNvSpPr txBox="1"/>
          <p:nvPr/>
        </p:nvSpPr>
        <p:spPr>
          <a:xfrm>
            <a:off x="1947350" y="2714600"/>
            <a:ext cx="875999" cy="235799"/>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1"/>
                </a:solidFill>
              </a:rPr>
              <a:t>Bike</a:t>
            </a:r>
          </a:p>
        </p:txBody>
      </p:sp>
      <p:sp>
        <p:nvSpPr>
          <p:cNvPr id="128" name="Shape 128"/>
          <p:cNvSpPr txBox="1">
            <a:spLocks noGrp="1"/>
          </p:cNvSpPr>
          <p:nvPr>
            <p:ph type="title"/>
          </p:nvPr>
        </p:nvSpPr>
        <p:spPr>
          <a:xfrm>
            <a:off x="252800" y="32750"/>
            <a:ext cx="8520599" cy="572699"/>
          </a:xfrm>
          <a:prstGeom prst="rect">
            <a:avLst/>
          </a:prstGeom>
        </p:spPr>
        <p:txBody>
          <a:bodyPr lIns="91425" tIns="91425" rIns="91425" bIns="91425" anchor="t" anchorCtr="0">
            <a:noAutofit/>
          </a:bodyPr>
          <a:lstStyle/>
          <a:p>
            <a:pPr>
              <a:spcBef>
                <a:spcPts val="0"/>
              </a:spcBef>
              <a:buNone/>
            </a:pPr>
            <a:r>
              <a:rPr lang="en"/>
              <a:t>Cost vs. ($/Safety)</a:t>
            </a: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t>9</a:t>
            </a:fld>
            <a:endParaRPr lang="en"/>
          </a:p>
        </p:txBody>
      </p:sp>
    </p:spTree>
  </p:cSld>
  <p:clrMapOvr>
    <a:masterClrMapping/>
  </p:clrMapOvr>
  <p:transition spd="slow">
    <p:cut/>
  </p:transition>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855</Words>
  <Application>Microsoft Office PowerPoint</Application>
  <PresentationFormat>On-screen Show (16:9)</PresentationFormat>
  <Paragraphs>94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Oswald</vt:lpstr>
      <vt:lpstr>Average</vt:lpstr>
      <vt:lpstr>Arial</vt:lpstr>
      <vt:lpstr>slate</vt:lpstr>
      <vt:lpstr>Charlottesville Transportation Options</vt:lpstr>
      <vt:lpstr>Executive Summary</vt:lpstr>
      <vt:lpstr>Problem Description</vt:lpstr>
      <vt:lpstr>Assumptions</vt:lpstr>
      <vt:lpstr>Alternatives Considered</vt:lpstr>
      <vt:lpstr>Using Given Values As-Is</vt:lpstr>
      <vt:lpstr>($/Convenience) vs. ($/Safety)</vt:lpstr>
      <vt:lpstr>Sensitivity Analysis </vt:lpstr>
      <vt:lpstr>Cost vs. ($/Safety)</vt:lpstr>
      <vt:lpstr>PowerPoint Presentation</vt:lpstr>
      <vt:lpstr>($/Robustness) vs. ($/Safety)</vt:lpstr>
      <vt:lpstr>Sensitivity Analysis </vt:lpstr>
      <vt:lpstr>Additional Considerations</vt:lpstr>
      <vt:lpstr>Recommendation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Charlottesville Transportation Options</dc:title>
  <dc:creator>Virginia Wordsworth</dc:creator>
  <cp:lastModifiedBy>Virginia Wordsworth</cp:lastModifiedBy>
  <cp:revision>2</cp:revision>
  <dcterms:modified xsi:type="dcterms:W3CDTF">2015-11-10T05:28:23Z</dcterms:modified>
</cp:coreProperties>
</file>