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verag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rgbClr val="000000"/>
              </a:buClr>
              <a:buSzPct val="100000"/>
              <a:buFont typeface="Arial"/>
              <a:buNone/>
            </a:pPr>
            <a:r>
              <a:rPr lang="en">
                <a:solidFill>
                  <a:schemeClr val="dk1"/>
                </a:solidFill>
              </a:rPr>
              <a:t>In the Message List page, what the user needs is to quickly identify the employer he/she wants to contact. So the name of employer is the most salient information on the list, and to remind the user of the employer better, the most recent message, a photo of the employer and the latest chat time was also included in the list page. Also, to help the user navigate the pages quickly, the Message button on the bottom tab will be highlighted into grey color. With those memory aids made, the system requires less mental workload from the users.</a:t>
            </a:r>
          </a:p>
          <a:p>
            <a:pPr lvl="0">
              <a:lnSpc>
                <a:spcPct val="115000"/>
              </a:lnSpc>
              <a:spcBef>
                <a:spcPts val="0"/>
              </a:spcBef>
              <a:spcAft>
                <a:spcPts val="1600"/>
              </a:spcAft>
              <a:buClr>
                <a:srgbClr val="000000"/>
              </a:buClr>
              <a:buSzPct val="100000"/>
              <a:buFont typeface="Arial"/>
              <a:buNone/>
            </a:pPr>
            <a:r>
              <a:rPr lang="en">
                <a:solidFill>
                  <a:schemeClr val="dk1"/>
                </a:solidFill>
              </a:rPr>
              <a:t>In the Messages page, we differentiate message bubbles from job seekers and employers by color. In the black-grey side, the color contrast ratio is 13.08:1, and the black-blue side has a ratio of 7:1. Both pass all text tests so that the users are able to read in most use cases and the messages are able to draw users' attention. Users’ foveal view will focus on the messages, which is certainly the most salient part of this page.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Clr>
                <a:srgbClr val="000000"/>
              </a:buClr>
              <a:buSzPct val="100000"/>
              <a:buFont typeface="Arial"/>
              <a:buNone/>
            </a:pPr>
            <a:r>
              <a:rPr lang="en">
                <a:solidFill>
                  <a:schemeClr val="dk1"/>
                </a:solidFill>
              </a:rPr>
              <a:t>The settings page for job seekers and job posters are very similar, except that job seekers can choose their preference in the news feed, and job posters can choose what kinds of postings they want to look at. They both can choose their privacy level to make sure unrelated messages are filtered, and they can turn notifications on and off by clicking the “switch” icon. On this page, we also make sure color contrast of combo boxes pass the text tests.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None/>
            </a:pPr>
            <a:r>
              <a:rPr lang="en">
                <a:solidFill>
                  <a:schemeClr val="dk1"/>
                </a:solidFill>
              </a:rPr>
              <a:t>Consumer Side: David Freed is a university student trying to find a short term job during his winter break. He is interested in finding a job related to data analytics within 100 miles from his house, so he used GETaJOB App to search and apply for a job. He plans on using the App to contact his potential employers and get more details on the jobs.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Supplier Side: PWC posted an internship position during the winter break. Since the start date is coming up and 2 new applications are received, the employers wanted to be able to view all the applicants’ basic information to know if they are qualified for the program, or if their schedules fit the positions. After reviewing all the applicants, they decided to extend their offer for the top one. A confirmation message appears before extending the offer.</a:t>
            </a:r>
          </a:p>
          <a:p>
            <a:pPr lvl="0">
              <a:lnSpc>
                <a:spcPct val="115000"/>
              </a:lnSpc>
              <a:spcBef>
                <a:spcPts val="0"/>
              </a:spcBef>
              <a:buNone/>
            </a:pPr>
            <a:r>
              <a:rPr lang="en">
                <a:solidFill>
                  <a:schemeClr val="dk1"/>
                </a:solidFill>
              </a:rPr>
              <a:t>The Verification page appears to avoid user error of tapping incorrectly when they meant to scroll or go to the user profile, forcing the user to slow down and focus on the action on the screen. This was a necessary design because of the weight of sending an applicant an offer and the severity of that error.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Clr>
                <a:schemeClr val="dk1"/>
              </a:buClr>
              <a:buSzPct val="78571"/>
              <a:buFont typeface="Arial"/>
              <a:buNone/>
            </a:pPr>
            <a:r>
              <a:rPr lang="en" sz="1400" u="sng">
                <a:solidFill>
                  <a:schemeClr val="dk1"/>
                </a:solidFill>
              </a:rPr>
              <a:t>Tasks</a:t>
            </a:r>
          </a:p>
          <a:p>
            <a:pPr lvl="0">
              <a:lnSpc>
                <a:spcPct val="115000"/>
              </a:lnSpc>
              <a:spcBef>
                <a:spcPts val="0"/>
              </a:spcBef>
              <a:buClr>
                <a:schemeClr val="dk1"/>
              </a:buClr>
              <a:buSzPct val="91666"/>
              <a:buFont typeface="Arial"/>
              <a:buNone/>
            </a:pPr>
            <a:r>
              <a:rPr lang="en" sz="1200" u="sng">
                <a:solidFill>
                  <a:schemeClr val="dk1"/>
                </a:solidFill>
              </a:rPr>
              <a:t>Consumers Tasks</a:t>
            </a:r>
          </a:p>
          <a:p>
            <a:pPr lvl="0">
              <a:lnSpc>
                <a:spcPct val="115000"/>
              </a:lnSpc>
              <a:spcBef>
                <a:spcPts val="0"/>
              </a:spcBef>
              <a:buClr>
                <a:schemeClr val="dk1"/>
              </a:buClr>
              <a:buSzPct val="91666"/>
              <a:buFont typeface="Arial"/>
              <a:buNone/>
            </a:pPr>
            <a:r>
              <a:rPr lang="en" sz="1200">
                <a:solidFill>
                  <a:schemeClr val="dk1"/>
                </a:solidFill>
              </a:rPr>
              <a:t>Search for jobs</a:t>
            </a:r>
          </a:p>
          <a:p>
            <a:pPr lvl="0">
              <a:lnSpc>
                <a:spcPct val="115000"/>
              </a:lnSpc>
              <a:spcBef>
                <a:spcPts val="0"/>
              </a:spcBef>
              <a:buClr>
                <a:schemeClr val="dk1"/>
              </a:buClr>
              <a:buSzPct val="91666"/>
              <a:buFont typeface="Arial"/>
              <a:buNone/>
            </a:pPr>
            <a:r>
              <a:rPr lang="en" sz="1200">
                <a:solidFill>
                  <a:schemeClr val="dk1"/>
                </a:solidFill>
              </a:rPr>
              <a:t>	Narrow down suppliers based on criteria</a:t>
            </a:r>
          </a:p>
          <a:p>
            <a:pPr indent="387350" lvl="0">
              <a:lnSpc>
                <a:spcPct val="115000"/>
              </a:lnSpc>
              <a:spcBef>
                <a:spcPts val="0"/>
              </a:spcBef>
              <a:buClr>
                <a:schemeClr val="dk1"/>
              </a:buClr>
              <a:buSzPct val="91666"/>
              <a:buFont typeface="Arial"/>
              <a:buNone/>
            </a:pPr>
            <a:r>
              <a:rPr lang="en" sz="1200">
                <a:solidFill>
                  <a:schemeClr val="dk1"/>
                </a:solidFill>
              </a:rPr>
              <a:t>	Sort by ______(distance,company rating, industry, timing, salary(paid or unpaid)) </a:t>
            </a:r>
          </a:p>
          <a:p>
            <a:pPr lvl="0" rtl="0">
              <a:lnSpc>
                <a:spcPct val="115000"/>
              </a:lnSpc>
              <a:spcBef>
                <a:spcPts val="0"/>
              </a:spcBef>
              <a:buClr>
                <a:schemeClr val="dk1"/>
              </a:buClr>
              <a:buSzPct val="91666"/>
              <a:buFont typeface="Arial"/>
              <a:buNone/>
            </a:pPr>
            <a:r>
              <a:rPr lang="en" sz="1200">
                <a:solidFill>
                  <a:schemeClr val="dk1"/>
                </a:solidFill>
              </a:rPr>
              <a:t>Make profile</a:t>
            </a:r>
          </a:p>
          <a:p>
            <a:pPr indent="387350" lvl="0" rtl="0">
              <a:lnSpc>
                <a:spcPct val="115000"/>
              </a:lnSpc>
              <a:spcBef>
                <a:spcPts val="0"/>
              </a:spcBef>
              <a:buClr>
                <a:schemeClr val="dk1"/>
              </a:buClr>
              <a:buSzPct val="91666"/>
              <a:buFont typeface="Arial"/>
              <a:buNone/>
            </a:pPr>
            <a:r>
              <a:rPr lang="en" sz="1200">
                <a:solidFill>
                  <a:schemeClr val="dk1"/>
                </a:solidFill>
              </a:rPr>
              <a:t>Show/choose their availability</a:t>
            </a:r>
          </a:p>
          <a:p>
            <a:pPr indent="387350" lvl="0">
              <a:lnSpc>
                <a:spcPct val="115000"/>
              </a:lnSpc>
              <a:spcBef>
                <a:spcPts val="0"/>
              </a:spcBef>
              <a:buClr>
                <a:schemeClr val="dk1"/>
              </a:buClr>
              <a:buSzPct val="91666"/>
              <a:buFont typeface="Arial"/>
              <a:buNone/>
            </a:pPr>
            <a:r>
              <a:rPr lang="en" sz="1200">
                <a:solidFill>
                  <a:schemeClr val="dk1"/>
                </a:solidFill>
              </a:rPr>
              <a:t>Rating(Not 1-5 scale; lower-scored consumer will have an incentive to leave the app. Require a review or reason for the rating)</a:t>
            </a:r>
          </a:p>
          <a:p>
            <a:pPr indent="387350" lvl="0">
              <a:lnSpc>
                <a:spcPct val="115000"/>
              </a:lnSpc>
              <a:spcBef>
                <a:spcPts val="0"/>
              </a:spcBef>
              <a:buClr>
                <a:schemeClr val="dk1"/>
              </a:buClr>
              <a:buSzPct val="91666"/>
              <a:buFont typeface="Arial"/>
              <a:buNone/>
            </a:pPr>
            <a:r>
              <a:rPr lang="en" sz="1200">
                <a:solidFill>
                  <a:schemeClr val="dk1"/>
                </a:solidFill>
              </a:rPr>
              <a:t>	History of work and rating</a:t>
            </a:r>
          </a:p>
          <a:p>
            <a:pPr indent="387350" lvl="0">
              <a:lnSpc>
                <a:spcPct val="115000"/>
              </a:lnSpc>
              <a:spcBef>
                <a:spcPts val="0"/>
              </a:spcBef>
              <a:buClr>
                <a:schemeClr val="dk1"/>
              </a:buClr>
              <a:buSzPct val="91666"/>
              <a:buFont typeface="Arial"/>
              <a:buNone/>
            </a:pPr>
            <a:r>
              <a:rPr lang="en" sz="1200">
                <a:solidFill>
                  <a:schemeClr val="dk1"/>
                </a:solidFill>
              </a:rPr>
              <a:t>Notifications</a:t>
            </a:r>
          </a:p>
          <a:p>
            <a:pPr indent="387350" lvl="0">
              <a:lnSpc>
                <a:spcPct val="115000"/>
              </a:lnSpc>
              <a:spcBef>
                <a:spcPts val="0"/>
              </a:spcBef>
              <a:buClr>
                <a:schemeClr val="dk1"/>
              </a:buClr>
              <a:buSzPct val="91666"/>
              <a:buFont typeface="Arial"/>
              <a:buNone/>
            </a:pPr>
            <a:r>
              <a:rPr lang="en" sz="1200">
                <a:solidFill>
                  <a:schemeClr val="dk1"/>
                </a:solidFill>
              </a:rPr>
              <a:t>	New Rating</a:t>
            </a:r>
          </a:p>
          <a:p>
            <a:pPr indent="387350" lvl="0">
              <a:lnSpc>
                <a:spcPct val="115000"/>
              </a:lnSpc>
              <a:spcBef>
                <a:spcPts val="0"/>
              </a:spcBef>
              <a:buClr>
                <a:schemeClr val="dk1"/>
              </a:buClr>
              <a:buSzPct val="91666"/>
              <a:buFont typeface="Arial"/>
              <a:buNone/>
            </a:pPr>
            <a:r>
              <a:rPr lang="en" sz="1200">
                <a:solidFill>
                  <a:schemeClr val="dk1"/>
                </a:solidFill>
              </a:rPr>
              <a:t>	New Offer or Decline</a:t>
            </a:r>
          </a:p>
          <a:p>
            <a:pPr indent="387350" lvl="0">
              <a:lnSpc>
                <a:spcPct val="115000"/>
              </a:lnSpc>
              <a:spcBef>
                <a:spcPts val="0"/>
              </a:spcBef>
              <a:buClr>
                <a:schemeClr val="dk1"/>
              </a:buClr>
              <a:buSzPct val="91666"/>
              <a:buFont typeface="Arial"/>
              <a:buNone/>
            </a:pPr>
            <a:r>
              <a:rPr lang="en" sz="1200">
                <a:solidFill>
                  <a:schemeClr val="dk1"/>
                </a:solidFill>
              </a:rPr>
              <a:t>	New Message</a:t>
            </a:r>
          </a:p>
          <a:p>
            <a:pPr lvl="0">
              <a:lnSpc>
                <a:spcPct val="115000"/>
              </a:lnSpc>
              <a:spcBef>
                <a:spcPts val="0"/>
              </a:spcBef>
              <a:buClr>
                <a:schemeClr val="dk1"/>
              </a:buClr>
              <a:buSzPct val="91666"/>
              <a:buFont typeface="Arial"/>
              <a:buNone/>
            </a:pPr>
            <a:r>
              <a:rPr lang="en" sz="1200">
                <a:solidFill>
                  <a:schemeClr val="dk1"/>
                </a:solidFill>
              </a:rPr>
              <a:t>Contact suppliers</a:t>
            </a:r>
          </a:p>
          <a:p>
            <a:pPr lvl="0">
              <a:lnSpc>
                <a:spcPct val="115000"/>
              </a:lnSpc>
              <a:spcBef>
                <a:spcPts val="0"/>
              </a:spcBef>
              <a:buClr>
                <a:schemeClr val="dk1"/>
              </a:buClr>
              <a:buSzPct val="91666"/>
              <a:buFont typeface="Arial"/>
              <a:buNone/>
            </a:pPr>
            <a:r>
              <a:rPr lang="en" sz="1200">
                <a:solidFill>
                  <a:schemeClr val="dk1"/>
                </a:solidFill>
              </a:rPr>
              <a:t>	Send a personal message/request for information</a:t>
            </a:r>
          </a:p>
          <a:p>
            <a:pPr lvl="0">
              <a:lnSpc>
                <a:spcPct val="115000"/>
              </a:lnSpc>
              <a:spcBef>
                <a:spcPts val="0"/>
              </a:spcBef>
              <a:buClr>
                <a:schemeClr val="dk1"/>
              </a:buClr>
              <a:buSzPct val="91666"/>
              <a:buFont typeface="Arial"/>
              <a:buNone/>
            </a:pPr>
            <a:r>
              <a:rPr lang="en" sz="1200">
                <a:solidFill>
                  <a:schemeClr val="dk1"/>
                </a:solidFill>
              </a:rPr>
              <a:t>	Send resume/relevant documents - apply for job</a:t>
            </a:r>
          </a:p>
          <a:p>
            <a:pPr lvl="0">
              <a:lnSpc>
                <a:spcPct val="115000"/>
              </a:lnSpc>
              <a:spcBef>
                <a:spcPts val="0"/>
              </a:spcBef>
              <a:buClr>
                <a:schemeClr val="dk1"/>
              </a:buClr>
              <a:buSzPct val="91666"/>
              <a:buFont typeface="Arial"/>
              <a:buNone/>
            </a:pPr>
            <a:r>
              <a:rPr lang="en" sz="1200">
                <a:solidFill>
                  <a:schemeClr val="dk1"/>
                </a:solidFill>
              </a:rPr>
              <a:t>Create and share calendar</a:t>
            </a:r>
          </a:p>
          <a:p>
            <a:pPr lvl="0">
              <a:lnSpc>
                <a:spcPct val="115000"/>
              </a:lnSpc>
              <a:spcBef>
                <a:spcPts val="0"/>
              </a:spcBef>
              <a:buClr>
                <a:schemeClr val="dk1"/>
              </a:buClr>
              <a:buSzPct val="91666"/>
              <a:buFont typeface="Arial"/>
              <a:buNone/>
            </a:pPr>
            <a:r>
              <a:rPr lang="en" sz="1200">
                <a:solidFill>
                  <a:schemeClr val="dk1"/>
                </a:solidFill>
              </a:rPr>
              <a:t>	View calendar</a:t>
            </a:r>
          </a:p>
          <a:p>
            <a:pPr lvl="0">
              <a:lnSpc>
                <a:spcPct val="115000"/>
              </a:lnSpc>
              <a:spcBef>
                <a:spcPts val="0"/>
              </a:spcBef>
              <a:buClr>
                <a:schemeClr val="dk1"/>
              </a:buClr>
              <a:buSzPct val="91666"/>
              <a:buFont typeface="Arial"/>
              <a:buNone/>
            </a:pPr>
            <a:r>
              <a:rPr lang="en" sz="1200">
                <a:solidFill>
                  <a:schemeClr val="dk1"/>
                </a:solidFill>
              </a:rPr>
              <a:t>		Future scheduled jobs</a:t>
            </a:r>
          </a:p>
          <a:p>
            <a:pPr lvl="0">
              <a:lnSpc>
                <a:spcPct val="115000"/>
              </a:lnSpc>
              <a:spcBef>
                <a:spcPts val="0"/>
              </a:spcBef>
              <a:buClr>
                <a:schemeClr val="dk1"/>
              </a:buClr>
              <a:buSzPct val="91666"/>
              <a:buFont typeface="Arial"/>
              <a:buNone/>
            </a:pPr>
            <a:r>
              <a:rPr lang="en" sz="1200">
                <a:solidFill>
                  <a:schemeClr val="dk1"/>
                </a:solidFill>
              </a:rPr>
              <a:t>	Mark availability/unavailability </a:t>
            </a:r>
          </a:p>
          <a:p>
            <a:pPr lvl="0">
              <a:lnSpc>
                <a:spcPct val="115000"/>
              </a:lnSpc>
              <a:spcBef>
                <a:spcPts val="0"/>
              </a:spcBef>
              <a:buClr>
                <a:schemeClr val="dk1"/>
              </a:buClr>
              <a:buSzPct val="91666"/>
              <a:buFont typeface="Arial"/>
              <a:buNone/>
            </a:pPr>
            <a:r>
              <a:rPr lang="en" sz="1200">
                <a:solidFill>
                  <a:schemeClr val="dk1"/>
                </a:solidFill>
              </a:rPr>
              <a:t>Managing applications and offers</a:t>
            </a:r>
          </a:p>
          <a:p>
            <a:pPr indent="387350" lvl="0">
              <a:lnSpc>
                <a:spcPct val="115000"/>
              </a:lnSpc>
              <a:spcBef>
                <a:spcPts val="0"/>
              </a:spcBef>
              <a:buClr>
                <a:schemeClr val="dk1"/>
              </a:buClr>
              <a:buSzPct val="91666"/>
              <a:buFont typeface="Arial"/>
              <a:buNone/>
            </a:pPr>
            <a:r>
              <a:rPr lang="en" sz="1200">
                <a:solidFill>
                  <a:schemeClr val="dk1"/>
                </a:solidFill>
              </a:rPr>
              <a:t>View application status</a:t>
            </a:r>
          </a:p>
          <a:p>
            <a:pPr indent="387350" lvl="0">
              <a:lnSpc>
                <a:spcPct val="115000"/>
              </a:lnSpc>
              <a:spcBef>
                <a:spcPts val="0"/>
              </a:spcBef>
              <a:buClr>
                <a:schemeClr val="dk1"/>
              </a:buClr>
              <a:buSzPct val="91666"/>
              <a:buFont typeface="Arial"/>
              <a:buNone/>
            </a:pPr>
            <a:r>
              <a:rPr lang="en" sz="1200">
                <a:solidFill>
                  <a:schemeClr val="dk1"/>
                </a:solidFill>
              </a:rPr>
              <a:t>Send a Message Supplier</a:t>
            </a:r>
          </a:p>
          <a:p>
            <a:pPr lvl="0">
              <a:lnSpc>
                <a:spcPct val="115000"/>
              </a:lnSpc>
              <a:spcBef>
                <a:spcPts val="0"/>
              </a:spcBef>
              <a:buClr>
                <a:schemeClr val="dk1"/>
              </a:buClr>
              <a:buSzPct val="100000"/>
              <a:buFont typeface="Arial"/>
              <a:buNone/>
            </a:pPr>
            <a:r>
              <a:rPr lang="en">
                <a:solidFill>
                  <a:schemeClr val="dk1"/>
                </a:solidFill>
              </a:rPr>
              <a:t>Write a Review of supplier(would you recommend, would you work for them)</a:t>
            </a:r>
          </a:p>
          <a:p>
            <a:pPr lvl="0">
              <a:lnSpc>
                <a:spcPct val="115000"/>
              </a:lnSpc>
              <a:spcBef>
                <a:spcPts val="0"/>
              </a:spcBef>
              <a:buClr>
                <a:schemeClr val="dk1"/>
              </a:buClr>
              <a:buSzPct val="100000"/>
              <a:buFont typeface="Arial"/>
              <a:buNone/>
            </a:pPr>
            <a:r>
              <a:rPr lang="en">
                <a:solidFill>
                  <a:schemeClr val="dk1"/>
                </a:solidFill>
              </a:rPr>
              <a:t>	Comment</a:t>
            </a:r>
          </a:p>
          <a:p>
            <a:pPr lvl="0">
              <a:lnSpc>
                <a:spcPct val="115000"/>
              </a:lnSpc>
              <a:spcBef>
                <a:spcPts val="0"/>
              </a:spcBef>
              <a:buClr>
                <a:schemeClr val="dk1"/>
              </a:buClr>
              <a:buSzPct val="100000"/>
              <a:buFont typeface="Arial"/>
              <a:buNone/>
            </a:pPr>
            <a:r>
              <a:rPr lang="en">
                <a:solidFill>
                  <a:schemeClr val="dk1"/>
                </a:solidFill>
              </a:rPr>
              <a:t>	Rating</a:t>
            </a:r>
          </a:p>
          <a:p>
            <a:pPr lvl="0">
              <a:lnSpc>
                <a:spcPct val="115000"/>
              </a:lnSpc>
              <a:spcBef>
                <a:spcPts val="0"/>
              </a:spcBef>
              <a:buClr>
                <a:schemeClr val="dk1"/>
              </a:buClr>
              <a:buSzPct val="91666"/>
              <a:buFont typeface="Arial"/>
              <a:buNone/>
            </a:pPr>
            <a:r>
              <a:t/>
            </a:r>
            <a:endParaRPr sz="1200">
              <a:solidFill>
                <a:schemeClr val="dk1"/>
              </a:solidFill>
            </a:endParaRPr>
          </a:p>
          <a:p>
            <a:pPr lvl="0">
              <a:lnSpc>
                <a:spcPct val="115000"/>
              </a:lnSpc>
              <a:spcBef>
                <a:spcPts val="0"/>
              </a:spcBef>
              <a:buClr>
                <a:schemeClr val="dk1"/>
              </a:buClr>
              <a:buSzPct val="91666"/>
              <a:buFont typeface="Arial"/>
              <a:buNone/>
            </a:pPr>
            <a:r>
              <a:rPr lang="en" sz="1200" u="sng">
                <a:solidFill>
                  <a:schemeClr val="dk1"/>
                </a:solidFill>
              </a:rPr>
              <a:t>Supplier Tasks</a:t>
            </a:r>
          </a:p>
          <a:p>
            <a:pPr lvl="0">
              <a:lnSpc>
                <a:spcPct val="115000"/>
              </a:lnSpc>
              <a:spcBef>
                <a:spcPts val="0"/>
              </a:spcBef>
              <a:buClr>
                <a:schemeClr val="dk1"/>
              </a:buClr>
              <a:buSzPct val="91666"/>
              <a:buFont typeface="Arial"/>
              <a:buNone/>
            </a:pPr>
            <a:r>
              <a:rPr lang="en" sz="1200">
                <a:solidFill>
                  <a:schemeClr val="dk1"/>
                </a:solidFill>
              </a:rPr>
              <a:t>Contact Consumers</a:t>
            </a:r>
          </a:p>
          <a:p>
            <a:pPr lvl="0">
              <a:lnSpc>
                <a:spcPct val="115000"/>
              </a:lnSpc>
              <a:spcBef>
                <a:spcPts val="0"/>
              </a:spcBef>
              <a:buClr>
                <a:schemeClr val="dk1"/>
              </a:buClr>
              <a:buSzPct val="91666"/>
              <a:buFont typeface="Arial"/>
              <a:buNone/>
            </a:pPr>
            <a:r>
              <a:rPr lang="en" sz="1200">
                <a:solidFill>
                  <a:schemeClr val="dk1"/>
                </a:solidFill>
              </a:rPr>
              <a:t>	Send a personal message/request for information</a:t>
            </a:r>
          </a:p>
          <a:p>
            <a:pPr indent="387350" lvl="0">
              <a:lnSpc>
                <a:spcPct val="115000"/>
              </a:lnSpc>
              <a:spcBef>
                <a:spcPts val="0"/>
              </a:spcBef>
              <a:buClr>
                <a:schemeClr val="dk1"/>
              </a:buClr>
              <a:buSzPct val="91666"/>
              <a:buFont typeface="Arial"/>
              <a:buNone/>
            </a:pPr>
            <a:r>
              <a:rPr lang="en" sz="1200">
                <a:solidFill>
                  <a:schemeClr val="dk1"/>
                </a:solidFill>
              </a:rPr>
              <a:t>Send job details	</a:t>
            </a:r>
          </a:p>
          <a:p>
            <a:pPr lvl="0">
              <a:lnSpc>
                <a:spcPct val="115000"/>
              </a:lnSpc>
              <a:spcBef>
                <a:spcPts val="0"/>
              </a:spcBef>
              <a:buClr>
                <a:schemeClr val="dk1"/>
              </a:buClr>
              <a:buSzPct val="91666"/>
              <a:buFont typeface="Arial"/>
              <a:buNone/>
            </a:pPr>
            <a:r>
              <a:rPr lang="en">
                <a:solidFill>
                  <a:schemeClr val="dk1"/>
                </a:solidFill>
              </a:rPr>
              <a:t>Post Job Opportunities</a:t>
            </a:r>
          </a:p>
          <a:p>
            <a:pPr indent="387350" lvl="0" rtl="0">
              <a:lnSpc>
                <a:spcPct val="115000"/>
              </a:lnSpc>
              <a:spcBef>
                <a:spcPts val="0"/>
              </a:spcBef>
              <a:buClr>
                <a:schemeClr val="dk1"/>
              </a:buClr>
              <a:buSzPct val="100000"/>
              <a:buFont typeface="Arial"/>
              <a:buNone/>
            </a:pPr>
            <a:r>
              <a:rPr lang="en">
                <a:solidFill>
                  <a:schemeClr val="dk1"/>
                </a:solidFill>
              </a:rPr>
              <a:t>Set budget/salary information/job duration/job responsibilities</a:t>
            </a:r>
          </a:p>
          <a:p>
            <a:pPr lvl="0">
              <a:lnSpc>
                <a:spcPct val="115000"/>
              </a:lnSpc>
              <a:spcBef>
                <a:spcPts val="0"/>
              </a:spcBef>
              <a:buClr>
                <a:schemeClr val="dk1"/>
              </a:buClr>
              <a:buSzPct val="100000"/>
              <a:buFont typeface="Arial"/>
              <a:buNone/>
            </a:pPr>
            <a:r>
              <a:rPr lang="en">
                <a:solidFill>
                  <a:schemeClr val="dk1"/>
                </a:solidFill>
              </a:rPr>
              <a:t>Review applicants’ basic information</a:t>
            </a:r>
          </a:p>
          <a:p>
            <a:pPr lvl="0">
              <a:lnSpc>
                <a:spcPct val="115000"/>
              </a:lnSpc>
              <a:spcBef>
                <a:spcPts val="0"/>
              </a:spcBef>
              <a:buClr>
                <a:schemeClr val="dk1"/>
              </a:buClr>
              <a:buSzPct val="100000"/>
              <a:buFont typeface="Arial"/>
              <a:buNone/>
            </a:pPr>
            <a:r>
              <a:rPr lang="en">
                <a:solidFill>
                  <a:schemeClr val="dk1"/>
                </a:solidFill>
              </a:rPr>
              <a:t>	See Calendar</a:t>
            </a:r>
          </a:p>
          <a:p>
            <a:pPr lvl="0">
              <a:lnSpc>
                <a:spcPct val="115000"/>
              </a:lnSpc>
              <a:spcBef>
                <a:spcPts val="0"/>
              </a:spcBef>
              <a:buClr>
                <a:schemeClr val="dk1"/>
              </a:buClr>
              <a:buSzPct val="100000"/>
              <a:buFont typeface="Arial"/>
              <a:buNone/>
            </a:pPr>
            <a:r>
              <a:rPr lang="en">
                <a:solidFill>
                  <a:schemeClr val="dk1"/>
                </a:solidFill>
              </a:rPr>
              <a:t>	See Profile</a:t>
            </a:r>
          </a:p>
          <a:p>
            <a:pPr lvl="0">
              <a:lnSpc>
                <a:spcPct val="115000"/>
              </a:lnSpc>
              <a:spcBef>
                <a:spcPts val="0"/>
              </a:spcBef>
              <a:buClr>
                <a:schemeClr val="dk1"/>
              </a:buClr>
              <a:buSzPct val="100000"/>
              <a:buFont typeface="Arial"/>
              <a:buNone/>
            </a:pPr>
            <a:r>
              <a:rPr lang="en">
                <a:solidFill>
                  <a:schemeClr val="dk1"/>
                </a:solidFill>
              </a:rPr>
              <a:t>Make and Manage profile</a:t>
            </a:r>
          </a:p>
          <a:p>
            <a:pPr lvl="0">
              <a:lnSpc>
                <a:spcPct val="115000"/>
              </a:lnSpc>
              <a:spcBef>
                <a:spcPts val="0"/>
              </a:spcBef>
              <a:buClr>
                <a:schemeClr val="dk1"/>
              </a:buClr>
              <a:buSzPct val="100000"/>
              <a:buFont typeface="Arial"/>
              <a:buNone/>
            </a:pPr>
            <a:r>
              <a:rPr lang="en">
                <a:solidFill>
                  <a:schemeClr val="dk1"/>
                </a:solidFill>
              </a:rPr>
              <a:t>	View postings</a:t>
            </a:r>
          </a:p>
          <a:p>
            <a:pPr indent="387350" lvl="0" marL="457200">
              <a:lnSpc>
                <a:spcPct val="115000"/>
              </a:lnSpc>
              <a:spcBef>
                <a:spcPts val="0"/>
              </a:spcBef>
              <a:buClr>
                <a:schemeClr val="dk1"/>
              </a:buClr>
              <a:buSzPct val="100000"/>
              <a:buFont typeface="Arial"/>
              <a:buNone/>
            </a:pPr>
            <a:r>
              <a:rPr lang="en">
                <a:solidFill>
                  <a:schemeClr val="dk1"/>
                </a:solidFill>
              </a:rPr>
              <a:t>View applicants for each posting</a:t>
            </a:r>
          </a:p>
          <a:p>
            <a:pPr lvl="0">
              <a:lnSpc>
                <a:spcPct val="115000"/>
              </a:lnSpc>
              <a:spcBef>
                <a:spcPts val="0"/>
              </a:spcBef>
              <a:buClr>
                <a:schemeClr val="dk1"/>
              </a:buClr>
              <a:buSzPct val="100000"/>
              <a:buFont typeface="Arial"/>
              <a:buNone/>
            </a:pPr>
            <a:r>
              <a:rPr lang="en">
                <a:solidFill>
                  <a:schemeClr val="dk1"/>
                </a:solidFill>
              </a:rPr>
              <a:t>	View Past consumer</a:t>
            </a:r>
          </a:p>
          <a:p>
            <a:pPr lvl="0">
              <a:lnSpc>
                <a:spcPct val="115000"/>
              </a:lnSpc>
              <a:spcBef>
                <a:spcPts val="0"/>
              </a:spcBef>
              <a:buClr>
                <a:schemeClr val="dk1"/>
              </a:buClr>
              <a:buSzPct val="100000"/>
              <a:buFont typeface="Arial"/>
              <a:buNone/>
            </a:pPr>
            <a:r>
              <a:rPr lang="en">
                <a:solidFill>
                  <a:schemeClr val="dk1"/>
                </a:solidFill>
              </a:rPr>
              <a:t>		Reschedule/ask for availability (sending a message about job)</a:t>
            </a:r>
          </a:p>
          <a:p>
            <a:pPr lvl="0">
              <a:lnSpc>
                <a:spcPct val="115000"/>
              </a:lnSpc>
              <a:spcBef>
                <a:spcPts val="0"/>
              </a:spcBef>
              <a:buClr>
                <a:schemeClr val="dk1"/>
              </a:buClr>
              <a:buSzPct val="100000"/>
              <a:buFont typeface="Arial"/>
              <a:buNone/>
            </a:pPr>
            <a:r>
              <a:rPr lang="en">
                <a:solidFill>
                  <a:schemeClr val="dk1"/>
                </a:solidFill>
              </a:rPr>
              <a:t>	Viewer personal ratings</a:t>
            </a:r>
          </a:p>
          <a:p>
            <a:pPr lvl="0">
              <a:lnSpc>
                <a:spcPct val="115000"/>
              </a:lnSpc>
              <a:spcBef>
                <a:spcPts val="0"/>
              </a:spcBef>
              <a:buClr>
                <a:schemeClr val="dk1"/>
              </a:buClr>
              <a:buSzPct val="100000"/>
              <a:buFont typeface="Arial"/>
              <a:buNone/>
            </a:pPr>
            <a:r>
              <a:rPr lang="en">
                <a:solidFill>
                  <a:schemeClr val="dk1"/>
                </a:solidFill>
              </a:rPr>
              <a:t>Offer Job</a:t>
            </a:r>
          </a:p>
          <a:p>
            <a:pPr lvl="0">
              <a:lnSpc>
                <a:spcPct val="115000"/>
              </a:lnSpc>
              <a:spcBef>
                <a:spcPts val="0"/>
              </a:spcBef>
              <a:buClr>
                <a:schemeClr val="dk1"/>
              </a:buClr>
              <a:buSzPct val="100000"/>
              <a:buFont typeface="Arial"/>
              <a:buNone/>
            </a:pPr>
            <a:r>
              <a:rPr lang="en">
                <a:solidFill>
                  <a:schemeClr val="dk1"/>
                </a:solidFill>
              </a:rPr>
              <a:t>	Rescheduling</a:t>
            </a:r>
          </a:p>
          <a:p>
            <a:pPr lvl="0">
              <a:lnSpc>
                <a:spcPct val="115000"/>
              </a:lnSpc>
              <a:spcBef>
                <a:spcPts val="0"/>
              </a:spcBef>
              <a:buClr>
                <a:schemeClr val="dk1"/>
              </a:buClr>
              <a:buSzPct val="100000"/>
              <a:buFont typeface="Arial"/>
              <a:buNone/>
            </a:pPr>
            <a:r>
              <a:rPr lang="en">
                <a:solidFill>
                  <a:schemeClr val="dk1"/>
                </a:solidFill>
              </a:rPr>
              <a:t>Write a Review of consumer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our interface, we put the navigation tab at the bottom of each page so that users could easily find it. Four icons are the symbol representation for four main pages in the app. To help users better navigate themselves, we give them feedbacks by highlighting what the current page belongs to with color contrast from other icons. Therefore the distance on the gulf of evaluation is decreased and users are less likely to make errors. We apply these settings to every page for the consistency principle.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When the users go to this page to view the details about a job, they want to make sure if this job fits their expectations, and if they meets the requirements for this job. So we include only related descriptions on this page to minimize information access cost. The Apply Button is made most salient because once that button is clicked, that means the user is making a decision and we want to minimize the possibility of making an error.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Here is the supplier’s profile page as viewed by the supplier. The first thing the we wanted to be visible and </a:t>
            </a:r>
            <a:r>
              <a:rPr b="1" lang="en"/>
              <a:t>salient</a:t>
            </a:r>
            <a:r>
              <a:rPr lang="en"/>
              <a:t> is the name of the supplier (PWC), their rating and their logo/chosen picture. This design represents clear user </a:t>
            </a:r>
            <a:r>
              <a:rPr b="1" lang="en"/>
              <a:t>feedback</a:t>
            </a:r>
            <a:r>
              <a:rPr lang="en"/>
              <a:t> to indicate that the previous action of tapping the profile button was successful. There is </a:t>
            </a:r>
            <a:r>
              <a:rPr b="1" lang="en"/>
              <a:t>redundancy gain</a:t>
            </a:r>
            <a:r>
              <a:rPr lang="en"/>
              <a:t> with this feedback with both the name of the supplier and the supplier’s profile picture, highlighting that both the feedback of previous action and the supplier’s title and picture are the most important information. This information is located at the top of the application page because it is rarely, if ever, changed. The significance of this location is that the user’s thumb would have difficulty reaching that high, but the eyes of the users will see it and </a:t>
            </a:r>
            <a:r>
              <a:rPr b="1" lang="en"/>
              <a:t>shorten the gulf of evaluation</a:t>
            </a:r>
            <a:r>
              <a:rPr lang="en"/>
              <a:t>. It is important for the supplier to see this information at the top of their profile page because it will most likely be the most salient information for any consumer, and, because the supplier also wants to look good and professional for the consumers, this is thus the most important visual information for the supplier. </a:t>
            </a:r>
            <a:r>
              <a:rPr b="1" lang="en"/>
              <a:t>Proximity</a:t>
            </a:r>
            <a:r>
              <a:rPr lang="en"/>
              <a:t> is used for these pieces of information as they are enclosed, also the rating is very close to the name of the company to eliminate any confusion.</a:t>
            </a:r>
          </a:p>
          <a:p>
            <a:pPr lvl="0">
              <a:spcBef>
                <a:spcPts val="0"/>
              </a:spcBef>
              <a:buNone/>
            </a:pPr>
            <a:r>
              <a:rPr lang="en"/>
              <a:t>Underneath the title is the supplier’s filled-in basic information. The different fields of information are in </a:t>
            </a:r>
            <a:r>
              <a:rPr b="1" lang="en"/>
              <a:t>alignment</a:t>
            </a:r>
            <a:r>
              <a:rPr lang="en"/>
              <a:t> and in </a:t>
            </a:r>
            <a:r>
              <a:rPr b="1" lang="en"/>
              <a:t>proximity</a:t>
            </a:r>
            <a:r>
              <a:rPr lang="en"/>
              <a:t> to each other. None of this information is necessarily more important than the next attribute and is the same font size. This information will be viewed by consumers to simply learn more about the supplier and does not serve a functional purpose past providing details that would help the consumer narrow down their choices. The supplier is given the option to edit their personal information since typing errors are common and easily made, especially with a phone keyboard. The edit pencil embraces the recover from error usability dimension. The edit pencil uses design principles of </a:t>
            </a:r>
            <a:r>
              <a:rPr b="1" lang="en"/>
              <a:t>pictorial realism</a:t>
            </a:r>
            <a:r>
              <a:rPr lang="en"/>
              <a:t> and </a:t>
            </a:r>
            <a:r>
              <a:rPr b="1" lang="en"/>
              <a:t>proximity, </a:t>
            </a:r>
            <a:r>
              <a:rPr lang="en"/>
              <a:t>since the pencil is close to the information it will edit and more easily indicating its function purpose. </a:t>
            </a:r>
          </a:p>
          <a:p>
            <a:pPr lvl="0">
              <a:spcBef>
                <a:spcPts val="0"/>
              </a:spcBef>
              <a:buNone/>
            </a:pPr>
            <a:r>
              <a:rPr lang="en" u="sng"/>
              <a:t>Note</a:t>
            </a:r>
            <a:r>
              <a:rPr lang="en"/>
              <a:t>: The area for personal information is not definite in dimensions. If the supplier wants to add more fields of personal information, the “Schedule” and “Reviews” ber will lower. This page is scrolling-embracing indicated by the partially cut-off schedule.</a:t>
            </a:r>
          </a:p>
          <a:p>
            <a:pPr lvl="0">
              <a:spcBef>
                <a:spcPts val="0"/>
              </a:spcBef>
              <a:buNone/>
            </a:pPr>
            <a:r>
              <a:rPr lang="en"/>
              <a:t>For the bottom half of the page, the supplier has a selection option to view either their schedule or their past reviews. The top half of the page remains the same using the </a:t>
            </a:r>
            <a:r>
              <a:rPr b="1" lang="en"/>
              <a:t>consistency</a:t>
            </a:r>
            <a:r>
              <a:rPr lang="en"/>
              <a:t> design principle. This was used because we did not want to give the user the impression that they were navigating out of their profile page since these fields are piece of information that directly refer to their profile’s current state. We thought the system would be less efficient to have a separate page for these fields, removing the possibility of getting lost with navigation issues. The selected field is indicated by the teal selection, providing user </a:t>
            </a:r>
            <a:r>
              <a:rPr b="1" lang="en"/>
              <a:t>feedback</a:t>
            </a:r>
            <a:r>
              <a:rPr lang="en"/>
              <a:t> and increasing </a:t>
            </a:r>
            <a:r>
              <a:rPr b="1" lang="en"/>
              <a:t>salience</a:t>
            </a:r>
            <a:r>
              <a:rPr lang="en"/>
              <a:t> of current location. This design also </a:t>
            </a:r>
            <a:r>
              <a:rPr lang="en">
                <a:solidFill>
                  <a:schemeClr val="dk1"/>
                </a:solidFill>
              </a:rPr>
              <a:t>is consistent with the navigation bar on the bottom, </a:t>
            </a:r>
            <a:r>
              <a:rPr b="1" lang="en">
                <a:solidFill>
                  <a:schemeClr val="dk1"/>
                </a:solidFill>
              </a:rPr>
              <a:t>minimizing information access cost</a:t>
            </a:r>
            <a:r>
              <a:rPr lang="en">
                <a:solidFill>
                  <a:schemeClr val="dk1"/>
                </a:solidFill>
              </a:rPr>
              <a:t>.</a:t>
            </a:r>
            <a:r>
              <a:rPr lang="en"/>
              <a:t> </a:t>
            </a:r>
          </a:p>
          <a:p>
            <a:pPr lvl="0">
              <a:spcBef>
                <a:spcPts val="0"/>
              </a:spcBef>
              <a:buNone/>
            </a:pPr>
            <a:r>
              <a:rPr lang="en"/>
              <a:t>To start with the schedule, it marks the date of jobs that the supplier has posted, using multiple source into one comprehensive and comparable source and replacing the supplier’s </a:t>
            </a:r>
            <a:r>
              <a:rPr b="1" lang="en"/>
              <a:t>memory with visual information</a:t>
            </a:r>
            <a:r>
              <a:rPr lang="en"/>
              <a:t>. The yellow bars indicate when the “DATA” job is scheduled (the yellow on black passed all color contrast tests). The schedule creates a </a:t>
            </a:r>
            <a:r>
              <a:rPr b="1" lang="en"/>
              <a:t>mental model</a:t>
            </a:r>
            <a:r>
              <a:rPr lang="en"/>
              <a:t> that matches the supplier’s mental model of when to think about scheduling jobs and </a:t>
            </a:r>
            <a:r>
              <a:rPr b="1" lang="en"/>
              <a:t>minimizes the required memory load</a:t>
            </a:r>
            <a:r>
              <a:rPr lang="en"/>
              <a:t> with this feature. Other principles to note is </a:t>
            </a:r>
            <a:r>
              <a:rPr b="1" lang="en"/>
              <a:t>1+1=3</a:t>
            </a:r>
            <a:r>
              <a:rPr lang="en"/>
              <a:t> with the blocks for each day, user feedback to reduce scheduling errors (presentation of information to reduce possibility of memory lapse), </a:t>
            </a:r>
            <a:r>
              <a:rPr b="1" lang="en"/>
              <a:t>small multiples</a:t>
            </a:r>
            <a:r>
              <a:rPr lang="en"/>
              <a:t> with the blocks for each day and </a:t>
            </a:r>
            <a:r>
              <a:rPr b="1" lang="en"/>
              <a:t>muting</a:t>
            </a:r>
            <a:r>
              <a:rPr lang="en"/>
              <a:t> the past number and dates with light gray.</a:t>
            </a:r>
          </a:p>
          <a:p>
            <a:pPr lvl="0">
              <a:spcBef>
                <a:spcPts val="0"/>
              </a:spcBef>
              <a:buClr>
                <a:schemeClr val="dk1"/>
              </a:buClr>
              <a:buSzPct val="100000"/>
              <a:buFont typeface="Arial"/>
              <a:buNone/>
            </a:pPr>
            <a:r>
              <a:rPr lang="en">
                <a:solidFill>
                  <a:schemeClr val="dk1"/>
                </a:solidFill>
              </a:rPr>
              <a:t>Next, the reviews tab provide the given rating, which is the most important and most salient information in each review, the date and the review. For privacy purposes, all of these reviews are provided anonymously. This display uses </a:t>
            </a:r>
            <a:r>
              <a:rPr b="1" lang="en">
                <a:solidFill>
                  <a:schemeClr val="dk1"/>
                </a:solidFill>
              </a:rPr>
              <a:t>proximity</a:t>
            </a:r>
            <a:r>
              <a:rPr lang="en">
                <a:solidFill>
                  <a:schemeClr val="dk1"/>
                </a:solidFill>
              </a:rPr>
              <a:t> with alternating gray shading to enclose the information that belongs to a single review, without using a bunch of lines to confuse the user.</a:t>
            </a:r>
          </a:p>
          <a:p>
            <a:pPr lvl="0">
              <a:spcBef>
                <a:spcPts val="0"/>
              </a:spcBef>
              <a:buNone/>
            </a:pPr>
            <a:r>
              <a:rPr lang="en">
                <a:solidFill>
                  <a:schemeClr val="dk1"/>
                </a:solidFill>
              </a:rPr>
              <a:t>In closing, this design provide </a:t>
            </a:r>
            <a:r>
              <a:rPr b="1" lang="en">
                <a:solidFill>
                  <a:schemeClr val="dk1"/>
                </a:solidFill>
              </a:rPr>
              <a:t>usability freedom </a:t>
            </a:r>
            <a:r>
              <a:rPr lang="en">
                <a:solidFill>
                  <a:schemeClr val="dk1"/>
                </a:solidFill>
              </a:rPr>
              <a:t>to explore your own profile without getting lost through navigation confusion.</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This the consumer profile page. Please refer to the previous slide to see all of the explanation as I will only discuss the difference of having the application tab. All of the previous explanation  is applicable to the consumer profile page, only that it is in the applicable information to this particular consumer, David Freed.</a:t>
            </a:r>
          </a:p>
          <a:p>
            <a:pPr lvl="0">
              <a:spcBef>
                <a:spcPts val="0"/>
              </a:spcBef>
              <a:buClr>
                <a:schemeClr val="dk1"/>
              </a:buClr>
              <a:buSzPct val="100000"/>
              <a:buFont typeface="Arial"/>
              <a:buNone/>
            </a:pPr>
            <a:r>
              <a:rPr lang="en">
                <a:solidFill>
                  <a:schemeClr val="dk1"/>
                </a:solidFill>
              </a:rPr>
              <a:t>The application tab shows the current applications that the consumer has sent to suppliers, the starting date of the job and the status of the application. There is a </a:t>
            </a:r>
            <a:r>
              <a:rPr b="1" lang="en">
                <a:solidFill>
                  <a:schemeClr val="dk1"/>
                </a:solidFill>
              </a:rPr>
              <a:t>strong data-to-ink ratio</a:t>
            </a:r>
            <a:r>
              <a:rPr lang="en">
                <a:solidFill>
                  <a:schemeClr val="dk1"/>
                </a:solidFill>
              </a:rPr>
              <a:t> because, given that the consumer has so little information about their application, the consumer can very quickly see whether the status has changed and to which supplier. </a:t>
            </a:r>
            <a:r>
              <a:rPr b="1" lang="en">
                <a:solidFill>
                  <a:schemeClr val="dk1"/>
                </a:solidFill>
              </a:rPr>
              <a:t>Redundancy Gain</a:t>
            </a:r>
            <a:r>
              <a:rPr lang="en">
                <a:solidFill>
                  <a:schemeClr val="dk1"/>
                </a:solidFill>
              </a:rPr>
              <a:t> with the “accepted” text, check mark, and increased functionality button to “respond to the offer”. Also, the </a:t>
            </a:r>
            <a:r>
              <a:rPr b="1" lang="en">
                <a:solidFill>
                  <a:schemeClr val="dk1"/>
                </a:solidFill>
              </a:rPr>
              <a:t>salience</a:t>
            </a:r>
            <a:r>
              <a:rPr lang="en">
                <a:solidFill>
                  <a:schemeClr val="dk1"/>
                </a:solidFill>
              </a:rPr>
              <a:t> of the “respond to offer” increasing the importance of responding to the offer, which we agreed makes sense as a design since finding a job is one of the main goals of a consumer. </a:t>
            </a:r>
            <a:r>
              <a:rPr b="1" lang="en">
                <a:solidFill>
                  <a:schemeClr val="dk1"/>
                </a:solidFill>
              </a:rPr>
              <a:t>Proximity </a:t>
            </a:r>
            <a:r>
              <a:rPr lang="en">
                <a:solidFill>
                  <a:schemeClr val="dk1"/>
                </a:solidFill>
              </a:rPr>
              <a:t>with shading is also used, like it is used on the “Reviews” page, to capture the information relevant to one application. </a:t>
            </a:r>
          </a:p>
          <a:p>
            <a:pPr lvl="0">
              <a:spcBef>
                <a:spcPts val="0"/>
              </a:spcBef>
              <a:buClr>
                <a:schemeClr val="dk1"/>
              </a:buClr>
              <a:buSzPct val="100000"/>
              <a:buFont typeface="Arial"/>
              <a:buNone/>
            </a:pPr>
            <a:r>
              <a:rPr lang="en">
                <a:solidFill>
                  <a:schemeClr val="dk1"/>
                </a:solidFill>
              </a:rPr>
              <a:t>On both profile pages, the </a:t>
            </a:r>
            <a:r>
              <a:rPr b="1" lang="en">
                <a:solidFill>
                  <a:schemeClr val="dk1"/>
                </a:solidFill>
              </a:rPr>
              <a:t>use of simple language</a:t>
            </a:r>
            <a:r>
              <a:rPr lang="en">
                <a:solidFill>
                  <a:schemeClr val="dk1"/>
                </a:solidFill>
              </a:rPr>
              <a:t>, “Schedule”, “Reviews”, “Applications”, decreases the chance of confusion and user error through misinterpretation, ultimately making this app quicker to use and efficient with ink.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 Id="rId4" Type="http://schemas.openxmlformats.org/officeDocument/2006/relationships/image" Target="../media/image11.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 Id="rId4"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8" y="478925"/>
            <a:ext cx="8520600" cy="2052600"/>
          </a:xfrm>
          <a:prstGeom prst="rect">
            <a:avLst/>
          </a:prstGeom>
        </p:spPr>
        <p:txBody>
          <a:bodyPr anchorCtr="0" anchor="b" bIns="91425" lIns="91425" rIns="91425" tIns="91425">
            <a:noAutofit/>
          </a:bodyPr>
          <a:lstStyle/>
          <a:p>
            <a:pPr lvl="0">
              <a:spcBef>
                <a:spcPts val="0"/>
              </a:spcBef>
              <a:buNone/>
            </a:pPr>
            <a:r>
              <a:rPr lang="en"/>
              <a:t>Group Assignment 5</a:t>
            </a:r>
            <a:r>
              <a:rPr lang="en"/>
              <a:t>: </a:t>
            </a:r>
            <a:r>
              <a:rPr lang="en"/>
              <a:t>GETaJOB</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rtl="0">
              <a:spcBef>
                <a:spcPts val="0"/>
              </a:spcBef>
              <a:buNone/>
            </a:pPr>
            <a:r>
              <a:rPr lang="en" sz="1800">
                <a:solidFill>
                  <a:srgbClr val="FFFFFF"/>
                </a:solidFill>
              </a:rPr>
              <a:t>Team 16: Team 16: Dylan Hazlett (dah4cm), Elise Brosnan (ecb4ad), Fan Feng (ff9sd), Jordan Lopez (jpl2fz), William Snipes(wfs2gm)</a:t>
            </a:r>
          </a:p>
          <a:p>
            <a:pPr lvl="0">
              <a:spcBef>
                <a:spcPts val="0"/>
              </a:spcBef>
              <a:buClr>
                <a:schemeClr val="dk1"/>
              </a:buClr>
              <a:buSzPct val="52380"/>
              <a:buFont typeface="Arial"/>
              <a:buNone/>
            </a:pPr>
            <a:r>
              <a:t/>
            </a:r>
            <a:endParaRPr>
              <a:solidFill>
                <a:srgbClr val="FFFFFF"/>
              </a:solidFill>
            </a:endParaRPr>
          </a:p>
          <a:p>
            <a:pPr lvl="0">
              <a:spcBef>
                <a:spcPts val="0"/>
              </a:spcBef>
              <a:buNone/>
            </a:pPr>
            <a:r>
              <a:t/>
            </a:r>
            <a:endParaRPr>
              <a:solidFill>
                <a:srgbClr val="FFFFFF"/>
              </a:solidFill>
            </a:endParaRPr>
          </a:p>
        </p:txBody>
      </p:sp>
      <p:sp>
        <p:nvSpPr>
          <p:cNvPr id="61" name="Shape 61"/>
          <p:cNvSpPr txBox="1"/>
          <p:nvPr>
            <p:ph idx="12" type="sldNum"/>
          </p:nvPr>
        </p:nvSpPr>
        <p:spPr>
          <a:xfrm>
            <a:off x="5963850" y="4681000"/>
            <a:ext cx="3075000" cy="393600"/>
          </a:xfrm>
          <a:prstGeom prst="rect">
            <a:avLst/>
          </a:prstGeom>
        </p:spPr>
        <p:txBody>
          <a:bodyPr anchorCtr="0" anchor="ctr" bIns="91425" lIns="91425" rIns="91425" tIns="91425">
            <a:noAutofit/>
          </a:bodyPr>
          <a:lstStyle/>
          <a:p>
            <a:pPr lvl="0">
              <a:spcBef>
                <a:spcPts val="0"/>
              </a:spcBef>
              <a:buNone/>
            </a:pPr>
            <a:r>
              <a:rPr lang="en" sz="1100">
                <a:solidFill>
                  <a:srgbClr val="FFFFFF"/>
                </a:solidFill>
                <a:latin typeface="Arial"/>
                <a:ea typeface="Arial"/>
                <a:cs typeface="Arial"/>
                <a:sym typeface="Arial"/>
              </a:rPr>
              <a:t>Hazlett, Brosnan, Feng, Lopez, Snipes </a:t>
            </a:r>
            <a:r>
              <a:rPr lang="en">
                <a:solidFill>
                  <a:srgbClr val="FFFFFF"/>
                </a:solidFill>
              </a:rPr>
              <a:t>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2946050" y="227675"/>
            <a:ext cx="5113500" cy="572700"/>
          </a:xfrm>
          <a:prstGeom prst="rect">
            <a:avLst/>
          </a:prstGeom>
        </p:spPr>
        <p:txBody>
          <a:bodyPr anchorCtr="0" anchor="t" bIns="91425" lIns="91425" rIns="91425" tIns="91425">
            <a:noAutofit/>
          </a:bodyPr>
          <a:lstStyle/>
          <a:p>
            <a:pPr lvl="0">
              <a:spcBef>
                <a:spcPts val="0"/>
              </a:spcBef>
              <a:buNone/>
            </a:pPr>
            <a:r>
              <a:rPr lang="en"/>
              <a:t>Supplier Profile Justification</a:t>
            </a:r>
          </a:p>
        </p:txBody>
      </p:sp>
      <p:sp>
        <p:nvSpPr>
          <p:cNvPr id="131" name="Shape 131"/>
          <p:cNvSpPr txBox="1"/>
          <p:nvPr>
            <p:ph idx="1" type="body"/>
          </p:nvPr>
        </p:nvSpPr>
        <p:spPr>
          <a:xfrm>
            <a:off x="3145250" y="697000"/>
            <a:ext cx="4715100" cy="3416400"/>
          </a:xfrm>
          <a:prstGeom prst="rect">
            <a:avLst/>
          </a:prstGeom>
        </p:spPr>
        <p:txBody>
          <a:bodyPr anchorCtr="0" anchor="t" bIns="91425" lIns="91425" rIns="91425" tIns="91425">
            <a:noAutofit/>
          </a:bodyPr>
          <a:lstStyle/>
          <a:p>
            <a:pPr lvl="0">
              <a:spcBef>
                <a:spcPts val="0"/>
              </a:spcBef>
              <a:buNone/>
            </a:pPr>
            <a:r>
              <a:rPr lang="en" sz="1200">
                <a:solidFill>
                  <a:srgbClr val="FFFFFF"/>
                </a:solidFill>
              </a:rPr>
              <a:t>(as seen by consumer)</a:t>
            </a:r>
          </a:p>
          <a:p>
            <a:pPr lvl="0">
              <a:spcBef>
                <a:spcPts val="0"/>
              </a:spcBef>
              <a:buNone/>
            </a:pPr>
            <a:r>
              <a:t/>
            </a:r>
            <a:endParaRPr sz="1200">
              <a:solidFill>
                <a:srgbClr val="FFFFFF"/>
              </a:solidFill>
            </a:endParaRPr>
          </a:p>
          <a:p>
            <a:pPr lvl="0">
              <a:spcBef>
                <a:spcPts val="0"/>
              </a:spcBef>
              <a:buClr>
                <a:schemeClr val="dk1"/>
              </a:buClr>
              <a:buSzPct val="91666"/>
              <a:buFont typeface="Arial"/>
              <a:buNone/>
            </a:pPr>
            <a:r>
              <a:rPr lang="en" sz="1200">
                <a:solidFill>
                  <a:srgbClr val="FFFFFF"/>
                </a:solidFill>
              </a:rPr>
              <a:t>Information Requirements: Allow consumer to view supplier bio, ratings, and current job postings; allow consumer to apply to jobs and directly message company</a:t>
            </a:r>
          </a:p>
          <a:p>
            <a:pPr lvl="0">
              <a:spcBef>
                <a:spcPts val="0"/>
              </a:spcBef>
              <a:buClr>
                <a:schemeClr val="dk1"/>
              </a:buClr>
              <a:buSzPct val="91666"/>
              <a:buFont typeface="Arial"/>
              <a:buNone/>
            </a:pPr>
            <a:r>
              <a:rPr lang="en" sz="1200">
                <a:solidFill>
                  <a:srgbClr val="FFFFFF"/>
                </a:solidFill>
              </a:rPr>
              <a:t>Most Relevant Information: Supplier name, rating, Direct Message Button</a:t>
            </a:r>
          </a:p>
          <a:p>
            <a:pPr lvl="0">
              <a:spcBef>
                <a:spcPts val="0"/>
              </a:spcBef>
              <a:buClr>
                <a:schemeClr val="dk1"/>
              </a:buClr>
              <a:buSzPct val="91666"/>
              <a:buFont typeface="Arial"/>
              <a:buNone/>
            </a:pPr>
            <a:r>
              <a:rPr lang="en" sz="1200">
                <a:solidFill>
                  <a:srgbClr val="FFFFFF"/>
                </a:solidFill>
              </a:rPr>
              <a:t>Most Salient Information: Supplier name, rating, Direct Message Button</a:t>
            </a:r>
          </a:p>
          <a:p>
            <a:pPr lvl="0">
              <a:spcBef>
                <a:spcPts val="0"/>
              </a:spcBef>
              <a:buClr>
                <a:schemeClr val="dk1"/>
              </a:buClr>
              <a:buSzPct val="91666"/>
              <a:buFont typeface="Arial"/>
              <a:buNone/>
            </a:pPr>
            <a:r>
              <a:rPr lang="en" sz="1200">
                <a:solidFill>
                  <a:srgbClr val="FFFFFF"/>
                </a:solidFill>
              </a:rPr>
              <a:t>Design Principles: Minimizing Information Access Cost, Proximity Compatibility Principle, Principle of Consistency, Strong Data-to Ink Ratio</a:t>
            </a:r>
          </a:p>
          <a:p>
            <a:pPr lvl="0">
              <a:spcBef>
                <a:spcPts val="0"/>
              </a:spcBef>
              <a:buClr>
                <a:schemeClr val="dk1"/>
              </a:buClr>
              <a:buSzPct val="91666"/>
              <a:buFont typeface="Arial"/>
              <a:buNone/>
            </a:pPr>
            <a:r>
              <a:rPr lang="en" sz="1200">
                <a:solidFill>
                  <a:srgbClr val="FFFFFF"/>
                </a:solidFill>
              </a:rPr>
              <a:t>Navigation Strategies: Bottom Bar, Schedule and Reviews Access Tabs, Apply Button, Back Button, Direct Message Supplier Button</a:t>
            </a:r>
          </a:p>
          <a:p>
            <a:pPr lvl="0">
              <a:spcBef>
                <a:spcPts val="0"/>
              </a:spcBef>
              <a:buNone/>
            </a:pPr>
            <a:r>
              <a:t/>
            </a:r>
            <a:endParaRPr>
              <a:solidFill>
                <a:srgbClr val="FFFFFF"/>
              </a:solidFill>
            </a:endParaRPr>
          </a:p>
        </p:txBody>
      </p:sp>
      <p:sp>
        <p:nvSpPr>
          <p:cNvPr id="132" name="Shape 132"/>
          <p:cNvSpPr txBox="1"/>
          <p:nvPr>
            <p:ph idx="12" type="sldNum"/>
          </p:nvPr>
        </p:nvSpPr>
        <p:spPr>
          <a:xfrm>
            <a:off x="6332900" y="4681000"/>
            <a:ext cx="2706300" cy="393600"/>
          </a:xfrm>
          <a:prstGeom prst="rect">
            <a:avLst/>
          </a:prstGeom>
        </p:spPr>
        <p:txBody>
          <a:bodyPr anchorCtr="0" anchor="ctr" bIns="91425" lIns="91425" rIns="91425" tIns="91425">
            <a:noAutofit/>
          </a:bodyPr>
          <a:lstStyle/>
          <a:p>
            <a:pPr lvl="0">
              <a:spcBef>
                <a:spcPts val="0"/>
              </a:spcBef>
              <a:buNone/>
            </a:pPr>
            <a:r>
              <a:rPr lang="en" sz="1100">
                <a:solidFill>
                  <a:srgbClr val="FFFFFF"/>
                </a:solidFill>
                <a:latin typeface="Arial"/>
                <a:ea typeface="Arial"/>
                <a:cs typeface="Arial"/>
                <a:sym typeface="Arial"/>
              </a:rPr>
              <a:t>Hazlett, Brosnan, Feng, Lopez, Snipes </a:t>
            </a:r>
            <a:fld id="{00000000-1234-1234-1234-123412341234}" type="slidenum">
              <a:rPr lang="en">
                <a:solidFill>
                  <a:srgbClr val="FFFFFF"/>
                </a:solidFill>
                <a:latin typeface="Average"/>
                <a:ea typeface="Average"/>
                <a:cs typeface="Average"/>
                <a:sym typeface="Average"/>
              </a:rPr>
              <a:t>‹#›</a:t>
            </a:fld>
          </a:p>
        </p:txBody>
      </p:sp>
      <p:pic>
        <p:nvPicPr>
          <p:cNvPr descr="Employee Viewing Employer.PNG" id="133" name="Shape 133"/>
          <p:cNvPicPr preferRelativeResize="0"/>
          <p:nvPr/>
        </p:nvPicPr>
        <p:blipFill rotWithShape="1">
          <a:blip r:embed="rId3">
            <a:alphaModFix/>
          </a:blip>
          <a:srcRect b="0" l="883" r="893" t="0"/>
          <a:stretch/>
        </p:blipFill>
        <p:spPr>
          <a:xfrm>
            <a:off x="1" y="0"/>
            <a:ext cx="2706247"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483175" y="0"/>
            <a:ext cx="3870300" cy="833100"/>
          </a:xfrm>
          <a:prstGeom prst="rect">
            <a:avLst/>
          </a:prstGeom>
        </p:spPr>
        <p:txBody>
          <a:bodyPr anchorCtr="0" anchor="t" bIns="91425" lIns="91425" rIns="91425" tIns="91425">
            <a:noAutofit/>
          </a:bodyPr>
          <a:lstStyle/>
          <a:p>
            <a:pPr lvl="0" rtl="0">
              <a:spcBef>
                <a:spcPts val="0"/>
              </a:spcBef>
              <a:buNone/>
            </a:pPr>
            <a:r>
              <a:rPr lang="en"/>
              <a:t>Message List &amp; </a:t>
            </a:r>
          </a:p>
          <a:p>
            <a:pPr lvl="0">
              <a:spcBef>
                <a:spcPts val="0"/>
              </a:spcBef>
              <a:buNone/>
            </a:pPr>
            <a:r>
              <a:rPr lang="en"/>
              <a:t>Messages </a:t>
            </a:r>
          </a:p>
          <a:p>
            <a:pPr lvl="0">
              <a:spcBef>
                <a:spcPts val="0"/>
              </a:spcBef>
              <a:buNone/>
            </a:pPr>
            <a:r>
              <a:rPr lang="en"/>
              <a:t>Justification</a:t>
            </a:r>
          </a:p>
        </p:txBody>
      </p:sp>
      <p:sp>
        <p:nvSpPr>
          <p:cNvPr id="139" name="Shape 139"/>
          <p:cNvSpPr txBox="1"/>
          <p:nvPr>
            <p:ph idx="1" type="body"/>
          </p:nvPr>
        </p:nvSpPr>
        <p:spPr>
          <a:xfrm>
            <a:off x="2924875" y="1434775"/>
            <a:ext cx="3302400" cy="34164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solidFill>
                  <a:schemeClr val="dk1"/>
                </a:solidFill>
              </a:rPr>
              <a:t>Information Requirements: Display Recent Contacts/ Messages with suppliers / consumers</a:t>
            </a:r>
          </a:p>
          <a:p>
            <a:pPr lvl="0">
              <a:spcBef>
                <a:spcPts val="0"/>
              </a:spcBef>
              <a:buClr>
                <a:schemeClr val="dk1"/>
              </a:buClr>
              <a:buSzPct val="91666"/>
              <a:buFont typeface="Arial"/>
              <a:buNone/>
            </a:pPr>
            <a:r>
              <a:rPr lang="en" sz="1200">
                <a:solidFill>
                  <a:schemeClr val="dk1"/>
                </a:solidFill>
              </a:rPr>
              <a:t>Most Relevant Information: Messages</a:t>
            </a:r>
          </a:p>
          <a:p>
            <a:pPr lvl="0">
              <a:spcBef>
                <a:spcPts val="0"/>
              </a:spcBef>
              <a:buClr>
                <a:schemeClr val="dk1"/>
              </a:buClr>
              <a:buSzPct val="91666"/>
              <a:buFont typeface="Arial"/>
              <a:buNone/>
            </a:pPr>
            <a:r>
              <a:rPr lang="en" sz="1200">
                <a:solidFill>
                  <a:schemeClr val="dk1"/>
                </a:solidFill>
              </a:rPr>
              <a:t>Most Salient Information: Contact Name</a:t>
            </a:r>
          </a:p>
          <a:p>
            <a:pPr lvl="0">
              <a:spcBef>
                <a:spcPts val="0"/>
              </a:spcBef>
              <a:buClr>
                <a:schemeClr val="dk1"/>
              </a:buClr>
              <a:buSzPct val="91666"/>
              <a:buFont typeface="Arial"/>
              <a:buNone/>
            </a:pPr>
            <a:r>
              <a:rPr lang="en" sz="1200">
                <a:solidFill>
                  <a:schemeClr val="dk1"/>
                </a:solidFill>
              </a:rPr>
              <a:t>Design Principles: Minimizing Information Access Cost, </a:t>
            </a:r>
            <a:r>
              <a:rPr lang="en" sz="1200">
                <a:solidFill>
                  <a:schemeClr val="dk1"/>
                </a:solidFill>
              </a:rPr>
              <a:t>Principle of </a:t>
            </a:r>
            <a:r>
              <a:rPr lang="en" sz="1200">
                <a:solidFill>
                  <a:schemeClr val="dk1"/>
                </a:solidFill>
              </a:rPr>
              <a:t>Multiple Resources, Replacing Memory with Visual Information, Color Contrast, Principle of Consistency, etc.</a:t>
            </a:r>
          </a:p>
          <a:p>
            <a:pPr lvl="0">
              <a:spcBef>
                <a:spcPts val="0"/>
              </a:spcBef>
              <a:buClr>
                <a:schemeClr val="dk1"/>
              </a:buClr>
              <a:buSzPct val="91666"/>
              <a:buFont typeface="Arial"/>
              <a:buNone/>
            </a:pPr>
            <a:r>
              <a:rPr lang="en" sz="1200">
                <a:solidFill>
                  <a:schemeClr val="dk1"/>
                </a:solidFill>
              </a:rPr>
              <a:t>Navigation Strategies: Bottom Bar, Messages Button, Click to see all messages from one contact</a:t>
            </a:r>
          </a:p>
        </p:txBody>
      </p:sp>
      <p:sp>
        <p:nvSpPr>
          <p:cNvPr id="140" name="Shape 14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3"/>
                </a:solidFill>
                <a:latin typeface="Average"/>
                <a:ea typeface="Average"/>
                <a:cs typeface="Average"/>
                <a:sym typeface="Average"/>
              </a:rPr>
              <a:t>‹#›</a:t>
            </a:fld>
          </a:p>
        </p:txBody>
      </p:sp>
      <p:pic>
        <p:nvPicPr>
          <p:cNvPr id="141" name="Shape 141"/>
          <p:cNvPicPr preferRelativeResize="0"/>
          <p:nvPr/>
        </p:nvPicPr>
        <p:blipFill>
          <a:blip r:embed="rId3">
            <a:alphaModFix/>
          </a:blip>
          <a:stretch>
            <a:fillRect/>
          </a:stretch>
        </p:blipFill>
        <p:spPr>
          <a:xfrm>
            <a:off x="-1" y="0"/>
            <a:ext cx="2710103" cy="5143500"/>
          </a:xfrm>
          <a:prstGeom prst="rect">
            <a:avLst/>
          </a:prstGeom>
          <a:noFill/>
          <a:ln>
            <a:noFill/>
          </a:ln>
        </p:spPr>
      </p:pic>
      <p:pic>
        <p:nvPicPr>
          <p:cNvPr id="142" name="Shape 142"/>
          <p:cNvPicPr preferRelativeResize="0"/>
          <p:nvPr/>
        </p:nvPicPr>
        <p:blipFill>
          <a:blip r:embed="rId4">
            <a:alphaModFix/>
          </a:blip>
          <a:stretch>
            <a:fillRect/>
          </a:stretch>
        </p:blipFill>
        <p:spPr>
          <a:xfrm>
            <a:off x="6442042" y="0"/>
            <a:ext cx="2701965" cy="5143500"/>
          </a:xfrm>
          <a:prstGeom prst="rect">
            <a:avLst/>
          </a:prstGeom>
          <a:noFill/>
          <a:ln>
            <a:noFill/>
          </a:ln>
        </p:spPr>
      </p:pic>
      <p:pic>
        <p:nvPicPr>
          <p:cNvPr descr="Open ..." id="143" name="Shape 143"/>
          <p:cNvPicPr preferRelativeResize="0"/>
          <p:nvPr/>
        </p:nvPicPr>
        <p:blipFill>
          <a:blip r:embed="rId5">
            <a:alphaModFix/>
          </a:blip>
          <a:stretch>
            <a:fillRect/>
          </a:stretch>
        </p:blipFill>
        <p:spPr>
          <a:xfrm rot="-5400000">
            <a:off x="2996093" y="-74774"/>
            <a:ext cx="314125" cy="777169"/>
          </a:xfrm>
          <a:prstGeom prst="rect">
            <a:avLst/>
          </a:prstGeom>
          <a:noFill/>
          <a:ln>
            <a:noFill/>
          </a:ln>
        </p:spPr>
      </p:pic>
      <p:pic>
        <p:nvPicPr>
          <p:cNvPr descr="Open ..." id="144" name="Shape 144"/>
          <p:cNvPicPr preferRelativeResize="0"/>
          <p:nvPr/>
        </p:nvPicPr>
        <p:blipFill>
          <a:blip r:embed="rId5">
            <a:alphaModFix/>
          </a:blip>
          <a:stretch>
            <a:fillRect/>
          </a:stretch>
        </p:blipFill>
        <p:spPr>
          <a:xfrm rot="5400000">
            <a:off x="5490843" y="379500"/>
            <a:ext cx="314125" cy="7771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89287" y="0"/>
            <a:ext cx="3206400" cy="2090400"/>
          </a:xfrm>
          <a:prstGeom prst="rect">
            <a:avLst/>
          </a:prstGeom>
        </p:spPr>
        <p:txBody>
          <a:bodyPr anchorCtr="0" anchor="t" bIns="91425" lIns="91425" rIns="91425" tIns="91425">
            <a:noAutofit/>
          </a:bodyPr>
          <a:lstStyle/>
          <a:p>
            <a:pPr lvl="0">
              <a:spcBef>
                <a:spcPts val="0"/>
              </a:spcBef>
              <a:buNone/>
            </a:pPr>
            <a:r>
              <a:rPr lang="en"/>
              <a:t>Consumer &amp; Supplier Settings Justification</a:t>
            </a:r>
          </a:p>
        </p:txBody>
      </p:sp>
      <p:sp>
        <p:nvSpPr>
          <p:cNvPr id="150" name="Shape 150"/>
          <p:cNvSpPr txBox="1"/>
          <p:nvPr>
            <p:ph idx="1" type="body"/>
          </p:nvPr>
        </p:nvSpPr>
        <p:spPr>
          <a:xfrm>
            <a:off x="3059700" y="1458075"/>
            <a:ext cx="3206400" cy="3423600"/>
          </a:xfrm>
          <a:prstGeom prst="rect">
            <a:avLst/>
          </a:prstGeom>
        </p:spPr>
        <p:txBody>
          <a:bodyPr anchorCtr="0" anchor="t" bIns="91425" lIns="91425" rIns="91425" tIns="91425">
            <a:noAutofit/>
          </a:bodyPr>
          <a:lstStyle/>
          <a:p>
            <a:pPr lvl="0">
              <a:spcBef>
                <a:spcPts val="0"/>
              </a:spcBef>
              <a:buNone/>
            </a:pPr>
            <a:r>
              <a:rPr lang="en" sz="1200">
                <a:solidFill>
                  <a:schemeClr val="dk1"/>
                </a:solidFill>
              </a:rPr>
              <a:t>Information Requirements: Display different type of settings</a:t>
            </a:r>
          </a:p>
          <a:p>
            <a:pPr lvl="0">
              <a:spcBef>
                <a:spcPts val="0"/>
              </a:spcBef>
              <a:buNone/>
            </a:pPr>
            <a:r>
              <a:rPr lang="en" sz="1200">
                <a:solidFill>
                  <a:schemeClr val="dk1"/>
                </a:solidFill>
              </a:rPr>
              <a:t>Most Salient Information: Settings Type</a:t>
            </a:r>
          </a:p>
          <a:p>
            <a:pPr lvl="0">
              <a:spcBef>
                <a:spcPts val="0"/>
              </a:spcBef>
              <a:buNone/>
            </a:pPr>
            <a:r>
              <a:rPr lang="en" sz="1200">
                <a:solidFill>
                  <a:schemeClr val="dk1"/>
                </a:solidFill>
              </a:rPr>
              <a:t>Design Principles: Principle of Redundancy Gain, Replacing Memory with Visual Information, Color Contrast, Minimizing Visual Units, Principle of Proximity, etc.</a:t>
            </a:r>
          </a:p>
          <a:p>
            <a:pPr lvl="0">
              <a:spcBef>
                <a:spcPts val="0"/>
              </a:spcBef>
              <a:buNone/>
            </a:pPr>
            <a:r>
              <a:rPr lang="en" sz="1200">
                <a:solidFill>
                  <a:schemeClr val="dk1"/>
                </a:solidFill>
              </a:rPr>
              <a:t>Navigation Strategies: Bottom Bar, Settings Button</a:t>
            </a:r>
          </a:p>
        </p:txBody>
      </p:sp>
      <p:sp>
        <p:nvSpPr>
          <p:cNvPr id="151" name="Shape 15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3"/>
                </a:solidFill>
                <a:latin typeface="Average"/>
                <a:ea typeface="Average"/>
                <a:cs typeface="Average"/>
                <a:sym typeface="Average"/>
              </a:rPr>
              <a:t>‹#›</a:t>
            </a:fld>
          </a:p>
        </p:txBody>
      </p:sp>
      <p:pic>
        <p:nvPicPr>
          <p:cNvPr id="152" name="Shape 152"/>
          <p:cNvPicPr preferRelativeResize="0"/>
          <p:nvPr/>
        </p:nvPicPr>
        <p:blipFill>
          <a:blip r:embed="rId3">
            <a:alphaModFix/>
          </a:blip>
          <a:stretch>
            <a:fillRect/>
          </a:stretch>
        </p:blipFill>
        <p:spPr>
          <a:xfrm>
            <a:off x="-11" y="0"/>
            <a:ext cx="2722073" cy="5143500"/>
          </a:xfrm>
          <a:prstGeom prst="rect">
            <a:avLst/>
          </a:prstGeom>
          <a:noFill/>
          <a:ln>
            <a:noFill/>
          </a:ln>
        </p:spPr>
      </p:pic>
      <p:pic>
        <p:nvPicPr>
          <p:cNvPr id="153" name="Shape 153"/>
          <p:cNvPicPr preferRelativeResize="0"/>
          <p:nvPr/>
        </p:nvPicPr>
        <p:blipFill>
          <a:blip r:embed="rId4">
            <a:alphaModFix/>
          </a:blip>
          <a:stretch>
            <a:fillRect/>
          </a:stretch>
        </p:blipFill>
        <p:spPr>
          <a:xfrm>
            <a:off x="6429600" y="0"/>
            <a:ext cx="2714398" cy="5143500"/>
          </a:xfrm>
          <a:prstGeom prst="rect">
            <a:avLst/>
          </a:prstGeom>
          <a:noFill/>
          <a:ln>
            <a:noFill/>
          </a:ln>
        </p:spPr>
      </p:pic>
      <p:pic>
        <p:nvPicPr>
          <p:cNvPr descr="Open ..." id="154" name="Shape 154"/>
          <p:cNvPicPr preferRelativeResize="0"/>
          <p:nvPr/>
        </p:nvPicPr>
        <p:blipFill>
          <a:blip r:embed="rId5">
            <a:alphaModFix/>
          </a:blip>
          <a:stretch>
            <a:fillRect/>
          </a:stretch>
        </p:blipFill>
        <p:spPr>
          <a:xfrm rot="-5400000">
            <a:off x="2609718" y="-86849"/>
            <a:ext cx="314125" cy="777169"/>
          </a:xfrm>
          <a:prstGeom prst="rect">
            <a:avLst/>
          </a:prstGeom>
          <a:noFill/>
          <a:ln>
            <a:noFill/>
          </a:ln>
        </p:spPr>
      </p:pic>
      <p:pic>
        <p:nvPicPr>
          <p:cNvPr descr="Open ..." id="155" name="Shape 155"/>
          <p:cNvPicPr preferRelativeResize="0"/>
          <p:nvPr/>
        </p:nvPicPr>
        <p:blipFill>
          <a:blip r:embed="rId5">
            <a:alphaModFix/>
          </a:blip>
          <a:stretch>
            <a:fillRect/>
          </a:stretch>
        </p:blipFill>
        <p:spPr>
          <a:xfrm rot="5400000">
            <a:off x="6239418" y="379475"/>
            <a:ext cx="314125" cy="7771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119500"/>
            <a:ext cx="8520600" cy="572700"/>
          </a:xfrm>
          <a:prstGeom prst="rect">
            <a:avLst/>
          </a:prstGeom>
        </p:spPr>
        <p:txBody>
          <a:bodyPr anchorCtr="0" anchor="t" bIns="91425" lIns="91425" rIns="91425" tIns="91425">
            <a:noAutofit/>
          </a:bodyPr>
          <a:lstStyle/>
          <a:p>
            <a:pPr lvl="0">
              <a:spcBef>
                <a:spcPts val="0"/>
              </a:spcBef>
              <a:buNone/>
            </a:pPr>
            <a:r>
              <a:rPr lang="en"/>
              <a:t>Use Case 1: Consumer</a:t>
            </a: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62" name="Shape 162"/>
          <p:cNvSpPr txBox="1"/>
          <p:nvPr>
            <p:ph idx="12" type="sldNum"/>
          </p:nvPr>
        </p:nvSpPr>
        <p:spPr>
          <a:xfrm>
            <a:off x="6224275" y="4681000"/>
            <a:ext cx="2814600" cy="393600"/>
          </a:xfrm>
          <a:prstGeom prst="rect">
            <a:avLst/>
          </a:prstGeom>
        </p:spPr>
        <p:txBody>
          <a:bodyPr anchorCtr="0" anchor="ctr" bIns="91425" lIns="91425" rIns="91425" tIns="91425">
            <a:noAutofit/>
          </a:bodyPr>
          <a:lstStyle/>
          <a:p>
            <a:pPr lvl="0">
              <a:spcBef>
                <a:spcPts val="0"/>
              </a:spcBef>
              <a:buNone/>
            </a:pPr>
            <a:r>
              <a:rPr lang="en" sz="1100">
                <a:solidFill>
                  <a:srgbClr val="FFFFFF"/>
                </a:solidFill>
                <a:latin typeface="Arial"/>
                <a:ea typeface="Arial"/>
                <a:cs typeface="Arial"/>
                <a:sym typeface="Arial"/>
              </a:rPr>
              <a:t>Hazlett, Brosnan, Feng, Lopez, Snipes </a:t>
            </a:r>
            <a:fld id="{00000000-1234-1234-1234-123412341234}" type="slidenum">
              <a:rPr lang="en">
                <a:solidFill>
                  <a:srgbClr val="FFFFFF"/>
                </a:solidFill>
                <a:latin typeface="Average"/>
                <a:ea typeface="Average"/>
                <a:cs typeface="Average"/>
                <a:sym typeface="Average"/>
              </a:rPr>
              <a:t>‹#›</a:t>
            </a:fld>
          </a:p>
        </p:txBody>
      </p:sp>
      <p:pic>
        <p:nvPicPr>
          <p:cNvPr descr="User Case 1 Employee Settings.PNG" id="163" name="Shape 163"/>
          <p:cNvPicPr preferRelativeResize="0"/>
          <p:nvPr/>
        </p:nvPicPr>
        <p:blipFill>
          <a:blip r:embed="rId3">
            <a:alphaModFix/>
          </a:blip>
          <a:stretch>
            <a:fillRect/>
          </a:stretch>
        </p:blipFill>
        <p:spPr>
          <a:xfrm>
            <a:off x="311700" y="692200"/>
            <a:ext cx="2355725" cy="4261175"/>
          </a:xfrm>
          <a:prstGeom prst="rect">
            <a:avLst/>
          </a:prstGeom>
          <a:noFill/>
          <a:ln>
            <a:noFill/>
          </a:ln>
        </p:spPr>
      </p:pic>
      <p:pic>
        <p:nvPicPr>
          <p:cNvPr descr="Employee Jobs Feed.PNG" id="164" name="Shape 164"/>
          <p:cNvPicPr preferRelativeResize="0"/>
          <p:nvPr/>
        </p:nvPicPr>
        <p:blipFill>
          <a:blip r:embed="rId4">
            <a:alphaModFix/>
          </a:blip>
          <a:stretch>
            <a:fillRect/>
          </a:stretch>
        </p:blipFill>
        <p:spPr>
          <a:xfrm>
            <a:off x="3394137" y="730087"/>
            <a:ext cx="2355725" cy="4261174"/>
          </a:xfrm>
          <a:prstGeom prst="rect">
            <a:avLst/>
          </a:prstGeom>
          <a:noFill/>
          <a:ln>
            <a:noFill/>
          </a:ln>
        </p:spPr>
      </p:pic>
      <p:pic>
        <p:nvPicPr>
          <p:cNvPr descr="Employee Detailed Job Description.PNG" id="165" name="Shape 165"/>
          <p:cNvPicPr preferRelativeResize="0"/>
          <p:nvPr/>
        </p:nvPicPr>
        <p:blipFill>
          <a:blip r:embed="rId5">
            <a:alphaModFix/>
          </a:blip>
          <a:stretch>
            <a:fillRect/>
          </a:stretch>
        </p:blipFill>
        <p:spPr>
          <a:xfrm>
            <a:off x="6476600" y="730100"/>
            <a:ext cx="2355725" cy="426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5750"/>
            <a:ext cx="8520600" cy="572700"/>
          </a:xfrm>
          <a:prstGeom prst="rect">
            <a:avLst/>
          </a:prstGeom>
        </p:spPr>
        <p:txBody>
          <a:bodyPr anchorCtr="0" anchor="t" bIns="91425" lIns="91425" rIns="91425" tIns="91425">
            <a:noAutofit/>
          </a:bodyPr>
          <a:lstStyle/>
          <a:p>
            <a:pPr lvl="0">
              <a:spcBef>
                <a:spcPts val="0"/>
              </a:spcBef>
              <a:buNone/>
            </a:pPr>
            <a:r>
              <a:rPr lang="en"/>
              <a:t>Use Case 2: Supplier</a:t>
            </a:r>
          </a:p>
        </p:txBody>
      </p:sp>
      <p:sp>
        <p:nvSpPr>
          <p:cNvPr id="171" name="Shape 171"/>
          <p:cNvSpPr txBox="1"/>
          <p:nvPr>
            <p:ph idx="12" type="sldNum"/>
          </p:nvPr>
        </p:nvSpPr>
        <p:spPr>
          <a:xfrm>
            <a:off x="6159175" y="4681000"/>
            <a:ext cx="2879700" cy="393600"/>
          </a:xfrm>
          <a:prstGeom prst="rect">
            <a:avLst/>
          </a:prstGeom>
        </p:spPr>
        <p:txBody>
          <a:bodyPr anchorCtr="0" anchor="ctr" bIns="91425" lIns="91425" rIns="91425" tIns="91425">
            <a:noAutofit/>
          </a:bodyPr>
          <a:lstStyle/>
          <a:p>
            <a:pPr lvl="0">
              <a:spcBef>
                <a:spcPts val="0"/>
              </a:spcBef>
              <a:buNone/>
            </a:pPr>
            <a:r>
              <a:rPr lang="en" sz="1100">
                <a:solidFill>
                  <a:srgbClr val="FFFFFF"/>
                </a:solidFill>
                <a:latin typeface="Arial"/>
                <a:ea typeface="Arial"/>
                <a:cs typeface="Arial"/>
                <a:sym typeface="Arial"/>
              </a:rPr>
              <a:t>Hazlett, Brosnan, Feng, Lopez, Snipes </a:t>
            </a:r>
            <a:fld id="{00000000-1234-1234-1234-123412341234}" type="slidenum">
              <a:rPr lang="en">
                <a:solidFill>
                  <a:srgbClr val="FFFFFF"/>
                </a:solidFill>
                <a:latin typeface="Average"/>
                <a:ea typeface="Average"/>
                <a:cs typeface="Average"/>
                <a:sym typeface="Average"/>
              </a:rPr>
              <a:t>‹#›</a:t>
            </a:fld>
          </a:p>
        </p:txBody>
      </p:sp>
      <p:pic>
        <p:nvPicPr>
          <p:cNvPr descr="User Case 2 Employer Job Posting Notification.PNG" id="172" name="Shape 172"/>
          <p:cNvPicPr preferRelativeResize="0"/>
          <p:nvPr/>
        </p:nvPicPr>
        <p:blipFill>
          <a:blip r:embed="rId3">
            <a:alphaModFix/>
          </a:blip>
          <a:stretch>
            <a:fillRect/>
          </a:stretch>
        </p:blipFill>
        <p:spPr>
          <a:xfrm>
            <a:off x="434550" y="578450"/>
            <a:ext cx="2290100" cy="4332628"/>
          </a:xfrm>
          <a:prstGeom prst="rect">
            <a:avLst/>
          </a:prstGeom>
          <a:noFill/>
          <a:ln>
            <a:noFill/>
          </a:ln>
        </p:spPr>
      </p:pic>
      <p:pic>
        <p:nvPicPr>
          <p:cNvPr descr="User Case 2 Employer Job Applications.PNG" id="173" name="Shape 173"/>
          <p:cNvPicPr preferRelativeResize="0"/>
          <p:nvPr/>
        </p:nvPicPr>
        <p:blipFill>
          <a:blip r:embed="rId4">
            <a:alphaModFix/>
          </a:blip>
          <a:stretch>
            <a:fillRect/>
          </a:stretch>
        </p:blipFill>
        <p:spPr>
          <a:xfrm>
            <a:off x="3364449" y="578450"/>
            <a:ext cx="2290100" cy="4332627"/>
          </a:xfrm>
          <a:prstGeom prst="rect">
            <a:avLst/>
          </a:prstGeom>
          <a:noFill/>
          <a:ln>
            <a:noFill/>
          </a:ln>
        </p:spPr>
      </p:pic>
      <p:pic>
        <p:nvPicPr>
          <p:cNvPr descr="Usecase2Capture.JPG" id="174" name="Shape 174"/>
          <p:cNvPicPr preferRelativeResize="0"/>
          <p:nvPr/>
        </p:nvPicPr>
        <p:blipFill>
          <a:blip r:embed="rId5">
            <a:alphaModFix/>
          </a:blip>
          <a:stretch>
            <a:fillRect/>
          </a:stretch>
        </p:blipFill>
        <p:spPr>
          <a:xfrm>
            <a:off x="6294350" y="516950"/>
            <a:ext cx="2360400" cy="44556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spcAft>
                <a:spcPts val="1000"/>
              </a:spcAft>
              <a:buClr>
                <a:srgbClr val="FFFFFF"/>
              </a:buClr>
            </a:pPr>
            <a:r>
              <a:rPr lang="en">
                <a:solidFill>
                  <a:srgbClr val="FFFFFF"/>
                </a:solidFill>
              </a:rPr>
              <a:t>Our task: Construct a mobile device application to enable users to request jobs and to be hired for jobs, making the two types of users, Consumers and Suppliers</a:t>
            </a:r>
          </a:p>
          <a:p>
            <a:pPr indent="-228600" lvl="0" marL="457200" rtl="0">
              <a:spcBef>
                <a:spcPts val="0"/>
              </a:spcBef>
              <a:spcAft>
                <a:spcPts val="0"/>
              </a:spcAft>
              <a:buClr>
                <a:srgbClr val="FFFFFF"/>
              </a:buClr>
            </a:pPr>
            <a:r>
              <a:rPr lang="en">
                <a:solidFill>
                  <a:srgbClr val="FFFFFF"/>
                </a:solidFill>
              </a:rPr>
              <a:t>Important concepts for application</a:t>
            </a:r>
          </a:p>
          <a:p>
            <a:pPr indent="-228600" lvl="1" marL="914400" rtl="0">
              <a:spcBef>
                <a:spcPts val="0"/>
              </a:spcBef>
              <a:spcAft>
                <a:spcPts val="0"/>
              </a:spcAft>
              <a:buClr>
                <a:srgbClr val="FFFFFF"/>
              </a:buClr>
            </a:pPr>
            <a:r>
              <a:rPr lang="en">
                <a:solidFill>
                  <a:srgbClr val="FFFFFF"/>
                </a:solidFill>
              </a:rPr>
              <a:t>Consumer-Supplier communication and schedule sharing</a:t>
            </a:r>
          </a:p>
          <a:p>
            <a:pPr indent="-228600" lvl="1" marL="914400" rtl="0">
              <a:spcBef>
                <a:spcPts val="0"/>
              </a:spcBef>
              <a:spcAft>
                <a:spcPts val="0"/>
              </a:spcAft>
              <a:buClr>
                <a:srgbClr val="FFFFFF"/>
              </a:buClr>
            </a:pPr>
            <a:r>
              <a:rPr lang="en">
                <a:solidFill>
                  <a:srgbClr val="FFFFFF"/>
                </a:solidFill>
              </a:rPr>
              <a:t>Issues of Privacy between parties</a:t>
            </a:r>
          </a:p>
          <a:p>
            <a:pPr indent="-228600" lvl="1" marL="914400" rtl="0">
              <a:spcBef>
                <a:spcPts val="0"/>
              </a:spcBef>
              <a:spcAft>
                <a:spcPts val="0"/>
              </a:spcAft>
              <a:buClr>
                <a:srgbClr val="FFFFFF"/>
              </a:buClr>
            </a:pPr>
            <a:r>
              <a:rPr lang="en">
                <a:solidFill>
                  <a:srgbClr val="FFFFFF"/>
                </a:solidFill>
              </a:rPr>
              <a:t>Timeline of response and order of operations</a:t>
            </a:r>
          </a:p>
          <a:p>
            <a:pPr indent="-228600" lvl="0" marL="457200">
              <a:spcBef>
                <a:spcPts val="1000"/>
              </a:spcBef>
              <a:spcAft>
                <a:spcPts val="0"/>
              </a:spcAft>
              <a:buClr>
                <a:srgbClr val="FFFFFF"/>
              </a:buClr>
            </a:pPr>
            <a:r>
              <a:rPr lang="en">
                <a:solidFill>
                  <a:srgbClr val="FFFFFF"/>
                </a:solidFill>
              </a:rPr>
              <a:t>Our Solution: GETaJOB</a:t>
            </a:r>
          </a:p>
        </p:txBody>
      </p:sp>
      <p:sp>
        <p:nvSpPr>
          <p:cNvPr id="68" name="Shape 68"/>
          <p:cNvSpPr txBox="1"/>
          <p:nvPr>
            <p:ph idx="12" type="sldNum"/>
          </p:nvPr>
        </p:nvSpPr>
        <p:spPr>
          <a:xfrm>
            <a:off x="6224275" y="4681000"/>
            <a:ext cx="2814600" cy="393600"/>
          </a:xfrm>
          <a:prstGeom prst="rect">
            <a:avLst/>
          </a:prstGeom>
        </p:spPr>
        <p:txBody>
          <a:bodyPr anchorCtr="0" anchor="ctr" bIns="91425" lIns="91425" rIns="91425" tIns="91425">
            <a:noAutofit/>
          </a:bodyPr>
          <a:lstStyle/>
          <a:p>
            <a:pPr lvl="0">
              <a:spcBef>
                <a:spcPts val="0"/>
              </a:spcBef>
              <a:buNone/>
            </a:pPr>
            <a:r>
              <a:rPr lang="en">
                <a:solidFill>
                  <a:srgbClr val="FFFFFF"/>
                </a:solidFill>
              </a:rPr>
              <a:t> </a:t>
            </a:r>
            <a:r>
              <a:rPr lang="en" sz="1100">
                <a:solidFill>
                  <a:srgbClr val="FFFFFF"/>
                </a:solidFill>
                <a:latin typeface="Arial"/>
                <a:ea typeface="Arial"/>
                <a:cs typeface="Arial"/>
                <a:sym typeface="Arial"/>
              </a:rPr>
              <a:t>Hazlett, Brosnan, Feng, Lopez, Snipes </a:t>
            </a:r>
            <a:fld id="{00000000-1234-1234-1234-123412341234}" type="slidenum">
              <a:rPr lang="en">
                <a:solidFill>
                  <a:srgbClr val="FFFFFF"/>
                </a:solidFill>
                <a:latin typeface="Average"/>
                <a:ea typeface="Average"/>
                <a:cs typeface="Average"/>
                <a:sym typeface="Average"/>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547175" y="345875"/>
            <a:ext cx="2191800" cy="1104300"/>
          </a:xfrm>
          <a:prstGeom prst="rect">
            <a:avLst/>
          </a:prstGeom>
        </p:spPr>
        <p:txBody>
          <a:bodyPr anchorCtr="0" anchor="t" bIns="91425" lIns="91425" rIns="91425" tIns="91425">
            <a:noAutofit/>
          </a:bodyPr>
          <a:lstStyle/>
          <a:p>
            <a:pPr lvl="0">
              <a:spcBef>
                <a:spcPts val="0"/>
              </a:spcBef>
              <a:buNone/>
            </a:pPr>
            <a:r>
              <a:rPr lang="en"/>
              <a:t>Concept of Operation</a:t>
            </a:r>
          </a:p>
        </p:txBody>
      </p:sp>
      <p:sp>
        <p:nvSpPr>
          <p:cNvPr id="74" name="Shape 74"/>
          <p:cNvSpPr txBox="1"/>
          <p:nvPr/>
        </p:nvSpPr>
        <p:spPr>
          <a:xfrm>
            <a:off x="445550" y="1450175"/>
            <a:ext cx="2640000" cy="2986800"/>
          </a:xfrm>
          <a:prstGeom prst="rect">
            <a:avLst/>
          </a:prstGeom>
          <a:noFill/>
          <a:ln>
            <a:noFill/>
          </a:ln>
        </p:spPr>
        <p:txBody>
          <a:bodyPr anchorCtr="0" anchor="t" bIns="91425" lIns="91425" rIns="91425" tIns="91425">
            <a:noAutofit/>
          </a:bodyPr>
          <a:lstStyle/>
          <a:p>
            <a:pPr indent="-228600" lvl="0" marL="457200" rtl="0">
              <a:lnSpc>
                <a:spcPct val="100000"/>
              </a:lnSpc>
              <a:spcBef>
                <a:spcPts val="0"/>
              </a:spcBef>
              <a:spcAft>
                <a:spcPts val="1000"/>
              </a:spcAft>
              <a:buClr>
                <a:srgbClr val="FFFFFF"/>
              </a:buClr>
              <a:buFont typeface="Average"/>
              <a:buChar char="●"/>
            </a:pPr>
            <a:r>
              <a:rPr lang="en">
                <a:solidFill>
                  <a:srgbClr val="FFFFFF"/>
                </a:solidFill>
                <a:latin typeface="Average"/>
                <a:ea typeface="Average"/>
                <a:cs typeface="Average"/>
                <a:sym typeface="Average"/>
              </a:rPr>
              <a:t>The diagram on the left represents the basic timeline for operation between the Consumers and Suppliers for the lifecycle of a job</a:t>
            </a:r>
          </a:p>
          <a:p>
            <a:pPr indent="-228600" lvl="0" marL="457200" rtl="0">
              <a:lnSpc>
                <a:spcPct val="100000"/>
              </a:lnSpc>
              <a:spcBef>
                <a:spcPts val="0"/>
              </a:spcBef>
              <a:spcAft>
                <a:spcPts val="1000"/>
              </a:spcAft>
              <a:buClr>
                <a:srgbClr val="FFFFFF"/>
              </a:buClr>
              <a:buFont typeface="Average"/>
              <a:buChar char="●"/>
            </a:pPr>
            <a:r>
              <a:rPr lang="en">
                <a:solidFill>
                  <a:srgbClr val="FFFFFF"/>
                </a:solidFill>
                <a:latin typeface="Average"/>
                <a:ea typeface="Average"/>
                <a:cs typeface="Average"/>
                <a:sym typeface="Average"/>
              </a:rPr>
              <a:t>An extensive list of user tasks are located in the notes</a:t>
            </a:r>
          </a:p>
        </p:txBody>
      </p:sp>
      <p:pic>
        <p:nvPicPr>
          <p:cNvPr descr="Operation.png" id="75" name="Shape 75"/>
          <p:cNvPicPr preferRelativeResize="0"/>
          <p:nvPr/>
        </p:nvPicPr>
        <p:blipFill>
          <a:blip r:embed="rId3">
            <a:alphaModFix/>
          </a:blip>
          <a:stretch>
            <a:fillRect/>
          </a:stretch>
        </p:blipFill>
        <p:spPr>
          <a:xfrm>
            <a:off x="3662400" y="152401"/>
            <a:ext cx="5276039" cy="4633924"/>
          </a:xfrm>
          <a:prstGeom prst="rect">
            <a:avLst/>
          </a:prstGeom>
          <a:noFill/>
          <a:ln>
            <a:noFill/>
          </a:ln>
        </p:spPr>
      </p:pic>
      <p:sp>
        <p:nvSpPr>
          <p:cNvPr id="76" name="Shape 76"/>
          <p:cNvSpPr txBox="1"/>
          <p:nvPr>
            <p:ph idx="12" type="sldNum"/>
          </p:nvPr>
        </p:nvSpPr>
        <p:spPr>
          <a:xfrm>
            <a:off x="6237300" y="4681000"/>
            <a:ext cx="2801700" cy="393600"/>
          </a:xfrm>
          <a:prstGeom prst="rect">
            <a:avLst/>
          </a:prstGeom>
        </p:spPr>
        <p:txBody>
          <a:bodyPr anchorCtr="0" anchor="ctr" bIns="91425" lIns="91425" rIns="91425" tIns="91425">
            <a:noAutofit/>
          </a:bodyPr>
          <a:lstStyle/>
          <a:p>
            <a:pPr lvl="0">
              <a:spcBef>
                <a:spcPts val="0"/>
              </a:spcBef>
              <a:buNone/>
            </a:pPr>
            <a:r>
              <a:rPr lang="en" sz="1100">
                <a:solidFill>
                  <a:srgbClr val="FFFFFF"/>
                </a:solidFill>
                <a:latin typeface="Arial"/>
                <a:ea typeface="Arial"/>
                <a:cs typeface="Arial"/>
                <a:sym typeface="Arial"/>
              </a:rPr>
              <a:t>Hazlett, Brosnan, Feng, Lopez, Snipes </a:t>
            </a:r>
            <a:fld id="{00000000-1234-1234-1234-123412341234}" type="slidenum">
              <a:rPr lang="en">
                <a:solidFill>
                  <a:srgbClr val="FFFFFF"/>
                </a:solidFill>
                <a:latin typeface="Average"/>
                <a:ea typeface="Average"/>
                <a:cs typeface="Average"/>
                <a:sym typeface="Average"/>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28825" y="78125"/>
            <a:ext cx="8520600" cy="572700"/>
          </a:xfrm>
          <a:prstGeom prst="rect">
            <a:avLst/>
          </a:prstGeom>
        </p:spPr>
        <p:txBody>
          <a:bodyPr anchorCtr="0" anchor="t" bIns="91425" lIns="91425" rIns="91425" tIns="91425">
            <a:noAutofit/>
          </a:bodyPr>
          <a:lstStyle/>
          <a:p>
            <a:pPr lvl="0">
              <a:spcBef>
                <a:spcPts val="0"/>
              </a:spcBef>
              <a:buNone/>
            </a:pPr>
            <a:r>
              <a:rPr lang="en"/>
              <a:t>Consumer Job Feed </a:t>
            </a:r>
          </a:p>
        </p:txBody>
      </p:sp>
      <p:sp>
        <p:nvSpPr>
          <p:cNvPr id="82" name="Shape 82"/>
          <p:cNvSpPr txBox="1"/>
          <p:nvPr>
            <p:ph idx="1" type="body"/>
          </p:nvPr>
        </p:nvSpPr>
        <p:spPr>
          <a:xfrm>
            <a:off x="3112850" y="715875"/>
            <a:ext cx="5121600" cy="34164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sz="1400">
                <a:solidFill>
                  <a:srgbClr val="FFFFFF"/>
                </a:solidFill>
              </a:rPr>
              <a:t>Information Requirements: Display Recent Job Postings with associated Job Summaries, Job Start Dates, and Employer Information</a:t>
            </a:r>
          </a:p>
          <a:p>
            <a:pPr lvl="0">
              <a:spcBef>
                <a:spcPts val="0"/>
              </a:spcBef>
              <a:buClr>
                <a:schemeClr val="dk1"/>
              </a:buClr>
              <a:buSzPct val="78571"/>
              <a:buFont typeface="Arial"/>
              <a:buNone/>
            </a:pPr>
            <a:r>
              <a:rPr lang="en" sz="1400">
                <a:solidFill>
                  <a:srgbClr val="FFFFFF"/>
                </a:solidFill>
              </a:rPr>
              <a:t>Most Relevant Information: Job Posting</a:t>
            </a:r>
          </a:p>
          <a:p>
            <a:pPr lvl="0">
              <a:spcBef>
                <a:spcPts val="0"/>
              </a:spcBef>
              <a:buClr>
                <a:schemeClr val="dk1"/>
              </a:buClr>
              <a:buSzPct val="78571"/>
              <a:buFont typeface="Arial"/>
              <a:buNone/>
            </a:pPr>
            <a:r>
              <a:rPr lang="en" sz="1400">
                <a:solidFill>
                  <a:srgbClr val="FFFFFF"/>
                </a:solidFill>
              </a:rPr>
              <a:t>Most Salient Information: Job Posting </a:t>
            </a:r>
          </a:p>
          <a:p>
            <a:pPr lvl="0">
              <a:spcBef>
                <a:spcPts val="0"/>
              </a:spcBef>
              <a:buClr>
                <a:schemeClr val="dk1"/>
              </a:buClr>
              <a:buSzPct val="78571"/>
              <a:buFont typeface="Arial"/>
              <a:buNone/>
            </a:pPr>
            <a:r>
              <a:rPr lang="en" sz="1400">
                <a:solidFill>
                  <a:srgbClr val="FFFFFF"/>
                </a:solidFill>
              </a:rPr>
              <a:t>Design Principles: Minimizing Information Access Cost, Proximity Compatibility Principle, Principle of Multiple Resources, Replacing Memory with Visual Information, Principle of Consistency, etc.</a:t>
            </a:r>
          </a:p>
          <a:p>
            <a:pPr lvl="0">
              <a:spcBef>
                <a:spcPts val="0"/>
              </a:spcBef>
              <a:buClr>
                <a:schemeClr val="dk1"/>
              </a:buClr>
              <a:buSzPct val="78571"/>
              <a:buFont typeface="Arial"/>
              <a:buNone/>
            </a:pPr>
            <a:r>
              <a:rPr lang="en" sz="1400">
                <a:solidFill>
                  <a:srgbClr val="FFFFFF"/>
                </a:solidFill>
              </a:rPr>
              <a:t>Navigation Strategies: Bottom Bar, Employer Contact Buttons, and Detailed Job Description</a:t>
            </a:r>
          </a:p>
        </p:txBody>
      </p:sp>
      <p:sp>
        <p:nvSpPr>
          <p:cNvPr id="83" name="Shape 83"/>
          <p:cNvSpPr txBox="1"/>
          <p:nvPr>
            <p:ph idx="12" type="sldNum"/>
          </p:nvPr>
        </p:nvSpPr>
        <p:spPr>
          <a:xfrm>
            <a:off x="6068025" y="4681000"/>
            <a:ext cx="2970900" cy="393600"/>
          </a:xfrm>
          <a:prstGeom prst="rect">
            <a:avLst/>
          </a:prstGeom>
        </p:spPr>
        <p:txBody>
          <a:bodyPr anchorCtr="0" anchor="ctr" bIns="91425" lIns="91425" rIns="91425" tIns="91425">
            <a:noAutofit/>
          </a:bodyPr>
          <a:lstStyle/>
          <a:p>
            <a:pPr lvl="0">
              <a:spcBef>
                <a:spcPts val="0"/>
              </a:spcBef>
              <a:buNone/>
            </a:pPr>
            <a:r>
              <a:rPr lang="en" sz="1100">
                <a:solidFill>
                  <a:srgbClr val="FFFFFF"/>
                </a:solidFill>
                <a:latin typeface="Arial"/>
                <a:ea typeface="Arial"/>
                <a:cs typeface="Arial"/>
                <a:sym typeface="Arial"/>
              </a:rPr>
              <a:t>Hazlett, Brosnan, Feng, Lopez, Snipes </a:t>
            </a:r>
            <a:fld id="{00000000-1234-1234-1234-123412341234}" type="slidenum">
              <a:rPr lang="en">
                <a:solidFill>
                  <a:srgbClr val="FFFFFF"/>
                </a:solidFill>
                <a:latin typeface="Average"/>
                <a:ea typeface="Average"/>
                <a:cs typeface="Average"/>
                <a:sym typeface="Average"/>
              </a:rPr>
              <a:t>‹#›</a:t>
            </a:fld>
          </a:p>
        </p:txBody>
      </p:sp>
      <p:pic>
        <p:nvPicPr>
          <p:cNvPr id="84" name="Shape 84"/>
          <p:cNvPicPr preferRelativeResize="0"/>
          <p:nvPr/>
        </p:nvPicPr>
        <p:blipFill>
          <a:blip r:embed="rId3">
            <a:alphaModFix/>
          </a:blip>
          <a:stretch>
            <a:fillRect/>
          </a:stretch>
        </p:blipFill>
        <p:spPr>
          <a:xfrm>
            <a:off x="-1" y="0"/>
            <a:ext cx="2710103"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067650" y="101300"/>
            <a:ext cx="5620500" cy="572700"/>
          </a:xfrm>
          <a:prstGeom prst="rect">
            <a:avLst/>
          </a:prstGeom>
        </p:spPr>
        <p:txBody>
          <a:bodyPr anchorCtr="0" anchor="t" bIns="91425" lIns="91425" rIns="91425" tIns="91425">
            <a:noAutofit/>
          </a:bodyPr>
          <a:lstStyle/>
          <a:p>
            <a:pPr lvl="0">
              <a:spcBef>
                <a:spcPts val="0"/>
              </a:spcBef>
              <a:buNone/>
            </a:pPr>
            <a:r>
              <a:rPr lang="en"/>
              <a:t>Consumer Detailed Job Description </a:t>
            </a:r>
          </a:p>
        </p:txBody>
      </p:sp>
      <p:sp>
        <p:nvSpPr>
          <p:cNvPr id="90" name="Shape 90"/>
          <p:cNvSpPr txBox="1"/>
          <p:nvPr>
            <p:ph idx="1" type="body"/>
          </p:nvPr>
        </p:nvSpPr>
        <p:spPr>
          <a:xfrm>
            <a:off x="3103725" y="1214987"/>
            <a:ext cx="5572200" cy="2925000"/>
          </a:xfrm>
          <a:prstGeom prst="rect">
            <a:avLst/>
          </a:prstGeom>
        </p:spPr>
        <p:txBody>
          <a:bodyPr anchorCtr="0" anchor="t" bIns="91425" lIns="91425" rIns="91425" tIns="91425">
            <a:noAutofit/>
          </a:bodyPr>
          <a:lstStyle/>
          <a:p>
            <a:pPr lvl="0">
              <a:spcBef>
                <a:spcPts val="0"/>
              </a:spcBef>
              <a:buNone/>
            </a:pPr>
            <a:r>
              <a:rPr lang="en" sz="1400">
                <a:solidFill>
                  <a:srgbClr val="FFFFFF"/>
                </a:solidFill>
              </a:rPr>
              <a:t>Information Requirements: Job Summary, Responsibilities, Qualifications, Location, Duration, Compensation and Employer Information</a:t>
            </a:r>
          </a:p>
          <a:p>
            <a:pPr lvl="0" rtl="0">
              <a:spcBef>
                <a:spcPts val="0"/>
              </a:spcBef>
              <a:buClr>
                <a:schemeClr val="dk1"/>
              </a:buClr>
              <a:buSzPct val="78571"/>
              <a:buFont typeface="Arial"/>
              <a:buNone/>
            </a:pPr>
            <a:r>
              <a:rPr lang="en" sz="1400">
                <a:solidFill>
                  <a:srgbClr val="FFFFFF"/>
                </a:solidFill>
              </a:rPr>
              <a:t>Most Relevant Information: Apply Button</a:t>
            </a:r>
          </a:p>
          <a:p>
            <a:pPr lvl="0">
              <a:spcBef>
                <a:spcPts val="0"/>
              </a:spcBef>
              <a:buClr>
                <a:schemeClr val="dk1"/>
              </a:buClr>
              <a:buSzPct val="78571"/>
              <a:buFont typeface="Arial"/>
              <a:buNone/>
            </a:pPr>
            <a:r>
              <a:rPr lang="en" sz="1400">
                <a:solidFill>
                  <a:srgbClr val="FFFFFF"/>
                </a:solidFill>
              </a:rPr>
              <a:t>Most Salient Information: Apply Button</a:t>
            </a:r>
          </a:p>
          <a:p>
            <a:pPr lvl="0">
              <a:spcBef>
                <a:spcPts val="0"/>
              </a:spcBef>
              <a:buNone/>
            </a:pPr>
            <a:r>
              <a:rPr lang="en" sz="1400">
                <a:solidFill>
                  <a:srgbClr val="FFFFFF"/>
                </a:solidFill>
              </a:rPr>
              <a:t>Design Principles: Redundancy Gain, Minimizing Information Access Cost, Proximity Compatibility Principle, Replacing Memory with Visual Information, Principle of Consistency, etc.</a:t>
            </a:r>
          </a:p>
          <a:p>
            <a:pPr lvl="0">
              <a:spcBef>
                <a:spcPts val="0"/>
              </a:spcBef>
              <a:buNone/>
            </a:pPr>
            <a:r>
              <a:rPr lang="en" sz="1400">
                <a:solidFill>
                  <a:srgbClr val="FFFFFF"/>
                </a:solidFill>
              </a:rPr>
              <a:t>Navigation Strategies: Bottom Bar, Employer Contact Buttons, Back Button, and Apply Button</a:t>
            </a:r>
          </a:p>
        </p:txBody>
      </p:sp>
      <p:sp>
        <p:nvSpPr>
          <p:cNvPr id="91" name="Shape 91"/>
          <p:cNvSpPr txBox="1"/>
          <p:nvPr>
            <p:ph idx="12" type="sldNum"/>
          </p:nvPr>
        </p:nvSpPr>
        <p:spPr>
          <a:xfrm>
            <a:off x="5950825" y="4681000"/>
            <a:ext cx="3088200" cy="393600"/>
          </a:xfrm>
          <a:prstGeom prst="rect">
            <a:avLst/>
          </a:prstGeom>
        </p:spPr>
        <p:txBody>
          <a:bodyPr anchorCtr="0" anchor="ctr" bIns="91425" lIns="91425" rIns="91425" tIns="91425">
            <a:noAutofit/>
          </a:bodyPr>
          <a:lstStyle/>
          <a:p>
            <a:pPr lvl="0">
              <a:spcBef>
                <a:spcPts val="0"/>
              </a:spcBef>
              <a:buNone/>
            </a:pPr>
            <a:r>
              <a:rPr lang="en" sz="1100">
                <a:solidFill>
                  <a:srgbClr val="FFFFFF"/>
                </a:solidFill>
                <a:latin typeface="Arial"/>
                <a:ea typeface="Arial"/>
                <a:cs typeface="Arial"/>
                <a:sym typeface="Arial"/>
              </a:rPr>
              <a:t>Hazlett, Brosnan, Feng, Lopez, Snipes </a:t>
            </a:r>
            <a:fld id="{00000000-1234-1234-1234-123412341234}" type="slidenum">
              <a:rPr lang="en">
                <a:solidFill>
                  <a:srgbClr val="FFFFFF"/>
                </a:solidFill>
                <a:latin typeface="Average"/>
                <a:ea typeface="Average"/>
                <a:cs typeface="Average"/>
                <a:sym typeface="Average"/>
              </a:rPr>
              <a:t>‹#›</a:t>
            </a:fld>
          </a:p>
        </p:txBody>
      </p:sp>
      <p:pic>
        <p:nvPicPr>
          <p:cNvPr id="92" name="Shape 92"/>
          <p:cNvPicPr preferRelativeResize="0"/>
          <p:nvPr/>
        </p:nvPicPr>
        <p:blipFill>
          <a:blip r:embed="rId3">
            <a:alphaModFix/>
          </a:blip>
          <a:stretch>
            <a:fillRect/>
          </a:stretch>
        </p:blipFill>
        <p:spPr>
          <a:xfrm>
            <a:off x="-11" y="0"/>
            <a:ext cx="2705822"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243325" y="291775"/>
            <a:ext cx="5065200" cy="572700"/>
          </a:xfrm>
          <a:prstGeom prst="rect">
            <a:avLst/>
          </a:prstGeom>
        </p:spPr>
        <p:txBody>
          <a:bodyPr anchorCtr="0" anchor="t" bIns="91425" lIns="91425" rIns="91425" tIns="91425">
            <a:noAutofit/>
          </a:bodyPr>
          <a:lstStyle/>
          <a:p>
            <a:pPr lvl="0">
              <a:spcBef>
                <a:spcPts val="0"/>
              </a:spcBef>
              <a:buNone/>
            </a:pPr>
            <a:r>
              <a:rPr lang="en"/>
              <a:t>Supplier Job Postings </a:t>
            </a:r>
          </a:p>
        </p:txBody>
      </p:sp>
      <p:sp>
        <p:nvSpPr>
          <p:cNvPr id="98" name="Shape 98"/>
          <p:cNvSpPr txBox="1"/>
          <p:nvPr>
            <p:ph idx="1" type="body"/>
          </p:nvPr>
        </p:nvSpPr>
        <p:spPr>
          <a:xfrm>
            <a:off x="3161225" y="1212500"/>
            <a:ext cx="5475600" cy="3416400"/>
          </a:xfrm>
          <a:prstGeom prst="rect">
            <a:avLst/>
          </a:prstGeom>
        </p:spPr>
        <p:txBody>
          <a:bodyPr anchorCtr="0" anchor="t" bIns="91425" lIns="91425" rIns="91425" tIns="91425">
            <a:noAutofit/>
          </a:bodyPr>
          <a:lstStyle/>
          <a:p>
            <a:pPr lvl="0">
              <a:spcBef>
                <a:spcPts val="0"/>
              </a:spcBef>
              <a:buNone/>
            </a:pPr>
            <a:r>
              <a:rPr lang="en" sz="1400">
                <a:solidFill>
                  <a:srgbClr val="FFFFFF"/>
                </a:solidFill>
              </a:rPr>
              <a:t>Most important information is the largest and placed at top - job name</a:t>
            </a:r>
          </a:p>
          <a:p>
            <a:pPr lvl="0">
              <a:spcBef>
                <a:spcPts val="0"/>
              </a:spcBef>
              <a:buNone/>
            </a:pPr>
            <a:r>
              <a:rPr lang="en" sz="1400">
                <a:solidFill>
                  <a:srgbClr val="FFFFFF"/>
                </a:solidFill>
              </a:rPr>
              <a:t>Information requirements: Most recent job postings are displayed and whether they have been completed or not. # of applicants is shown second on the list right under the most important thing, the title</a:t>
            </a:r>
          </a:p>
          <a:p>
            <a:pPr lvl="0">
              <a:spcBef>
                <a:spcPts val="0"/>
              </a:spcBef>
              <a:buNone/>
            </a:pPr>
            <a:r>
              <a:rPr lang="en" sz="1400">
                <a:solidFill>
                  <a:srgbClr val="FFFFFF"/>
                </a:solidFill>
              </a:rPr>
              <a:t>Navigation: Clicking on job allows for more details. Create new job posting is in bottom right with a symbol that displays clearly adding a job. Search bar to look for specific job posting. Navigation at bottom of page that shows you where you are in the app and which pages you can go to</a:t>
            </a:r>
          </a:p>
        </p:txBody>
      </p:sp>
      <p:sp>
        <p:nvSpPr>
          <p:cNvPr id="99" name="Shape 99"/>
          <p:cNvSpPr txBox="1"/>
          <p:nvPr>
            <p:ph idx="12" type="sldNum"/>
          </p:nvPr>
        </p:nvSpPr>
        <p:spPr>
          <a:xfrm>
            <a:off x="6041975" y="4681000"/>
            <a:ext cx="2997000" cy="393600"/>
          </a:xfrm>
          <a:prstGeom prst="rect">
            <a:avLst/>
          </a:prstGeom>
        </p:spPr>
        <p:txBody>
          <a:bodyPr anchorCtr="0" anchor="ctr" bIns="91425" lIns="91425" rIns="91425" tIns="91425">
            <a:noAutofit/>
          </a:bodyPr>
          <a:lstStyle/>
          <a:p>
            <a:pPr lvl="0">
              <a:spcBef>
                <a:spcPts val="0"/>
              </a:spcBef>
              <a:buNone/>
            </a:pPr>
            <a:r>
              <a:rPr lang="en" sz="1100">
                <a:solidFill>
                  <a:srgbClr val="FFFFFF"/>
                </a:solidFill>
                <a:latin typeface="Arial"/>
                <a:ea typeface="Arial"/>
                <a:cs typeface="Arial"/>
                <a:sym typeface="Arial"/>
              </a:rPr>
              <a:t>Hazlett, Brosnan, Feng, Lopez, Snipes </a:t>
            </a:r>
            <a:fld id="{00000000-1234-1234-1234-123412341234}" type="slidenum">
              <a:rPr lang="en">
                <a:solidFill>
                  <a:srgbClr val="FFFFFF"/>
                </a:solidFill>
                <a:latin typeface="Average"/>
                <a:ea typeface="Average"/>
                <a:cs typeface="Average"/>
                <a:sym typeface="Average"/>
              </a:rPr>
              <a:t>‹#›</a:t>
            </a:fld>
          </a:p>
        </p:txBody>
      </p:sp>
      <p:pic>
        <p:nvPicPr>
          <p:cNvPr id="100" name="Shape 100"/>
          <p:cNvPicPr preferRelativeResize="0"/>
          <p:nvPr/>
        </p:nvPicPr>
        <p:blipFill>
          <a:blip r:embed="rId3">
            <a:alphaModFix/>
          </a:blip>
          <a:stretch>
            <a:fillRect/>
          </a:stretch>
        </p:blipFill>
        <p:spPr>
          <a:xfrm>
            <a:off x="0" y="0"/>
            <a:ext cx="2743199"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580600" y="445025"/>
            <a:ext cx="5632800" cy="572700"/>
          </a:xfrm>
          <a:prstGeom prst="rect">
            <a:avLst/>
          </a:prstGeom>
        </p:spPr>
        <p:txBody>
          <a:bodyPr anchorCtr="0" anchor="t" bIns="91425" lIns="91425" rIns="91425" tIns="91425">
            <a:noAutofit/>
          </a:bodyPr>
          <a:lstStyle/>
          <a:p>
            <a:pPr lvl="0">
              <a:spcBef>
                <a:spcPts val="0"/>
              </a:spcBef>
              <a:buNone/>
            </a:pPr>
            <a:r>
              <a:rPr lang="en"/>
              <a:t>Job Applications Page</a:t>
            </a:r>
          </a:p>
        </p:txBody>
      </p:sp>
      <p:sp>
        <p:nvSpPr>
          <p:cNvPr id="106" name="Shape 106"/>
          <p:cNvSpPr txBox="1"/>
          <p:nvPr>
            <p:ph idx="1" type="body"/>
          </p:nvPr>
        </p:nvSpPr>
        <p:spPr>
          <a:xfrm>
            <a:off x="3441075" y="1301200"/>
            <a:ext cx="4878000" cy="2985000"/>
          </a:xfrm>
          <a:prstGeom prst="rect">
            <a:avLst/>
          </a:prstGeom>
        </p:spPr>
        <p:txBody>
          <a:bodyPr anchorCtr="0" anchor="t" bIns="91425" lIns="91425" rIns="91425" tIns="91425">
            <a:noAutofit/>
          </a:bodyPr>
          <a:lstStyle/>
          <a:p>
            <a:pPr lvl="0">
              <a:spcBef>
                <a:spcPts val="0"/>
              </a:spcBef>
              <a:buNone/>
            </a:pPr>
            <a:r>
              <a:rPr lang="en">
                <a:solidFill>
                  <a:srgbClr val="FFFFFF"/>
                </a:solidFill>
              </a:rPr>
              <a:t>Information Requirements: Applicants are ordered by the highest ratings first. Along with the applicant’s name, suppliers may view their ratings as well </a:t>
            </a:r>
          </a:p>
          <a:p>
            <a:pPr lvl="0">
              <a:spcBef>
                <a:spcPts val="0"/>
              </a:spcBef>
              <a:buNone/>
            </a:pPr>
            <a:r>
              <a:rPr lang="en">
                <a:solidFill>
                  <a:srgbClr val="FFFFFF"/>
                </a:solidFill>
              </a:rPr>
              <a:t>Navigation: The back button allows the supplier to return to their postings page. “Offer” button allows for suppliers to advance and extend a job offer. Tapping on individual consumers allows for the supplier to view their individual profiles </a:t>
            </a:r>
          </a:p>
        </p:txBody>
      </p:sp>
      <p:sp>
        <p:nvSpPr>
          <p:cNvPr id="107" name="Shape 107"/>
          <p:cNvSpPr txBox="1"/>
          <p:nvPr>
            <p:ph idx="12" type="sldNum"/>
          </p:nvPr>
        </p:nvSpPr>
        <p:spPr>
          <a:xfrm>
            <a:off x="6276375" y="4681000"/>
            <a:ext cx="2762700" cy="393600"/>
          </a:xfrm>
          <a:prstGeom prst="rect">
            <a:avLst/>
          </a:prstGeom>
        </p:spPr>
        <p:txBody>
          <a:bodyPr anchorCtr="0" anchor="ctr" bIns="91425" lIns="91425" rIns="91425" tIns="91425">
            <a:noAutofit/>
          </a:bodyPr>
          <a:lstStyle/>
          <a:p>
            <a:pPr lvl="0">
              <a:spcBef>
                <a:spcPts val="0"/>
              </a:spcBef>
              <a:buNone/>
            </a:pPr>
            <a:r>
              <a:rPr lang="en" sz="1100">
                <a:solidFill>
                  <a:srgbClr val="FFFFFF"/>
                </a:solidFill>
                <a:latin typeface="Arial"/>
                <a:ea typeface="Arial"/>
                <a:cs typeface="Arial"/>
                <a:sym typeface="Arial"/>
              </a:rPr>
              <a:t>Hazlett, Brosnan, Feng, Lopez, Snipes </a:t>
            </a:r>
            <a:fld id="{00000000-1234-1234-1234-123412341234}" type="slidenum">
              <a:rPr lang="en">
                <a:solidFill>
                  <a:srgbClr val="FFFFFF"/>
                </a:solidFill>
                <a:latin typeface="Average"/>
                <a:ea typeface="Average"/>
                <a:cs typeface="Average"/>
                <a:sym typeface="Average"/>
              </a:rPr>
              <a:t>‹#›</a:t>
            </a:fld>
          </a:p>
        </p:txBody>
      </p:sp>
      <p:pic>
        <p:nvPicPr>
          <p:cNvPr id="108" name="Shape 108"/>
          <p:cNvPicPr preferRelativeResize="0"/>
          <p:nvPr/>
        </p:nvPicPr>
        <p:blipFill>
          <a:blip r:embed="rId3">
            <a:alphaModFix/>
          </a:blip>
          <a:stretch>
            <a:fillRect/>
          </a:stretch>
        </p:blipFill>
        <p:spPr>
          <a:xfrm>
            <a:off x="2" y="0"/>
            <a:ext cx="269809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5432200" y="0"/>
            <a:ext cx="4014900" cy="617400"/>
          </a:xfrm>
          <a:prstGeom prst="rect">
            <a:avLst/>
          </a:prstGeom>
        </p:spPr>
        <p:txBody>
          <a:bodyPr anchorCtr="0" anchor="t" bIns="91425" lIns="91425" rIns="91425" tIns="91425">
            <a:noAutofit/>
          </a:bodyPr>
          <a:lstStyle/>
          <a:p>
            <a:pPr lvl="0">
              <a:spcBef>
                <a:spcPts val="0"/>
              </a:spcBef>
              <a:buNone/>
            </a:pPr>
            <a:r>
              <a:rPr lang="en"/>
              <a:t>Supplier Profile Justification</a:t>
            </a:r>
          </a:p>
        </p:txBody>
      </p:sp>
      <p:sp>
        <p:nvSpPr>
          <p:cNvPr id="114" name="Shape 114"/>
          <p:cNvSpPr txBox="1"/>
          <p:nvPr>
            <p:ph idx="1" type="body"/>
          </p:nvPr>
        </p:nvSpPr>
        <p:spPr>
          <a:xfrm>
            <a:off x="5591775" y="899625"/>
            <a:ext cx="3447300" cy="2759400"/>
          </a:xfrm>
          <a:prstGeom prst="rect">
            <a:avLst/>
          </a:prstGeom>
        </p:spPr>
        <p:txBody>
          <a:bodyPr anchorCtr="0" anchor="t" bIns="91425" lIns="91425" rIns="91425" tIns="91425">
            <a:noAutofit/>
          </a:bodyPr>
          <a:lstStyle/>
          <a:p>
            <a:pPr lvl="0">
              <a:spcBef>
                <a:spcPts val="0"/>
              </a:spcBef>
              <a:buNone/>
            </a:pPr>
            <a:r>
              <a:rPr lang="en" sz="1200">
                <a:solidFill>
                  <a:srgbClr val="FFFFFF"/>
                </a:solidFill>
              </a:rPr>
              <a:t>(as seen by supplier)</a:t>
            </a:r>
          </a:p>
          <a:p>
            <a:pPr lvl="0">
              <a:spcBef>
                <a:spcPts val="0"/>
              </a:spcBef>
              <a:buNone/>
            </a:pPr>
            <a:r>
              <a:t/>
            </a:r>
            <a:endParaRPr sz="1200">
              <a:solidFill>
                <a:srgbClr val="FFFFFF"/>
              </a:solidFill>
            </a:endParaRPr>
          </a:p>
          <a:p>
            <a:pPr lvl="0">
              <a:spcBef>
                <a:spcPts val="0"/>
              </a:spcBef>
              <a:buClr>
                <a:schemeClr val="dk1"/>
              </a:buClr>
              <a:buSzPct val="91666"/>
              <a:buFont typeface="Arial"/>
              <a:buNone/>
            </a:pPr>
            <a:r>
              <a:rPr lang="en" sz="1200">
                <a:solidFill>
                  <a:srgbClr val="FFFFFF"/>
                </a:solidFill>
              </a:rPr>
              <a:t>Information Requirements: Allow supplier to edit bio and input schedule of jobs</a:t>
            </a:r>
            <a:r>
              <a:rPr lang="en" sz="1200">
                <a:solidFill>
                  <a:srgbClr val="FFFFFF"/>
                </a:solidFill>
              </a:rPr>
              <a:t>; allow supplier to view overall rating, list of ratings</a:t>
            </a:r>
          </a:p>
          <a:p>
            <a:pPr lvl="0">
              <a:spcBef>
                <a:spcPts val="0"/>
              </a:spcBef>
              <a:buClr>
                <a:schemeClr val="dk1"/>
              </a:buClr>
              <a:buSzPct val="91666"/>
              <a:buFont typeface="Arial"/>
              <a:buNone/>
            </a:pPr>
            <a:r>
              <a:rPr lang="en" sz="1200">
                <a:solidFill>
                  <a:srgbClr val="FFFFFF"/>
                </a:solidFill>
              </a:rPr>
              <a:t>Most Relevant Information: Supplier name, rating</a:t>
            </a:r>
          </a:p>
          <a:p>
            <a:pPr lvl="0">
              <a:spcBef>
                <a:spcPts val="0"/>
              </a:spcBef>
              <a:buClr>
                <a:schemeClr val="dk1"/>
              </a:buClr>
              <a:buSzPct val="91666"/>
              <a:buFont typeface="Arial"/>
              <a:buNone/>
            </a:pPr>
            <a:r>
              <a:rPr lang="en" sz="1200">
                <a:solidFill>
                  <a:srgbClr val="FFFFFF"/>
                </a:solidFill>
              </a:rPr>
              <a:t>Most Salient Information: Supplier name, rating</a:t>
            </a:r>
          </a:p>
          <a:p>
            <a:pPr lvl="0">
              <a:spcBef>
                <a:spcPts val="0"/>
              </a:spcBef>
              <a:buClr>
                <a:schemeClr val="dk1"/>
              </a:buClr>
              <a:buSzPct val="91666"/>
              <a:buFont typeface="Arial"/>
              <a:buNone/>
            </a:pPr>
            <a:r>
              <a:rPr lang="en" sz="1200">
                <a:solidFill>
                  <a:srgbClr val="FFFFFF"/>
                </a:solidFill>
              </a:rPr>
              <a:t>Design Principles: Minimizing Information Access Cost, Proximity Compatibility Principle, Principle of Consistency, and more listed in the comments</a:t>
            </a:r>
          </a:p>
          <a:p>
            <a:pPr lvl="0">
              <a:spcBef>
                <a:spcPts val="0"/>
              </a:spcBef>
              <a:buClr>
                <a:schemeClr val="dk1"/>
              </a:buClr>
              <a:buSzPct val="91666"/>
              <a:buFont typeface="Arial"/>
              <a:buNone/>
            </a:pPr>
            <a:r>
              <a:rPr lang="en" sz="1200">
                <a:solidFill>
                  <a:srgbClr val="FFFFFF"/>
                </a:solidFill>
              </a:rPr>
              <a:t>Navigation Strategies: Bottom Bar, Schedule and Reviews Access Tabs</a:t>
            </a:r>
          </a:p>
        </p:txBody>
      </p:sp>
      <p:sp>
        <p:nvSpPr>
          <p:cNvPr id="115" name="Shape 115"/>
          <p:cNvSpPr txBox="1"/>
          <p:nvPr>
            <p:ph idx="12" type="sldNum"/>
          </p:nvPr>
        </p:nvSpPr>
        <p:spPr>
          <a:xfrm>
            <a:off x="6211275" y="4681000"/>
            <a:ext cx="2827800" cy="393600"/>
          </a:xfrm>
          <a:prstGeom prst="rect">
            <a:avLst/>
          </a:prstGeom>
        </p:spPr>
        <p:txBody>
          <a:bodyPr anchorCtr="0" anchor="ctr" bIns="91425" lIns="91425" rIns="91425" tIns="91425">
            <a:noAutofit/>
          </a:bodyPr>
          <a:lstStyle/>
          <a:p>
            <a:pPr lvl="0">
              <a:spcBef>
                <a:spcPts val="0"/>
              </a:spcBef>
              <a:buNone/>
            </a:pPr>
            <a:r>
              <a:rPr lang="en" sz="1100">
                <a:solidFill>
                  <a:srgbClr val="FFFFFF"/>
                </a:solidFill>
                <a:latin typeface="Arial"/>
                <a:ea typeface="Arial"/>
                <a:cs typeface="Arial"/>
                <a:sym typeface="Arial"/>
              </a:rPr>
              <a:t>Hazlett, Brosnan, Feng, Lopez, Snipes </a:t>
            </a:r>
            <a:fld id="{00000000-1234-1234-1234-123412341234}" type="slidenum">
              <a:rPr lang="en">
                <a:solidFill>
                  <a:srgbClr val="FFFFFF"/>
                </a:solidFill>
                <a:latin typeface="Average"/>
                <a:ea typeface="Average"/>
                <a:cs typeface="Average"/>
                <a:sym typeface="Average"/>
              </a:rPr>
              <a:t>‹#›</a:t>
            </a:fld>
          </a:p>
        </p:txBody>
      </p:sp>
      <p:pic>
        <p:nvPicPr>
          <p:cNvPr id="116" name="Shape 116"/>
          <p:cNvPicPr preferRelativeResize="0"/>
          <p:nvPr/>
        </p:nvPicPr>
        <p:blipFill>
          <a:blip r:embed="rId3">
            <a:alphaModFix/>
          </a:blip>
          <a:stretch>
            <a:fillRect/>
          </a:stretch>
        </p:blipFill>
        <p:spPr>
          <a:xfrm>
            <a:off x="1" y="0"/>
            <a:ext cx="2713947" cy="5143500"/>
          </a:xfrm>
          <a:prstGeom prst="rect">
            <a:avLst/>
          </a:prstGeom>
          <a:noFill/>
          <a:ln>
            <a:noFill/>
          </a:ln>
        </p:spPr>
      </p:pic>
      <p:pic>
        <p:nvPicPr>
          <p:cNvPr id="117" name="Shape 117"/>
          <p:cNvPicPr preferRelativeResize="0"/>
          <p:nvPr/>
        </p:nvPicPr>
        <p:blipFill>
          <a:blip r:embed="rId4">
            <a:alphaModFix/>
          </a:blip>
          <a:stretch>
            <a:fillRect/>
          </a:stretch>
        </p:blipFill>
        <p:spPr>
          <a:xfrm>
            <a:off x="2713953" y="0"/>
            <a:ext cx="2718242"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2885375" y="132050"/>
            <a:ext cx="5234400" cy="572700"/>
          </a:xfrm>
          <a:prstGeom prst="rect">
            <a:avLst/>
          </a:prstGeom>
        </p:spPr>
        <p:txBody>
          <a:bodyPr anchorCtr="0" anchor="t" bIns="91425" lIns="91425" rIns="91425" tIns="91425">
            <a:noAutofit/>
          </a:bodyPr>
          <a:lstStyle/>
          <a:p>
            <a:pPr lvl="0">
              <a:spcBef>
                <a:spcPts val="0"/>
              </a:spcBef>
              <a:buNone/>
            </a:pPr>
            <a:r>
              <a:rPr lang="en"/>
              <a:t>Consumer Profile Justification</a:t>
            </a:r>
          </a:p>
        </p:txBody>
      </p:sp>
      <p:sp>
        <p:nvSpPr>
          <p:cNvPr id="123" name="Shape 123"/>
          <p:cNvSpPr txBox="1"/>
          <p:nvPr>
            <p:ph idx="1" type="body"/>
          </p:nvPr>
        </p:nvSpPr>
        <p:spPr>
          <a:xfrm>
            <a:off x="3108175" y="633150"/>
            <a:ext cx="5451600" cy="3877200"/>
          </a:xfrm>
          <a:prstGeom prst="rect">
            <a:avLst/>
          </a:prstGeom>
        </p:spPr>
        <p:txBody>
          <a:bodyPr anchorCtr="0" anchor="t" bIns="91425" lIns="91425" rIns="91425" tIns="91425">
            <a:noAutofit/>
          </a:bodyPr>
          <a:lstStyle/>
          <a:p>
            <a:pPr lvl="0">
              <a:spcBef>
                <a:spcPts val="0"/>
              </a:spcBef>
              <a:buNone/>
            </a:pPr>
            <a:r>
              <a:rPr lang="en" sz="1400">
                <a:solidFill>
                  <a:srgbClr val="FFFFFF"/>
                </a:solidFill>
              </a:rPr>
              <a:t>(as seen by consumer)</a:t>
            </a:r>
          </a:p>
          <a:p>
            <a:pPr lvl="0">
              <a:spcBef>
                <a:spcPts val="0"/>
              </a:spcBef>
              <a:buNone/>
            </a:pPr>
            <a:r>
              <a:t/>
            </a:r>
            <a:endParaRPr sz="1400">
              <a:solidFill>
                <a:srgbClr val="FFFFFF"/>
              </a:solidFill>
            </a:endParaRPr>
          </a:p>
          <a:p>
            <a:pPr lvl="0">
              <a:spcBef>
                <a:spcPts val="0"/>
              </a:spcBef>
              <a:buClr>
                <a:schemeClr val="dk1"/>
              </a:buClr>
              <a:buSzPct val="78571"/>
              <a:buFont typeface="Arial"/>
              <a:buNone/>
            </a:pPr>
            <a:r>
              <a:rPr lang="en" sz="1400">
                <a:solidFill>
                  <a:srgbClr val="FFFFFF"/>
                </a:solidFill>
              </a:rPr>
              <a:t>Information Requirements: Display employee profile with relevant bio, schedule, overall rating, list of ratings</a:t>
            </a:r>
          </a:p>
          <a:p>
            <a:pPr lvl="0">
              <a:spcBef>
                <a:spcPts val="0"/>
              </a:spcBef>
              <a:buClr>
                <a:schemeClr val="dk1"/>
              </a:buClr>
              <a:buSzPct val="78571"/>
              <a:buFont typeface="Arial"/>
              <a:buNone/>
            </a:pPr>
            <a:r>
              <a:rPr lang="en" sz="1400">
                <a:solidFill>
                  <a:srgbClr val="FFFFFF"/>
                </a:solidFill>
              </a:rPr>
              <a:t>Most Relevant Information: Employee name, rating</a:t>
            </a:r>
          </a:p>
          <a:p>
            <a:pPr lvl="0">
              <a:spcBef>
                <a:spcPts val="0"/>
              </a:spcBef>
              <a:buClr>
                <a:schemeClr val="dk1"/>
              </a:buClr>
              <a:buSzPct val="78571"/>
              <a:buFont typeface="Arial"/>
              <a:buNone/>
            </a:pPr>
            <a:r>
              <a:rPr lang="en" sz="1400">
                <a:solidFill>
                  <a:srgbClr val="FFFFFF"/>
                </a:solidFill>
              </a:rPr>
              <a:t>Most Salient Information: Employee name, rating</a:t>
            </a:r>
          </a:p>
          <a:p>
            <a:pPr lvl="0">
              <a:spcBef>
                <a:spcPts val="0"/>
              </a:spcBef>
              <a:buClr>
                <a:schemeClr val="dk1"/>
              </a:buClr>
              <a:buSzPct val="78571"/>
              <a:buFont typeface="Arial"/>
              <a:buNone/>
            </a:pPr>
            <a:r>
              <a:rPr lang="en" sz="1400">
                <a:solidFill>
                  <a:srgbClr val="FFFFFF"/>
                </a:solidFill>
              </a:rPr>
              <a:t>Design Principles: Minimizing Information Access Cost, Proximity Compatibility Principle, Principle of Consistency, Strong Data-to-Ink Ratio, Redundancy Gain, Use of Simple Language</a:t>
            </a:r>
          </a:p>
          <a:p>
            <a:pPr lvl="0">
              <a:spcBef>
                <a:spcPts val="0"/>
              </a:spcBef>
              <a:buClr>
                <a:schemeClr val="dk1"/>
              </a:buClr>
              <a:buSzPct val="78571"/>
              <a:buFont typeface="Arial"/>
              <a:buNone/>
            </a:pPr>
            <a:r>
              <a:rPr lang="en" sz="1400">
                <a:solidFill>
                  <a:srgbClr val="FFFFFF"/>
                </a:solidFill>
              </a:rPr>
              <a:t>Navigation Strategies: Bottom Bar, Calendar and Schedule Access Tabs</a:t>
            </a:r>
          </a:p>
        </p:txBody>
      </p:sp>
      <p:sp>
        <p:nvSpPr>
          <p:cNvPr id="124" name="Shape 124"/>
          <p:cNvSpPr txBox="1"/>
          <p:nvPr>
            <p:ph idx="12" type="sldNum"/>
          </p:nvPr>
        </p:nvSpPr>
        <p:spPr>
          <a:xfrm>
            <a:off x="6224275" y="4681000"/>
            <a:ext cx="2814600" cy="393600"/>
          </a:xfrm>
          <a:prstGeom prst="rect">
            <a:avLst/>
          </a:prstGeom>
        </p:spPr>
        <p:txBody>
          <a:bodyPr anchorCtr="0" anchor="ctr" bIns="91425" lIns="91425" rIns="91425" tIns="91425">
            <a:noAutofit/>
          </a:bodyPr>
          <a:lstStyle/>
          <a:p>
            <a:pPr lvl="0">
              <a:spcBef>
                <a:spcPts val="0"/>
              </a:spcBef>
              <a:buNone/>
            </a:pPr>
            <a:r>
              <a:rPr lang="en" sz="1100">
                <a:solidFill>
                  <a:srgbClr val="FFFFFF"/>
                </a:solidFill>
                <a:latin typeface="Arial"/>
                <a:ea typeface="Arial"/>
                <a:cs typeface="Arial"/>
                <a:sym typeface="Arial"/>
              </a:rPr>
              <a:t>Hazlett, Brosnan, Feng, Lopez, Snipes </a:t>
            </a:r>
            <a:fld id="{00000000-1234-1234-1234-123412341234}" type="slidenum">
              <a:rPr lang="en">
                <a:solidFill>
                  <a:srgbClr val="FFFFFF"/>
                </a:solidFill>
                <a:latin typeface="Average"/>
                <a:ea typeface="Average"/>
                <a:cs typeface="Average"/>
                <a:sym typeface="Average"/>
              </a:rPr>
              <a:t>‹#›</a:t>
            </a:fld>
          </a:p>
        </p:txBody>
      </p:sp>
      <p:pic>
        <p:nvPicPr>
          <p:cNvPr id="125" name="Shape 125"/>
          <p:cNvPicPr preferRelativeResize="0"/>
          <p:nvPr/>
        </p:nvPicPr>
        <p:blipFill>
          <a:blip r:embed="rId3">
            <a:alphaModFix/>
          </a:blip>
          <a:stretch>
            <a:fillRect/>
          </a:stretch>
        </p:blipFill>
        <p:spPr>
          <a:xfrm>
            <a:off x="2" y="0"/>
            <a:ext cx="269809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