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oboto" panose="02010600030101010101" charset="0"/>
      <p:regular r:id="rId25"/>
      <p:bold r:id="rId26"/>
      <p:italic r:id="rId27"/>
      <p:boldItalic r:id="rId28"/>
    </p:embeddedFont>
    <p:embeddedFont>
      <p:font typeface="Proxima Nova" panose="02010600030101010101" charset="0"/>
      <p:regular r:id="rId29"/>
      <p:bold r:id="rId30"/>
      <p:italic r:id="rId31"/>
      <p:boldItalic r:id="rId32"/>
    </p:embeddedFont>
    <p:embeddedFont>
      <p:font typeface="Bell MT" panose="02020503060305020303" pitchFamily="18"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5F11AF-9257-4B63-9A3E-D3C75A737319}">
  <a:tblStyle styleId="{0F5F11AF-9257-4B63-9A3E-D3C75A73731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47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While remote-controlled blinds, air conditioning units, fans, and lights do exist, seldom are these all integrated to communicate with one another. To increase efficiency for a homeowner or resident, we want to design a smart-home remote that can engage and automate various components of their home.  Currently the majority of these tasks are done by hand.  Due to human nature, often we fail to turn off the lights, locks the doors, or turn the AC on or off to coincide with residential power demand.  A smart home would help mediate these risks by applying analytical data a create an internet of things within the home.  The internet of things will give a second eye to any human nature follies and in turn help save energy and keep the homeowner safer.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Environmentally Conscious: Desire system that will monitor and adjust home systems to make house more environmentally sustainable.  System should be highly autonomous, making determinations of resource usage control.  Most likely unable to install system without professional aid, as the system will be highly invasive into the home</a:t>
            </a:r>
          </a:p>
          <a:p>
            <a:pPr lvl="0">
              <a:spcBef>
                <a:spcPts val="0"/>
              </a:spcBef>
              <a:buNone/>
            </a:pPr>
            <a:endParaRPr/>
          </a:p>
          <a:p>
            <a:pPr lvl="0">
              <a:spcBef>
                <a:spcPts val="0"/>
              </a:spcBef>
              <a:buNone/>
            </a:pPr>
            <a:r>
              <a:rPr lang="en"/>
              <a:t>Case Scenarios:</a:t>
            </a:r>
          </a:p>
          <a:p>
            <a:pPr marL="457200" lvl="0" indent="-228600" rtl="0">
              <a:spcBef>
                <a:spcPts val="0"/>
              </a:spcBef>
            </a:pPr>
            <a:r>
              <a:rPr lang="en"/>
              <a:t>The Environmentally Conscious User wants their Smart Home System to automatically lower the shades in her home during the sunniest hours of the day as to decrease the house’s internal temperature and lower the electricity used to cool  the house with air conditioning.</a:t>
            </a:r>
          </a:p>
          <a:p>
            <a:pPr marL="457200" lvl="0" indent="-228600" rtl="0">
              <a:spcBef>
                <a:spcPts val="0"/>
              </a:spcBef>
            </a:pPr>
            <a:r>
              <a:rPr lang="en"/>
              <a:t>The Home Security Minded User wants their Smart Home System to lock their doors wirelessly when they are away on vacation when a button is pressed on their smart phone   </a:t>
            </a:r>
          </a:p>
          <a:p>
            <a:pPr marL="457200" lvl="0" indent="-228600" rtl="0">
              <a:spcBef>
                <a:spcPts val="0"/>
              </a:spcBef>
            </a:pPr>
            <a:r>
              <a:rPr lang="en"/>
              <a:t>The Gadget Geek is obsessed with any new technology and wants to create an internet of things within his home.  He wants everything in his home to share data and be wirelessly controlled from his smart phone wherever he goes.  </a:t>
            </a:r>
          </a:p>
          <a:p>
            <a:pPr lvl="0" rtl="0">
              <a:spcBef>
                <a:spcPts val="0"/>
              </a:spcBef>
              <a:buNone/>
            </a:pPr>
            <a:endParaRPr/>
          </a:p>
          <a:p>
            <a:pPr lvl="0" rtl="0">
              <a:spcBef>
                <a:spcPts val="0"/>
              </a:spcBef>
              <a:buNone/>
            </a:pPr>
            <a:r>
              <a:rPr lang="en"/>
              <a:t>Interactions:</a:t>
            </a:r>
          </a:p>
          <a:p>
            <a:pPr marL="457200" lvl="0" indent="-228600">
              <a:spcBef>
                <a:spcPts val="0"/>
              </a:spcBef>
            </a:pPr>
            <a:r>
              <a:rPr lang="en"/>
              <a:t>The different user groups may have interactions with one another in the same home, for instance there could be a husband who cares about keeping the house climate under control, and therefore wants the blinds shut and windows closed automatically if the temperature outside is warmer than the temperature the house is set to. In addition, there may be a wife or child that wants to feel safe, and therefore wants security cameras and motion sensors to be very responsive.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house temperature is set to 70 degrees, but the house is currently 85. The air conditioning is working at full capacity, but nothing seems to be working. Greg, the energy/budget conscious husband, receives a notification on his smart home remote, alerting him that the house air conditioning unit is struggling. It then alerts him that the window is open, and asks if this was done intentionally. Greg selects the “No, run autotask”. The window shuts, as do the blinds. Greg initiates the window closing, but doesn’t know his son Timmy was actually catching a lizard on the window sill. The window begins to close. </a:t>
            </a:r>
          </a:p>
          <a:p>
            <a:pPr lvl="0">
              <a:spcBef>
                <a:spcPts val="0"/>
              </a:spcBef>
              <a:buNone/>
            </a:pPr>
            <a:endParaRPr/>
          </a:p>
          <a:p>
            <a:pPr lvl="0">
              <a:spcBef>
                <a:spcPts val="0"/>
              </a:spcBef>
              <a:buNone/>
            </a:pPr>
            <a:r>
              <a:rPr lang="en"/>
              <a:t>Ann Clare rushes to work in the morning, unaware that she left every single light on in the house, especially the 15 high powered halogen bulbs that surround her bathroom mirror. The house, recognizing that no one is home, turns off the lights.</a:t>
            </a:r>
          </a:p>
          <a:p>
            <a:pPr lvl="0">
              <a:spcBef>
                <a:spcPts val="0"/>
              </a:spcBef>
              <a:buNone/>
            </a:pPr>
            <a:endParaRPr/>
          </a:p>
          <a:p>
            <a:pPr lvl="0">
              <a:spcBef>
                <a:spcPts val="0"/>
              </a:spcBef>
              <a:buNone/>
            </a:pPr>
            <a:r>
              <a:rPr lang="en"/>
              <a:t>Safir is sitting in her living room, when she hears a disturbance outside. On her smart house remote, she selects the security tab, and sees that the backdoor camera has detected movement. Recognizing that it is a person, she initiates the house alarm preemptively. </a:t>
            </a:r>
          </a:p>
          <a:p>
            <a:pPr lvl="0">
              <a:spcBef>
                <a:spcPts val="0"/>
              </a:spcBef>
              <a:buNone/>
            </a:pPr>
            <a:endParaRPr/>
          </a:p>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158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Free time/prior experience decide whether the machine shows instructions on what to do in certain situations, and technology familiarity decides how we should make the operations of this machine simple and efficient.</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Environmental Constraints</a:t>
            </a:r>
          </a:p>
          <a:p>
            <a:pPr lvl="0" rtl="0">
              <a:spcBef>
                <a:spcPts val="0"/>
              </a:spcBef>
              <a:buNone/>
            </a:pPr>
            <a:r>
              <a:rPr lang="en"/>
              <a:t>Monitor can’t stand when it’s charging, which disables it from lasting the night (battery  life is approx. 3hrs) </a:t>
            </a:r>
          </a:p>
          <a:p>
            <a:pPr lvl="0" rtl="0">
              <a:spcBef>
                <a:spcPts val="0"/>
              </a:spcBef>
              <a:buNone/>
            </a:pPr>
            <a:r>
              <a:rPr lang="en"/>
              <a:t>Walls, stairwells, and floor levels interfere with the monitor’s range, causing loud warning beeps to emit from the device</a:t>
            </a:r>
          </a:p>
          <a:p>
            <a:pPr lvl="0">
              <a:spcBef>
                <a:spcPts val="0"/>
              </a:spcBef>
              <a:buNone/>
            </a:pPr>
            <a:r>
              <a:rPr lang="en"/>
              <a:t>Wifi, bluetooth, radio waves, and other electronic signals cause interference with the monitor and camera’s communication shortening the range or blocking it completely   </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Trade-offs also exist between:</a:t>
            </a:r>
          </a:p>
          <a:p>
            <a:pPr lvl="0" indent="457200">
              <a:spcBef>
                <a:spcPts val="0"/>
              </a:spcBef>
              <a:buNone/>
            </a:pPr>
            <a:r>
              <a:rPr lang="en"/>
              <a:t>Screen brightness and battery life</a:t>
            </a:r>
          </a:p>
          <a:p>
            <a:pPr lvl="0" indent="457200">
              <a:spcBef>
                <a:spcPts val="0"/>
              </a:spcBef>
              <a:buNone/>
            </a:pPr>
            <a:r>
              <a:rPr lang="en"/>
              <a:t>Screen resolution and battery life</a:t>
            </a:r>
          </a:p>
          <a:p>
            <a:pPr lvl="0" indent="457200">
              <a:spcBef>
                <a:spcPts val="0"/>
              </a:spcBef>
              <a:buNone/>
            </a:pPr>
            <a:r>
              <a:rPr lang="en"/>
              <a:t>RF frequency and range</a:t>
            </a:r>
          </a:p>
          <a:p>
            <a:pPr lvl="0" indent="457200" rtl="0">
              <a:spcBef>
                <a:spcPts val="0"/>
              </a:spcBef>
              <a:buNone/>
            </a:pPr>
            <a:r>
              <a:rPr lang="en"/>
              <a:t>Range and battery life  </a:t>
            </a:r>
          </a:p>
          <a:p>
            <a:pPr lvl="0" indent="457200" rtl="0">
              <a:spcBef>
                <a:spcPts val="0"/>
              </a:spcBef>
              <a:buNone/>
            </a:pPr>
            <a:endParaRPr/>
          </a:p>
          <a:p>
            <a:pPr lvl="0" rtl="0">
              <a:spcBef>
                <a:spcPts val="0"/>
              </a:spcBef>
              <a:buNone/>
            </a:pPr>
            <a:r>
              <a:rPr lang="en"/>
              <a:t>Resolution(especially), color and sound volume determines the quality of information transferred to the users. However, resolution relates directly to storage size. So there is a tradeoff between the quality of information and accessibility of files saved.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user will need to be able to control the camera while away.  He/she will need the camera len’s direction, focus, and mode (i.e. day v night vision) to change as variables in the environment come into play.  The user will also need to make of use of the monitoring system during all times of the day, therefore they will need a charging system and battery life that allows them to use the monitor overnight and for extended hours on end.  The user will also have the potential need to re-play portions of the video, therefore a recording system is required.  The user will also need to be mobile while monitoring his/her baby, therefore the monitor itself must be mobile.  </a:t>
            </a:r>
          </a:p>
          <a:p>
            <a:pPr lvl="0">
              <a:spcBef>
                <a:spcPts val="0"/>
              </a:spcBef>
              <a:buNone/>
            </a:pPr>
            <a:endParaRPr/>
          </a:p>
          <a:p>
            <a:pPr lvl="0">
              <a:spcBef>
                <a:spcPts val="0"/>
              </a:spcBef>
              <a:buNone/>
            </a:pPr>
            <a:r>
              <a:rPr lang="en"/>
              <a:t>How will the user control the camera?</a:t>
            </a:r>
          </a:p>
          <a:p>
            <a:pPr lvl="0">
              <a:spcBef>
                <a:spcPts val="0"/>
              </a:spcBef>
              <a:buNone/>
            </a:pPr>
            <a:r>
              <a:rPr lang="en"/>
              <a:t>How long will the battery last?	</a:t>
            </a:r>
          </a:p>
          <a:p>
            <a:pPr lvl="0">
              <a:spcBef>
                <a:spcPts val="0"/>
              </a:spcBef>
              <a:buNone/>
            </a:pPr>
            <a:r>
              <a:rPr lang="en"/>
              <a:t>	Will variables change this battery life?</a:t>
            </a:r>
          </a:p>
          <a:p>
            <a:pPr lvl="0">
              <a:spcBef>
                <a:spcPts val="0"/>
              </a:spcBef>
              <a:buNone/>
            </a:pPr>
            <a:r>
              <a:rPr lang="en"/>
              <a:t>How will the camera adjust for changing light?</a:t>
            </a:r>
          </a:p>
          <a:p>
            <a:pPr lvl="0">
              <a:spcBef>
                <a:spcPts val="0"/>
              </a:spcBef>
              <a:buNone/>
            </a:pPr>
            <a:r>
              <a:rPr lang="en"/>
              <a:t>How will the device record data?</a:t>
            </a:r>
          </a:p>
          <a:p>
            <a:pPr lvl="0" indent="457200" rtl="0">
              <a:spcBef>
                <a:spcPts val="0"/>
              </a:spcBef>
              <a:buNone/>
            </a:pPr>
            <a:r>
              <a:rPr lang="en"/>
              <a:t>How will the user access that data?</a:t>
            </a:r>
          </a:p>
          <a:p>
            <a:pPr marL="0" lvl="0" indent="0" rtl="0">
              <a:spcBef>
                <a:spcPts val="0"/>
              </a:spcBef>
              <a:buNone/>
            </a:pPr>
            <a:r>
              <a:rPr lang="en"/>
              <a:t>Will the user need mobility?</a:t>
            </a:r>
          </a:p>
          <a:p>
            <a:pPr marL="0" lvl="0" indent="0" rtl="0">
              <a:spcBef>
                <a:spcPts val="0"/>
              </a:spcBef>
              <a:buNone/>
            </a:pPr>
            <a:r>
              <a:rPr lang="en"/>
              <a:t>	How is this achieved?</a:t>
            </a:r>
          </a:p>
          <a:p>
            <a:pPr marL="0" lvl="0" indent="0" rtl="0">
              <a:spcBef>
                <a:spcPts val="0"/>
              </a:spcBef>
              <a:buNone/>
            </a:pPr>
            <a:endParaRPr/>
          </a:p>
          <a:p>
            <a:pPr marL="0" lvl="0" indent="0">
              <a:spcBef>
                <a:spcPts val="0"/>
              </a:spcBef>
              <a:buNone/>
            </a:pPr>
            <a:endParaRPr/>
          </a:p>
          <a:p>
            <a:pPr lvl="0">
              <a:spcBef>
                <a:spcPts val="0"/>
              </a:spcBef>
              <a:buNone/>
            </a:pPr>
            <a:endParaRPr/>
          </a:p>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Scenarios:</a:t>
            </a:r>
          </a:p>
          <a:p>
            <a:pPr marL="457200" lvl="0" indent="-228600" rtl="0">
              <a:spcBef>
                <a:spcPts val="0"/>
              </a:spcBef>
            </a:pPr>
            <a:r>
              <a:rPr lang="en"/>
              <a:t>Sara walks across the street to borrow sugar from her neighbor.  She needs a baby monitor that is portable and with a high quality and large range so that she can continue to watch her baby.</a:t>
            </a:r>
          </a:p>
          <a:p>
            <a:pPr marL="457200" lvl="0" indent="-228600" rtl="0">
              <a:spcBef>
                <a:spcPts val="0"/>
              </a:spcBef>
            </a:pPr>
            <a:r>
              <a:rPr lang="en"/>
              <a:t>Sarah is a babysitter for three young children, two of them toddlers and one an infant.  As she has to entertain and care for the two toddlers outside of the infant’s room, she needs a monitor that will continue to work in other rooms of the house (through  walls, considerable range, electronic interference).  The monitor will be kept in her pocket, so it can’t be capable of changing volume or turning off by accident in her pocket.  When she hears the baby cry over the monitor, she turns on the visual display and night vision and moves the camera to refocus on the baby’s crib.      </a:t>
            </a:r>
          </a:p>
          <a:p>
            <a:pPr marL="457200" lvl="0" indent="-228600">
              <a:spcBef>
                <a:spcPts val="0"/>
              </a:spcBef>
            </a:pPr>
            <a:r>
              <a:rPr lang="en"/>
              <a:t>Serra is a single mom who is watching Downton Abbey in the downstairs living room, which is on the other side of her house and a floor below the baby’s room.  The monitor continues to go out of range due to distance and interference from the electron devices around her, so she has to move closer to the baby’s room to finish watching her show while continuing to monitor her baby.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250875" y="1583897"/>
            <a:ext cx="8222100" cy="838800"/>
          </a:xfrm>
          <a:prstGeom prst="rect">
            <a:avLst/>
          </a:prstGeom>
        </p:spPr>
        <p:txBody>
          <a:bodyPr lIns="91425" tIns="91425" rIns="91425" bIns="91425" anchor="b" anchorCtr="0">
            <a:noAutofit/>
          </a:bodyPr>
          <a:lstStyle/>
          <a:p>
            <a:pPr lvl="0">
              <a:spcBef>
                <a:spcPts val="0"/>
              </a:spcBef>
              <a:buNone/>
            </a:pPr>
            <a:r>
              <a:rPr lang="en" sz="4800" dirty="0"/>
              <a:t>Group Project 1</a:t>
            </a:r>
          </a:p>
        </p:txBody>
      </p:sp>
      <p:sp>
        <p:nvSpPr>
          <p:cNvPr id="60" name="Shape 60"/>
          <p:cNvSpPr txBox="1">
            <a:spLocks noGrp="1"/>
          </p:cNvSpPr>
          <p:nvPr>
            <p:ph type="subTitle" idx="1"/>
          </p:nvPr>
        </p:nvSpPr>
        <p:spPr>
          <a:xfrm>
            <a:off x="250975" y="3039425"/>
            <a:ext cx="8732100" cy="432900"/>
          </a:xfrm>
          <a:prstGeom prst="rect">
            <a:avLst/>
          </a:prstGeom>
        </p:spPr>
        <p:txBody>
          <a:bodyPr lIns="91425" tIns="91425" rIns="91425" bIns="91425" anchor="t" anchorCtr="0">
            <a:noAutofit/>
          </a:bodyPr>
          <a:lstStyle/>
          <a:p>
            <a:pPr lvl="0">
              <a:spcBef>
                <a:spcPts val="0"/>
              </a:spcBef>
              <a:buNone/>
            </a:pPr>
            <a:r>
              <a:rPr lang="en" dirty="0"/>
              <a:t>Group 19: Fan Feng, Connor Hagan, Ann Clare Levy, William Rainey, Safir Serhatli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177225"/>
            <a:ext cx="8520600" cy="572700"/>
          </a:xfrm>
          <a:prstGeom prst="rect">
            <a:avLst/>
          </a:prstGeom>
        </p:spPr>
        <p:txBody>
          <a:bodyPr lIns="91425" tIns="91425" rIns="91425" bIns="91425" anchor="t" anchorCtr="0">
            <a:noAutofit/>
          </a:bodyPr>
          <a:lstStyle/>
          <a:p>
            <a:pPr lvl="0">
              <a:spcBef>
                <a:spcPts val="0"/>
              </a:spcBef>
              <a:buNone/>
            </a:pPr>
            <a:r>
              <a:rPr lang="en"/>
              <a:t>Complex Scenario Task Analysis</a:t>
            </a:r>
          </a:p>
        </p:txBody>
      </p:sp>
      <p:pic>
        <p:nvPicPr>
          <p:cNvPr id="126" name="Shape 126"/>
          <p:cNvPicPr preferRelativeResize="0"/>
          <p:nvPr/>
        </p:nvPicPr>
        <p:blipFill>
          <a:blip r:embed="rId3">
            <a:alphaModFix/>
          </a:blip>
          <a:stretch>
            <a:fillRect/>
          </a:stretch>
        </p:blipFill>
        <p:spPr>
          <a:xfrm>
            <a:off x="773749" y="870075"/>
            <a:ext cx="7385850" cy="4063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548050" y="1355400"/>
            <a:ext cx="8520600" cy="607800"/>
          </a:xfrm>
          <a:prstGeom prst="rect">
            <a:avLst/>
          </a:prstGeom>
        </p:spPr>
        <p:txBody>
          <a:bodyPr lIns="91425" tIns="91425" rIns="91425" bIns="91425" anchor="t" anchorCtr="0">
            <a:noAutofit/>
          </a:bodyPr>
          <a:lstStyle/>
          <a:p>
            <a:pPr marL="3200400" lvl="0" indent="0" rtl="0">
              <a:spcBef>
                <a:spcPts val="0"/>
              </a:spcBef>
              <a:buNone/>
            </a:pPr>
            <a:r>
              <a:rPr lang="en" sz="3600"/>
              <a:t>Part 2: </a:t>
            </a:r>
          </a:p>
          <a:p>
            <a:pPr lvl="0" rtl="0">
              <a:spcBef>
                <a:spcPts val="0"/>
              </a:spcBef>
              <a:buNone/>
            </a:pPr>
            <a:r>
              <a:rPr lang="en" sz="3600"/>
              <a:t>Work Domain Analysis on a Proposed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Overview for a Smart Home</a:t>
            </a:r>
          </a:p>
        </p:txBody>
      </p:sp>
      <p:sp>
        <p:nvSpPr>
          <p:cNvPr id="137" name="Shape 137"/>
          <p:cNvSpPr txBox="1">
            <a:spLocks noGrp="1"/>
          </p:cNvSpPr>
          <p:nvPr>
            <p:ph type="body" idx="1"/>
          </p:nvPr>
        </p:nvSpPr>
        <p:spPr>
          <a:xfrm>
            <a:off x="311700" y="958916"/>
            <a:ext cx="8520600" cy="3416400"/>
          </a:xfrm>
          <a:prstGeom prst="rect">
            <a:avLst/>
          </a:prstGeom>
        </p:spPr>
        <p:txBody>
          <a:bodyPr lIns="91425" tIns="91425" rIns="91425" bIns="91425" anchor="t" anchorCtr="0">
            <a:noAutofit/>
          </a:bodyPr>
          <a:lstStyle/>
          <a:p>
            <a:pPr lvl="0">
              <a:spcBef>
                <a:spcPts val="0"/>
              </a:spcBef>
              <a:buNone/>
            </a:pPr>
            <a:r>
              <a:rPr lang="en" dirty="0"/>
              <a:t>A Smart Home will use existing technology to :</a:t>
            </a:r>
          </a:p>
          <a:p>
            <a:pPr marL="457200" lvl="0" indent="-228600" rtl="0">
              <a:spcBef>
                <a:spcPts val="0"/>
              </a:spcBef>
            </a:pPr>
            <a:r>
              <a:rPr lang="en" dirty="0"/>
              <a:t>Provide Comfort</a:t>
            </a:r>
          </a:p>
          <a:p>
            <a:pPr marL="457200" lvl="0" indent="-228600" rtl="0">
              <a:spcBef>
                <a:spcPts val="0"/>
              </a:spcBef>
            </a:pPr>
            <a:r>
              <a:rPr lang="en" dirty="0"/>
              <a:t>Enhance Security</a:t>
            </a:r>
          </a:p>
          <a:p>
            <a:pPr marL="457200" lvl="0" indent="-228600" rtl="0">
              <a:spcBef>
                <a:spcPts val="0"/>
              </a:spcBef>
            </a:pPr>
            <a:r>
              <a:rPr lang="en" dirty="0"/>
              <a:t>Increase Sustainability</a:t>
            </a:r>
          </a:p>
          <a:p>
            <a:pPr lvl="0" rtl="0">
              <a:spcBef>
                <a:spcPts val="0"/>
              </a:spcBef>
              <a:buNone/>
            </a:pPr>
            <a:r>
              <a:rPr lang="en" dirty="0"/>
              <a:t>Current Problems:</a:t>
            </a:r>
          </a:p>
          <a:p>
            <a:pPr marL="457200" lvl="0" indent="-228600" rtl="0">
              <a:spcBef>
                <a:spcPts val="0"/>
              </a:spcBef>
            </a:pPr>
            <a:r>
              <a:rPr lang="en" dirty="0"/>
              <a:t>Human Nature</a:t>
            </a:r>
          </a:p>
          <a:p>
            <a:pPr marL="457200" lvl="0" indent="-228600" rtl="0">
              <a:spcBef>
                <a:spcPts val="0"/>
              </a:spcBef>
            </a:pPr>
            <a:r>
              <a:rPr lang="en" dirty="0"/>
              <a:t>Loss of Energy</a:t>
            </a:r>
          </a:p>
          <a:p>
            <a:pPr marL="457200" lvl="0" indent="-228600" rtl="0">
              <a:spcBef>
                <a:spcPts val="0"/>
              </a:spcBef>
            </a:pPr>
            <a:r>
              <a:rPr lang="en" dirty="0"/>
              <a:t>Lack of Security</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50175" y="110350"/>
            <a:ext cx="8520600" cy="607800"/>
          </a:xfrm>
          <a:prstGeom prst="rect">
            <a:avLst/>
          </a:prstGeom>
        </p:spPr>
        <p:txBody>
          <a:bodyPr lIns="91425" tIns="91425" rIns="91425" bIns="91425" anchor="t" anchorCtr="0">
            <a:noAutofit/>
          </a:bodyPr>
          <a:lstStyle/>
          <a:p>
            <a:pPr lvl="0">
              <a:spcBef>
                <a:spcPts val="0"/>
              </a:spcBef>
              <a:buNone/>
            </a:pPr>
            <a:r>
              <a:rPr lang="en"/>
              <a:t>User Population Analysis</a:t>
            </a:r>
          </a:p>
        </p:txBody>
      </p:sp>
      <p:graphicFrame>
        <p:nvGraphicFramePr>
          <p:cNvPr id="143" name="Shape 143"/>
          <p:cNvGraphicFramePr/>
          <p:nvPr/>
        </p:nvGraphicFramePr>
        <p:xfrm>
          <a:off x="952500" y="1631200"/>
          <a:ext cx="7239000" cy="3181962"/>
        </p:xfrm>
        <a:graphic>
          <a:graphicData uri="http://schemas.openxmlformats.org/drawingml/2006/table">
            <a:tbl>
              <a:tblPr>
                <a:noFill/>
                <a:tableStyleId>{0F5F11AF-9257-4B63-9A3E-D3C75A737319}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lvl="0" rtl="0">
                        <a:spcBef>
                          <a:spcPts val="0"/>
                        </a:spcBef>
                        <a:buNone/>
                      </a:pPr>
                      <a:r>
                        <a:rPr lang="en" sz="1600" b="1">
                          <a:latin typeface="Calibri"/>
                          <a:ea typeface="Calibri"/>
                          <a:cs typeface="Calibri"/>
                          <a:sym typeface="Calibri"/>
                        </a:rPr>
                        <a:t>User Group</a:t>
                      </a:r>
                    </a:p>
                  </a:txBody>
                  <a:tcPr marL="91425" marR="91425" marT="91425" marB="91425"/>
                </a:tc>
                <a:tc>
                  <a:txBody>
                    <a:bodyPr/>
                    <a:lstStyle/>
                    <a:p>
                      <a:pPr lvl="0" rtl="0">
                        <a:spcBef>
                          <a:spcPts val="0"/>
                        </a:spcBef>
                        <a:buNone/>
                      </a:pPr>
                      <a:r>
                        <a:rPr lang="en" sz="1600" b="1">
                          <a:latin typeface="Calibri"/>
                          <a:ea typeface="Calibri"/>
                          <a:cs typeface="Calibri"/>
                          <a:sym typeface="Calibri"/>
                        </a:rPr>
                        <a:t>Budget Conscious  </a:t>
                      </a:r>
                    </a:p>
                  </a:txBody>
                  <a:tcPr marL="91425" marR="91425" marT="91425" marB="91425"/>
                </a:tc>
                <a:tc>
                  <a:txBody>
                    <a:bodyPr/>
                    <a:lstStyle/>
                    <a:p>
                      <a:pPr lvl="0" rtl="0">
                        <a:spcBef>
                          <a:spcPts val="0"/>
                        </a:spcBef>
                        <a:buNone/>
                      </a:pPr>
                      <a:r>
                        <a:rPr lang="en" sz="1600" b="1">
                          <a:latin typeface="Calibri"/>
                          <a:ea typeface="Calibri"/>
                          <a:cs typeface="Calibri"/>
                          <a:sym typeface="Calibri"/>
                        </a:rPr>
                        <a:t>Home Security Minded</a:t>
                      </a:r>
                    </a:p>
                  </a:txBody>
                  <a:tcPr marL="91425" marR="91425" marT="91425" marB="91425"/>
                </a:tc>
                <a:tc>
                  <a:txBody>
                    <a:bodyPr/>
                    <a:lstStyle/>
                    <a:p>
                      <a:pPr lvl="0" rtl="0">
                        <a:spcBef>
                          <a:spcPts val="0"/>
                        </a:spcBef>
                        <a:buNone/>
                      </a:pPr>
                      <a:r>
                        <a:rPr lang="en" sz="1600" b="1">
                          <a:latin typeface="Calibri"/>
                          <a:ea typeface="Calibri"/>
                          <a:cs typeface="Calibri"/>
                          <a:sym typeface="Calibri"/>
                        </a:rPr>
                        <a:t>Gadget Geek</a:t>
                      </a:r>
                    </a:p>
                  </a:txBody>
                  <a:tcPr marL="91425" marR="91425" marT="91425" marB="91425"/>
                </a:tc>
                <a:extLst>
                  <a:ext uri="{0D108BD9-81ED-4DB2-BD59-A6C34878D82A}">
                    <a16:rowId xmlns:a16="http://schemas.microsoft.com/office/drawing/2014/main" val="10000"/>
                  </a:ext>
                </a:extLst>
              </a:tr>
              <a:tr h="711600">
                <a:tc>
                  <a:txBody>
                    <a:bodyPr/>
                    <a:lstStyle/>
                    <a:p>
                      <a:pPr lvl="0" rtl="0">
                        <a:lnSpc>
                          <a:spcPct val="115000"/>
                        </a:lnSpc>
                        <a:spcBef>
                          <a:spcPts val="0"/>
                        </a:spcBef>
                        <a:spcAft>
                          <a:spcPts val="1600"/>
                        </a:spcAft>
                        <a:buNone/>
                      </a:pPr>
                      <a:r>
                        <a:rPr lang="en" sz="1600">
                          <a:latin typeface="Calibri"/>
                          <a:ea typeface="Calibri"/>
                          <a:cs typeface="Calibri"/>
                          <a:sym typeface="Calibri"/>
                        </a:rPr>
                        <a:t>Familiarity of Technology</a:t>
                      </a:r>
                    </a:p>
                  </a:txBody>
                  <a:tcPr marL="91425" marR="91425" marT="91425" marB="91425"/>
                </a:tc>
                <a:tc>
                  <a:txBody>
                    <a:bodyPr/>
                    <a:lstStyle/>
                    <a:p>
                      <a:pPr lvl="0" rtl="0">
                        <a:spcBef>
                          <a:spcPts val="0"/>
                        </a:spcBef>
                        <a:buNone/>
                      </a:pPr>
                      <a:r>
                        <a:rPr lang="en" sz="1600">
                          <a:latin typeface="Calibri"/>
                          <a:ea typeface="Calibri"/>
                          <a:cs typeface="Calibri"/>
                          <a:sym typeface="Calibri"/>
                        </a:rPr>
                        <a:t>Low-Medium</a:t>
                      </a:r>
                    </a:p>
                  </a:txBody>
                  <a:tcPr marL="91425" marR="91425" marT="91425" marB="91425"/>
                </a:tc>
                <a:tc>
                  <a:txBody>
                    <a:bodyPr/>
                    <a:lstStyle/>
                    <a:p>
                      <a:pPr lvl="0" rtl="0">
                        <a:spcBef>
                          <a:spcPts val="0"/>
                        </a:spcBef>
                        <a:buNone/>
                      </a:pPr>
                      <a:r>
                        <a:rPr lang="en" sz="1600">
                          <a:latin typeface="Calibri"/>
                          <a:ea typeface="Calibri"/>
                          <a:cs typeface="Calibri"/>
                          <a:sym typeface="Calibri"/>
                        </a:rPr>
                        <a:t>Medium-High</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extLst>
                  <a:ext uri="{0D108BD9-81ED-4DB2-BD59-A6C34878D82A}">
                    <a16:rowId xmlns:a16="http://schemas.microsoft.com/office/drawing/2014/main" val="10001"/>
                  </a:ext>
                </a:extLst>
              </a:tr>
              <a:tr h="381000">
                <a:tc>
                  <a:txBody>
                    <a:bodyPr/>
                    <a:lstStyle/>
                    <a:p>
                      <a:pPr lvl="0" rtl="0">
                        <a:spcBef>
                          <a:spcPts val="0"/>
                        </a:spcBef>
                        <a:buNone/>
                      </a:pPr>
                      <a:r>
                        <a:rPr lang="en" sz="1600">
                          <a:latin typeface="Calibri"/>
                          <a:ea typeface="Calibri"/>
                          <a:cs typeface="Calibri"/>
                          <a:sym typeface="Calibri"/>
                        </a:rPr>
                        <a:t>Desired level of system autonomy </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tc>
                  <a:txBody>
                    <a:bodyPr/>
                    <a:lstStyle/>
                    <a:p>
                      <a:pPr lvl="0" rtl="0">
                        <a:spcBef>
                          <a:spcPts val="0"/>
                        </a:spcBef>
                        <a:buNone/>
                      </a:pPr>
                      <a:r>
                        <a:rPr lang="en" sz="1600">
                          <a:latin typeface="Calibri"/>
                          <a:ea typeface="Calibri"/>
                          <a:cs typeface="Calibri"/>
                          <a:sym typeface="Calibri"/>
                        </a:rPr>
                        <a:t>Self-determined </a:t>
                      </a:r>
                    </a:p>
                  </a:txBody>
                  <a:tcPr marL="91425" marR="91425" marT="91425" marB="91425"/>
                </a:tc>
                <a:tc>
                  <a:txBody>
                    <a:bodyPr/>
                    <a:lstStyle/>
                    <a:p>
                      <a:pPr lvl="0" rtl="0">
                        <a:spcBef>
                          <a:spcPts val="0"/>
                        </a:spcBef>
                        <a:buNone/>
                      </a:pPr>
                      <a:r>
                        <a:rPr lang="en" sz="1600">
                          <a:latin typeface="Calibri"/>
                          <a:ea typeface="Calibri"/>
                          <a:cs typeface="Calibri"/>
                          <a:sym typeface="Calibri"/>
                        </a:rPr>
                        <a:t>Medium</a:t>
                      </a:r>
                    </a:p>
                  </a:txBody>
                  <a:tcPr marL="91425" marR="91425" marT="91425" marB="91425"/>
                </a:tc>
                <a:extLst>
                  <a:ext uri="{0D108BD9-81ED-4DB2-BD59-A6C34878D82A}">
                    <a16:rowId xmlns:a16="http://schemas.microsoft.com/office/drawing/2014/main" val="10002"/>
                  </a:ext>
                </a:extLst>
              </a:tr>
              <a:tr h="381000">
                <a:tc>
                  <a:txBody>
                    <a:bodyPr/>
                    <a:lstStyle/>
                    <a:p>
                      <a:pPr lvl="0" rtl="0">
                        <a:spcBef>
                          <a:spcPts val="0"/>
                        </a:spcBef>
                        <a:buNone/>
                      </a:pPr>
                      <a:r>
                        <a:rPr lang="en" sz="1600">
                          <a:latin typeface="Calibri"/>
                          <a:ea typeface="Calibri"/>
                          <a:cs typeface="Calibri"/>
                          <a:sym typeface="Calibri"/>
                        </a:rPr>
                        <a:t>Self-Installation Ability</a:t>
                      </a:r>
                    </a:p>
                  </a:txBody>
                  <a:tcPr marL="91425" marR="91425" marT="91425" marB="91425"/>
                </a:tc>
                <a:tc>
                  <a:txBody>
                    <a:bodyPr/>
                    <a:lstStyle/>
                    <a:p>
                      <a:pPr lvl="0" rtl="0">
                        <a:spcBef>
                          <a:spcPts val="0"/>
                        </a:spcBef>
                        <a:buNone/>
                      </a:pPr>
                      <a:r>
                        <a:rPr lang="en" sz="1600">
                          <a:latin typeface="Calibri"/>
                          <a:ea typeface="Calibri"/>
                          <a:cs typeface="Calibri"/>
                          <a:sym typeface="Calibri"/>
                        </a:rPr>
                        <a:t>Low</a:t>
                      </a:r>
                    </a:p>
                  </a:txBody>
                  <a:tcPr marL="91425" marR="91425" marT="91425" marB="91425"/>
                </a:tc>
                <a:tc>
                  <a:txBody>
                    <a:bodyPr/>
                    <a:lstStyle/>
                    <a:p>
                      <a:pPr lvl="0" rtl="0">
                        <a:spcBef>
                          <a:spcPts val="0"/>
                        </a:spcBef>
                        <a:buNone/>
                      </a:pPr>
                      <a:r>
                        <a:rPr lang="en" sz="1600">
                          <a:latin typeface="Calibri"/>
                          <a:ea typeface="Calibri"/>
                          <a:cs typeface="Calibri"/>
                          <a:sym typeface="Calibri"/>
                        </a:rPr>
                        <a:t>Low</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extLst>
                  <a:ext uri="{0D108BD9-81ED-4DB2-BD59-A6C34878D82A}">
                    <a16:rowId xmlns:a16="http://schemas.microsoft.com/office/drawing/2014/main" val="10003"/>
                  </a:ext>
                </a:extLst>
              </a:tr>
              <a:tr h="381000">
                <a:tc>
                  <a:txBody>
                    <a:bodyPr/>
                    <a:lstStyle/>
                    <a:p>
                      <a:pPr lvl="0" rtl="0">
                        <a:spcBef>
                          <a:spcPts val="0"/>
                        </a:spcBef>
                        <a:buNone/>
                      </a:pPr>
                      <a:r>
                        <a:rPr lang="en" sz="1600">
                          <a:latin typeface="Calibri"/>
                          <a:ea typeface="Calibri"/>
                          <a:cs typeface="Calibri"/>
                          <a:sym typeface="Calibri"/>
                        </a:rPr>
                        <a:t>Price Range</a:t>
                      </a:r>
                    </a:p>
                  </a:txBody>
                  <a:tcPr marL="91425" marR="91425" marT="91425" marB="91425"/>
                </a:tc>
                <a:tc>
                  <a:txBody>
                    <a:bodyPr/>
                    <a:lstStyle/>
                    <a:p>
                      <a:pPr lvl="0" rtl="0">
                        <a:spcBef>
                          <a:spcPts val="0"/>
                        </a:spcBef>
                        <a:buNone/>
                      </a:pPr>
                      <a:r>
                        <a:rPr lang="en" sz="1600">
                          <a:latin typeface="Calibri"/>
                          <a:ea typeface="Calibri"/>
                          <a:cs typeface="Calibri"/>
                          <a:sym typeface="Calibri"/>
                        </a:rPr>
                        <a:t>Medium</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tc>
                  <a:txBody>
                    <a:bodyPr/>
                    <a:lstStyle/>
                    <a:p>
                      <a:pPr lvl="0" rtl="0">
                        <a:spcBef>
                          <a:spcPts val="0"/>
                        </a:spcBef>
                        <a:buNone/>
                      </a:pPr>
                      <a:r>
                        <a:rPr lang="en" sz="1600">
                          <a:latin typeface="Calibri"/>
                          <a:ea typeface="Calibri"/>
                          <a:cs typeface="Calibri"/>
                          <a:sym typeface="Calibri"/>
                        </a:rPr>
                        <a:t>Medium-High</a:t>
                      </a:r>
                    </a:p>
                  </a:txBody>
                  <a:tcPr marL="91425" marR="91425" marT="91425" marB="91425"/>
                </a:tc>
                <a:extLst>
                  <a:ext uri="{0D108BD9-81ED-4DB2-BD59-A6C34878D82A}">
                    <a16:rowId xmlns:a16="http://schemas.microsoft.com/office/drawing/2014/main" val="10004"/>
                  </a:ext>
                </a:extLst>
              </a:tr>
            </a:tbl>
          </a:graphicData>
        </a:graphic>
      </p:graphicFrame>
      <p:pic>
        <p:nvPicPr>
          <p:cNvPr id="144" name="Shape 144"/>
          <p:cNvPicPr preferRelativeResize="0"/>
          <p:nvPr/>
        </p:nvPicPr>
        <p:blipFill>
          <a:blip r:embed="rId3">
            <a:alphaModFix/>
          </a:blip>
          <a:stretch>
            <a:fillRect/>
          </a:stretch>
        </p:blipFill>
        <p:spPr>
          <a:xfrm>
            <a:off x="4677350" y="592250"/>
            <a:ext cx="1558425" cy="1038950"/>
          </a:xfrm>
          <a:prstGeom prst="rect">
            <a:avLst/>
          </a:prstGeom>
          <a:noFill/>
          <a:ln>
            <a:noFill/>
          </a:ln>
        </p:spPr>
      </p:pic>
      <p:pic>
        <p:nvPicPr>
          <p:cNvPr id="145" name="Shape 145"/>
          <p:cNvPicPr preferRelativeResize="0"/>
          <p:nvPr/>
        </p:nvPicPr>
        <p:blipFill rotWithShape="1">
          <a:blip r:embed="rId4">
            <a:alphaModFix/>
          </a:blip>
          <a:srcRect l="16527"/>
          <a:stretch/>
        </p:blipFill>
        <p:spPr>
          <a:xfrm>
            <a:off x="6410299" y="447200"/>
            <a:ext cx="1704999" cy="1184000"/>
          </a:xfrm>
          <a:prstGeom prst="rect">
            <a:avLst/>
          </a:prstGeom>
          <a:noFill/>
          <a:ln>
            <a:noFill/>
          </a:ln>
        </p:spPr>
      </p:pic>
      <p:pic>
        <p:nvPicPr>
          <p:cNvPr id="146" name="Shape 146"/>
          <p:cNvPicPr preferRelativeResize="0"/>
          <p:nvPr/>
        </p:nvPicPr>
        <p:blipFill>
          <a:blip r:embed="rId5">
            <a:alphaModFix/>
          </a:blip>
          <a:stretch>
            <a:fillRect/>
          </a:stretch>
        </p:blipFill>
        <p:spPr>
          <a:xfrm>
            <a:off x="3200925" y="718150"/>
            <a:ext cx="840525" cy="84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User Scenarios for Smart Home System</a:t>
            </a:r>
          </a:p>
        </p:txBody>
      </p:sp>
      <p:sp>
        <p:nvSpPr>
          <p:cNvPr id="152" name="Shape 15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Greg closes the window remotely to save on AC costs, but little Timmy was actually sitting on the window sill</a:t>
            </a:r>
          </a:p>
          <a:p>
            <a:pPr marL="457200" lvl="0" indent="-228600" rtl="0">
              <a:spcBef>
                <a:spcPts val="0"/>
              </a:spcBef>
            </a:pPr>
            <a:r>
              <a:rPr lang="en"/>
              <a:t>Ann Clare leaves her lights on, and the house turns them off to conserve energy</a:t>
            </a:r>
          </a:p>
          <a:p>
            <a:pPr marL="457200" lvl="0" indent="-228600">
              <a:spcBef>
                <a:spcPts val="0"/>
              </a:spcBef>
            </a:pPr>
            <a:r>
              <a:rPr lang="en"/>
              <a:t>Safir triggers security after being alerted of an unwelcomed visitor at the back door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Task Analysis</a:t>
            </a:r>
          </a:p>
        </p:txBody>
      </p:sp>
      <p:pic>
        <p:nvPicPr>
          <p:cNvPr id="158" name="Shape 158" descr="Task Analysis Chart.png"/>
          <p:cNvPicPr preferRelativeResize="0"/>
          <p:nvPr/>
        </p:nvPicPr>
        <p:blipFill>
          <a:blip r:embed="rId3">
            <a:alphaModFix/>
          </a:blip>
          <a:stretch>
            <a:fillRect/>
          </a:stretch>
        </p:blipFill>
        <p:spPr>
          <a:xfrm>
            <a:off x="2652700" y="370697"/>
            <a:ext cx="6179599" cy="44021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98450" y="0"/>
            <a:ext cx="8520600" cy="572700"/>
          </a:xfrm>
          <a:prstGeom prst="rect">
            <a:avLst/>
          </a:prstGeom>
        </p:spPr>
        <p:txBody>
          <a:bodyPr lIns="91425" tIns="91425" rIns="91425" bIns="91425" anchor="t" anchorCtr="0">
            <a:noAutofit/>
          </a:bodyPr>
          <a:lstStyle/>
          <a:p>
            <a:pPr lvl="0">
              <a:spcBef>
                <a:spcPts val="0"/>
              </a:spcBef>
              <a:buNone/>
            </a:pPr>
            <a:r>
              <a:rPr lang="en"/>
              <a:t>Work Domain Analysis</a:t>
            </a:r>
          </a:p>
        </p:txBody>
      </p:sp>
      <p:pic>
        <p:nvPicPr>
          <p:cNvPr id="164" name="Shape 164" descr="smarthome abstraction.png"/>
          <p:cNvPicPr preferRelativeResize="0"/>
          <p:nvPr/>
        </p:nvPicPr>
        <p:blipFill>
          <a:blip r:embed="rId3">
            <a:alphaModFix/>
          </a:blip>
          <a:stretch>
            <a:fillRect/>
          </a:stretch>
        </p:blipFill>
        <p:spPr>
          <a:xfrm>
            <a:off x="342500" y="514174"/>
            <a:ext cx="8146024" cy="4542400"/>
          </a:xfrm>
          <a:prstGeom prst="rect">
            <a:avLst/>
          </a:prstGeom>
          <a:noFill/>
          <a:ln>
            <a:noFill/>
          </a:ln>
        </p:spPr>
      </p:pic>
      <p:cxnSp>
        <p:nvCxnSpPr>
          <p:cNvPr id="5" name="Straight Connector 4"/>
          <p:cNvCxnSpPr/>
          <p:nvPr/>
        </p:nvCxnSpPr>
        <p:spPr>
          <a:xfrm>
            <a:off x="393794" y="2896713"/>
            <a:ext cx="8029366" cy="0"/>
          </a:xfrm>
          <a:prstGeom prst="line">
            <a:avLst/>
          </a:prstGeom>
          <a:ln w="25400"/>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208325" y="134850"/>
            <a:ext cx="8520600" cy="572700"/>
          </a:xfrm>
          <a:prstGeom prst="rect">
            <a:avLst/>
          </a:prstGeom>
        </p:spPr>
        <p:txBody>
          <a:bodyPr lIns="91425" tIns="91425" rIns="91425" bIns="91425" anchor="t" anchorCtr="0">
            <a:noAutofit/>
          </a:bodyPr>
          <a:lstStyle/>
          <a:p>
            <a:pPr lvl="0">
              <a:spcBef>
                <a:spcPts val="0"/>
              </a:spcBef>
              <a:buNone/>
            </a:pPr>
            <a:r>
              <a:rPr lang="en"/>
              <a:t>Branch Decomposition</a:t>
            </a:r>
          </a:p>
        </p:txBody>
      </p:sp>
      <p:graphicFrame>
        <p:nvGraphicFramePr>
          <p:cNvPr id="2" name="Table 1"/>
          <p:cNvGraphicFramePr>
            <a:graphicFrameLocks noGrp="1"/>
          </p:cNvGraphicFramePr>
          <p:nvPr>
            <p:extLst>
              <p:ext uri="{D42A27DB-BD31-4B8C-83A1-F6EECF244321}">
                <p14:modId xmlns:p14="http://schemas.microsoft.com/office/powerpoint/2010/main" val="4166778730"/>
              </p:ext>
            </p:extLst>
          </p:nvPr>
        </p:nvGraphicFramePr>
        <p:xfrm>
          <a:off x="1357952" y="707552"/>
          <a:ext cx="7471724" cy="4112098"/>
        </p:xfrm>
        <a:graphic>
          <a:graphicData uri="http://schemas.openxmlformats.org/drawingml/2006/table">
            <a:tbl>
              <a:tblPr/>
              <a:tblGrid>
                <a:gridCol w="914440">
                  <a:extLst>
                    <a:ext uri="{9D8B030D-6E8A-4147-A177-3AD203B41FA5}">
                      <a16:colId xmlns:a16="http://schemas.microsoft.com/office/drawing/2014/main" val="199017376"/>
                    </a:ext>
                  </a:extLst>
                </a:gridCol>
                <a:gridCol w="1230517">
                  <a:extLst>
                    <a:ext uri="{9D8B030D-6E8A-4147-A177-3AD203B41FA5}">
                      <a16:colId xmlns:a16="http://schemas.microsoft.com/office/drawing/2014/main" val="2792351244"/>
                    </a:ext>
                  </a:extLst>
                </a:gridCol>
                <a:gridCol w="1672119">
                  <a:extLst>
                    <a:ext uri="{9D8B030D-6E8A-4147-A177-3AD203B41FA5}">
                      <a16:colId xmlns:a16="http://schemas.microsoft.com/office/drawing/2014/main" val="4273802327"/>
                    </a:ext>
                  </a:extLst>
                </a:gridCol>
                <a:gridCol w="1827324">
                  <a:extLst>
                    <a:ext uri="{9D8B030D-6E8A-4147-A177-3AD203B41FA5}">
                      <a16:colId xmlns:a16="http://schemas.microsoft.com/office/drawing/2014/main" val="1240646990"/>
                    </a:ext>
                  </a:extLst>
                </a:gridCol>
                <a:gridCol w="1827324">
                  <a:extLst>
                    <a:ext uri="{9D8B030D-6E8A-4147-A177-3AD203B41FA5}">
                      <a16:colId xmlns:a16="http://schemas.microsoft.com/office/drawing/2014/main" val="630190809"/>
                    </a:ext>
                  </a:extLst>
                </a:gridCol>
              </a:tblGrid>
              <a:tr h="235522">
                <a:tc gridSpan="5">
                  <a:txBody>
                    <a:bodyPr/>
                    <a:lstStyle/>
                    <a:p>
                      <a:pPr rtl="0" fontAlgn="t">
                        <a:spcBef>
                          <a:spcPts val="0"/>
                        </a:spcBef>
                        <a:spcAft>
                          <a:spcPts val="0"/>
                        </a:spcAft>
                      </a:pPr>
                      <a:r>
                        <a:rPr lang="en-US" sz="800" b="1" i="0" u="none" strike="noStrike" dirty="0">
                          <a:solidFill>
                            <a:srgbClr val="FFFFFF"/>
                          </a:solidFill>
                          <a:effectLst/>
                          <a:latin typeface="Calibri" panose="020F0502020204030204" pitchFamily="34" charset="0"/>
                        </a:rPr>
                        <a:t>Smart Home System </a:t>
                      </a:r>
                      <a:endParaRPr lang="en-US" sz="800" dirty="0">
                        <a:effectLst/>
                      </a:endParaRP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41863488"/>
                  </a:ext>
                </a:extLst>
              </a:tr>
              <a:tr h="260984">
                <a:tc>
                  <a:txBody>
                    <a:bodyPr/>
                    <a:lstStyle/>
                    <a:p>
                      <a:pPr fontAlgn="t"/>
                      <a:r>
                        <a:rPr lang="zh-CN" altLang="en-US" sz="800">
                          <a:effectLst/>
                        </a:rPr>
                        <a:t> </a:t>
                      </a: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System</a:t>
                      </a:r>
                      <a:endParaRPr lang="en-US" sz="800">
                        <a:effectLst/>
                      </a:endParaRP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Unit</a:t>
                      </a:r>
                      <a:endParaRPr lang="en-US" sz="800">
                        <a:effectLst/>
                      </a:endParaRP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Component</a:t>
                      </a:r>
                      <a:endParaRPr lang="en-US" sz="800">
                        <a:effectLst/>
                      </a:endParaRP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Part</a:t>
                      </a:r>
                      <a:endParaRPr lang="en-US" sz="800">
                        <a:effectLst/>
                      </a:endParaRP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2866045"/>
                  </a:ext>
                </a:extLst>
              </a:tr>
              <a:tr h="572893">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System Purpose</a:t>
                      </a:r>
                      <a:endParaRPr lang="en-US" sz="800">
                        <a:effectLst/>
                      </a:endParaRP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fontAlgn="t"/>
                      <a:r>
                        <a:rPr lang="zh-CN" altLang="en-US" sz="800" dirty="0">
                          <a:effectLst/>
                        </a:rPr>
                        <a:t> </a:t>
                      </a: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extLst>
                  <a:ext uri="{0D108BD9-81ED-4DB2-BD59-A6C34878D82A}">
                    <a16:rowId xmlns:a16="http://schemas.microsoft.com/office/drawing/2014/main" val="3624906932"/>
                  </a:ext>
                </a:extLst>
              </a:tr>
              <a:tr h="521969">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Domain Values</a:t>
                      </a:r>
                      <a:endParaRPr lang="en-US" sz="800">
                        <a:effectLst/>
                      </a:endParaRP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fontAlgn="t"/>
                      <a:r>
                        <a:rPr lang="zh-CN" altLang="en-US" sz="800">
                          <a:effectLst/>
                        </a:rPr>
                        <a:t> </a:t>
                      </a: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extLst>
                  <a:ext uri="{0D108BD9-81ED-4DB2-BD59-A6C34878D82A}">
                    <a16:rowId xmlns:a16="http://schemas.microsoft.com/office/drawing/2014/main" val="1988457437"/>
                  </a:ext>
                </a:extLst>
              </a:tr>
              <a:tr h="725664">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Domain Functions</a:t>
                      </a:r>
                      <a:endParaRPr lang="en-US" sz="800">
                        <a:effectLst/>
                      </a:endParaRP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fontAlgn="t"/>
                      <a:r>
                        <a:rPr lang="zh-CN" altLang="en-US" sz="800" dirty="0">
                          <a:effectLst/>
                        </a:rPr>
                        <a:t> </a:t>
                      </a: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extLst>
                  <a:ext uri="{0D108BD9-81ED-4DB2-BD59-A6C34878D82A}">
                    <a16:rowId xmlns:a16="http://schemas.microsoft.com/office/drawing/2014/main" val="210372558"/>
                  </a:ext>
                </a:extLst>
              </a:tr>
              <a:tr h="668376">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Technical Functions</a:t>
                      </a:r>
                      <a:endParaRPr lang="en-US" sz="800">
                        <a:effectLst/>
                      </a:endParaRP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000000"/>
                    </a:solidFill>
                  </a:tcPr>
                </a:tc>
                <a:tc>
                  <a:txBody>
                    <a:bodyPr/>
                    <a:lstStyle/>
                    <a:p>
                      <a:pPr fontAlgn="t"/>
                      <a:r>
                        <a:rPr lang="zh-CN" altLang="en-US" sz="800" dirty="0">
                          <a:effectLst/>
                        </a:rPr>
                        <a:t> </a:t>
                      </a: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AEABAB"/>
                      </a:solidFill>
                      <a:prstDash val="solid"/>
                      <a:round/>
                      <a:headEnd type="none" w="med" len="med"/>
                      <a:tailEnd type="none" w="med" len="med"/>
                    </a:lnB>
                    <a:solidFill>
                      <a:srgbClr val="FFFFFF"/>
                    </a:solidFill>
                  </a:tcPr>
                </a:tc>
                <a:extLst>
                  <a:ext uri="{0D108BD9-81ED-4DB2-BD59-A6C34878D82A}">
                    <a16:rowId xmlns:a16="http://schemas.microsoft.com/office/drawing/2014/main" val="1726452221"/>
                  </a:ext>
                </a:extLst>
              </a:tr>
              <a:tr h="1126690">
                <a:tc>
                  <a:txBody>
                    <a:bodyPr/>
                    <a:lstStyle/>
                    <a:p>
                      <a:pPr algn="ctr" rtl="0" fontAlgn="t">
                        <a:spcBef>
                          <a:spcPts val="0"/>
                        </a:spcBef>
                        <a:spcAft>
                          <a:spcPts val="0"/>
                        </a:spcAft>
                      </a:pPr>
                      <a:r>
                        <a:rPr lang="en-US" sz="800" b="1" i="0" u="none" strike="noStrike">
                          <a:solidFill>
                            <a:srgbClr val="FFFFFF"/>
                          </a:solidFill>
                          <a:effectLst/>
                          <a:latin typeface="Calibri" panose="020F0502020204030204" pitchFamily="34" charset="0"/>
                        </a:rPr>
                        <a:t>Physical Resources Material Configuration</a:t>
                      </a:r>
                      <a:endParaRPr lang="en-US" sz="800">
                        <a:effectLst/>
                      </a:endParaRP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0000"/>
                    </a:solidFill>
                  </a:tcPr>
                </a:tc>
                <a:tc>
                  <a:txBody>
                    <a:bodyPr/>
                    <a:lstStyle/>
                    <a:p>
                      <a:pPr fontAlgn="t"/>
                      <a:r>
                        <a:rPr lang="zh-CN" altLang="en-US" sz="800">
                          <a:effectLst/>
                        </a:rPr>
                        <a:t> </a:t>
                      </a:r>
                    </a:p>
                  </a:txBody>
                  <a:tcPr marL="52884" marR="52884" marT="26442" marB="26442">
                    <a:lnL w="12697" cap="flat" cmpd="sng" algn="ctr">
                      <a:solidFill>
                        <a:srgbClr val="000000"/>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zh-CN" altLang="en-US" sz="80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AEABAB"/>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zh-CN" altLang="en-US" sz="800" dirty="0">
                          <a:effectLst/>
                        </a:rPr>
                        <a:t> </a:t>
                      </a:r>
                    </a:p>
                  </a:txBody>
                  <a:tcPr marL="52884" marR="52884" marT="26442" marB="26442">
                    <a:lnL w="12697" cap="flat" cmpd="sng" algn="ctr">
                      <a:solidFill>
                        <a:srgbClr val="AEABAB"/>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AEABAB"/>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4331107"/>
                  </a:ext>
                </a:extLst>
              </a:tr>
            </a:tbl>
          </a:graphicData>
        </a:graphic>
      </p:graphicFrame>
      <p:sp>
        <p:nvSpPr>
          <p:cNvPr id="3" name="Rectangle 1"/>
          <p:cNvSpPr>
            <a:spLocks noChangeArrowheads="1"/>
          </p:cNvSpPr>
          <p:nvPr/>
        </p:nvSpPr>
        <p:spPr bwMode="auto">
          <a:xfrm>
            <a:off x="1652588"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427936" y="1316891"/>
            <a:ext cx="893928" cy="338554"/>
          </a:xfrm>
          <a:prstGeom prst="rect">
            <a:avLst/>
          </a:prstGeom>
          <a:solidFill>
            <a:schemeClr val="accent4">
              <a:lumMod val="40000"/>
              <a:lumOff val="60000"/>
            </a:schemeClr>
          </a:solidFill>
        </p:spPr>
        <p:txBody>
          <a:bodyPr wrap="square" rtlCol="0">
            <a:spAutoFit/>
          </a:bodyPr>
          <a:lstStyle/>
          <a:p>
            <a:r>
              <a:rPr lang="en-US" altLang="zh-CN" sz="800" dirty="0"/>
              <a:t>High Quality of Living</a:t>
            </a:r>
            <a:endParaRPr lang="zh-CN" altLang="en-US" sz="800" dirty="0"/>
          </a:p>
        </p:txBody>
      </p:sp>
      <p:sp>
        <p:nvSpPr>
          <p:cNvPr id="10" name="TextBox 9"/>
          <p:cNvSpPr txBox="1"/>
          <p:nvPr/>
        </p:nvSpPr>
        <p:spPr>
          <a:xfrm>
            <a:off x="2366748" y="1804533"/>
            <a:ext cx="1031544" cy="461665"/>
          </a:xfrm>
          <a:prstGeom prst="rect">
            <a:avLst/>
          </a:prstGeom>
          <a:solidFill>
            <a:schemeClr val="accent4">
              <a:lumMod val="40000"/>
              <a:lumOff val="60000"/>
            </a:schemeClr>
          </a:solidFill>
        </p:spPr>
        <p:txBody>
          <a:bodyPr wrap="square" rtlCol="0">
            <a:spAutoFit/>
          </a:bodyPr>
          <a:lstStyle/>
          <a:p>
            <a:r>
              <a:rPr lang="en-US" altLang="zh-CN" sz="800" dirty="0"/>
              <a:t>Health, Comfort and Climate at home</a:t>
            </a:r>
            <a:endParaRPr lang="zh-CN" altLang="en-US" sz="800" dirty="0"/>
          </a:p>
        </p:txBody>
      </p:sp>
      <p:sp>
        <p:nvSpPr>
          <p:cNvPr id="11" name="TextBox 10"/>
          <p:cNvSpPr txBox="1"/>
          <p:nvPr/>
        </p:nvSpPr>
        <p:spPr>
          <a:xfrm>
            <a:off x="3633751" y="2464612"/>
            <a:ext cx="1387829" cy="338554"/>
          </a:xfrm>
          <a:prstGeom prst="rect">
            <a:avLst/>
          </a:prstGeom>
          <a:solidFill>
            <a:schemeClr val="accent4">
              <a:lumMod val="40000"/>
              <a:lumOff val="60000"/>
            </a:schemeClr>
          </a:solidFill>
        </p:spPr>
        <p:txBody>
          <a:bodyPr wrap="square" rtlCol="0">
            <a:spAutoFit/>
          </a:bodyPr>
          <a:lstStyle/>
          <a:p>
            <a:r>
              <a:rPr lang="en-US" altLang="zh-CN" sz="800" dirty="0"/>
              <a:t>Automated Adjustment to desired temperature</a:t>
            </a:r>
            <a:endParaRPr lang="zh-CN" altLang="en-US" sz="800" dirty="0"/>
          </a:p>
        </p:txBody>
      </p:sp>
      <p:sp>
        <p:nvSpPr>
          <p:cNvPr id="12" name="TextBox 11"/>
          <p:cNvSpPr txBox="1"/>
          <p:nvPr/>
        </p:nvSpPr>
        <p:spPr>
          <a:xfrm>
            <a:off x="5379720" y="3105150"/>
            <a:ext cx="1419225" cy="461665"/>
          </a:xfrm>
          <a:prstGeom prst="rect">
            <a:avLst/>
          </a:prstGeom>
          <a:solidFill>
            <a:schemeClr val="accent4">
              <a:lumMod val="40000"/>
              <a:lumOff val="60000"/>
            </a:schemeClr>
          </a:solidFill>
        </p:spPr>
        <p:txBody>
          <a:bodyPr wrap="square" rtlCol="0">
            <a:spAutoFit/>
          </a:bodyPr>
          <a:lstStyle/>
          <a:p>
            <a:r>
              <a:rPr lang="en-US" altLang="zh-CN" sz="800" dirty="0"/>
              <a:t>Communication between insulating systems and cooling/heating systems</a:t>
            </a:r>
            <a:endParaRPr lang="zh-CN" altLang="en-US" sz="800" dirty="0"/>
          </a:p>
        </p:txBody>
      </p:sp>
      <p:sp>
        <p:nvSpPr>
          <p:cNvPr id="13" name="TextBox 12"/>
          <p:cNvSpPr txBox="1"/>
          <p:nvPr/>
        </p:nvSpPr>
        <p:spPr>
          <a:xfrm>
            <a:off x="7090753" y="3805963"/>
            <a:ext cx="548298" cy="215444"/>
          </a:xfrm>
          <a:prstGeom prst="rect">
            <a:avLst/>
          </a:prstGeom>
          <a:solidFill>
            <a:schemeClr val="accent4">
              <a:lumMod val="40000"/>
              <a:lumOff val="60000"/>
            </a:schemeClr>
          </a:solidFill>
        </p:spPr>
        <p:txBody>
          <a:bodyPr wrap="square" rtlCol="0">
            <a:spAutoFit/>
          </a:bodyPr>
          <a:lstStyle/>
          <a:p>
            <a:r>
              <a:rPr lang="en-US" altLang="zh-CN" sz="800" dirty="0"/>
              <a:t>AC Unit</a:t>
            </a:r>
            <a:endParaRPr lang="zh-CN" altLang="en-US" sz="800" dirty="0"/>
          </a:p>
        </p:txBody>
      </p:sp>
      <p:sp>
        <p:nvSpPr>
          <p:cNvPr id="14" name="TextBox 13"/>
          <p:cNvSpPr txBox="1"/>
          <p:nvPr/>
        </p:nvSpPr>
        <p:spPr>
          <a:xfrm>
            <a:off x="8029859" y="3797307"/>
            <a:ext cx="718116" cy="215444"/>
          </a:xfrm>
          <a:prstGeom prst="rect">
            <a:avLst/>
          </a:prstGeom>
          <a:solidFill>
            <a:schemeClr val="accent4">
              <a:lumMod val="40000"/>
              <a:lumOff val="60000"/>
            </a:schemeClr>
          </a:solidFill>
        </p:spPr>
        <p:txBody>
          <a:bodyPr wrap="square" rtlCol="0">
            <a:spAutoFit/>
          </a:bodyPr>
          <a:lstStyle/>
          <a:p>
            <a:r>
              <a:rPr lang="en-US" altLang="zh-CN" sz="800" dirty="0"/>
              <a:t>Thermostat</a:t>
            </a:r>
            <a:endParaRPr lang="zh-CN" altLang="en-US" sz="800" dirty="0"/>
          </a:p>
        </p:txBody>
      </p:sp>
      <p:sp>
        <p:nvSpPr>
          <p:cNvPr id="15" name="TextBox 14"/>
          <p:cNvSpPr txBox="1"/>
          <p:nvPr/>
        </p:nvSpPr>
        <p:spPr>
          <a:xfrm>
            <a:off x="7402254" y="4234876"/>
            <a:ext cx="1113096" cy="338554"/>
          </a:xfrm>
          <a:prstGeom prst="rect">
            <a:avLst/>
          </a:prstGeom>
          <a:solidFill>
            <a:schemeClr val="accent4">
              <a:lumMod val="40000"/>
              <a:lumOff val="60000"/>
            </a:schemeClr>
          </a:solidFill>
        </p:spPr>
        <p:txBody>
          <a:bodyPr wrap="square" rtlCol="0">
            <a:spAutoFit/>
          </a:bodyPr>
          <a:lstStyle/>
          <a:p>
            <a:r>
              <a:rPr lang="en-US" altLang="zh-CN" sz="800" dirty="0"/>
              <a:t>Piston-controlled windows</a:t>
            </a:r>
            <a:endParaRPr lang="zh-CN" altLang="en-US" sz="800" dirty="0"/>
          </a:p>
        </p:txBody>
      </p:sp>
      <p:cxnSp>
        <p:nvCxnSpPr>
          <p:cNvPr id="16" name="Straight Arrow Connector 15"/>
          <p:cNvCxnSpPr/>
          <p:nvPr/>
        </p:nvCxnSpPr>
        <p:spPr>
          <a:xfrm>
            <a:off x="2874900" y="1603761"/>
            <a:ext cx="0" cy="2464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0"/>
          </p:cNvCxnSpPr>
          <p:nvPr/>
        </p:nvCxnSpPr>
        <p:spPr>
          <a:xfrm>
            <a:off x="2874900" y="2266198"/>
            <a:ext cx="1452766" cy="1984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0"/>
          </p:cNvCxnSpPr>
          <p:nvPr/>
        </p:nvCxnSpPr>
        <p:spPr>
          <a:xfrm>
            <a:off x="4320540" y="2804160"/>
            <a:ext cx="1768793" cy="3009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0"/>
            <a:endCxn id="12" idx="2"/>
          </p:cNvCxnSpPr>
          <p:nvPr/>
        </p:nvCxnSpPr>
        <p:spPr>
          <a:xfrm flipH="1" flipV="1">
            <a:off x="6089333" y="3566815"/>
            <a:ext cx="1275569" cy="2391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0"/>
            <a:endCxn id="12" idx="2"/>
          </p:cNvCxnSpPr>
          <p:nvPr/>
        </p:nvCxnSpPr>
        <p:spPr>
          <a:xfrm flipH="1" flipV="1">
            <a:off x="6089333" y="3566815"/>
            <a:ext cx="1869469" cy="6680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0"/>
            <a:endCxn id="12" idx="2"/>
          </p:cNvCxnSpPr>
          <p:nvPr/>
        </p:nvCxnSpPr>
        <p:spPr>
          <a:xfrm flipH="1" flipV="1">
            <a:off x="6089333" y="3566815"/>
            <a:ext cx="2299584" cy="2304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2824710" y="1983673"/>
            <a:ext cx="4497164" cy="572700"/>
          </a:xfrm>
          <a:prstGeom prst="rect">
            <a:avLst/>
          </a:prstGeom>
        </p:spPr>
        <p:txBody>
          <a:bodyPr lIns="91425" tIns="91425" rIns="91425" bIns="91425" anchor="t" anchorCtr="0">
            <a:noAutofit/>
          </a:bodyPr>
          <a:lstStyle/>
          <a:p>
            <a:pPr lvl="0">
              <a:spcBef>
                <a:spcPts val="0"/>
              </a:spcBef>
              <a:buNone/>
            </a:pPr>
            <a:r>
              <a:rPr lang="en" sz="4400" dirty="0"/>
              <a:t>Any question</a:t>
            </a:r>
            <a:r>
              <a:rPr lang="en-US" altLang="zh-CN" sz="4400" dirty="0"/>
              <a:t>s?</a:t>
            </a:r>
            <a:endParaRPr lang="en" sz="4400" dirty="0"/>
          </a:p>
        </p:txBody>
      </p:sp>
    </p:spTree>
    <p:extLst>
      <p:ext uri="{BB962C8B-B14F-4D97-AF65-F5344CB8AC3E}">
        <p14:creationId xmlns:p14="http://schemas.microsoft.com/office/powerpoint/2010/main" val="303778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548050" y="1355400"/>
            <a:ext cx="8520600" cy="607800"/>
          </a:xfrm>
          <a:prstGeom prst="rect">
            <a:avLst/>
          </a:prstGeom>
        </p:spPr>
        <p:txBody>
          <a:bodyPr lIns="91425" tIns="91425" rIns="91425" bIns="91425" anchor="t" anchorCtr="0">
            <a:noAutofit/>
          </a:bodyPr>
          <a:lstStyle/>
          <a:p>
            <a:pPr marL="3200400" lvl="0" indent="0">
              <a:spcBef>
                <a:spcPts val="0"/>
              </a:spcBef>
              <a:buNone/>
            </a:pPr>
            <a:r>
              <a:rPr lang="en" sz="3600"/>
              <a:t>Part 1: </a:t>
            </a:r>
          </a:p>
          <a:p>
            <a:pPr lvl="0">
              <a:spcBef>
                <a:spcPts val="0"/>
              </a:spcBef>
              <a:buNone/>
            </a:pPr>
            <a:r>
              <a:rPr lang="en" sz="3600"/>
              <a:t>Task Analysis on Infant Optics DXR-8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0" y="0"/>
            <a:ext cx="8520600" cy="607800"/>
          </a:xfrm>
          <a:prstGeom prst="rect">
            <a:avLst/>
          </a:prstGeom>
        </p:spPr>
        <p:txBody>
          <a:bodyPr lIns="91425" tIns="91425" rIns="91425" bIns="91425" anchor="t" anchorCtr="0">
            <a:noAutofit/>
          </a:bodyPr>
          <a:lstStyle/>
          <a:p>
            <a:pPr lvl="0">
              <a:spcBef>
                <a:spcPts val="0"/>
              </a:spcBef>
              <a:buNone/>
            </a:pPr>
            <a:r>
              <a:rPr lang="en"/>
              <a:t>User Groups</a:t>
            </a:r>
          </a:p>
        </p:txBody>
      </p:sp>
      <p:pic>
        <p:nvPicPr>
          <p:cNvPr id="71" name="Shape 71" descr="adoptive_parent.png"/>
          <p:cNvPicPr preferRelativeResize="0"/>
          <p:nvPr/>
        </p:nvPicPr>
        <p:blipFill>
          <a:blip r:embed="rId3">
            <a:alphaModFix/>
          </a:blip>
          <a:stretch>
            <a:fillRect/>
          </a:stretch>
        </p:blipFill>
        <p:spPr>
          <a:xfrm>
            <a:off x="1789550" y="246769"/>
            <a:ext cx="1639450" cy="1112799"/>
          </a:xfrm>
          <a:prstGeom prst="rect">
            <a:avLst/>
          </a:prstGeom>
          <a:noFill/>
          <a:ln>
            <a:noFill/>
          </a:ln>
        </p:spPr>
      </p:pic>
      <p:pic>
        <p:nvPicPr>
          <p:cNvPr id="72" name="Shape 72" descr="grandparents.jpg"/>
          <p:cNvPicPr preferRelativeResize="0"/>
          <p:nvPr/>
        </p:nvPicPr>
        <p:blipFill>
          <a:blip r:embed="rId4">
            <a:alphaModFix/>
          </a:blip>
          <a:stretch>
            <a:fillRect/>
          </a:stretch>
        </p:blipFill>
        <p:spPr>
          <a:xfrm>
            <a:off x="6897310" y="314287"/>
            <a:ext cx="1428650" cy="1050065"/>
          </a:xfrm>
          <a:prstGeom prst="rect">
            <a:avLst/>
          </a:prstGeom>
          <a:noFill/>
          <a:ln>
            <a:noFill/>
          </a:ln>
        </p:spPr>
      </p:pic>
      <p:pic>
        <p:nvPicPr>
          <p:cNvPr id="73" name="Shape 73" descr="San-Francisco-CPR-trained-babysitter.jpg"/>
          <p:cNvPicPr preferRelativeResize="0"/>
          <p:nvPr/>
        </p:nvPicPr>
        <p:blipFill>
          <a:blip r:embed="rId5">
            <a:alphaModFix/>
          </a:blip>
          <a:stretch>
            <a:fillRect/>
          </a:stretch>
        </p:blipFill>
        <p:spPr>
          <a:xfrm>
            <a:off x="5248820" y="120501"/>
            <a:ext cx="1428653" cy="1243850"/>
          </a:xfrm>
          <a:prstGeom prst="rect">
            <a:avLst/>
          </a:prstGeom>
          <a:noFill/>
          <a:ln>
            <a:noFill/>
          </a:ln>
        </p:spPr>
      </p:pic>
      <p:graphicFrame>
        <p:nvGraphicFramePr>
          <p:cNvPr id="74" name="Shape 74"/>
          <p:cNvGraphicFramePr/>
          <p:nvPr/>
        </p:nvGraphicFramePr>
        <p:xfrm>
          <a:off x="235875" y="1364350"/>
          <a:ext cx="8201250" cy="3647275"/>
        </p:xfrm>
        <a:graphic>
          <a:graphicData uri="http://schemas.openxmlformats.org/drawingml/2006/table">
            <a:tbl>
              <a:tblPr>
                <a:noFill/>
                <a:tableStyleId>{0F5F11AF-9257-4B63-9A3E-D3C75A737319}</a:tableStyleId>
              </a:tblPr>
              <a:tblGrid>
                <a:gridCol w="1640250">
                  <a:extLst>
                    <a:ext uri="{9D8B030D-6E8A-4147-A177-3AD203B41FA5}">
                      <a16:colId xmlns:a16="http://schemas.microsoft.com/office/drawing/2014/main" val="20000"/>
                    </a:ext>
                  </a:extLst>
                </a:gridCol>
                <a:gridCol w="1640250">
                  <a:extLst>
                    <a:ext uri="{9D8B030D-6E8A-4147-A177-3AD203B41FA5}">
                      <a16:colId xmlns:a16="http://schemas.microsoft.com/office/drawing/2014/main" val="20001"/>
                    </a:ext>
                  </a:extLst>
                </a:gridCol>
                <a:gridCol w="1640250">
                  <a:extLst>
                    <a:ext uri="{9D8B030D-6E8A-4147-A177-3AD203B41FA5}">
                      <a16:colId xmlns:a16="http://schemas.microsoft.com/office/drawing/2014/main" val="20002"/>
                    </a:ext>
                  </a:extLst>
                </a:gridCol>
                <a:gridCol w="1640250">
                  <a:extLst>
                    <a:ext uri="{9D8B030D-6E8A-4147-A177-3AD203B41FA5}">
                      <a16:colId xmlns:a16="http://schemas.microsoft.com/office/drawing/2014/main" val="20003"/>
                    </a:ext>
                  </a:extLst>
                </a:gridCol>
                <a:gridCol w="1640250">
                  <a:extLst>
                    <a:ext uri="{9D8B030D-6E8A-4147-A177-3AD203B41FA5}">
                      <a16:colId xmlns:a16="http://schemas.microsoft.com/office/drawing/2014/main" val="20004"/>
                    </a:ext>
                  </a:extLst>
                </a:gridCol>
              </a:tblGrid>
              <a:tr h="491650">
                <a:tc>
                  <a:txBody>
                    <a:bodyPr/>
                    <a:lstStyle/>
                    <a:p>
                      <a:pPr lvl="0" rtl="0">
                        <a:spcBef>
                          <a:spcPts val="0"/>
                        </a:spcBef>
                        <a:buNone/>
                      </a:pPr>
                      <a:r>
                        <a:rPr lang="en" sz="1600" b="1">
                          <a:latin typeface="Calibri"/>
                          <a:ea typeface="Calibri"/>
                          <a:cs typeface="Calibri"/>
                          <a:sym typeface="Calibri"/>
                        </a:rPr>
                        <a:t>User Group</a:t>
                      </a:r>
                    </a:p>
                  </a:txBody>
                  <a:tcPr marL="91425" marR="91425" marT="91425" marB="91425"/>
                </a:tc>
                <a:tc>
                  <a:txBody>
                    <a:bodyPr/>
                    <a:lstStyle/>
                    <a:p>
                      <a:pPr lvl="0" rtl="0">
                        <a:spcBef>
                          <a:spcPts val="0"/>
                        </a:spcBef>
                        <a:buNone/>
                      </a:pPr>
                      <a:r>
                        <a:rPr lang="en" sz="1600" b="1">
                          <a:latin typeface="Calibri"/>
                          <a:ea typeface="Calibri"/>
                          <a:cs typeface="Calibri"/>
                          <a:sym typeface="Calibri"/>
                        </a:rPr>
                        <a:t>New Parents</a:t>
                      </a:r>
                    </a:p>
                  </a:txBody>
                  <a:tcPr marL="91425" marR="91425" marT="91425" marB="91425"/>
                </a:tc>
                <a:tc>
                  <a:txBody>
                    <a:bodyPr/>
                    <a:lstStyle/>
                    <a:p>
                      <a:pPr lvl="0" rtl="0">
                        <a:spcBef>
                          <a:spcPts val="0"/>
                        </a:spcBef>
                        <a:buNone/>
                      </a:pPr>
                      <a:r>
                        <a:rPr lang="en" sz="1600" b="1">
                          <a:latin typeface="Calibri"/>
                          <a:ea typeface="Calibri"/>
                          <a:cs typeface="Calibri"/>
                          <a:sym typeface="Calibri"/>
                        </a:rPr>
                        <a:t>Seasoned Parents</a:t>
                      </a:r>
                    </a:p>
                  </a:txBody>
                  <a:tcPr marL="91425" marR="91425" marT="91425" marB="91425"/>
                </a:tc>
                <a:tc>
                  <a:txBody>
                    <a:bodyPr/>
                    <a:lstStyle/>
                    <a:p>
                      <a:pPr lvl="0" rtl="0">
                        <a:spcBef>
                          <a:spcPts val="0"/>
                        </a:spcBef>
                        <a:buNone/>
                      </a:pPr>
                      <a:r>
                        <a:rPr lang="en" sz="1600" b="1">
                          <a:latin typeface="Calibri"/>
                          <a:ea typeface="Calibri"/>
                          <a:cs typeface="Calibri"/>
                          <a:sym typeface="Calibri"/>
                        </a:rPr>
                        <a:t>Babysitters</a:t>
                      </a:r>
                    </a:p>
                  </a:txBody>
                  <a:tcPr marL="91425" marR="91425" marT="91425" marB="91425"/>
                </a:tc>
                <a:tc>
                  <a:txBody>
                    <a:bodyPr/>
                    <a:lstStyle/>
                    <a:p>
                      <a:pPr lvl="0" rtl="0">
                        <a:spcBef>
                          <a:spcPts val="0"/>
                        </a:spcBef>
                        <a:buNone/>
                      </a:pPr>
                      <a:r>
                        <a:rPr lang="en" sz="1600" b="1">
                          <a:latin typeface="Calibri"/>
                          <a:ea typeface="Calibri"/>
                          <a:cs typeface="Calibri"/>
                          <a:sym typeface="Calibri"/>
                        </a:rPr>
                        <a:t>Grandparents</a:t>
                      </a:r>
                    </a:p>
                  </a:txBody>
                  <a:tcPr marL="91425" marR="91425" marT="91425" marB="91425"/>
                </a:tc>
                <a:extLst>
                  <a:ext uri="{0D108BD9-81ED-4DB2-BD59-A6C34878D82A}">
                    <a16:rowId xmlns:a16="http://schemas.microsoft.com/office/drawing/2014/main" val="10000"/>
                  </a:ext>
                </a:extLst>
              </a:tr>
              <a:tr h="1079075">
                <a:tc>
                  <a:txBody>
                    <a:bodyPr/>
                    <a:lstStyle/>
                    <a:p>
                      <a:pPr lvl="0" rtl="0">
                        <a:lnSpc>
                          <a:spcPct val="115000"/>
                        </a:lnSpc>
                        <a:spcBef>
                          <a:spcPts val="0"/>
                        </a:spcBef>
                        <a:spcAft>
                          <a:spcPts val="1600"/>
                        </a:spcAft>
                        <a:buNone/>
                      </a:pPr>
                      <a:r>
                        <a:rPr lang="en" sz="1600">
                          <a:latin typeface="Calibri"/>
                          <a:ea typeface="Calibri"/>
                          <a:cs typeface="Calibri"/>
                          <a:sym typeface="Calibri"/>
                        </a:rPr>
                        <a:t>Familiarity of Technology</a:t>
                      </a:r>
                    </a:p>
                  </a:txBody>
                  <a:tcPr marL="91425" marR="91425" marT="91425" marB="91425"/>
                </a:tc>
                <a:tc>
                  <a:txBody>
                    <a:bodyPr/>
                    <a:lstStyle/>
                    <a:p>
                      <a:pPr lvl="0" rtl="0">
                        <a:spcBef>
                          <a:spcPts val="0"/>
                        </a:spcBef>
                        <a:buNone/>
                      </a:pPr>
                      <a:r>
                        <a:rPr lang="en" sz="1600" dirty="0">
                          <a:latin typeface="Calibri"/>
                          <a:ea typeface="Calibri"/>
                          <a:cs typeface="Calibri"/>
                          <a:sym typeface="Calibri"/>
                        </a:rPr>
                        <a:t>Medium to high</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tc>
                  <a:txBody>
                    <a:bodyPr/>
                    <a:lstStyle/>
                    <a:p>
                      <a:pPr lvl="0" rtl="0">
                        <a:spcBef>
                          <a:spcPts val="0"/>
                        </a:spcBef>
                        <a:buNone/>
                      </a:pPr>
                      <a:r>
                        <a:rPr lang="en" sz="1600">
                          <a:latin typeface="Calibri"/>
                          <a:ea typeface="Calibri"/>
                          <a:cs typeface="Calibri"/>
                          <a:sym typeface="Calibri"/>
                        </a:rPr>
                        <a:t>Medium to high</a:t>
                      </a:r>
                    </a:p>
                  </a:txBody>
                  <a:tcPr marL="91425" marR="91425" marT="91425" marB="91425"/>
                </a:tc>
                <a:tc>
                  <a:txBody>
                    <a:bodyPr/>
                    <a:lstStyle/>
                    <a:p>
                      <a:pPr lvl="0" rtl="0">
                        <a:spcBef>
                          <a:spcPts val="0"/>
                        </a:spcBef>
                        <a:buNone/>
                      </a:pPr>
                      <a:r>
                        <a:rPr lang="en" sz="1600">
                          <a:latin typeface="Calibri"/>
                          <a:ea typeface="Calibri"/>
                          <a:cs typeface="Calibri"/>
                          <a:sym typeface="Calibri"/>
                        </a:rPr>
                        <a:t>Low to medium</a:t>
                      </a:r>
                    </a:p>
                  </a:txBody>
                  <a:tcPr marL="91425" marR="91425" marT="91425" marB="91425"/>
                </a:tc>
                <a:extLst>
                  <a:ext uri="{0D108BD9-81ED-4DB2-BD59-A6C34878D82A}">
                    <a16:rowId xmlns:a16="http://schemas.microsoft.com/office/drawing/2014/main" val="10001"/>
                  </a:ext>
                </a:extLst>
              </a:tr>
              <a:tr h="491650">
                <a:tc>
                  <a:txBody>
                    <a:bodyPr/>
                    <a:lstStyle/>
                    <a:p>
                      <a:pPr lvl="0" rtl="0">
                        <a:spcBef>
                          <a:spcPts val="0"/>
                        </a:spcBef>
                        <a:buNone/>
                      </a:pPr>
                      <a:r>
                        <a:rPr lang="en" sz="1600">
                          <a:latin typeface="Calibri"/>
                          <a:ea typeface="Calibri"/>
                          <a:cs typeface="Calibri"/>
                          <a:sym typeface="Calibri"/>
                        </a:rPr>
                        <a:t>Free Time</a:t>
                      </a:r>
                    </a:p>
                  </a:txBody>
                  <a:tcPr marL="91425" marR="91425" marT="91425" marB="91425"/>
                </a:tc>
                <a:tc>
                  <a:txBody>
                    <a:bodyPr/>
                    <a:lstStyle/>
                    <a:p>
                      <a:pPr lvl="0" rtl="0">
                        <a:spcBef>
                          <a:spcPts val="0"/>
                        </a:spcBef>
                        <a:buNone/>
                      </a:pPr>
                      <a:r>
                        <a:rPr lang="en" sz="1600">
                          <a:latin typeface="Calibri"/>
                          <a:ea typeface="Calibri"/>
                          <a:cs typeface="Calibri"/>
                          <a:sym typeface="Calibri"/>
                        </a:rPr>
                        <a:t>Low</a:t>
                      </a:r>
                    </a:p>
                  </a:txBody>
                  <a:tcPr marL="91425" marR="91425" marT="91425" marB="91425"/>
                </a:tc>
                <a:tc>
                  <a:txBody>
                    <a:bodyPr/>
                    <a:lstStyle/>
                    <a:p>
                      <a:pPr lvl="0" rtl="0">
                        <a:spcBef>
                          <a:spcPts val="0"/>
                        </a:spcBef>
                        <a:buNone/>
                      </a:pPr>
                      <a:r>
                        <a:rPr lang="en" sz="1600">
                          <a:latin typeface="Calibri"/>
                          <a:ea typeface="Calibri"/>
                          <a:cs typeface="Calibri"/>
                          <a:sym typeface="Calibri"/>
                        </a:rPr>
                        <a:t>Low</a:t>
                      </a:r>
                    </a:p>
                  </a:txBody>
                  <a:tcPr marL="91425" marR="91425" marT="91425" marB="91425"/>
                </a:tc>
                <a:tc>
                  <a:txBody>
                    <a:bodyPr/>
                    <a:lstStyle/>
                    <a:p>
                      <a:pPr lvl="0" rtl="0">
                        <a:spcBef>
                          <a:spcPts val="0"/>
                        </a:spcBef>
                        <a:buNone/>
                      </a:pPr>
                      <a:r>
                        <a:rPr lang="en" sz="1600">
                          <a:latin typeface="Calibri"/>
                          <a:ea typeface="Calibri"/>
                          <a:cs typeface="Calibri"/>
                          <a:sym typeface="Calibri"/>
                        </a:rPr>
                        <a:t>Moderate</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extLst>
                  <a:ext uri="{0D108BD9-81ED-4DB2-BD59-A6C34878D82A}">
                    <a16:rowId xmlns:a16="http://schemas.microsoft.com/office/drawing/2014/main" val="10002"/>
                  </a:ext>
                </a:extLst>
              </a:tr>
              <a:tr h="491650">
                <a:tc>
                  <a:txBody>
                    <a:bodyPr/>
                    <a:lstStyle/>
                    <a:p>
                      <a:pPr lvl="0">
                        <a:spcBef>
                          <a:spcPts val="0"/>
                        </a:spcBef>
                        <a:buNone/>
                      </a:pPr>
                      <a:r>
                        <a:rPr lang="en" sz="1600">
                          <a:latin typeface="Calibri"/>
                          <a:ea typeface="Calibri"/>
                          <a:cs typeface="Calibri"/>
                          <a:sym typeface="Calibri"/>
                        </a:rPr>
                        <a:t>Caretaking Ability</a:t>
                      </a:r>
                    </a:p>
                  </a:txBody>
                  <a:tcPr marL="91425" marR="91425" marT="91425" marB="91425"/>
                </a:tc>
                <a:tc>
                  <a:txBody>
                    <a:bodyPr/>
                    <a:lstStyle/>
                    <a:p>
                      <a:pPr lvl="0">
                        <a:spcBef>
                          <a:spcPts val="0"/>
                        </a:spcBef>
                        <a:buNone/>
                      </a:pPr>
                      <a:r>
                        <a:rPr lang="en" sz="1600">
                          <a:latin typeface="Calibri"/>
                          <a:ea typeface="Calibri"/>
                          <a:cs typeface="Calibri"/>
                          <a:sym typeface="Calibri"/>
                        </a:rPr>
                        <a:t>Moderate</a:t>
                      </a:r>
                    </a:p>
                  </a:txBody>
                  <a:tcPr marL="91425" marR="91425" marT="91425" marB="91425"/>
                </a:tc>
                <a:tc>
                  <a:txBody>
                    <a:bodyPr/>
                    <a:lstStyle/>
                    <a:p>
                      <a:pPr lvl="0" rtl="0">
                        <a:spcBef>
                          <a:spcPts val="0"/>
                        </a:spcBef>
                        <a:buNone/>
                      </a:pPr>
                      <a:r>
                        <a:rPr lang="en" sz="1600">
                          <a:latin typeface="Calibri"/>
                          <a:ea typeface="Calibri"/>
                          <a:cs typeface="Calibri"/>
                          <a:sym typeface="Calibri"/>
                        </a:rPr>
                        <a:t>Experienced</a:t>
                      </a:r>
                    </a:p>
                  </a:txBody>
                  <a:tcPr marL="91425" marR="91425" marT="91425" marB="91425"/>
                </a:tc>
                <a:tc>
                  <a:txBody>
                    <a:bodyPr/>
                    <a:lstStyle/>
                    <a:p>
                      <a:pPr lvl="0">
                        <a:spcBef>
                          <a:spcPts val="0"/>
                        </a:spcBef>
                        <a:buNone/>
                      </a:pPr>
                      <a:r>
                        <a:rPr lang="en" sz="1600">
                          <a:latin typeface="Calibri"/>
                          <a:ea typeface="Calibri"/>
                          <a:cs typeface="Calibri"/>
                          <a:sym typeface="Calibri"/>
                        </a:rPr>
                        <a:t>Low-Moderate</a:t>
                      </a:r>
                    </a:p>
                  </a:txBody>
                  <a:tcPr marL="91425" marR="91425" marT="91425" marB="91425"/>
                </a:tc>
                <a:tc>
                  <a:txBody>
                    <a:bodyPr/>
                    <a:lstStyle/>
                    <a:p>
                      <a:pPr lvl="0">
                        <a:spcBef>
                          <a:spcPts val="0"/>
                        </a:spcBef>
                        <a:buNone/>
                      </a:pPr>
                      <a:r>
                        <a:rPr lang="en" sz="1600">
                          <a:latin typeface="Calibri"/>
                          <a:ea typeface="Calibri"/>
                          <a:cs typeface="Calibri"/>
                          <a:sym typeface="Calibri"/>
                        </a:rPr>
                        <a:t>Experienced </a:t>
                      </a:r>
                    </a:p>
                  </a:txBody>
                  <a:tcPr marL="91425" marR="91425" marT="91425" marB="91425"/>
                </a:tc>
                <a:extLst>
                  <a:ext uri="{0D108BD9-81ED-4DB2-BD59-A6C34878D82A}">
                    <a16:rowId xmlns:a16="http://schemas.microsoft.com/office/drawing/2014/main" val="10003"/>
                  </a:ext>
                </a:extLst>
              </a:tr>
              <a:tr h="774500">
                <a:tc>
                  <a:txBody>
                    <a:bodyPr/>
                    <a:lstStyle/>
                    <a:p>
                      <a:pPr lvl="0" rtl="0">
                        <a:spcBef>
                          <a:spcPts val="0"/>
                        </a:spcBef>
                        <a:buNone/>
                      </a:pPr>
                      <a:r>
                        <a:rPr lang="en" sz="1600">
                          <a:latin typeface="Calibri"/>
                          <a:ea typeface="Calibri"/>
                          <a:cs typeface="Calibri"/>
                          <a:sym typeface="Calibri"/>
                        </a:rPr>
                        <a:t>Likelihood of Time Away from Infant</a:t>
                      </a:r>
                    </a:p>
                  </a:txBody>
                  <a:tcPr marL="91425" marR="91425" marT="91425" marB="91425"/>
                </a:tc>
                <a:tc>
                  <a:txBody>
                    <a:bodyPr/>
                    <a:lstStyle/>
                    <a:p>
                      <a:pPr lvl="0" rtl="0">
                        <a:spcBef>
                          <a:spcPts val="0"/>
                        </a:spcBef>
                        <a:buNone/>
                      </a:pPr>
                      <a:r>
                        <a:rPr lang="en" sz="1600">
                          <a:latin typeface="Calibri"/>
                          <a:ea typeface="Calibri"/>
                          <a:cs typeface="Calibri"/>
                          <a:sym typeface="Calibri"/>
                        </a:rPr>
                        <a:t>High</a:t>
                      </a:r>
                    </a:p>
                  </a:txBody>
                  <a:tcPr marL="91425" marR="91425" marT="91425" marB="91425"/>
                </a:tc>
                <a:tc>
                  <a:txBody>
                    <a:bodyPr/>
                    <a:lstStyle/>
                    <a:p>
                      <a:pPr lvl="0" rtl="0">
                        <a:spcBef>
                          <a:spcPts val="0"/>
                        </a:spcBef>
                        <a:buNone/>
                      </a:pPr>
                      <a:r>
                        <a:rPr lang="en" sz="1600">
                          <a:latin typeface="Calibri"/>
                          <a:ea typeface="Calibri"/>
                          <a:cs typeface="Calibri"/>
                          <a:sym typeface="Calibri"/>
                        </a:rPr>
                        <a:t>Moderate</a:t>
                      </a:r>
                    </a:p>
                  </a:txBody>
                  <a:tcPr marL="91425" marR="91425" marT="91425" marB="91425"/>
                </a:tc>
                <a:tc>
                  <a:txBody>
                    <a:bodyPr/>
                    <a:lstStyle/>
                    <a:p>
                      <a:pPr lvl="0" rtl="0">
                        <a:spcBef>
                          <a:spcPts val="0"/>
                        </a:spcBef>
                        <a:buNone/>
                      </a:pPr>
                      <a:r>
                        <a:rPr lang="en" sz="1600">
                          <a:latin typeface="Calibri"/>
                          <a:ea typeface="Calibri"/>
                          <a:cs typeface="Calibri"/>
                          <a:sym typeface="Calibri"/>
                        </a:rPr>
                        <a:t>Moderate</a:t>
                      </a:r>
                    </a:p>
                  </a:txBody>
                  <a:tcPr marL="91425" marR="91425" marT="91425" marB="91425"/>
                </a:tc>
                <a:tc>
                  <a:txBody>
                    <a:bodyPr/>
                    <a:lstStyle/>
                    <a:p>
                      <a:pPr lvl="0" rtl="0">
                        <a:spcBef>
                          <a:spcPts val="0"/>
                        </a:spcBef>
                        <a:buNone/>
                      </a:pPr>
                      <a:r>
                        <a:rPr lang="en" sz="1600" dirty="0">
                          <a:latin typeface="Calibri"/>
                          <a:ea typeface="Calibri"/>
                          <a:cs typeface="Calibri"/>
                          <a:sym typeface="Calibri"/>
                        </a:rPr>
                        <a:t>Low</a:t>
                      </a:r>
                    </a:p>
                  </a:txBody>
                  <a:tcPr marL="91425" marR="91425" marT="91425" marB="91425"/>
                </a:tc>
                <a:extLst>
                  <a:ext uri="{0D108BD9-81ED-4DB2-BD59-A6C34878D82A}">
                    <a16:rowId xmlns:a16="http://schemas.microsoft.com/office/drawing/2014/main" val="10004"/>
                  </a:ext>
                </a:extLst>
              </a:tr>
            </a:tbl>
          </a:graphicData>
        </a:graphic>
      </p:graphicFrame>
      <p:pic>
        <p:nvPicPr>
          <p:cNvPr id="1026" name="Picture 2" descr="https://www.keeninsight.com/images/Retirement-Planning-Keen-Insight-Group-HomeSlide1.jpg"/>
          <p:cNvPicPr>
            <a:picLocks noChangeAspect="1" noChangeArrowheads="1"/>
          </p:cNvPicPr>
          <p:nvPr/>
        </p:nvPicPr>
        <p:blipFill rotWithShape="1">
          <a:blip r:embed="rId6">
            <a:extLst>
              <a:ext uri="{28A0092B-C50C-407E-A947-70E740481C1C}">
                <a14:useLocalDpi xmlns:a14="http://schemas.microsoft.com/office/drawing/2010/main" val="0"/>
              </a:ext>
            </a:extLst>
          </a:blip>
          <a:srcRect l="10730" t="-535" r="42598"/>
          <a:stretch/>
        </p:blipFill>
        <p:spPr bwMode="auto">
          <a:xfrm>
            <a:off x="3534293" y="260525"/>
            <a:ext cx="1632540" cy="1103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a:t>Tools</a:t>
            </a:r>
          </a:p>
        </p:txBody>
      </p:sp>
      <p:sp>
        <p:nvSpPr>
          <p:cNvPr id="81" name="Shape 81"/>
          <p:cNvSpPr txBox="1">
            <a:spLocks noGrp="1"/>
          </p:cNvSpPr>
          <p:nvPr>
            <p:ph type="body" idx="1"/>
          </p:nvPr>
        </p:nvSpPr>
        <p:spPr>
          <a:xfrm>
            <a:off x="311700" y="1229875"/>
            <a:ext cx="3356100" cy="3339000"/>
          </a:xfrm>
          <a:prstGeom prst="rect">
            <a:avLst/>
          </a:prstGeom>
        </p:spPr>
        <p:txBody>
          <a:bodyPr lIns="91425" tIns="91425" rIns="91425" bIns="91425" anchor="t" anchorCtr="0">
            <a:noAutofit/>
          </a:bodyPr>
          <a:lstStyle/>
          <a:p>
            <a:pPr marL="457200" lvl="0" indent="-228600" rtl="0">
              <a:spcBef>
                <a:spcPts val="0"/>
              </a:spcBef>
            </a:pPr>
            <a:r>
              <a:rPr lang="en"/>
              <a:t>3.5” LCD screen, full color</a:t>
            </a:r>
          </a:p>
          <a:p>
            <a:pPr marL="457200" lvl="0" indent="-228600" rtl="0">
              <a:spcBef>
                <a:spcPts val="0"/>
              </a:spcBef>
            </a:pPr>
            <a:r>
              <a:rPr lang="en"/>
              <a:t>Lithium ion battery</a:t>
            </a:r>
          </a:p>
          <a:p>
            <a:pPr marL="914400" lvl="1" indent="-228600" rtl="0">
              <a:spcBef>
                <a:spcPts val="0"/>
              </a:spcBef>
            </a:pPr>
            <a:r>
              <a:rPr lang="en"/>
              <a:t>6 hours charge with screen on, 10 hours with screen off</a:t>
            </a:r>
          </a:p>
          <a:p>
            <a:pPr marL="457200" lvl="0" indent="-228600" rtl="0">
              <a:spcBef>
                <a:spcPts val="0"/>
              </a:spcBef>
            </a:pPr>
            <a:r>
              <a:rPr lang="en"/>
              <a:t>Interchangeable lens for varying view</a:t>
            </a:r>
          </a:p>
          <a:p>
            <a:pPr marL="457200" lvl="0" indent="-228600" rtl="0">
              <a:spcBef>
                <a:spcPts val="0"/>
              </a:spcBef>
            </a:pPr>
            <a:r>
              <a:rPr lang="en"/>
              <a:t>Remote panning ability via monitor </a:t>
            </a:r>
          </a:p>
          <a:p>
            <a:pPr marL="457200" lvl="0" indent="-228600" rtl="0">
              <a:spcBef>
                <a:spcPts val="0"/>
              </a:spcBef>
            </a:pPr>
            <a:r>
              <a:rPr lang="en"/>
              <a:t>Sound-sensitive LED lights</a:t>
            </a:r>
          </a:p>
          <a:p>
            <a:pPr marL="457200" lvl="0" indent="-228600">
              <a:spcBef>
                <a:spcPts val="0"/>
              </a:spcBef>
            </a:pPr>
            <a:r>
              <a:rPr lang="en"/>
              <a:t>USB charge port</a:t>
            </a:r>
          </a:p>
        </p:txBody>
      </p:sp>
      <p:pic>
        <p:nvPicPr>
          <p:cNvPr id="82" name="Shape 82"/>
          <p:cNvPicPr preferRelativeResize="0"/>
          <p:nvPr/>
        </p:nvPicPr>
        <p:blipFill>
          <a:blip r:embed="rId3">
            <a:alphaModFix/>
          </a:blip>
          <a:stretch>
            <a:fillRect/>
          </a:stretch>
        </p:blipFill>
        <p:spPr>
          <a:xfrm>
            <a:off x="4770275" y="2280315"/>
            <a:ext cx="3525600" cy="2412274"/>
          </a:xfrm>
          <a:prstGeom prst="rect">
            <a:avLst/>
          </a:prstGeom>
          <a:noFill/>
          <a:ln>
            <a:noFill/>
          </a:ln>
        </p:spPr>
      </p:pic>
      <p:sp>
        <p:nvSpPr>
          <p:cNvPr id="83" name="Shape 83"/>
          <p:cNvSpPr txBox="1"/>
          <p:nvPr/>
        </p:nvSpPr>
        <p:spPr>
          <a:xfrm>
            <a:off x="3921001" y="4485681"/>
            <a:ext cx="4793700" cy="273300"/>
          </a:xfrm>
          <a:prstGeom prst="rect">
            <a:avLst/>
          </a:prstGeom>
          <a:noFill/>
          <a:ln>
            <a:noFill/>
          </a:ln>
        </p:spPr>
        <p:txBody>
          <a:bodyPr lIns="91425" tIns="91425" rIns="91425" bIns="91425" anchor="t" anchorCtr="0">
            <a:noAutofit/>
          </a:bodyPr>
          <a:lstStyle/>
          <a:p>
            <a:pPr lvl="0" algn="ctr">
              <a:spcBef>
                <a:spcPts val="0"/>
              </a:spcBef>
              <a:buNone/>
            </a:pPr>
            <a:r>
              <a:rPr lang="en" sz="900" dirty="0">
                <a:latin typeface="Bell MT" panose="02020503060305020303" pitchFamily="18" charset="0"/>
              </a:rPr>
              <a:t>Retrieved from http://infantoptics.com/dxr-8-baby-monitor/</a:t>
            </a:r>
          </a:p>
        </p:txBody>
      </p:sp>
      <p:sp>
        <p:nvSpPr>
          <p:cNvPr id="84" name="Shape 84"/>
          <p:cNvSpPr txBox="1">
            <a:spLocks noGrp="1"/>
          </p:cNvSpPr>
          <p:nvPr>
            <p:ph type="body" idx="1"/>
          </p:nvPr>
        </p:nvSpPr>
        <p:spPr>
          <a:xfrm>
            <a:off x="4363200" y="1178760"/>
            <a:ext cx="4469100" cy="1593418"/>
          </a:xfrm>
          <a:prstGeom prst="rect">
            <a:avLst/>
          </a:prstGeom>
        </p:spPr>
        <p:txBody>
          <a:bodyPr lIns="91425" tIns="91425" rIns="91425" bIns="91425" anchor="t" anchorCtr="0">
            <a:noAutofit/>
          </a:bodyPr>
          <a:lstStyle/>
          <a:p>
            <a:pPr marL="457200" lvl="0" indent="-228600" rtl="0">
              <a:spcBef>
                <a:spcPts val="0"/>
              </a:spcBef>
              <a:buChar char="●"/>
            </a:pPr>
            <a:r>
              <a:rPr lang="en" dirty="0"/>
              <a:t>Electricity</a:t>
            </a:r>
          </a:p>
          <a:p>
            <a:pPr marL="457200" lvl="0" indent="-228600" rtl="0">
              <a:spcBef>
                <a:spcPts val="0"/>
              </a:spcBef>
              <a:buChar char="●"/>
            </a:pPr>
            <a:r>
              <a:rPr lang="en" dirty="0"/>
              <a:t>Light</a:t>
            </a:r>
          </a:p>
          <a:p>
            <a:pPr marL="457200" lvl="0" indent="-228600" rtl="0">
              <a:spcBef>
                <a:spcPts val="0"/>
              </a:spcBef>
              <a:buChar char="●"/>
            </a:pPr>
            <a:r>
              <a:rPr lang="en" dirty="0"/>
              <a:t>RF frequency</a:t>
            </a:r>
          </a:p>
          <a:p>
            <a:pPr lvl="0" rtl="0">
              <a:spcBef>
                <a:spcPts val="0"/>
              </a:spcBef>
              <a:buNone/>
            </a:pPr>
            <a:endParaRPr dirty="0"/>
          </a:p>
        </p:txBody>
      </p:sp>
      <p:sp>
        <p:nvSpPr>
          <p:cNvPr id="85" name="Shape 85"/>
          <p:cNvSpPr txBox="1">
            <a:spLocks noGrp="1"/>
          </p:cNvSpPr>
          <p:nvPr>
            <p:ph type="title"/>
          </p:nvPr>
        </p:nvSpPr>
        <p:spPr>
          <a:xfrm>
            <a:off x="4298525" y="430400"/>
            <a:ext cx="2627400" cy="607800"/>
          </a:xfrm>
          <a:prstGeom prst="rect">
            <a:avLst/>
          </a:prstGeom>
        </p:spPr>
        <p:txBody>
          <a:bodyPr lIns="91425" tIns="91425" rIns="91425" bIns="91425" anchor="t" anchorCtr="0">
            <a:noAutofit/>
          </a:bodyPr>
          <a:lstStyle/>
          <a:p>
            <a:pPr lvl="0" rtl="0">
              <a:spcBef>
                <a:spcPts val="0"/>
              </a:spcBef>
              <a:buNone/>
            </a:pPr>
            <a:r>
              <a:rPr lang="en" b="1"/>
              <a:t>Resources</a:t>
            </a:r>
            <a:r>
              <a:rPr lang="en"/>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21275"/>
            <a:ext cx="4172700" cy="808500"/>
          </a:xfrm>
          <a:prstGeom prst="rect">
            <a:avLst/>
          </a:prstGeom>
        </p:spPr>
        <p:txBody>
          <a:bodyPr lIns="91425" tIns="91425" rIns="91425" bIns="91425" anchor="t" anchorCtr="0">
            <a:noAutofit/>
          </a:bodyPr>
          <a:lstStyle/>
          <a:p>
            <a:pPr lvl="0">
              <a:spcBef>
                <a:spcPts val="0"/>
              </a:spcBef>
              <a:buNone/>
            </a:pPr>
            <a:r>
              <a:rPr lang="en" b="1"/>
              <a:t>Properties of the information transferred</a:t>
            </a:r>
          </a:p>
        </p:txBody>
      </p:sp>
      <p:sp>
        <p:nvSpPr>
          <p:cNvPr id="91" name="Shape 91"/>
          <p:cNvSpPr txBox="1">
            <a:spLocks noGrp="1"/>
          </p:cNvSpPr>
          <p:nvPr>
            <p:ph type="body" idx="1"/>
          </p:nvPr>
        </p:nvSpPr>
        <p:spPr>
          <a:xfrm>
            <a:off x="653325" y="1600625"/>
            <a:ext cx="2379000" cy="3293400"/>
          </a:xfrm>
          <a:prstGeom prst="rect">
            <a:avLst/>
          </a:prstGeom>
        </p:spPr>
        <p:txBody>
          <a:bodyPr lIns="91425" tIns="91425" rIns="91425" bIns="91425" anchor="t" anchorCtr="0">
            <a:noAutofit/>
          </a:bodyPr>
          <a:lstStyle/>
          <a:p>
            <a:pPr lvl="0">
              <a:spcBef>
                <a:spcPts val="0"/>
              </a:spcBef>
              <a:buNone/>
            </a:pPr>
            <a:r>
              <a:rPr lang="en" sz="2400" dirty="0"/>
              <a:t>Resolution</a:t>
            </a:r>
          </a:p>
          <a:p>
            <a:pPr lvl="0">
              <a:spcBef>
                <a:spcPts val="0"/>
              </a:spcBef>
              <a:buNone/>
            </a:pPr>
            <a:r>
              <a:rPr lang="en" sz="2400" dirty="0"/>
              <a:t>Storage Size</a:t>
            </a:r>
          </a:p>
          <a:p>
            <a:pPr lvl="0">
              <a:spcBef>
                <a:spcPts val="0"/>
              </a:spcBef>
              <a:buNone/>
            </a:pPr>
            <a:r>
              <a:rPr lang="en" sz="2400" dirty="0"/>
              <a:t>Color</a:t>
            </a:r>
          </a:p>
          <a:p>
            <a:pPr lvl="0">
              <a:spcBef>
                <a:spcPts val="0"/>
              </a:spcBef>
              <a:buNone/>
            </a:pPr>
            <a:r>
              <a:rPr lang="en" sz="2400" dirty="0"/>
              <a:t>Sound Volume</a:t>
            </a:r>
          </a:p>
        </p:txBody>
      </p:sp>
      <p:sp>
        <p:nvSpPr>
          <p:cNvPr id="92" name="Shape 92"/>
          <p:cNvSpPr txBox="1">
            <a:spLocks noGrp="1"/>
          </p:cNvSpPr>
          <p:nvPr>
            <p:ph type="title"/>
          </p:nvPr>
        </p:nvSpPr>
        <p:spPr>
          <a:xfrm>
            <a:off x="4757225" y="421275"/>
            <a:ext cx="4075200" cy="606300"/>
          </a:xfrm>
          <a:prstGeom prst="rect">
            <a:avLst/>
          </a:prstGeom>
        </p:spPr>
        <p:txBody>
          <a:bodyPr lIns="91425" tIns="91425" rIns="91425" bIns="91425" anchor="t" anchorCtr="0">
            <a:noAutofit/>
          </a:bodyPr>
          <a:lstStyle/>
          <a:p>
            <a:pPr lvl="0" rtl="0">
              <a:spcBef>
                <a:spcPts val="0"/>
              </a:spcBef>
              <a:buNone/>
            </a:pPr>
            <a:r>
              <a:rPr lang="en" b="1"/>
              <a:t>Environmental constraints</a:t>
            </a:r>
          </a:p>
        </p:txBody>
      </p:sp>
      <p:sp>
        <p:nvSpPr>
          <p:cNvPr id="93" name="Shape 93"/>
          <p:cNvSpPr txBox="1">
            <a:spLocks noGrp="1"/>
          </p:cNvSpPr>
          <p:nvPr>
            <p:ph type="body" idx="1"/>
          </p:nvPr>
        </p:nvSpPr>
        <p:spPr>
          <a:xfrm>
            <a:off x="4757225" y="1582324"/>
            <a:ext cx="2222700" cy="2621400"/>
          </a:xfrm>
          <a:prstGeom prst="rect">
            <a:avLst/>
          </a:prstGeom>
        </p:spPr>
        <p:txBody>
          <a:bodyPr lIns="91425" tIns="91425" rIns="91425" bIns="91425" anchor="t" anchorCtr="0">
            <a:noAutofit/>
          </a:bodyPr>
          <a:lstStyle/>
          <a:p>
            <a:pPr lvl="0" rtl="0">
              <a:spcBef>
                <a:spcPts val="0"/>
              </a:spcBef>
              <a:buNone/>
            </a:pPr>
            <a:r>
              <a:rPr lang="en" sz="2400"/>
              <a:t>House design</a:t>
            </a:r>
          </a:p>
          <a:p>
            <a:pPr lvl="0" rtl="0">
              <a:spcBef>
                <a:spcPts val="0"/>
              </a:spcBef>
              <a:buNone/>
            </a:pPr>
            <a:r>
              <a:rPr lang="en" sz="2400"/>
              <a:t>2.4 mhz system</a:t>
            </a:r>
          </a:p>
          <a:p>
            <a:pPr lvl="0">
              <a:spcBef>
                <a:spcPts val="0"/>
              </a:spcBef>
              <a:buNone/>
            </a:pPr>
            <a:r>
              <a:rPr lang="en" sz="2400"/>
              <a:t>Poor range</a:t>
            </a:r>
          </a:p>
          <a:p>
            <a:pPr lvl="0">
              <a:spcBef>
                <a:spcPts val="0"/>
              </a:spcBef>
              <a:buNone/>
            </a:pPr>
            <a:r>
              <a:rPr lang="en" sz="2400"/>
              <a:t>External Light</a:t>
            </a:r>
          </a:p>
          <a:p>
            <a:pPr lvl="0" rtl="0">
              <a:spcBef>
                <a:spcPts val="0"/>
              </a:spcBef>
              <a:buNone/>
            </a:pPr>
            <a:r>
              <a:rPr lang="en" sz="2400"/>
              <a:t>Temperature</a:t>
            </a:r>
          </a:p>
          <a:p>
            <a:pPr lvl="0" rtl="0">
              <a:spcBef>
                <a:spcPts val="0"/>
              </a:spcBef>
              <a:buNone/>
            </a:pPr>
            <a:endParaRPr/>
          </a:p>
        </p:txBody>
      </p:sp>
      <p:pic>
        <p:nvPicPr>
          <p:cNvPr id="94" name="Shape 94" descr="Image result for radio signals"/>
          <p:cNvPicPr preferRelativeResize="0"/>
          <p:nvPr/>
        </p:nvPicPr>
        <p:blipFill>
          <a:blip r:embed="rId3">
            <a:alphaModFix/>
          </a:blip>
          <a:stretch>
            <a:fillRect/>
          </a:stretch>
        </p:blipFill>
        <p:spPr>
          <a:xfrm>
            <a:off x="7467624" y="3357974"/>
            <a:ext cx="1540524" cy="168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21275"/>
            <a:ext cx="8475300" cy="808500"/>
          </a:xfrm>
          <a:prstGeom prst="rect">
            <a:avLst/>
          </a:prstGeom>
        </p:spPr>
        <p:txBody>
          <a:bodyPr lIns="91425" tIns="91425" rIns="91425" bIns="91425" anchor="t" anchorCtr="0">
            <a:noAutofit/>
          </a:bodyPr>
          <a:lstStyle/>
          <a:p>
            <a:pPr lvl="0" rtl="0">
              <a:spcBef>
                <a:spcPts val="0"/>
              </a:spcBef>
              <a:buNone/>
            </a:pPr>
            <a:r>
              <a:rPr lang="en" b="1"/>
              <a:t>Key Relationships/Trade-offs within the System</a:t>
            </a:r>
          </a:p>
        </p:txBody>
      </p:sp>
      <p:sp>
        <p:nvSpPr>
          <p:cNvPr id="100" name="Shape 100"/>
          <p:cNvSpPr txBox="1">
            <a:spLocks noGrp="1"/>
          </p:cNvSpPr>
          <p:nvPr>
            <p:ph type="body" idx="1"/>
          </p:nvPr>
        </p:nvSpPr>
        <p:spPr>
          <a:xfrm>
            <a:off x="402151" y="984665"/>
            <a:ext cx="5923800" cy="3293400"/>
          </a:xfrm>
          <a:prstGeom prst="rect">
            <a:avLst/>
          </a:prstGeom>
        </p:spPr>
        <p:txBody>
          <a:bodyPr lIns="91425" tIns="91425" rIns="91425" bIns="91425" anchor="t" anchorCtr="0">
            <a:noAutofit/>
          </a:bodyPr>
          <a:lstStyle/>
          <a:p>
            <a:pPr marL="457200" lvl="0" indent="-381000" rtl="0">
              <a:spcBef>
                <a:spcPts val="0"/>
              </a:spcBef>
              <a:buSzPct val="100000"/>
            </a:pPr>
            <a:r>
              <a:rPr lang="en" sz="2400" dirty="0"/>
              <a:t>LCD Screen size vs. Battery Life</a:t>
            </a:r>
          </a:p>
          <a:p>
            <a:pPr marL="457200" lvl="0" indent="-381000" rtl="0">
              <a:spcBef>
                <a:spcPts val="0"/>
              </a:spcBef>
              <a:buSzPct val="100000"/>
            </a:pPr>
            <a:r>
              <a:rPr lang="en" sz="2400" dirty="0"/>
              <a:t>Vision (i.e.: night/day) vs. Battery Life</a:t>
            </a:r>
          </a:p>
          <a:p>
            <a:pPr marL="457200" lvl="0" indent="-381000" rtl="0">
              <a:spcBef>
                <a:spcPts val="0"/>
              </a:spcBef>
              <a:buSzPct val="100000"/>
            </a:pPr>
            <a:r>
              <a:rPr lang="en" sz="2400" dirty="0"/>
              <a:t>Screen size vs. compactness</a:t>
            </a:r>
          </a:p>
          <a:p>
            <a:pPr marL="457200" lvl="0" indent="-381000" rtl="0">
              <a:spcBef>
                <a:spcPts val="0"/>
              </a:spcBef>
              <a:buSzPct val="100000"/>
            </a:pPr>
            <a:r>
              <a:rPr lang="en" sz="2400" dirty="0"/>
              <a:t>Viewing angle vs. room design</a:t>
            </a:r>
          </a:p>
          <a:p>
            <a:pPr marL="457200" lvl="0" indent="-381000" rtl="0">
              <a:spcBef>
                <a:spcPts val="0"/>
              </a:spcBef>
              <a:buSzPct val="100000"/>
            </a:pPr>
            <a:r>
              <a:rPr lang="en" sz="2400" dirty="0"/>
              <a:t>Light intensity vs. image resolution</a:t>
            </a:r>
          </a:p>
          <a:p>
            <a:pPr marL="457200" lvl="0" indent="-381000" rtl="0">
              <a:spcBef>
                <a:spcPts val="0"/>
              </a:spcBef>
              <a:buSzPct val="100000"/>
            </a:pPr>
            <a:r>
              <a:rPr lang="en" sz="2400" dirty="0"/>
              <a:t>Transmission range vs. house design (thickness of the walls etc.)</a:t>
            </a:r>
          </a:p>
        </p:txBody>
      </p:sp>
      <p:pic>
        <p:nvPicPr>
          <p:cNvPr id="101" name="Shape 101"/>
          <p:cNvPicPr preferRelativeResize="0"/>
          <p:nvPr/>
        </p:nvPicPr>
        <p:blipFill>
          <a:blip r:embed="rId3">
            <a:alphaModFix/>
          </a:blip>
          <a:stretch>
            <a:fillRect/>
          </a:stretch>
        </p:blipFill>
        <p:spPr>
          <a:xfrm>
            <a:off x="6955725" y="3103905"/>
            <a:ext cx="2188274" cy="1928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21275"/>
            <a:ext cx="8475300" cy="636600"/>
          </a:xfrm>
          <a:prstGeom prst="rect">
            <a:avLst/>
          </a:prstGeom>
        </p:spPr>
        <p:txBody>
          <a:bodyPr lIns="91425" tIns="91425" rIns="91425" bIns="91425" anchor="t" anchorCtr="0">
            <a:noAutofit/>
          </a:bodyPr>
          <a:lstStyle/>
          <a:p>
            <a:pPr lvl="0" rtl="0">
              <a:spcBef>
                <a:spcPts val="0"/>
              </a:spcBef>
              <a:buNone/>
            </a:pPr>
            <a:r>
              <a:rPr lang="en" b="1" dirty="0"/>
              <a:t>User’s Functional Needs</a:t>
            </a:r>
          </a:p>
        </p:txBody>
      </p:sp>
      <p:sp>
        <p:nvSpPr>
          <p:cNvPr id="107" name="Shape 107"/>
          <p:cNvSpPr txBox="1"/>
          <p:nvPr/>
        </p:nvSpPr>
        <p:spPr>
          <a:xfrm>
            <a:off x="427675" y="1057875"/>
            <a:ext cx="4029900" cy="3657900"/>
          </a:xfrm>
          <a:prstGeom prst="rect">
            <a:avLst/>
          </a:prstGeom>
          <a:noFill/>
          <a:ln>
            <a:noFill/>
          </a:ln>
        </p:spPr>
        <p:txBody>
          <a:bodyPr lIns="91425" tIns="91425" rIns="91425" bIns="91425" anchor="t" anchorCtr="0">
            <a:noAutofit/>
          </a:bodyPr>
          <a:lstStyle/>
          <a:p>
            <a:pPr marL="457200" lvl="0"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Being able to operate the machine and adjust the camera efficiently</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Remote control</a:t>
            </a:r>
          </a:p>
          <a:p>
            <a:pPr marL="1371600" lvl="2"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Via buttons</a:t>
            </a:r>
          </a:p>
          <a:p>
            <a:pPr marL="1371600" lvl="2"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Add touching sensing on the screen</a:t>
            </a:r>
          </a:p>
          <a:p>
            <a:pPr marL="1371600" lvl="2"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Add voicing sensing</a:t>
            </a:r>
          </a:p>
          <a:p>
            <a:pPr marL="914400" lvl="1" indent="-33020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Motion/light sensing camera </a:t>
            </a:r>
          </a:p>
          <a:p>
            <a:pPr marL="457200" lvl="0"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Charging functionality: overnight use of monitor</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Wireless charging pad</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Charging stand</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Low power night mode</a:t>
            </a:r>
          </a:p>
          <a:p>
            <a:pPr marL="1371600" lvl="2"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Audio only  </a:t>
            </a:r>
          </a:p>
          <a:p>
            <a:pPr marL="457200" lvl="0" indent="0">
              <a:spcBef>
                <a:spcPts val="0"/>
              </a:spcBef>
              <a:buNone/>
            </a:pPr>
            <a:endParaRPr sz="1600" dirty="0">
              <a:solidFill>
                <a:schemeClr val="accent3"/>
              </a:solidFill>
              <a:latin typeface="Roboto"/>
              <a:ea typeface="Roboto"/>
              <a:cs typeface="Roboto"/>
              <a:sym typeface="Roboto"/>
            </a:endParaRPr>
          </a:p>
        </p:txBody>
      </p:sp>
      <p:sp>
        <p:nvSpPr>
          <p:cNvPr id="108" name="Shape 108"/>
          <p:cNvSpPr txBox="1"/>
          <p:nvPr/>
        </p:nvSpPr>
        <p:spPr>
          <a:xfrm>
            <a:off x="5471475" y="1071775"/>
            <a:ext cx="3250200" cy="3870900"/>
          </a:xfrm>
          <a:prstGeom prst="rect">
            <a:avLst/>
          </a:prstGeom>
          <a:noFill/>
          <a:ln>
            <a:noFill/>
          </a:ln>
        </p:spPr>
        <p:txBody>
          <a:bodyPr lIns="91425" tIns="91425" rIns="91425" bIns="91425" anchor="t" anchorCtr="0">
            <a:noAutofit/>
          </a:bodyPr>
          <a:lstStyle/>
          <a:p>
            <a:pPr marL="457200" lvl="0"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Replaying the recording</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RAM memory</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Memory Card</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Wireless upload to computer </a:t>
            </a:r>
          </a:p>
          <a:p>
            <a:pPr marL="457200" lvl="0"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Ease of mobility</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Light weight</a:t>
            </a:r>
          </a:p>
          <a:p>
            <a:pPr marL="914400" lvl="1" indent="-330200" rtl="0">
              <a:spcBef>
                <a:spcPts val="0"/>
              </a:spcBef>
              <a:buSzPct val="100000"/>
              <a:buFont typeface="Roboto"/>
              <a:buChar char="○"/>
            </a:pPr>
            <a:r>
              <a:rPr lang="en" sz="1600" dirty="0">
                <a:solidFill>
                  <a:schemeClr val="accent3"/>
                </a:solidFill>
                <a:latin typeface="Proxima Nova" panose="02010600030101010101" charset="0"/>
                <a:ea typeface="Roboto"/>
                <a:cs typeface="Roboto"/>
                <a:sym typeface="Roboto"/>
              </a:rPr>
              <a:t>Pocket size</a:t>
            </a:r>
          </a:p>
          <a:p>
            <a:pPr marL="457200" lvl="0" indent="0" rtl="0">
              <a:spcBef>
                <a:spcPts val="0"/>
              </a:spcBef>
              <a:buNone/>
            </a:pPr>
            <a:endParaRPr sz="1600" dirty="0">
              <a:solidFill>
                <a:schemeClr val="accent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Three scenarios of interacting with the system</a:t>
            </a:r>
          </a:p>
        </p:txBody>
      </p:sp>
      <p:sp>
        <p:nvSpPr>
          <p:cNvPr id="114" name="Shape 1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Sara walks across the street to borrow sugar</a:t>
            </a:r>
          </a:p>
          <a:p>
            <a:pPr lvl="0">
              <a:spcBef>
                <a:spcPts val="0"/>
              </a:spcBef>
              <a:buNone/>
            </a:pPr>
            <a:r>
              <a:rPr lang="en" dirty="0"/>
              <a:t>Sarah is a babysitter, caring for multiple children and an infant. She uses the night vision and motion controls to better her view of the baby</a:t>
            </a:r>
          </a:p>
          <a:p>
            <a:pPr lvl="0">
              <a:spcBef>
                <a:spcPts val="0"/>
              </a:spcBef>
              <a:buNone/>
            </a:pPr>
            <a:r>
              <a:rPr lang="en" dirty="0"/>
              <a:t>Serra is a single mom sitting in her living room watching TV on the floor below her nursery.  The monitor beeps telling her she is out of range.</a:t>
            </a:r>
          </a:p>
          <a:p>
            <a:pPr lvl="0" rt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61674" y="457600"/>
            <a:ext cx="8930700" cy="4149174"/>
          </a:xfrm>
          <a:prstGeom prst="rect">
            <a:avLst/>
          </a:prstGeom>
          <a:noFill/>
          <a:ln>
            <a:noFill/>
          </a:ln>
        </p:spPr>
      </p:pic>
      <p:sp>
        <p:nvSpPr>
          <p:cNvPr id="120" name="Shape 12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System Installation</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1713</Words>
  <Application>Microsoft Office PowerPoint</Application>
  <PresentationFormat>On-screen Show (16:9)</PresentationFormat>
  <Paragraphs>211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宋体</vt:lpstr>
      <vt:lpstr>Arial</vt:lpstr>
      <vt:lpstr>Roboto</vt:lpstr>
      <vt:lpstr>Proxima Nova</vt:lpstr>
      <vt:lpstr>Bell MT</vt:lpstr>
      <vt:lpstr>spearmint</vt:lpstr>
      <vt:lpstr>Group Project 1</vt:lpstr>
      <vt:lpstr>Part 1:  Task Analysis on Infant Optics DXR-8</vt:lpstr>
      <vt:lpstr>User Groups</vt:lpstr>
      <vt:lpstr>Tools</vt:lpstr>
      <vt:lpstr>Properties of the information transferred</vt:lpstr>
      <vt:lpstr>Key Relationships/Trade-offs within the System</vt:lpstr>
      <vt:lpstr>User’s Functional Needs</vt:lpstr>
      <vt:lpstr>Three scenarios of interacting with the system</vt:lpstr>
      <vt:lpstr>System Installation</vt:lpstr>
      <vt:lpstr>Complex Scenario Task Analysis</vt:lpstr>
      <vt:lpstr>Part 2:  Work Domain Analysis on a Proposed System</vt:lpstr>
      <vt:lpstr>Overview for a Smart Home</vt:lpstr>
      <vt:lpstr>User Population Analysis</vt:lpstr>
      <vt:lpstr>User Scenarios for Smart Home System</vt:lpstr>
      <vt:lpstr>Task Analysis</vt:lpstr>
      <vt:lpstr>Work Domain Analysis</vt:lpstr>
      <vt:lpstr>Branch Decomposition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1</dc:title>
  <cp:lastModifiedBy>Fan Feng</cp:lastModifiedBy>
  <cp:revision>3</cp:revision>
  <dcterms:modified xsi:type="dcterms:W3CDTF">2016-09-11T20:56:07Z</dcterms:modified>
</cp:coreProperties>
</file>