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PT Sans Narrow" panose="02010600030101010101" charset="0"/>
      <p:regular r:id="rId18"/>
      <p:bold r:id="rId19"/>
    </p:embeddedFont>
    <p:embeddedFont>
      <p:font typeface="Calibri" panose="020F0502020204030204" pitchFamily="34" charset="0"/>
      <p:regular r:id="rId20"/>
      <p:bold r:id="rId21"/>
      <p:italic r:id="rId22"/>
      <p:boldItalic r:id="rId23"/>
    </p:embeddedFont>
    <p:embeddedFont>
      <p:font typeface="Open Sans" panose="02010600030101010101" charset="0"/>
      <p:regular r:id="rId24"/>
      <p:bold r:id="rId25"/>
      <p:italic r:id="rId26"/>
      <p:boldItalic r:id="rId27"/>
    </p:embeddedFont>
    <p:embeddedFont>
      <p:font typeface="Cambria" panose="02040503050406030204" pitchFamily="18"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48F00C4-BAF7-4736-9ECF-4B3D05F301D3}">
  <a:tblStyle styleId="{D48F00C4-BAF7-4736-9ECF-4B3D05F301D3}"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68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0" name="Shape 1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914400" lvl="1" indent="-298450">
              <a:lnSpc>
                <a:spcPct val="115000"/>
              </a:lnSpc>
              <a:spcBef>
                <a:spcPts val="0"/>
              </a:spcBef>
              <a:buSzPct val="100000"/>
              <a:buChar char="○"/>
            </a:pPr>
            <a:r>
              <a:rPr lang="en"/>
              <a:t>The comfort index control page is the same as the temperature control page for consistency, but as mentioned before the filtering technique essentially mutes the controls that aren’t manipulable based on the given selection. Since the user in this case is controlling by comfort index, the temperature bar is no longer as salient, and the Feels Like options have been made more salient. Since one of the worries in the design of this entire system was the user’s familiarity with comfort index, we included a small clickable icon in the top right that provides more information about comfort index. </a:t>
            </a:r>
          </a:p>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0" name="Shape 18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914400" lvl="1" indent="-298450" rtl="0">
              <a:lnSpc>
                <a:spcPct val="115000"/>
              </a:lnSpc>
              <a:spcBef>
                <a:spcPts val="0"/>
              </a:spcBef>
              <a:buSzPct val="100000"/>
              <a:buChar char="○"/>
            </a:pPr>
            <a:r>
              <a:rPr lang="en"/>
              <a:t>The comfort index control page is the same as the temperature control page for consistency, but as mentioned before the filtering technique essentially mutes the controls that aren’t manipulable based on the given selection. Since the user in this case is controlling by comfort index, the temperature bar is no longer as salient, and the Feels Like options have been made more salient. Since one of the worries in the design of this entire system was the user’s familiarity with comfort index, we included a small clickable icon in the top right that provides more information about comfort index.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1" name="Shape 19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Top level objective: The system warns the user about higher temperature that last more than 2-hour period of time.</a:t>
            </a:r>
          </a:p>
          <a:p>
            <a:pPr lvl="0">
              <a:spcBef>
                <a:spcPts val="0"/>
              </a:spcBef>
              <a:buNone/>
            </a:pPr>
            <a:r>
              <a:rPr lang="en"/>
              <a:t>Assumptions: </a:t>
            </a:r>
          </a:p>
          <a:p>
            <a:pPr marL="457200" lvl="0" indent="-298450" rtl="0">
              <a:spcBef>
                <a:spcPts val="0"/>
              </a:spcBef>
              <a:buSzPct val="100000"/>
              <a:buAutoNum type="arabicParenR"/>
            </a:pPr>
            <a:r>
              <a:rPr lang="en"/>
              <a:t>The user wants to see this information rigorously since it may cause high costs or extra energy consumption</a:t>
            </a:r>
          </a:p>
          <a:p>
            <a:pPr marL="457200" lvl="0" indent="-298450" rtl="0">
              <a:spcBef>
                <a:spcPts val="0"/>
              </a:spcBef>
              <a:buSzPct val="100000"/>
              <a:buAutoNum type="arabicParenR"/>
            </a:pPr>
            <a:r>
              <a:rPr lang="en"/>
              <a:t>The user is willing to answer couple of “yes/no” questions to figure out what is wrong in the system</a:t>
            </a:r>
          </a:p>
          <a:p>
            <a:pPr marL="457200" lvl="0" indent="-298450" rtl="0">
              <a:spcBef>
                <a:spcPts val="0"/>
              </a:spcBef>
              <a:buSzPct val="100000"/>
              <a:buAutoNum type="arabicParenR"/>
            </a:pPr>
            <a:r>
              <a:rPr lang="en"/>
              <a:t>The cooling unit has limitations and it is not always strong enough to lower the temperature to the set point</a:t>
            </a:r>
          </a:p>
          <a:p>
            <a:pPr marL="457200" lvl="0" indent="-298450" rtl="0">
              <a:spcBef>
                <a:spcPts val="0"/>
              </a:spcBef>
              <a:buSzPct val="100000"/>
              <a:buAutoNum type="arabicParenR"/>
            </a:pPr>
            <a:r>
              <a:rPr lang="en"/>
              <a:t>The changes need to be done by user manually. The system cannot change the physical objects in the house (e.g. closing the window by itself)</a:t>
            </a:r>
          </a:p>
          <a:p>
            <a:pPr lvl="0" rtl="0">
              <a:spcBef>
                <a:spcPts val="0"/>
              </a:spcBef>
              <a:buNone/>
            </a:pPr>
            <a:endParaRPr/>
          </a:p>
          <a:p>
            <a:pPr lvl="0">
              <a:spcBef>
                <a:spcPts val="0"/>
              </a:spcBef>
              <a:buNone/>
            </a:pPr>
            <a:r>
              <a:rPr lang="en" u="sng"/>
              <a:t>In words how the user interacts with the system:</a:t>
            </a:r>
          </a:p>
          <a:p>
            <a:pPr lvl="0" rtl="0">
              <a:spcBef>
                <a:spcPts val="0"/>
              </a:spcBef>
              <a:buNone/>
            </a:pPr>
            <a:r>
              <a:rPr lang="en"/>
              <a:t>The system pop ups a notification saying ““ The indoor temperature is detected to be more than 4 degrees higher than the set point. It may cause potential overhead cost and extra energy usage in your house.” </a:t>
            </a:r>
          </a:p>
          <a:p>
            <a:pPr lvl="0" rtl="0">
              <a:spcBef>
                <a:spcPts val="0"/>
              </a:spcBef>
              <a:buNone/>
            </a:pPr>
            <a:r>
              <a:rPr lang="en"/>
              <a:t>The pop up stays in the page until the user clicks “OK”</a:t>
            </a:r>
          </a:p>
          <a:p>
            <a:pPr lvl="0">
              <a:spcBef>
                <a:spcPts val="0"/>
              </a:spcBef>
              <a:buNone/>
            </a:pPr>
            <a:r>
              <a:rPr lang="en"/>
              <a:t>Then the system asks user a series of questions to diagnose the problem.</a:t>
            </a:r>
          </a:p>
          <a:p>
            <a:pPr lvl="0" rtl="0">
              <a:spcBef>
                <a:spcPts val="0"/>
              </a:spcBef>
              <a:buNone/>
            </a:pPr>
            <a:r>
              <a:rPr lang="en"/>
              <a:t>First question would be:</a:t>
            </a:r>
          </a:p>
          <a:p>
            <a:pPr marL="457200" lvl="0" indent="457200" rtl="0">
              <a:lnSpc>
                <a:spcPct val="115000"/>
              </a:lnSpc>
              <a:spcBef>
                <a:spcPts val="0"/>
              </a:spcBef>
              <a:buNone/>
            </a:pPr>
            <a:r>
              <a:rPr lang="en"/>
              <a:t>“ Did every cooling unit in the apartment on?”</a:t>
            </a:r>
          </a:p>
          <a:p>
            <a:pPr marL="457200" lvl="0" indent="457200" rtl="0">
              <a:lnSpc>
                <a:spcPct val="115000"/>
              </a:lnSpc>
              <a:spcBef>
                <a:spcPts val="0"/>
              </a:spcBef>
              <a:buNone/>
            </a:pPr>
            <a:r>
              <a:rPr lang="en"/>
              <a:t>User selects “YES” or “NO” after checking all the cooling units in the apartment.</a:t>
            </a:r>
          </a:p>
          <a:p>
            <a:pPr marL="0" lvl="0" indent="0" rtl="0">
              <a:lnSpc>
                <a:spcPct val="115000"/>
              </a:lnSpc>
              <a:spcBef>
                <a:spcPts val="0"/>
              </a:spcBef>
              <a:buNone/>
            </a:pPr>
            <a:r>
              <a:rPr lang="en"/>
              <a:t>If the answer stated “NO”. If the user says “YES” and then the system stops asking question.</a:t>
            </a:r>
          </a:p>
          <a:p>
            <a:pPr marL="0" lvl="0" indent="0" rtl="0">
              <a:lnSpc>
                <a:spcPct val="115000"/>
              </a:lnSpc>
              <a:spcBef>
                <a:spcPts val="0"/>
              </a:spcBef>
              <a:buNone/>
            </a:pPr>
            <a:r>
              <a:rPr lang="en"/>
              <a:t>The system asks the second question:</a:t>
            </a:r>
          </a:p>
          <a:p>
            <a:pPr marL="0" lvl="0" indent="0" rtl="0">
              <a:lnSpc>
                <a:spcPct val="115000"/>
              </a:lnSpc>
              <a:spcBef>
                <a:spcPts val="0"/>
              </a:spcBef>
              <a:buNone/>
            </a:pPr>
            <a:r>
              <a:rPr lang="en"/>
              <a:t>		“Are all the windows and doors are closed?”</a:t>
            </a:r>
          </a:p>
          <a:p>
            <a:pPr marL="457200" lvl="0" indent="457200" rtl="0">
              <a:lnSpc>
                <a:spcPct val="115000"/>
              </a:lnSpc>
              <a:spcBef>
                <a:spcPts val="0"/>
              </a:spcBef>
              <a:buNone/>
            </a:pPr>
            <a:r>
              <a:rPr lang="en"/>
              <a:t>User selects “YES” or “NO” after checking all the windows in the apartment.</a:t>
            </a:r>
          </a:p>
          <a:p>
            <a:pPr marL="0" lvl="0" indent="0" rtl="0">
              <a:lnSpc>
                <a:spcPct val="115000"/>
              </a:lnSpc>
              <a:spcBef>
                <a:spcPts val="0"/>
              </a:spcBef>
              <a:buNone/>
            </a:pPr>
            <a:r>
              <a:rPr lang="en"/>
              <a:t>If the user says “NO” system stops. If the user says “YES” then the system interprets that this situation is due to extremely high outside temperatures ans the cooling systems are not strong enough to cool the house. </a:t>
            </a:r>
          </a:p>
          <a:p>
            <a:pPr marL="0" lvl="0" indent="0" rtl="0">
              <a:lnSpc>
                <a:spcPct val="115000"/>
              </a:lnSpc>
              <a:spcBef>
                <a:spcPts val="0"/>
              </a:spcBef>
              <a:buNone/>
            </a:pPr>
            <a:r>
              <a:rPr lang="en"/>
              <a:t>The system states the following notification:</a:t>
            </a:r>
          </a:p>
          <a:p>
            <a:pPr marL="457200" lvl="0" indent="457200" rtl="0">
              <a:lnSpc>
                <a:spcPct val="115000"/>
              </a:lnSpc>
              <a:spcBef>
                <a:spcPts val="0"/>
              </a:spcBef>
              <a:buNone/>
            </a:pPr>
            <a:r>
              <a:rPr lang="en"/>
              <a:t>“ The cooling system is not powerful enough to drop the temperature to the set point. The cooling system can drop the temperature to _____ F with ____ outside temperature and ____ humidity.”</a:t>
            </a:r>
          </a:p>
          <a:p>
            <a:pPr marL="0" lvl="0" indent="0" rtl="0">
              <a:lnSpc>
                <a:spcPct val="115000"/>
              </a:lnSpc>
              <a:spcBef>
                <a:spcPts val="0"/>
              </a:spcBef>
              <a:buNone/>
            </a:pPr>
            <a:r>
              <a:rPr lang="en"/>
              <a:t>The system notifies user (without pop-ups) when the temperature drop the set point again.</a:t>
            </a:r>
          </a:p>
          <a:p>
            <a:pPr marL="0" lvl="0" indent="0" rtl="0">
              <a:lnSpc>
                <a:spcPct val="115000"/>
              </a:lnSpc>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 name="Shape 19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Top level objective: The system tries to identify the source of high humidity even though the temperature is in set range.</a:t>
            </a:r>
          </a:p>
          <a:p>
            <a:pPr lvl="0">
              <a:spcBef>
                <a:spcPts val="0"/>
              </a:spcBef>
              <a:buNone/>
            </a:pPr>
            <a:r>
              <a:rPr lang="en"/>
              <a:t>Assumptions: </a:t>
            </a:r>
          </a:p>
          <a:p>
            <a:pPr marL="457200" lvl="0" indent="-298450" rtl="0">
              <a:spcBef>
                <a:spcPts val="0"/>
              </a:spcBef>
              <a:buSzPct val="100000"/>
              <a:buAutoNum type="arabicParenR"/>
            </a:pPr>
            <a:r>
              <a:rPr lang="en"/>
              <a:t>The high humidity can be caused by not closing a window or an extreme outside humidity level.</a:t>
            </a:r>
          </a:p>
          <a:p>
            <a:pPr marL="457200" lvl="0" indent="-298450" rtl="0">
              <a:spcBef>
                <a:spcPts val="0"/>
              </a:spcBef>
              <a:buSzPct val="100000"/>
              <a:buAutoNum type="arabicParenR"/>
            </a:pPr>
            <a:r>
              <a:rPr lang="en"/>
              <a:t>If inside and outside temperatures and humidity both converging to each other, it is safe to assume that a window is open.</a:t>
            </a:r>
          </a:p>
          <a:p>
            <a:pPr marL="457200" lvl="0" indent="-298450">
              <a:spcBef>
                <a:spcPts val="0"/>
              </a:spcBef>
              <a:buSzPct val="100000"/>
              <a:buAutoNum type="arabicParenR"/>
            </a:pPr>
            <a:r>
              <a:rPr lang="en"/>
              <a:t>The situation is not considered as urgent situation so there is no need to use pop ups. </a:t>
            </a:r>
          </a:p>
          <a:p>
            <a:pPr lvl="0">
              <a:spcBef>
                <a:spcPts val="0"/>
              </a:spcBef>
              <a:buNone/>
            </a:pPr>
            <a:endParaRPr/>
          </a:p>
          <a:p>
            <a:pPr lvl="0">
              <a:spcBef>
                <a:spcPts val="0"/>
              </a:spcBef>
              <a:buNone/>
            </a:pPr>
            <a:r>
              <a:rPr lang="en" u="sng"/>
              <a:t>In words how the user interacts with the system:</a:t>
            </a:r>
          </a:p>
          <a:p>
            <a:pPr lvl="0">
              <a:spcBef>
                <a:spcPts val="0"/>
              </a:spcBef>
              <a:buNone/>
            </a:pPr>
            <a:r>
              <a:rPr lang="en"/>
              <a:t>The system puts a notification to the notification box. → states if the window is open by looking at the driven data</a:t>
            </a:r>
          </a:p>
          <a:p>
            <a:pPr lvl="0">
              <a:spcBef>
                <a:spcPts val="0"/>
              </a:spcBef>
              <a:buNone/>
            </a:pPr>
            <a:r>
              <a:rPr lang="en"/>
              <a:t>The user sees the notification when s/he logs into his account.</a:t>
            </a:r>
          </a:p>
          <a:p>
            <a:pPr lvl="0">
              <a:spcBef>
                <a:spcPts val="0"/>
              </a:spcBef>
              <a:buNone/>
            </a:pPr>
            <a:r>
              <a:rPr lang="en"/>
              <a:t>The user clicks the notification, then the notification disappears.</a:t>
            </a:r>
          </a:p>
          <a:p>
            <a:pPr lvl="0">
              <a:spcBef>
                <a:spcPts val="0"/>
              </a:spcBef>
              <a:buNone/>
            </a:pPr>
            <a:r>
              <a:rPr lang="en"/>
              <a:t>The user closes the windows to drop the humidity down, if it the source of humidity is an opening in the window.</a:t>
            </a:r>
          </a:p>
          <a:p>
            <a:pPr lvl="0">
              <a:spcBef>
                <a:spcPts val="0"/>
              </a:spcBef>
              <a:buNone/>
            </a:pPr>
            <a:r>
              <a:rPr lang="en"/>
              <a:t>The user get another notification when the humidity is down to normal levels. (when the user clicks the notification, the notification dissepears.)</a:t>
            </a:r>
          </a:p>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6" name="Shape 2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Details about the system:</a:t>
            </a:r>
          </a:p>
          <a:p>
            <a:pPr marL="457200" lvl="0" indent="-228600" rtl="0">
              <a:spcBef>
                <a:spcPts val="0"/>
              </a:spcBef>
              <a:buChar char="●"/>
            </a:pPr>
            <a:r>
              <a:rPr lang="en"/>
              <a:t>When the user clicks the “Comfort Index” option instead of “Temperature”, the temperature change button will fade, hindering the user to control the temperature. </a:t>
            </a:r>
          </a:p>
          <a:p>
            <a:pPr marL="457200" lvl="0" indent="-228600" rtl="0">
              <a:spcBef>
                <a:spcPts val="0"/>
              </a:spcBef>
              <a:buChar char="●"/>
            </a:pPr>
            <a:r>
              <a:rPr lang="en"/>
              <a:t>The user will still see the temperature the the house will have when s/he sets the “Feels Like” index to a given point. </a:t>
            </a:r>
          </a:p>
          <a:p>
            <a:pPr marL="457200" lvl="0" indent="-228600" rtl="0">
              <a:spcBef>
                <a:spcPts val="0"/>
              </a:spcBef>
              <a:buChar char="●"/>
            </a:pPr>
            <a:r>
              <a:rPr lang="en"/>
              <a:t>The user cannot change the feels like to the any given value. The system stops changing the “Feels Like” when the user is out of “Feels like” temperature limit range. There is a limitation that a user can change the feels like value since the user cannot control the humidity and the cooling units have limitations of how much that they can cool the room down.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3" name="Shape 21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The technical part of the Control index happens behind the scenes. The user does not have access to the Psychrometric chart. For example the user cannot see the Enthalpy value since the the user have no control of that values. The only information that the user have access to is stated at the previous slide (user interface with the system to change the controlling way of the system.)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228600" rtl="0">
              <a:spcBef>
                <a:spcPts val="0"/>
              </a:spcBef>
              <a:buChar char="●"/>
            </a:pPr>
            <a:r>
              <a:rPr lang="en"/>
              <a:t> All of the objectives are taken from the assignment description sheet on Collab</a:t>
            </a:r>
          </a:p>
          <a:p>
            <a:pPr marL="457200" lvl="0" indent="-228600" rtl="0">
              <a:spcBef>
                <a:spcPts val="0"/>
              </a:spcBef>
              <a:buChar char="●"/>
            </a:pPr>
            <a:r>
              <a:rPr lang="en"/>
              <a:t>We assumed that there is not any other objectives rather than the ones that are stated at the assignment sheet</a:t>
            </a:r>
          </a:p>
          <a:p>
            <a:pPr lvl="0">
              <a:spcBef>
                <a:spcPts val="0"/>
              </a:spcBef>
              <a:buNone/>
            </a:pPr>
            <a:endParaRPr/>
          </a:p>
          <a:p>
            <a:pPr lvl="0">
              <a:spcBef>
                <a:spcPts val="0"/>
              </a:spcBef>
              <a:buNone/>
            </a:pPr>
            <a:endParaRPr/>
          </a:p>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Proximity: Username and Password box  placed closer to and in line with the insert information boxes that correspond with them</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914400" lvl="1" indent="-298450">
              <a:lnSpc>
                <a:spcPct val="115000"/>
              </a:lnSpc>
              <a:spcBef>
                <a:spcPts val="0"/>
              </a:spcBef>
              <a:buSzPct val="100000"/>
              <a:buChar char="○"/>
            </a:pPr>
            <a:r>
              <a:rPr lang="en"/>
              <a:t>The main ideas we had behind the homepage was minimizing information access cost and redundancy gain. The latter was the primary reason that we decided to go with a layout of the home in contrast to the outside scene. The goal was that the highly contrasting background of the house would draw the user’s attention first, and their focus will be drawn to those numbers. We wanted to keep consistency with the three big numbers that the user may care about both indoors and outdoors. The “Feels Like” and “Temperature” numbers are aligned for both indoors and outdoors to show both consistency and contrast because of the varying backgrounds (the house vs. the outdoor sun). We chose to include “Set Temperature” in the indoors pane because that is a number the user would most likely care about next, and it seems rather intuitive that if the user feels cold or warm then changing this number would help resolve their discomfort. Humidity was included in the outdoor pane because it is probably the third most significant number a user would want to know about outside, and the outdoor humidity is probably more important than the indoor humidity because we cannot change indoor humidity in this system. Additionally, the “Feels Like”, “Temperature” and “Humidity” hierarchy might help the user become more acquainted with the idea of a comfort index, as it is determined by temperature and humidity. The notifications in the notifications pane will be ordered by level of urgency, signaled by the color of the alert symbol, which is intended to give some discriminability between them. This also incorporates the principle of top-down processing, as users will have physical evidence of what is most important and needs to be addressed now.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914400" lvl="1" indent="-298450">
              <a:lnSpc>
                <a:spcPct val="115000"/>
              </a:lnSpc>
              <a:spcBef>
                <a:spcPts val="0"/>
              </a:spcBef>
              <a:buSzPct val="100000"/>
              <a:buChar char="○"/>
            </a:pPr>
            <a:r>
              <a:rPr lang="en"/>
              <a:t>The main objective with the menu button was to draw the user’s attention to the various headings. We chose to use the well-known 3 line menu icon because users are most likely familiar with that particular visual unit. In order to create more contrast we implemented the blurred background effect.  The muting highlights the setting options and impedes with the user’s eyes becoming distracted with the background.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914400" lvl="1" indent="-298450">
              <a:lnSpc>
                <a:spcPct val="115000"/>
              </a:lnSpc>
              <a:spcBef>
                <a:spcPts val="0"/>
              </a:spcBef>
              <a:buSzPct val="100000"/>
              <a:buChar char="○"/>
            </a:pPr>
            <a:r>
              <a:rPr lang="en"/>
              <a:t>It was decided that the best way to discriminate between 3 levels of urgency was to use some conditional formatting with red, yellow, and green coloring. Each notification will also include a clickable “View Details” icon that will provide the user with more information. It was strategically placed in the right hand corner, with the rationale that once the user finishes reading the notification their eyes will naturally continue to pan from left to right, and the “View” part of this icon is aligned with the last line of the notification text.  Additionally, the use of small multiples added a level of consistency to the page which will enhance the user’s experience and overall readability.  Furthermore, the implementation of the design principle of redundancy gain helps to illustrate the different urgency levels.  The use of color and location is similar to the extremely familiar and user friendly stoplight.  The colors and location will help invoke the similarities and assist in the readability of the page and the system.</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914400" lvl="1" indent="-298450">
              <a:lnSpc>
                <a:spcPct val="115000"/>
              </a:lnSpc>
              <a:spcBef>
                <a:spcPts val="0"/>
              </a:spcBef>
              <a:buSzPct val="100000"/>
              <a:buChar char="○"/>
            </a:pPr>
            <a:r>
              <a:rPr lang="en"/>
              <a:t>The Urgent notification example shown was colored red to imply maximum urgency. A tricky obstacle in designing this was that we wanted to provide users with enough information that they would know how to address the issue but also not overwhelm them with a large chunk of text. Therefore we chose to add some extra salience to certain words or numbers, such as “10”, “3”, “High”, and “65”. Also provided below the notification are two options, whether to “Agree and do it now” or “Save for later”. The first includes a checkmark next to the text, which users will associate with addressing the problem (top-down processing and redundancy gain). The “save for later” icon includes an empty circle, which hopefully will be associated in their minds as a task that still needs to be completed. In order to subtly guide users to the “Agree” box, the notification window is tapered towards it, so that it almost looks like an arrow that the eye wants to follow.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0" name="Shape 16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914400" lvl="1" indent="-298450">
              <a:lnSpc>
                <a:spcPct val="115000"/>
              </a:lnSpc>
              <a:spcBef>
                <a:spcPts val="0"/>
              </a:spcBef>
              <a:buSzPct val="100000"/>
              <a:buChar char="○"/>
            </a:pPr>
            <a:r>
              <a:rPr lang="en"/>
              <a:t>Since it was decided that rather than force the user to control their settings in terms of solely comfort index, we made this page filterable by both Temperature and comfort index. This option to switch between the two is located in the bottom right corner, and by design the more salient of the two options is the one selected. In order to keep the design simplistic and discriminable with both, we faded out the options for controlling via comfort index. Therefore the most legible number is the value next to “Indoor Temperature”, and the most highly contrasting object (perhaps besides the bottom left corner’s information is the interactive bar used to set the temperature. The blue bar represents the actual temperature setting and the gray bars represent the range of temperatures that are acceptable, so that the AC unit is not constantly working to try and maintain the exact value. As one drags this bar the range bars will move to maintain their spacing, so if a user realizes that a possible range value is too high they can reduce the potential range. This range value is also in a white box to provide high contrast and draw attention. The high-contrast pane in the left corner was added in order to minimize information access cost for the user, as it would be tedious to switch between different windows to recall what the temperature outside may be.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cxnSp>
        <p:nvCxnSpPr>
          <p:cNvPr id="10" name="Shape 10"/>
          <p:cNvCxnSpPr/>
          <p:nvPr/>
        </p:nvCxnSpPr>
        <p:spPr>
          <a:xfrm>
            <a:off x="7007735" y="3176887"/>
            <a:ext cx="562200" cy="0"/>
          </a:xfrm>
          <a:prstGeom prst="straightConnector1">
            <a:avLst/>
          </a:prstGeom>
          <a:noFill/>
          <a:ln w="76200" cap="flat" cmpd="sng">
            <a:solidFill>
              <a:schemeClr val="lt2"/>
            </a:solidFill>
            <a:prstDash val="solid"/>
            <a:round/>
            <a:headEnd type="none" w="med" len="med"/>
            <a:tailEnd type="none" w="med" len="med"/>
          </a:ln>
        </p:spPr>
      </p:cxnSp>
      <p:cxnSp>
        <p:nvCxnSpPr>
          <p:cNvPr id="11" name="Shape 11"/>
          <p:cNvCxnSpPr/>
          <p:nvPr/>
        </p:nvCxnSpPr>
        <p:spPr>
          <a:xfrm>
            <a:off x="1575034" y="3158251"/>
            <a:ext cx="562200" cy="0"/>
          </a:xfrm>
          <a:prstGeom prst="straightConnector1">
            <a:avLst/>
          </a:prstGeom>
          <a:noFill/>
          <a:ln w="76200" cap="flat" cmpd="sng">
            <a:solidFill>
              <a:schemeClr val="lt2"/>
            </a:solidFill>
            <a:prstDash val="solid"/>
            <a:round/>
            <a:headEnd type="none" w="med" len="med"/>
            <a:tailEnd type="none" w="med" len="med"/>
          </a:ln>
        </p:spPr>
      </p:cxnSp>
      <p:grpSp>
        <p:nvGrpSpPr>
          <p:cNvPr id="12" name="Shape 12"/>
          <p:cNvGrpSpPr/>
          <p:nvPr/>
        </p:nvGrpSpPr>
        <p:grpSpPr>
          <a:xfrm>
            <a:off x="1004144" y="1022025"/>
            <a:ext cx="7136667" cy="152400"/>
            <a:chOff x="1346428" y="1011300"/>
            <a:chExt cx="6452100" cy="152400"/>
          </a:xfrm>
        </p:grpSpPr>
        <p:cxnSp>
          <p:nvCxnSpPr>
            <p:cNvPr id="13" name="Shape 13"/>
            <p:cNvCxnSpPr/>
            <p:nvPr/>
          </p:nvCxnSpPr>
          <p:spPr>
            <a:xfrm rot="10800000">
              <a:off x="1346428" y="1011300"/>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4" name="Shape 14"/>
            <p:cNvCxnSpPr/>
            <p:nvPr/>
          </p:nvCxnSpPr>
          <p:spPr>
            <a:xfrm rot="10800000">
              <a:off x="1346428" y="1163700"/>
              <a:ext cx="6452100" cy="0"/>
            </a:xfrm>
            <a:prstGeom prst="straightConnector1">
              <a:avLst/>
            </a:prstGeom>
            <a:noFill/>
            <a:ln w="9525" cap="flat" cmpd="sng">
              <a:solidFill>
                <a:schemeClr val="accent3"/>
              </a:solidFill>
              <a:prstDash val="solid"/>
              <a:round/>
              <a:headEnd type="none" w="med" len="med"/>
              <a:tailEnd type="none" w="med" len="med"/>
            </a:ln>
          </p:spPr>
        </p:cxnSp>
      </p:grpSp>
      <p:grpSp>
        <p:nvGrpSpPr>
          <p:cNvPr id="15" name="Shape 15"/>
          <p:cNvGrpSpPr/>
          <p:nvPr/>
        </p:nvGrpSpPr>
        <p:grpSpPr>
          <a:xfrm>
            <a:off x="1004151" y="3969100"/>
            <a:ext cx="7136667" cy="152400"/>
            <a:chOff x="1346435" y="3969087"/>
            <a:chExt cx="6452100" cy="152400"/>
          </a:xfrm>
        </p:grpSpPr>
        <p:cxnSp>
          <p:nvCxnSpPr>
            <p:cNvPr id="16" name="Shape 16"/>
            <p:cNvCxnSpPr/>
            <p:nvPr/>
          </p:nvCxnSpPr>
          <p:spPr>
            <a:xfrm>
              <a:off x="1346435" y="4121487"/>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7" name="Shape 17"/>
            <p:cNvCxnSpPr/>
            <p:nvPr/>
          </p:nvCxnSpPr>
          <p:spPr>
            <a:xfrm>
              <a:off x="1346435" y="3969087"/>
              <a:ext cx="6452100" cy="0"/>
            </a:xfrm>
            <a:prstGeom prst="straightConnector1">
              <a:avLst/>
            </a:prstGeom>
            <a:noFill/>
            <a:ln w="9525" cap="flat" cmpd="sng">
              <a:solidFill>
                <a:schemeClr val="accent3"/>
              </a:solidFill>
              <a:prstDash val="solid"/>
              <a:round/>
              <a:headEnd type="none" w="med" len="med"/>
              <a:tailEnd type="none" w="med" len="med"/>
            </a:ln>
          </p:spPr>
        </p:cxnSp>
      </p:grpSp>
      <p:sp>
        <p:nvSpPr>
          <p:cNvPr id="18" name="Shape 18"/>
          <p:cNvSpPr txBox="1">
            <a:spLocks noGrp="1"/>
          </p:cNvSpPr>
          <p:nvPr>
            <p:ph type="ctrTitle"/>
          </p:nvPr>
        </p:nvSpPr>
        <p:spPr>
          <a:xfrm>
            <a:off x="1004150" y="1751764"/>
            <a:ext cx="7136700" cy="1022400"/>
          </a:xfrm>
          <a:prstGeom prst="rect">
            <a:avLst/>
          </a:prstGeom>
        </p:spPr>
        <p:txBody>
          <a:bodyPr lIns="91425" tIns="91425" rIns="91425" bIns="91425" anchor="b" anchorCtr="0"/>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a:endParaRPr/>
          </a:p>
        </p:txBody>
      </p:sp>
      <p:sp>
        <p:nvSpPr>
          <p:cNvPr id="19" name="Shape 19"/>
          <p:cNvSpPr txBox="1">
            <a:spLocks noGrp="1"/>
          </p:cNvSpPr>
          <p:nvPr>
            <p:ph type="subTitle" idx="1"/>
          </p:nvPr>
        </p:nvSpPr>
        <p:spPr>
          <a:xfrm>
            <a:off x="2137225" y="2850039"/>
            <a:ext cx="48705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a:endParaRPr/>
          </a:p>
        </p:txBody>
      </p:sp>
      <p:sp>
        <p:nvSpPr>
          <p:cNvPr id="20" name="Shape 2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57" name="Shape 57"/>
          <p:cNvSpPr txBox="1">
            <a:spLocks noGrp="1"/>
          </p:cNvSpPr>
          <p:nvPr>
            <p:ph type="title"/>
          </p:nvPr>
        </p:nvSpPr>
        <p:spPr>
          <a:xfrm>
            <a:off x="311700" y="1304850"/>
            <a:ext cx="8520600" cy="1538400"/>
          </a:xfrm>
          <a:prstGeom prst="rect">
            <a:avLst/>
          </a:prstGeom>
        </p:spPr>
        <p:txBody>
          <a:bodyPr lIns="91425" tIns="91425" rIns="91425" bIns="91425" anchor="ctr" anchorCtr="0"/>
          <a:lstStyle>
            <a:lvl1pPr lvl="0" algn="ctr">
              <a:spcBef>
                <a:spcPts val="0"/>
              </a:spcBef>
              <a:buClr>
                <a:schemeClr val="accent3"/>
              </a:buClr>
              <a:buSzPct val="100000"/>
              <a:defRPr sz="13000">
                <a:solidFill>
                  <a:schemeClr val="accent3"/>
                </a:solidFill>
              </a:defRPr>
            </a:lvl1pPr>
            <a:lvl2pPr lvl="1" algn="ctr">
              <a:spcBef>
                <a:spcPts val="0"/>
              </a:spcBef>
              <a:buClr>
                <a:schemeClr val="accent3"/>
              </a:buClr>
              <a:buSzPct val="100000"/>
              <a:defRPr sz="13000">
                <a:solidFill>
                  <a:schemeClr val="accent3"/>
                </a:solidFill>
              </a:defRPr>
            </a:lvl2pPr>
            <a:lvl3pPr lvl="2" algn="ctr">
              <a:spcBef>
                <a:spcPts val="0"/>
              </a:spcBef>
              <a:buClr>
                <a:schemeClr val="accent3"/>
              </a:buClr>
              <a:buSzPct val="100000"/>
              <a:defRPr sz="13000">
                <a:solidFill>
                  <a:schemeClr val="accent3"/>
                </a:solidFill>
              </a:defRPr>
            </a:lvl3pPr>
            <a:lvl4pPr lvl="3" algn="ctr">
              <a:spcBef>
                <a:spcPts val="0"/>
              </a:spcBef>
              <a:buClr>
                <a:schemeClr val="accent3"/>
              </a:buClr>
              <a:buSzPct val="100000"/>
              <a:defRPr sz="13000">
                <a:solidFill>
                  <a:schemeClr val="accent3"/>
                </a:solidFill>
              </a:defRPr>
            </a:lvl4pPr>
            <a:lvl5pPr lvl="4" algn="ctr">
              <a:spcBef>
                <a:spcPts val="0"/>
              </a:spcBef>
              <a:buClr>
                <a:schemeClr val="accent3"/>
              </a:buClr>
              <a:buSzPct val="100000"/>
              <a:defRPr sz="13000">
                <a:solidFill>
                  <a:schemeClr val="accent3"/>
                </a:solidFill>
              </a:defRPr>
            </a:lvl5pPr>
            <a:lvl6pPr lvl="5" algn="ctr">
              <a:spcBef>
                <a:spcPts val="0"/>
              </a:spcBef>
              <a:buClr>
                <a:schemeClr val="accent3"/>
              </a:buClr>
              <a:buSzPct val="100000"/>
              <a:defRPr sz="13000">
                <a:solidFill>
                  <a:schemeClr val="accent3"/>
                </a:solidFill>
              </a:defRPr>
            </a:lvl6pPr>
            <a:lvl7pPr lvl="6" algn="ctr">
              <a:spcBef>
                <a:spcPts val="0"/>
              </a:spcBef>
              <a:buClr>
                <a:schemeClr val="accent3"/>
              </a:buClr>
              <a:buSzPct val="100000"/>
              <a:defRPr sz="13000">
                <a:solidFill>
                  <a:schemeClr val="accent3"/>
                </a:solidFill>
              </a:defRPr>
            </a:lvl7pPr>
            <a:lvl8pPr lvl="7" algn="ctr">
              <a:spcBef>
                <a:spcPts val="0"/>
              </a:spcBef>
              <a:buClr>
                <a:schemeClr val="accent3"/>
              </a:buClr>
              <a:buSzPct val="100000"/>
              <a:defRPr sz="13000">
                <a:solidFill>
                  <a:schemeClr val="accent3"/>
                </a:solidFill>
              </a:defRPr>
            </a:lvl8pPr>
            <a:lvl9pPr lvl="8" algn="ctr">
              <a:spcBef>
                <a:spcPts val="0"/>
              </a:spcBef>
              <a:buClr>
                <a:schemeClr val="accent3"/>
              </a:buClr>
              <a:buSzPct val="100000"/>
              <a:defRPr sz="13000">
                <a:solidFill>
                  <a:schemeClr val="accent3"/>
                </a:solidFill>
              </a:defRPr>
            </a:lvl9pPr>
          </a:lstStyle>
          <a:p>
            <a:endParaRPr/>
          </a:p>
        </p:txBody>
      </p:sp>
      <p:sp>
        <p:nvSpPr>
          <p:cNvPr id="58" name="Shape 58"/>
          <p:cNvSpPr txBox="1">
            <a:spLocks noGrp="1"/>
          </p:cNvSpPr>
          <p:nvPr>
            <p:ph type="body" idx="1"/>
          </p:nvPr>
        </p:nvSpPr>
        <p:spPr>
          <a:xfrm>
            <a:off x="311700" y="2995650"/>
            <a:ext cx="8520600" cy="10716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9" name="Shape 5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0"/>
        <p:cNvGrpSpPr/>
        <p:nvPr/>
      </p:nvGrpSpPr>
      <p:grpSpPr>
        <a:xfrm>
          <a:off x="0" y="0"/>
          <a:ext cx="0" cy="0"/>
          <a:chOff x="0" y="0"/>
          <a:chExt cx="0" cy="0"/>
        </a:xfrm>
      </p:grpSpPr>
      <p:sp>
        <p:nvSpPr>
          <p:cNvPr id="61" name="Shape 6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23" name="Shape 23"/>
          <p:cNvSpPr txBox="1">
            <a:spLocks noGrp="1"/>
          </p:cNvSpPr>
          <p:nvPr>
            <p:ph type="title"/>
          </p:nvPr>
        </p:nvSpPr>
        <p:spPr>
          <a:xfrm>
            <a:off x="311700" y="814800"/>
            <a:ext cx="8571300" cy="942000"/>
          </a:xfrm>
          <a:prstGeom prst="rect">
            <a:avLst/>
          </a:prstGeom>
        </p:spPr>
        <p:txBody>
          <a:bodyPr lIns="91425" tIns="91425" rIns="91425" bIns="91425" anchor="ctr"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27" name="Shape 27"/>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8" name="Shape 28"/>
          <p:cNvSpPr txBox="1">
            <a:spLocks noGrp="1"/>
          </p:cNvSpPr>
          <p:nvPr>
            <p:ph type="body" idx="1"/>
          </p:nvPr>
        </p:nvSpPr>
        <p:spPr>
          <a:xfrm>
            <a:off x="311700" y="1266325"/>
            <a:ext cx="8520600" cy="330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9" name="Shape 2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2" name="Shape 32"/>
          <p:cNvSpPr txBox="1">
            <a:spLocks noGrp="1"/>
          </p:cNvSpPr>
          <p:nvPr>
            <p:ph type="body" idx="1"/>
          </p:nvPr>
        </p:nvSpPr>
        <p:spPr>
          <a:xfrm>
            <a:off x="311700" y="1266175"/>
            <a:ext cx="3999900" cy="33027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3" name="Shape 33"/>
          <p:cNvSpPr txBox="1">
            <a:spLocks noGrp="1"/>
          </p:cNvSpPr>
          <p:nvPr>
            <p:ph type="body" idx="2"/>
          </p:nvPr>
        </p:nvSpPr>
        <p:spPr>
          <a:xfrm>
            <a:off x="4832400" y="1266175"/>
            <a:ext cx="3999900" cy="33027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0" name="Shape 4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1" name="Shape 4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6"/>
        </a:solidFill>
        <a:effectLst/>
      </p:bgPr>
    </p:bg>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90250" y="526350"/>
            <a:ext cx="5613600" cy="4090800"/>
          </a:xfrm>
          <a:prstGeom prst="rect">
            <a:avLst/>
          </a:prstGeom>
        </p:spPr>
        <p:txBody>
          <a:bodyPr lIns="91425" tIns="91425" rIns="91425" bIns="91425" anchor="ctr" anchorCtr="0"/>
          <a:lstStyle>
            <a:lvl1pPr lvl="0">
              <a:spcBef>
                <a:spcPts val="0"/>
              </a:spcBef>
              <a:buClr>
                <a:schemeClr val="dk2"/>
              </a:buClr>
              <a:buSzPct val="100000"/>
              <a:defRPr sz="5400" b="0">
                <a:solidFill>
                  <a:schemeClr val="dk2"/>
                </a:solidFill>
              </a:defRPr>
            </a:lvl1pPr>
            <a:lvl2pPr lvl="1">
              <a:spcBef>
                <a:spcPts val="0"/>
              </a:spcBef>
              <a:buClr>
                <a:schemeClr val="dk2"/>
              </a:buClr>
              <a:buSzPct val="100000"/>
              <a:defRPr sz="5400" b="0">
                <a:solidFill>
                  <a:schemeClr val="dk2"/>
                </a:solidFill>
              </a:defRPr>
            </a:lvl2pPr>
            <a:lvl3pPr lvl="2">
              <a:spcBef>
                <a:spcPts val="0"/>
              </a:spcBef>
              <a:buClr>
                <a:schemeClr val="dk2"/>
              </a:buClr>
              <a:buSzPct val="100000"/>
              <a:defRPr sz="5400" b="0">
                <a:solidFill>
                  <a:schemeClr val="dk2"/>
                </a:solidFill>
              </a:defRPr>
            </a:lvl3pPr>
            <a:lvl4pPr lvl="3">
              <a:spcBef>
                <a:spcPts val="0"/>
              </a:spcBef>
              <a:buClr>
                <a:schemeClr val="dk2"/>
              </a:buClr>
              <a:buSzPct val="100000"/>
              <a:defRPr sz="5400" b="0">
                <a:solidFill>
                  <a:schemeClr val="dk2"/>
                </a:solidFill>
              </a:defRPr>
            </a:lvl4pPr>
            <a:lvl5pPr lvl="4">
              <a:spcBef>
                <a:spcPts val="0"/>
              </a:spcBef>
              <a:buClr>
                <a:schemeClr val="dk2"/>
              </a:buClr>
              <a:buSzPct val="100000"/>
              <a:defRPr sz="5400" b="0">
                <a:solidFill>
                  <a:schemeClr val="dk2"/>
                </a:solidFill>
              </a:defRPr>
            </a:lvl5pPr>
            <a:lvl6pPr lvl="5">
              <a:spcBef>
                <a:spcPts val="0"/>
              </a:spcBef>
              <a:buClr>
                <a:schemeClr val="dk2"/>
              </a:buClr>
              <a:buSzPct val="100000"/>
              <a:defRPr sz="5400" b="0">
                <a:solidFill>
                  <a:schemeClr val="dk2"/>
                </a:solidFill>
              </a:defRPr>
            </a:lvl6pPr>
            <a:lvl7pPr lvl="6">
              <a:spcBef>
                <a:spcPts val="0"/>
              </a:spcBef>
              <a:buClr>
                <a:schemeClr val="dk2"/>
              </a:buClr>
              <a:buSzPct val="100000"/>
              <a:defRPr sz="5400" b="0">
                <a:solidFill>
                  <a:schemeClr val="dk2"/>
                </a:solidFill>
              </a:defRPr>
            </a:lvl7pPr>
            <a:lvl8pPr lvl="7">
              <a:spcBef>
                <a:spcPts val="0"/>
              </a:spcBef>
              <a:buClr>
                <a:schemeClr val="dk2"/>
              </a:buClr>
              <a:buSzPct val="100000"/>
              <a:defRPr sz="5400" b="0">
                <a:solidFill>
                  <a:schemeClr val="dk2"/>
                </a:solidFill>
              </a:defRPr>
            </a:lvl8pPr>
            <a:lvl9pPr lvl="8">
              <a:spcBef>
                <a:spcPts val="0"/>
              </a:spcBef>
              <a:buClr>
                <a:schemeClr val="dk2"/>
              </a:buClr>
              <a:buSzPct val="100000"/>
              <a:defRPr sz="5400" b="0">
                <a:solidFill>
                  <a:schemeClr val="dk2"/>
                </a:solidFill>
              </a:defRPr>
            </a:lvl9pPr>
          </a:lstStyle>
          <a:p>
            <a:endParaRPr/>
          </a:p>
        </p:txBody>
      </p:sp>
      <p:sp>
        <p:nvSpPr>
          <p:cNvPr id="44" name="Shape 4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cxnSp>
        <p:nvCxnSpPr>
          <p:cNvPr id="47" name="Shape 47"/>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48" name="Shape 48"/>
          <p:cNvSpPr txBox="1">
            <a:spLocks noGrp="1"/>
          </p:cNvSpPr>
          <p:nvPr>
            <p:ph type="title"/>
          </p:nvPr>
        </p:nvSpPr>
        <p:spPr>
          <a:xfrm>
            <a:off x="265500" y="1039675"/>
            <a:ext cx="4045200" cy="16758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9" name="Shape 49"/>
          <p:cNvSpPr txBox="1">
            <a:spLocks noGrp="1"/>
          </p:cNvSpPr>
          <p:nvPr>
            <p:ph type="subTitle" idx="1"/>
          </p:nvPr>
        </p:nvSpPr>
        <p:spPr>
          <a:xfrm>
            <a:off x="265500" y="27268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50" name="Shape 50"/>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51" name="Shape 5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2"/>
        <p:cNvGrpSpPr/>
        <p:nvPr/>
      </p:nvGrpSpPr>
      <p:grpSpPr>
        <a:xfrm>
          <a:off x="0" y="0"/>
          <a:ext cx="0" cy="0"/>
          <a:chOff x="0" y="0"/>
          <a:chExt cx="0" cy="0"/>
        </a:xfrm>
      </p:grpSpPr>
      <p:sp>
        <p:nvSpPr>
          <p:cNvPr id="53" name="Shape 53"/>
          <p:cNvSpPr txBox="1">
            <a:spLocks noGrp="1"/>
          </p:cNvSpPr>
          <p:nvPr>
            <p:ph type="body" idx="1"/>
          </p:nvPr>
        </p:nvSpPr>
        <p:spPr>
          <a:xfrm>
            <a:off x="311700" y="4230725"/>
            <a:ext cx="5998800" cy="598800"/>
          </a:xfrm>
          <a:prstGeom prst="rect">
            <a:avLst/>
          </a:prstGeom>
        </p:spPr>
        <p:txBody>
          <a:bodyPr lIns="91425" tIns="91425" rIns="91425" bIns="91425" anchor="ctr" anchorCtr="0"/>
          <a:lstStyle>
            <a:lvl1pPr lvl="0">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a:endParaRPr/>
          </a:p>
        </p:txBody>
      </p:sp>
      <p:sp>
        <p:nvSpPr>
          <p:cNvPr id="54" name="Shape 5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707400"/>
          </a:xfrm>
          <a:prstGeom prst="rect">
            <a:avLst/>
          </a:prstGeom>
          <a:noFill/>
          <a:ln>
            <a:noFill/>
          </a:ln>
        </p:spPr>
        <p:txBody>
          <a:bodyPr lIns="91425" tIns="91425" rIns="91425" bIns="91425" anchor="t" anchorCtr="0"/>
          <a:lstStyle>
            <a:lvl1pPr lvl="0">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Shape 7"/>
          <p:cNvSpPr txBox="1">
            <a:spLocks noGrp="1"/>
          </p:cNvSpPr>
          <p:nvPr>
            <p:ph type="body" idx="1"/>
          </p:nvPr>
        </p:nvSpPr>
        <p:spPr>
          <a:xfrm>
            <a:off x="311700" y="1266325"/>
            <a:ext cx="8520600" cy="33027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Open Sans"/>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latin typeface="Open Sans"/>
                <a:ea typeface="Open Sans"/>
                <a:cs typeface="Open Sans"/>
                <a:sym typeface="Open Sans"/>
              </a:rPr>
              <a:t>‹#›</a:t>
            </a:fld>
            <a:endParaRPr lang="en" sz="1000">
              <a:solidFill>
                <a:schemeClr val="dk2"/>
              </a:solidFill>
              <a:latin typeface="Open Sans"/>
              <a:ea typeface="Open Sans"/>
              <a:cs typeface="Open Sans"/>
              <a:sym typeface="Open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slide=id.g1363e1140a_0_15"/><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ctrTitle"/>
          </p:nvPr>
        </p:nvSpPr>
        <p:spPr>
          <a:xfrm>
            <a:off x="1004150" y="1751764"/>
            <a:ext cx="7136700" cy="1022400"/>
          </a:xfrm>
          <a:prstGeom prst="rect">
            <a:avLst/>
          </a:prstGeom>
        </p:spPr>
        <p:txBody>
          <a:bodyPr lIns="91425" tIns="91425" rIns="91425" bIns="91425" anchor="b" anchorCtr="0">
            <a:noAutofit/>
          </a:bodyPr>
          <a:lstStyle/>
          <a:p>
            <a:pPr lvl="0">
              <a:spcBef>
                <a:spcPts val="0"/>
              </a:spcBef>
              <a:buNone/>
            </a:pPr>
            <a:r>
              <a:rPr lang="en"/>
              <a:t>SYS 3023 Assignment 2</a:t>
            </a:r>
          </a:p>
        </p:txBody>
      </p:sp>
      <p:sp>
        <p:nvSpPr>
          <p:cNvPr id="67" name="Shape 67"/>
          <p:cNvSpPr txBox="1"/>
          <p:nvPr/>
        </p:nvSpPr>
        <p:spPr>
          <a:xfrm>
            <a:off x="1229400" y="2774175"/>
            <a:ext cx="7178100" cy="1665600"/>
          </a:xfrm>
          <a:prstGeom prst="rect">
            <a:avLst/>
          </a:prstGeom>
          <a:noFill/>
          <a:ln>
            <a:noFill/>
          </a:ln>
        </p:spPr>
        <p:txBody>
          <a:bodyPr lIns="91425" tIns="91425" rIns="91425" bIns="91425" anchor="ctr" anchorCtr="0">
            <a:noAutofit/>
          </a:bodyPr>
          <a:lstStyle/>
          <a:p>
            <a:pPr lvl="0" rtl="0">
              <a:lnSpc>
                <a:spcPct val="115000"/>
              </a:lnSpc>
              <a:spcBef>
                <a:spcPts val="0"/>
              </a:spcBef>
              <a:buNone/>
            </a:pPr>
            <a:r>
              <a:rPr lang="en">
                <a:latin typeface="Cambria"/>
                <a:ea typeface="Cambria"/>
                <a:cs typeface="Cambria"/>
                <a:sym typeface="Cambria"/>
              </a:rPr>
              <a:t>Group 19: Fan Feng, Connor Hagan, Ann Clare Levy, William Rainey, Safir Serhatli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pic>
        <p:nvPicPr>
          <p:cNvPr id="172" name="Shape 172"/>
          <p:cNvPicPr preferRelativeResize="0"/>
          <p:nvPr/>
        </p:nvPicPr>
        <p:blipFill>
          <a:blip r:embed="rId3">
            <a:alphaModFix/>
          </a:blip>
          <a:stretch>
            <a:fillRect/>
          </a:stretch>
        </p:blipFill>
        <p:spPr>
          <a:xfrm>
            <a:off x="2478250" y="0"/>
            <a:ext cx="6737050" cy="5038700"/>
          </a:xfrm>
          <a:prstGeom prst="rect">
            <a:avLst/>
          </a:prstGeom>
          <a:noFill/>
          <a:ln>
            <a:noFill/>
          </a:ln>
        </p:spPr>
      </p:pic>
      <p:grpSp>
        <p:nvGrpSpPr>
          <p:cNvPr id="173" name="Shape 173"/>
          <p:cNvGrpSpPr/>
          <p:nvPr/>
        </p:nvGrpSpPr>
        <p:grpSpPr>
          <a:xfrm>
            <a:off x="91590" y="1614825"/>
            <a:ext cx="2727655" cy="1180485"/>
            <a:chOff x="974988" y="223675"/>
            <a:chExt cx="2286000" cy="1155300"/>
          </a:xfrm>
        </p:grpSpPr>
        <p:sp>
          <p:nvSpPr>
            <p:cNvPr id="174" name="Shape 174"/>
            <p:cNvSpPr/>
            <p:nvPr/>
          </p:nvSpPr>
          <p:spPr>
            <a:xfrm>
              <a:off x="974988" y="223675"/>
              <a:ext cx="2286000" cy="1155300"/>
            </a:xfrm>
            <a:prstGeom prst="wedgeEllipseCallout">
              <a:avLst>
                <a:gd name="adj1" fmla="val 62092"/>
                <a:gd name="adj2" fmla="val 1728"/>
              </a:avLst>
            </a:prstGeom>
            <a:no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5" name="Shape 175"/>
            <p:cNvSpPr txBox="1"/>
            <p:nvPr/>
          </p:nvSpPr>
          <p:spPr>
            <a:xfrm>
              <a:off x="1194642" y="291403"/>
              <a:ext cx="2013300" cy="854100"/>
            </a:xfrm>
            <a:prstGeom prst="rect">
              <a:avLst/>
            </a:prstGeom>
            <a:noFill/>
            <a:ln>
              <a:noFill/>
            </a:ln>
          </p:spPr>
          <p:txBody>
            <a:bodyPr lIns="91425" tIns="91425" rIns="91425" bIns="91425" anchor="t" anchorCtr="0">
              <a:noAutofit/>
            </a:bodyPr>
            <a:lstStyle/>
            <a:p>
              <a:pPr lvl="0" rtl="0">
                <a:spcBef>
                  <a:spcPts val="0"/>
                </a:spcBef>
                <a:buNone/>
              </a:pPr>
              <a:r>
                <a:rPr lang="en" dirty="0">
                  <a:latin typeface="Cambria"/>
                  <a:ea typeface="Cambria"/>
                  <a:cs typeface="Cambria"/>
                  <a:sym typeface="Cambria"/>
                </a:rPr>
                <a:t>Use Proximity Principle to remind the user of the switch between two control modes </a:t>
              </a:r>
            </a:p>
          </p:txBody>
        </p:sp>
      </p:grpSp>
      <p:sp>
        <p:nvSpPr>
          <p:cNvPr id="176" name="Shape 176"/>
          <p:cNvSpPr txBox="1"/>
          <p:nvPr/>
        </p:nvSpPr>
        <p:spPr>
          <a:xfrm>
            <a:off x="-44575" y="0"/>
            <a:ext cx="3000000" cy="1699200"/>
          </a:xfrm>
          <a:prstGeom prst="rect">
            <a:avLst/>
          </a:prstGeom>
          <a:noFill/>
          <a:ln>
            <a:noFill/>
          </a:ln>
        </p:spPr>
        <p:txBody>
          <a:bodyPr lIns="91425" tIns="91425" rIns="91425" bIns="91425" anchor="ctr" anchorCtr="0">
            <a:noAutofit/>
          </a:bodyPr>
          <a:lstStyle/>
          <a:p>
            <a:pPr lvl="0" rtl="0">
              <a:spcBef>
                <a:spcPts val="0"/>
              </a:spcBef>
              <a:buNone/>
            </a:pPr>
            <a:r>
              <a:rPr lang="en" sz="3600" b="1">
                <a:solidFill>
                  <a:schemeClr val="accent1"/>
                </a:solidFill>
                <a:latin typeface="PT Sans Narrow"/>
                <a:ea typeface="PT Sans Narrow"/>
                <a:cs typeface="PT Sans Narrow"/>
                <a:sym typeface="PT Sans Narrow"/>
              </a:rPr>
              <a:t>Control Page</a:t>
            </a:r>
          </a:p>
          <a:p>
            <a:pPr lvl="0" rtl="0">
              <a:spcBef>
                <a:spcPts val="0"/>
              </a:spcBef>
              <a:buNone/>
            </a:pPr>
            <a:r>
              <a:rPr lang="en" sz="3600" b="1">
                <a:solidFill>
                  <a:schemeClr val="accent1"/>
                </a:solidFill>
                <a:latin typeface="PT Sans Narrow"/>
                <a:ea typeface="PT Sans Narrow"/>
                <a:cs typeface="PT Sans Narrow"/>
                <a:sym typeface="PT Sans Narrow"/>
              </a:rPr>
              <a:t>Comfort Index</a:t>
            </a:r>
          </a:p>
        </p:txBody>
      </p:sp>
      <p:sp>
        <p:nvSpPr>
          <p:cNvPr id="177" name="Shape 177"/>
          <p:cNvSpPr txBox="1"/>
          <p:nvPr/>
        </p:nvSpPr>
        <p:spPr>
          <a:xfrm>
            <a:off x="216200" y="4718300"/>
            <a:ext cx="6554400" cy="159300"/>
          </a:xfrm>
          <a:prstGeom prst="rect">
            <a:avLst/>
          </a:prstGeom>
          <a:noFill/>
          <a:ln>
            <a:noFill/>
          </a:ln>
        </p:spPr>
        <p:txBody>
          <a:bodyPr lIns="91425" tIns="91425" rIns="91425" bIns="91425" anchor="t" anchorCtr="0">
            <a:noAutofit/>
          </a:bodyPr>
          <a:lstStyle/>
          <a:p>
            <a:pPr lvl="0" rtl="0">
              <a:spcBef>
                <a:spcPts val="0"/>
              </a:spcBef>
              <a:buNone/>
            </a:pPr>
            <a:r>
              <a:rPr lang="en" sz="1200">
                <a:solidFill>
                  <a:srgbClr val="999999"/>
                </a:solidFill>
              </a:rPr>
              <a:t>9  </a:t>
            </a:r>
            <a:r>
              <a:rPr lang="en" sz="1200">
                <a:solidFill>
                  <a:srgbClr val="999999"/>
                </a:solidFill>
                <a:latin typeface="Cambria"/>
                <a:ea typeface="Cambria"/>
                <a:cs typeface="Cambria"/>
                <a:sym typeface="Cambria"/>
              </a:rPr>
              <a:t>Fan Feng, Connor Hagan, Ann Clare Levy, William Rainey, Safir Serhatli</a:t>
            </a:r>
          </a:p>
          <a:p>
            <a:pPr lvl="0" rtl="0">
              <a:spcBef>
                <a:spcPts val="0"/>
              </a:spcBef>
              <a:buNone/>
            </a:pPr>
            <a:endParaRPr>
              <a:solidFill>
                <a:srgbClr val="9999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3"/>
                                        </p:tgtEl>
                                        <p:attrNameLst>
                                          <p:attrName>style.visibility</p:attrName>
                                        </p:attrNameLst>
                                      </p:cBhvr>
                                      <p:to>
                                        <p:strVal val="visible"/>
                                      </p:to>
                                    </p:set>
                                    <p:animEffect transition="in" filter="fade">
                                      <p:cBhvr>
                                        <p:cTn id="7" dur="1000"/>
                                        <p:tgtEl>
                                          <p:spTgt spid="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p:nvPr/>
        </p:nvSpPr>
        <p:spPr>
          <a:xfrm>
            <a:off x="4339750" y="1246275"/>
            <a:ext cx="3082200" cy="797400"/>
          </a:xfrm>
          <a:prstGeom prst="rect">
            <a:avLst/>
          </a:prstGeom>
          <a:noFill/>
          <a:ln>
            <a:noFill/>
          </a:ln>
        </p:spPr>
        <p:txBody>
          <a:bodyPr lIns="91425" tIns="91425" rIns="91425" bIns="91425" anchor="t" anchorCtr="0">
            <a:noAutofit/>
          </a:bodyPr>
          <a:lstStyle/>
          <a:p>
            <a:pPr lvl="0">
              <a:spcBef>
                <a:spcPts val="0"/>
              </a:spcBef>
              <a:buNone/>
            </a:pPr>
            <a:r>
              <a:rPr lang="en" sz="1800" b="1">
                <a:latin typeface="Cambria"/>
                <a:ea typeface="Cambria"/>
                <a:cs typeface="Cambria"/>
                <a:sym typeface="Cambria"/>
              </a:rPr>
              <a:t>What is Comfort Setting?</a:t>
            </a:r>
          </a:p>
        </p:txBody>
      </p:sp>
      <p:sp>
        <p:nvSpPr>
          <p:cNvPr id="183" name="Shape 183"/>
          <p:cNvSpPr txBox="1"/>
          <p:nvPr/>
        </p:nvSpPr>
        <p:spPr>
          <a:xfrm>
            <a:off x="381000" y="0"/>
            <a:ext cx="2046900" cy="797399"/>
          </a:xfrm>
          <a:prstGeom prst="rect">
            <a:avLst/>
          </a:prstGeom>
          <a:noFill/>
          <a:ln>
            <a:noFill/>
          </a:ln>
        </p:spPr>
        <p:txBody>
          <a:bodyPr lIns="91425" tIns="91425" rIns="91425" bIns="91425" anchor="t" anchorCtr="0">
            <a:noAutofit/>
          </a:bodyPr>
          <a:lstStyle/>
          <a:p>
            <a:pPr lvl="0" rtl="0">
              <a:spcBef>
                <a:spcPts val="0"/>
              </a:spcBef>
              <a:buNone/>
            </a:pPr>
            <a:r>
              <a:rPr lang="en" sz="3600" b="1">
                <a:solidFill>
                  <a:schemeClr val="accent1"/>
                </a:solidFill>
                <a:latin typeface="PT Sans Narrow"/>
                <a:ea typeface="PT Sans Narrow"/>
                <a:cs typeface="PT Sans Narrow"/>
                <a:sym typeface="PT Sans Narrow"/>
              </a:rPr>
              <a:t>What is Comfort Index</a:t>
            </a:r>
          </a:p>
        </p:txBody>
      </p:sp>
      <p:pic>
        <p:nvPicPr>
          <p:cNvPr id="184" name="Shape 184"/>
          <p:cNvPicPr preferRelativeResize="0"/>
          <p:nvPr/>
        </p:nvPicPr>
        <p:blipFill>
          <a:blip r:embed="rId3">
            <a:alphaModFix/>
          </a:blip>
          <a:stretch>
            <a:fillRect/>
          </a:stretch>
        </p:blipFill>
        <p:spPr>
          <a:xfrm>
            <a:off x="2414050" y="0"/>
            <a:ext cx="6690574" cy="5056175"/>
          </a:xfrm>
          <a:prstGeom prst="rect">
            <a:avLst/>
          </a:prstGeom>
          <a:noFill/>
          <a:ln>
            <a:noFill/>
          </a:ln>
        </p:spPr>
      </p:pic>
      <p:grpSp>
        <p:nvGrpSpPr>
          <p:cNvPr id="185" name="Shape 185"/>
          <p:cNvGrpSpPr/>
          <p:nvPr/>
        </p:nvGrpSpPr>
        <p:grpSpPr>
          <a:xfrm>
            <a:off x="101237" y="1969604"/>
            <a:ext cx="2803864" cy="1518410"/>
            <a:chOff x="983097" y="493590"/>
            <a:chExt cx="2349869" cy="1155299"/>
          </a:xfrm>
        </p:grpSpPr>
        <p:sp>
          <p:nvSpPr>
            <p:cNvPr id="186" name="Shape 186"/>
            <p:cNvSpPr/>
            <p:nvPr/>
          </p:nvSpPr>
          <p:spPr>
            <a:xfrm>
              <a:off x="983097" y="493590"/>
              <a:ext cx="2286000" cy="1155299"/>
            </a:xfrm>
            <a:prstGeom prst="wedgeEllipseCallout">
              <a:avLst>
                <a:gd name="adj1" fmla="val 62092"/>
                <a:gd name="adj2" fmla="val 1728"/>
              </a:avLst>
            </a:prstGeom>
            <a:no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7" name="Shape 187"/>
            <p:cNvSpPr txBox="1"/>
            <p:nvPr/>
          </p:nvSpPr>
          <p:spPr>
            <a:xfrm>
              <a:off x="1259967" y="593409"/>
              <a:ext cx="2072999" cy="854100"/>
            </a:xfrm>
            <a:prstGeom prst="rect">
              <a:avLst/>
            </a:prstGeom>
            <a:noFill/>
            <a:ln>
              <a:noFill/>
            </a:ln>
          </p:spPr>
          <p:txBody>
            <a:bodyPr lIns="91425" tIns="91425" rIns="91425" bIns="91425" anchor="t" anchorCtr="0">
              <a:noAutofit/>
            </a:bodyPr>
            <a:lstStyle/>
            <a:p>
              <a:pPr lvl="0" rtl="0">
                <a:spcBef>
                  <a:spcPts val="0"/>
                </a:spcBef>
                <a:buNone/>
              </a:pPr>
              <a:r>
                <a:rPr lang="en" dirty="0">
                  <a:latin typeface="Cambria"/>
                  <a:ea typeface="Cambria"/>
                  <a:cs typeface="Cambria"/>
                  <a:sym typeface="Cambria"/>
                </a:rPr>
                <a:t>Implement the Memory Principle to make sure users not familiar with comfort index can understand how this system works </a:t>
              </a:r>
            </a:p>
          </p:txBody>
        </p:sp>
      </p:grpSp>
      <p:sp>
        <p:nvSpPr>
          <p:cNvPr id="188" name="Shape 188"/>
          <p:cNvSpPr txBox="1"/>
          <p:nvPr/>
        </p:nvSpPr>
        <p:spPr>
          <a:xfrm>
            <a:off x="216200" y="4718300"/>
            <a:ext cx="6554400" cy="159300"/>
          </a:xfrm>
          <a:prstGeom prst="rect">
            <a:avLst/>
          </a:prstGeom>
          <a:noFill/>
          <a:ln>
            <a:noFill/>
          </a:ln>
        </p:spPr>
        <p:txBody>
          <a:bodyPr lIns="91425" tIns="91425" rIns="91425" bIns="91425" anchor="t" anchorCtr="0">
            <a:noAutofit/>
          </a:bodyPr>
          <a:lstStyle/>
          <a:p>
            <a:pPr lvl="0" rtl="0">
              <a:spcBef>
                <a:spcPts val="0"/>
              </a:spcBef>
              <a:buNone/>
            </a:pPr>
            <a:r>
              <a:rPr lang="en" sz="1200">
                <a:solidFill>
                  <a:srgbClr val="999999"/>
                </a:solidFill>
              </a:rPr>
              <a:t>10  </a:t>
            </a:r>
            <a:r>
              <a:rPr lang="en" sz="1200">
                <a:solidFill>
                  <a:srgbClr val="999999"/>
                </a:solidFill>
                <a:latin typeface="Cambria"/>
                <a:ea typeface="Cambria"/>
                <a:cs typeface="Cambria"/>
                <a:sym typeface="Cambria"/>
              </a:rPr>
              <a:t>Fan Feng, Connor Hagan, Ann Clare Levy, William Rainey, Safir Serhatli</a:t>
            </a:r>
          </a:p>
          <a:p>
            <a:pPr lvl="0" rtl="0">
              <a:spcBef>
                <a:spcPts val="0"/>
              </a:spcBef>
              <a:buNone/>
            </a:pPr>
            <a:endParaRPr>
              <a:solidFill>
                <a:srgbClr val="9999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5"/>
                                        </p:tgtEl>
                                        <p:attrNameLst>
                                          <p:attrName>style.visibility</p:attrName>
                                        </p:attrNameLst>
                                      </p:cBhvr>
                                      <p:to>
                                        <p:strVal val="visible"/>
                                      </p:to>
                                    </p:set>
                                    <p:animEffect transition="in" filter="fade">
                                      <p:cBhvr>
                                        <p:cTn id="7" dur="1000"/>
                                        <p:tgtEl>
                                          <p:spTgt spid="1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title"/>
          </p:nvPr>
        </p:nvSpPr>
        <p:spPr>
          <a:xfrm>
            <a:off x="159300" y="-94775"/>
            <a:ext cx="8520600" cy="707400"/>
          </a:xfrm>
          <a:prstGeom prst="rect">
            <a:avLst/>
          </a:prstGeom>
        </p:spPr>
        <p:txBody>
          <a:bodyPr lIns="91425" tIns="91425" rIns="91425" bIns="91425" anchor="t" anchorCtr="0">
            <a:noAutofit/>
          </a:bodyPr>
          <a:lstStyle/>
          <a:p>
            <a:pPr lvl="0">
              <a:spcBef>
                <a:spcPts val="0"/>
              </a:spcBef>
              <a:buNone/>
            </a:pPr>
            <a:r>
              <a:rPr lang="en"/>
              <a:t>Urgent Issue:</a:t>
            </a:r>
          </a:p>
        </p:txBody>
      </p:sp>
      <p:sp>
        <p:nvSpPr>
          <p:cNvPr id="194" name="Shape 194"/>
          <p:cNvSpPr txBox="1">
            <a:spLocks noGrp="1"/>
          </p:cNvSpPr>
          <p:nvPr>
            <p:ph type="body" idx="1"/>
          </p:nvPr>
        </p:nvSpPr>
        <p:spPr>
          <a:xfrm>
            <a:off x="311700" y="845650"/>
            <a:ext cx="8520600" cy="3850200"/>
          </a:xfrm>
          <a:prstGeom prst="rect">
            <a:avLst/>
          </a:prstGeom>
        </p:spPr>
        <p:txBody>
          <a:bodyPr lIns="91425" tIns="91425" rIns="91425" bIns="91425" anchor="t" anchorCtr="0">
            <a:noAutofit/>
          </a:bodyPr>
          <a:lstStyle/>
          <a:p>
            <a:pPr lvl="0">
              <a:spcBef>
                <a:spcPts val="0"/>
              </a:spcBef>
              <a:buNone/>
            </a:pPr>
            <a:endParaRPr/>
          </a:p>
          <a:p>
            <a:pPr lvl="0">
              <a:spcBef>
                <a:spcPts val="0"/>
              </a:spcBef>
              <a:buNone/>
            </a:pPr>
            <a:endParaRPr/>
          </a:p>
          <a:p>
            <a:pPr lvl="0">
              <a:spcBef>
                <a:spcPts val="0"/>
              </a:spcBef>
              <a:buNone/>
            </a:pPr>
            <a:endParaRPr/>
          </a:p>
        </p:txBody>
      </p:sp>
      <p:pic>
        <p:nvPicPr>
          <p:cNvPr id="195" name="Shape 195"/>
          <p:cNvPicPr preferRelativeResize="0"/>
          <p:nvPr/>
        </p:nvPicPr>
        <p:blipFill>
          <a:blip r:embed="rId3">
            <a:alphaModFix/>
          </a:blip>
          <a:stretch>
            <a:fillRect/>
          </a:stretch>
        </p:blipFill>
        <p:spPr>
          <a:xfrm>
            <a:off x="1401324" y="515375"/>
            <a:ext cx="7537600" cy="4291374"/>
          </a:xfrm>
          <a:prstGeom prst="rect">
            <a:avLst/>
          </a:prstGeom>
          <a:noFill/>
          <a:ln>
            <a:noFill/>
          </a:ln>
        </p:spPr>
      </p:pic>
      <p:sp>
        <p:nvSpPr>
          <p:cNvPr id="196" name="Shape 196"/>
          <p:cNvSpPr txBox="1"/>
          <p:nvPr/>
        </p:nvSpPr>
        <p:spPr>
          <a:xfrm>
            <a:off x="216200" y="4718300"/>
            <a:ext cx="6554400" cy="159300"/>
          </a:xfrm>
          <a:prstGeom prst="rect">
            <a:avLst/>
          </a:prstGeom>
          <a:noFill/>
          <a:ln>
            <a:noFill/>
          </a:ln>
        </p:spPr>
        <p:txBody>
          <a:bodyPr lIns="91425" tIns="91425" rIns="91425" bIns="91425" anchor="t" anchorCtr="0">
            <a:noAutofit/>
          </a:bodyPr>
          <a:lstStyle/>
          <a:p>
            <a:pPr lvl="0" rtl="0">
              <a:spcBef>
                <a:spcPts val="0"/>
              </a:spcBef>
              <a:buNone/>
            </a:pPr>
            <a:r>
              <a:rPr lang="en" sz="1200">
                <a:solidFill>
                  <a:srgbClr val="999999"/>
                </a:solidFill>
              </a:rPr>
              <a:t>11  </a:t>
            </a:r>
            <a:r>
              <a:rPr lang="en" sz="1200">
                <a:solidFill>
                  <a:srgbClr val="999999"/>
                </a:solidFill>
                <a:latin typeface="Cambria"/>
                <a:ea typeface="Cambria"/>
                <a:cs typeface="Cambria"/>
                <a:sym typeface="Cambria"/>
              </a:rPr>
              <a:t>Fan Feng, Connor Hagan, Ann Clare Levy, William Rainey, Safir Serhatli</a:t>
            </a:r>
          </a:p>
          <a:p>
            <a:pPr lvl="0" rtl="0">
              <a:spcBef>
                <a:spcPts val="0"/>
              </a:spcBef>
              <a:buNone/>
            </a:pPr>
            <a:endParaRPr>
              <a:solidFill>
                <a:srgbClr val="999999"/>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pic>
        <p:nvPicPr>
          <p:cNvPr id="201" name="Shape 201"/>
          <p:cNvPicPr preferRelativeResize="0"/>
          <p:nvPr/>
        </p:nvPicPr>
        <p:blipFill>
          <a:blip r:embed="rId3">
            <a:alphaModFix/>
          </a:blip>
          <a:stretch>
            <a:fillRect/>
          </a:stretch>
        </p:blipFill>
        <p:spPr>
          <a:xfrm>
            <a:off x="1473999" y="338399"/>
            <a:ext cx="7670000" cy="4471524"/>
          </a:xfrm>
          <a:prstGeom prst="rect">
            <a:avLst/>
          </a:prstGeom>
          <a:noFill/>
          <a:ln>
            <a:noFill/>
          </a:ln>
        </p:spPr>
      </p:pic>
      <p:sp>
        <p:nvSpPr>
          <p:cNvPr id="202" name="Shape 202"/>
          <p:cNvSpPr txBox="1">
            <a:spLocks noGrp="1"/>
          </p:cNvSpPr>
          <p:nvPr>
            <p:ph type="title"/>
          </p:nvPr>
        </p:nvSpPr>
        <p:spPr>
          <a:xfrm>
            <a:off x="216475" y="-61850"/>
            <a:ext cx="8520600" cy="567000"/>
          </a:xfrm>
          <a:prstGeom prst="rect">
            <a:avLst/>
          </a:prstGeom>
        </p:spPr>
        <p:txBody>
          <a:bodyPr lIns="91425" tIns="91425" rIns="91425" bIns="91425" anchor="t" anchorCtr="0">
            <a:noAutofit/>
          </a:bodyPr>
          <a:lstStyle/>
          <a:p>
            <a:pPr lvl="0">
              <a:spcBef>
                <a:spcPts val="0"/>
              </a:spcBef>
              <a:buNone/>
            </a:pPr>
            <a:r>
              <a:rPr lang="en"/>
              <a:t>Less Urgent Issue:</a:t>
            </a:r>
          </a:p>
        </p:txBody>
      </p:sp>
      <p:sp>
        <p:nvSpPr>
          <p:cNvPr id="203" name="Shape 203"/>
          <p:cNvSpPr txBox="1"/>
          <p:nvPr/>
        </p:nvSpPr>
        <p:spPr>
          <a:xfrm>
            <a:off x="140000" y="4718300"/>
            <a:ext cx="6554400" cy="159300"/>
          </a:xfrm>
          <a:prstGeom prst="rect">
            <a:avLst/>
          </a:prstGeom>
          <a:noFill/>
          <a:ln>
            <a:noFill/>
          </a:ln>
        </p:spPr>
        <p:txBody>
          <a:bodyPr lIns="91425" tIns="91425" rIns="91425" bIns="91425" anchor="t" anchorCtr="0">
            <a:noAutofit/>
          </a:bodyPr>
          <a:lstStyle/>
          <a:p>
            <a:pPr lvl="0" rtl="0">
              <a:spcBef>
                <a:spcPts val="0"/>
              </a:spcBef>
              <a:buNone/>
            </a:pPr>
            <a:r>
              <a:rPr lang="en" sz="1200">
                <a:solidFill>
                  <a:srgbClr val="999999"/>
                </a:solidFill>
              </a:rPr>
              <a:t>12  </a:t>
            </a:r>
            <a:r>
              <a:rPr lang="en" sz="1200">
                <a:solidFill>
                  <a:srgbClr val="999999"/>
                </a:solidFill>
                <a:latin typeface="Cambria"/>
                <a:ea typeface="Cambria"/>
                <a:cs typeface="Cambria"/>
                <a:sym typeface="Cambria"/>
              </a:rPr>
              <a:t>Fan Feng, Connor Hagan, Ann Clare Levy, William Rainey, Safir Serhatli</a:t>
            </a:r>
          </a:p>
          <a:p>
            <a:pPr lvl="0" rtl="0">
              <a:spcBef>
                <a:spcPts val="0"/>
              </a:spcBef>
              <a:buNone/>
            </a:pPr>
            <a:endParaRPr>
              <a:solidFill>
                <a:srgbClr val="999999"/>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311700" y="158412"/>
            <a:ext cx="8520600" cy="707400"/>
          </a:xfrm>
          <a:prstGeom prst="rect">
            <a:avLst/>
          </a:prstGeom>
        </p:spPr>
        <p:txBody>
          <a:bodyPr lIns="91425" tIns="91425" rIns="91425" bIns="91425" anchor="t" anchorCtr="0">
            <a:noAutofit/>
          </a:bodyPr>
          <a:lstStyle/>
          <a:p>
            <a:pPr lvl="0">
              <a:spcBef>
                <a:spcPts val="0"/>
              </a:spcBef>
              <a:buNone/>
            </a:pPr>
            <a:r>
              <a:rPr lang="en" sz="3200" u="sng">
                <a:hlinkClick r:id="rId3"/>
              </a:rPr>
              <a:t>Controlling Comfort Index Rather than Temperature</a:t>
            </a:r>
          </a:p>
        </p:txBody>
      </p:sp>
      <p:sp>
        <p:nvSpPr>
          <p:cNvPr id="209" name="Shape 209"/>
          <p:cNvSpPr txBox="1">
            <a:spLocks noGrp="1"/>
          </p:cNvSpPr>
          <p:nvPr>
            <p:ph type="body" idx="1"/>
          </p:nvPr>
        </p:nvSpPr>
        <p:spPr>
          <a:xfrm>
            <a:off x="311700" y="765887"/>
            <a:ext cx="8520600" cy="4219200"/>
          </a:xfrm>
          <a:prstGeom prst="rect">
            <a:avLst/>
          </a:prstGeom>
        </p:spPr>
        <p:txBody>
          <a:bodyPr lIns="91425" tIns="91425" rIns="91425" bIns="91425" anchor="t" anchorCtr="0">
            <a:noAutofit/>
          </a:bodyPr>
          <a:lstStyle/>
          <a:p>
            <a:pPr lvl="0" rtl="0">
              <a:lnSpc>
                <a:spcPct val="100000"/>
              </a:lnSpc>
              <a:spcBef>
                <a:spcPts val="0"/>
              </a:spcBef>
              <a:spcAft>
                <a:spcPts val="0"/>
              </a:spcAft>
              <a:buNone/>
            </a:pPr>
            <a:r>
              <a:rPr lang="en" sz="1600" u="sng">
                <a:solidFill>
                  <a:srgbClr val="000000"/>
                </a:solidFill>
                <a:latin typeface="Cambria"/>
                <a:ea typeface="Cambria"/>
                <a:cs typeface="Cambria"/>
                <a:sym typeface="Cambria"/>
              </a:rPr>
              <a:t>Top level objective:</a:t>
            </a:r>
            <a:r>
              <a:rPr lang="en" sz="1600">
                <a:solidFill>
                  <a:srgbClr val="000000"/>
                </a:solidFill>
                <a:latin typeface="Cambria"/>
                <a:ea typeface="Cambria"/>
                <a:cs typeface="Cambria"/>
                <a:sym typeface="Cambria"/>
              </a:rPr>
              <a:t> The user can choose to control how s/he will feel like instead of temperature itself.</a:t>
            </a:r>
          </a:p>
          <a:p>
            <a:pPr lvl="0" rtl="0">
              <a:lnSpc>
                <a:spcPct val="100000"/>
              </a:lnSpc>
              <a:spcBef>
                <a:spcPts val="0"/>
              </a:spcBef>
              <a:spcAft>
                <a:spcPts val="0"/>
              </a:spcAft>
              <a:buNone/>
            </a:pPr>
            <a:endParaRPr sz="1600">
              <a:solidFill>
                <a:srgbClr val="000000"/>
              </a:solidFill>
              <a:latin typeface="Cambria"/>
              <a:ea typeface="Cambria"/>
              <a:cs typeface="Cambria"/>
              <a:sym typeface="Cambria"/>
            </a:endParaRPr>
          </a:p>
          <a:p>
            <a:pPr lvl="0" rtl="0">
              <a:lnSpc>
                <a:spcPct val="100000"/>
              </a:lnSpc>
              <a:spcBef>
                <a:spcPts val="0"/>
              </a:spcBef>
              <a:spcAft>
                <a:spcPts val="0"/>
              </a:spcAft>
              <a:buNone/>
            </a:pPr>
            <a:r>
              <a:rPr lang="en" sz="1600" u="sng">
                <a:solidFill>
                  <a:srgbClr val="000000"/>
                </a:solidFill>
                <a:latin typeface="Cambria"/>
                <a:ea typeface="Cambria"/>
                <a:cs typeface="Cambria"/>
                <a:sym typeface="Cambria"/>
              </a:rPr>
              <a:t>Assumptions:</a:t>
            </a:r>
          </a:p>
          <a:p>
            <a:pPr marL="457200" lvl="0" indent="-330200" rtl="0">
              <a:lnSpc>
                <a:spcPct val="100000"/>
              </a:lnSpc>
              <a:spcBef>
                <a:spcPts val="0"/>
              </a:spcBef>
              <a:spcAft>
                <a:spcPts val="0"/>
              </a:spcAft>
              <a:buClr>
                <a:srgbClr val="000000"/>
              </a:buClr>
              <a:buSzPct val="100000"/>
              <a:buFont typeface="Cambria"/>
              <a:buAutoNum type="arabicParenR"/>
            </a:pPr>
            <a:r>
              <a:rPr lang="en" sz="1600">
                <a:solidFill>
                  <a:srgbClr val="000000"/>
                </a:solidFill>
                <a:latin typeface="Cambria"/>
                <a:ea typeface="Cambria"/>
                <a:cs typeface="Cambria"/>
                <a:sym typeface="Cambria"/>
              </a:rPr>
              <a:t>The user can control only temperature or how s/he will feel like (comfort index). S/he cannot control both of them.</a:t>
            </a:r>
          </a:p>
          <a:p>
            <a:pPr marL="457200" lvl="0" indent="-330200" rtl="0">
              <a:lnSpc>
                <a:spcPct val="100000"/>
              </a:lnSpc>
              <a:spcBef>
                <a:spcPts val="0"/>
              </a:spcBef>
              <a:spcAft>
                <a:spcPts val="0"/>
              </a:spcAft>
              <a:buClr>
                <a:srgbClr val="000000"/>
              </a:buClr>
              <a:buSzPct val="100000"/>
              <a:buFont typeface="Cambria"/>
              <a:buAutoNum type="arabicParenR"/>
            </a:pPr>
            <a:r>
              <a:rPr lang="en" sz="1600">
                <a:solidFill>
                  <a:srgbClr val="000000"/>
                </a:solidFill>
                <a:latin typeface="Cambria"/>
                <a:ea typeface="Cambria"/>
                <a:cs typeface="Cambria"/>
                <a:sym typeface="Cambria"/>
              </a:rPr>
              <a:t>There is range the user can set “Feels Like” value since the cooling units have limited working capacity.</a:t>
            </a:r>
          </a:p>
          <a:p>
            <a:pPr marL="457200" lvl="0" indent="-330200" rtl="0">
              <a:lnSpc>
                <a:spcPct val="100000"/>
              </a:lnSpc>
              <a:spcBef>
                <a:spcPts val="0"/>
              </a:spcBef>
              <a:spcAft>
                <a:spcPts val="0"/>
              </a:spcAft>
              <a:buClr>
                <a:srgbClr val="000000"/>
              </a:buClr>
              <a:buSzPct val="100000"/>
              <a:buFont typeface="Cambria"/>
              <a:buAutoNum type="arabicParenR"/>
            </a:pPr>
            <a:r>
              <a:rPr lang="en" sz="1600">
                <a:solidFill>
                  <a:srgbClr val="000000"/>
                </a:solidFill>
                <a:latin typeface="Cambria"/>
                <a:ea typeface="Cambria"/>
                <a:cs typeface="Cambria"/>
                <a:sym typeface="Cambria"/>
              </a:rPr>
              <a:t>The user can see what would be the temperature when s/he uses “Feels like” option and vise-versa.</a:t>
            </a:r>
          </a:p>
          <a:p>
            <a:pPr marL="457200" lvl="0" indent="-330200" rtl="0">
              <a:lnSpc>
                <a:spcPct val="100000"/>
              </a:lnSpc>
              <a:spcBef>
                <a:spcPts val="0"/>
              </a:spcBef>
              <a:spcAft>
                <a:spcPts val="0"/>
              </a:spcAft>
              <a:buClr>
                <a:srgbClr val="000000"/>
              </a:buClr>
              <a:buSzPct val="100000"/>
              <a:buFont typeface="Cambria"/>
              <a:buAutoNum type="arabicParenR"/>
            </a:pPr>
            <a:r>
              <a:rPr lang="en" sz="1600">
                <a:solidFill>
                  <a:srgbClr val="000000"/>
                </a:solidFill>
                <a:latin typeface="Cambria"/>
                <a:ea typeface="Cambria"/>
                <a:cs typeface="Cambria"/>
                <a:sym typeface="Cambria"/>
              </a:rPr>
              <a:t>The user cannot control humidity</a:t>
            </a:r>
          </a:p>
          <a:p>
            <a:pPr lvl="0" rtl="0">
              <a:lnSpc>
                <a:spcPct val="100000"/>
              </a:lnSpc>
              <a:spcBef>
                <a:spcPts val="0"/>
              </a:spcBef>
              <a:spcAft>
                <a:spcPts val="0"/>
              </a:spcAft>
              <a:buNone/>
            </a:pPr>
            <a:endParaRPr sz="1600">
              <a:solidFill>
                <a:srgbClr val="000000"/>
              </a:solidFill>
              <a:latin typeface="Cambria"/>
              <a:ea typeface="Cambria"/>
              <a:cs typeface="Cambria"/>
              <a:sym typeface="Cambria"/>
            </a:endParaRPr>
          </a:p>
          <a:p>
            <a:pPr lvl="0" rtl="0">
              <a:lnSpc>
                <a:spcPct val="100000"/>
              </a:lnSpc>
              <a:spcBef>
                <a:spcPts val="0"/>
              </a:spcBef>
              <a:spcAft>
                <a:spcPts val="0"/>
              </a:spcAft>
              <a:buNone/>
            </a:pPr>
            <a:r>
              <a:rPr lang="en" sz="1600" u="sng">
                <a:solidFill>
                  <a:srgbClr val="000000"/>
                </a:solidFill>
                <a:latin typeface="Cambria"/>
                <a:ea typeface="Cambria"/>
                <a:cs typeface="Cambria"/>
                <a:sym typeface="Cambria"/>
              </a:rPr>
              <a:t>User Interface: </a:t>
            </a:r>
          </a:p>
          <a:p>
            <a:pPr lvl="0" rtl="0">
              <a:lnSpc>
                <a:spcPct val="100000"/>
              </a:lnSpc>
              <a:spcBef>
                <a:spcPts val="0"/>
              </a:spcBef>
              <a:spcAft>
                <a:spcPts val="0"/>
              </a:spcAft>
              <a:buNone/>
            </a:pPr>
            <a:r>
              <a:rPr lang="en" sz="1600" i="1">
                <a:solidFill>
                  <a:srgbClr val="000000"/>
                </a:solidFill>
                <a:latin typeface="Cambria"/>
                <a:ea typeface="Cambria"/>
                <a:cs typeface="Cambria"/>
                <a:sym typeface="Cambria"/>
              </a:rPr>
              <a:t>The user is at the home menu</a:t>
            </a:r>
          </a:p>
          <a:p>
            <a:pPr lvl="0">
              <a:lnSpc>
                <a:spcPct val="100000"/>
              </a:lnSpc>
              <a:spcBef>
                <a:spcPts val="0"/>
              </a:spcBef>
              <a:spcAft>
                <a:spcPts val="0"/>
              </a:spcAft>
              <a:buNone/>
            </a:pPr>
            <a:r>
              <a:rPr lang="en" sz="1600">
                <a:solidFill>
                  <a:srgbClr val="000000"/>
                </a:solidFill>
                <a:latin typeface="Cambria"/>
                <a:ea typeface="Cambria"/>
                <a:cs typeface="Cambria"/>
                <a:sym typeface="Cambria"/>
              </a:rPr>
              <a:t>Go to settings → Click control → Go control page → Click “Control Index” → Click the arrows make “Feels like” higher or lower feels like temperature. </a:t>
            </a:r>
          </a:p>
        </p:txBody>
      </p:sp>
      <p:sp>
        <p:nvSpPr>
          <p:cNvPr id="210" name="Shape 210"/>
          <p:cNvSpPr txBox="1"/>
          <p:nvPr/>
        </p:nvSpPr>
        <p:spPr>
          <a:xfrm>
            <a:off x="216200" y="4718300"/>
            <a:ext cx="6554400" cy="159300"/>
          </a:xfrm>
          <a:prstGeom prst="rect">
            <a:avLst/>
          </a:prstGeom>
          <a:noFill/>
          <a:ln>
            <a:noFill/>
          </a:ln>
        </p:spPr>
        <p:txBody>
          <a:bodyPr lIns="91425" tIns="91425" rIns="91425" bIns="91425" anchor="t" anchorCtr="0">
            <a:noAutofit/>
          </a:bodyPr>
          <a:lstStyle/>
          <a:p>
            <a:pPr lvl="0" rtl="0">
              <a:spcBef>
                <a:spcPts val="0"/>
              </a:spcBef>
              <a:buNone/>
            </a:pPr>
            <a:r>
              <a:rPr lang="en" sz="1200">
                <a:solidFill>
                  <a:srgbClr val="999999"/>
                </a:solidFill>
              </a:rPr>
              <a:t>13  </a:t>
            </a:r>
            <a:r>
              <a:rPr lang="en" sz="1200">
                <a:solidFill>
                  <a:srgbClr val="999999"/>
                </a:solidFill>
                <a:latin typeface="Cambria"/>
                <a:ea typeface="Cambria"/>
                <a:cs typeface="Cambria"/>
                <a:sym typeface="Cambria"/>
              </a:rPr>
              <a:t>Fan Feng, Connor Hagan, Ann Clare Levy, William Rainey, Safir Serhatli</a:t>
            </a:r>
          </a:p>
          <a:p>
            <a:pPr lvl="0" rtl="0">
              <a:spcBef>
                <a:spcPts val="0"/>
              </a:spcBef>
              <a:buNone/>
            </a:pPr>
            <a:endParaRPr>
              <a:solidFill>
                <a:srgbClr val="999999"/>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311700" y="557575"/>
            <a:ext cx="8520600" cy="707400"/>
          </a:xfrm>
          <a:prstGeom prst="rect">
            <a:avLst/>
          </a:prstGeom>
        </p:spPr>
        <p:txBody>
          <a:bodyPr lIns="91425" tIns="91425" rIns="91425" bIns="91425" anchor="t" anchorCtr="0">
            <a:noAutofit/>
          </a:bodyPr>
          <a:lstStyle/>
          <a:p>
            <a:pPr lvl="0">
              <a:spcBef>
                <a:spcPts val="0"/>
              </a:spcBef>
              <a:buNone/>
            </a:pPr>
            <a:r>
              <a:rPr lang="en"/>
              <a:t>Technical Description </a:t>
            </a:r>
          </a:p>
        </p:txBody>
      </p:sp>
      <p:sp>
        <p:nvSpPr>
          <p:cNvPr id="216" name="Shape 216"/>
          <p:cNvSpPr txBox="1">
            <a:spLocks noGrp="1"/>
          </p:cNvSpPr>
          <p:nvPr>
            <p:ph type="body" idx="1"/>
          </p:nvPr>
        </p:nvSpPr>
        <p:spPr>
          <a:xfrm>
            <a:off x="311700" y="1435150"/>
            <a:ext cx="8520600" cy="3302700"/>
          </a:xfrm>
          <a:prstGeom prst="rect">
            <a:avLst/>
          </a:prstGeom>
        </p:spPr>
        <p:txBody>
          <a:bodyPr lIns="91425" tIns="91425" rIns="91425" bIns="91425" anchor="t" anchorCtr="0">
            <a:noAutofit/>
          </a:bodyPr>
          <a:lstStyle/>
          <a:p>
            <a:pPr lvl="0">
              <a:spcBef>
                <a:spcPts val="0"/>
              </a:spcBef>
              <a:buNone/>
            </a:pPr>
            <a:r>
              <a:rPr lang="en">
                <a:solidFill>
                  <a:srgbClr val="000000"/>
                </a:solidFill>
                <a:latin typeface="Cambria"/>
                <a:ea typeface="Cambria"/>
                <a:cs typeface="Cambria"/>
                <a:sym typeface="Cambria"/>
              </a:rPr>
              <a:t>In this case, the user presets his or her preferred comfort index from personal experience. After the user commands the system to start working beforehand, the system will do the calculation before operating the air conditioner. Since the humidity cannot be changed by the system, the system makes use of the Psychrometric Chart and find the room temperature needed corresponding to the current room humidity. Afterwards, the system automatically set the temperature and air conditioner starts operating. By the time the user steps into the house, the room temperature and humidity will go to the level that satisfies the user’s preferred comforting level.</a:t>
            </a:r>
          </a:p>
        </p:txBody>
      </p:sp>
      <p:sp>
        <p:nvSpPr>
          <p:cNvPr id="217" name="Shape 217"/>
          <p:cNvSpPr txBox="1"/>
          <p:nvPr/>
        </p:nvSpPr>
        <p:spPr>
          <a:xfrm>
            <a:off x="216200" y="4718300"/>
            <a:ext cx="6554400" cy="159300"/>
          </a:xfrm>
          <a:prstGeom prst="rect">
            <a:avLst/>
          </a:prstGeom>
          <a:noFill/>
          <a:ln>
            <a:noFill/>
          </a:ln>
        </p:spPr>
        <p:txBody>
          <a:bodyPr lIns="91425" tIns="91425" rIns="91425" bIns="91425" anchor="t" anchorCtr="0">
            <a:noAutofit/>
          </a:bodyPr>
          <a:lstStyle/>
          <a:p>
            <a:pPr lvl="0" rtl="0">
              <a:spcBef>
                <a:spcPts val="0"/>
              </a:spcBef>
              <a:buNone/>
            </a:pPr>
            <a:r>
              <a:rPr lang="en" sz="1200">
                <a:solidFill>
                  <a:srgbClr val="999999"/>
                </a:solidFill>
              </a:rPr>
              <a:t>14  </a:t>
            </a:r>
            <a:r>
              <a:rPr lang="en" sz="1200">
                <a:solidFill>
                  <a:srgbClr val="999999"/>
                </a:solidFill>
                <a:latin typeface="Cambria"/>
                <a:ea typeface="Cambria"/>
                <a:cs typeface="Cambria"/>
                <a:sym typeface="Cambria"/>
              </a:rPr>
              <a:t>Fan Feng, Connor Hagan, Ann Clare Levy, William Rainey, Safir Serhatli</a:t>
            </a:r>
          </a:p>
          <a:p>
            <a:pPr lvl="0" rtl="0">
              <a:spcBef>
                <a:spcPts val="0"/>
              </a:spcBef>
              <a:buNone/>
            </a:pPr>
            <a:endParaRPr>
              <a:solidFill>
                <a:srgbClr val="99999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373250"/>
            <a:ext cx="8520600" cy="707400"/>
          </a:xfrm>
          <a:prstGeom prst="rect">
            <a:avLst/>
          </a:prstGeom>
        </p:spPr>
        <p:txBody>
          <a:bodyPr lIns="91425" tIns="91425" rIns="91425" bIns="91425" anchor="t" anchorCtr="0">
            <a:noAutofit/>
          </a:bodyPr>
          <a:lstStyle/>
          <a:p>
            <a:pPr lvl="0">
              <a:spcBef>
                <a:spcPts val="0"/>
              </a:spcBef>
              <a:buNone/>
            </a:pPr>
            <a:r>
              <a:rPr lang="en"/>
              <a:t>Objectives the client stated</a:t>
            </a:r>
          </a:p>
          <a:p>
            <a:pPr lvl="0">
              <a:spcBef>
                <a:spcPts val="0"/>
              </a:spcBef>
              <a:buNone/>
            </a:pPr>
            <a:endParaRPr/>
          </a:p>
        </p:txBody>
      </p:sp>
      <p:graphicFrame>
        <p:nvGraphicFramePr>
          <p:cNvPr id="73" name="Shape 73"/>
          <p:cNvGraphicFramePr/>
          <p:nvPr>
            <p:extLst>
              <p:ext uri="{D42A27DB-BD31-4B8C-83A1-F6EECF244321}">
                <p14:modId xmlns:p14="http://schemas.microsoft.com/office/powerpoint/2010/main" val="1230995708"/>
              </p:ext>
            </p:extLst>
          </p:nvPr>
        </p:nvGraphicFramePr>
        <p:xfrm>
          <a:off x="313700" y="1161275"/>
          <a:ext cx="7887126" cy="3245325"/>
        </p:xfrm>
        <a:graphic>
          <a:graphicData uri="http://schemas.openxmlformats.org/drawingml/2006/table">
            <a:tbl>
              <a:tblPr>
                <a:noFill/>
                <a:tableStyleId>{D48F00C4-BAF7-4736-9ECF-4B3D05F301D3}</a:tableStyleId>
              </a:tblPr>
              <a:tblGrid>
                <a:gridCol w="3953501">
                  <a:extLst>
                    <a:ext uri="{9D8B030D-6E8A-4147-A177-3AD203B41FA5}">
                      <a16:colId xmlns:a16="http://schemas.microsoft.com/office/drawing/2014/main" val="20000"/>
                    </a:ext>
                  </a:extLst>
                </a:gridCol>
                <a:gridCol w="3933625">
                  <a:extLst>
                    <a:ext uri="{9D8B030D-6E8A-4147-A177-3AD203B41FA5}">
                      <a16:colId xmlns:a16="http://schemas.microsoft.com/office/drawing/2014/main" val="20001"/>
                    </a:ext>
                  </a:extLst>
                </a:gridCol>
              </a:tblGrid>
              <a:tr h="520950">
                <a:tc>
                  <a:txBody>
                    <a:bodyPr/>
                    <a:lstStyle/>
                    <a:p>
                      <a:pPr lvl="0" rtl="0">
                        <a:spcBef>
                          <a:spcPts val="0"/>
                        </a:spcBef>
                        <a:buNone/>
                      </a:pPr>
                      <a:r>
                        <a:rPr lang="en" b="1" dirty="0">
                          <a:solidFill>
                            <a:srgbClr val="000000"/>
                          </a:solidFill>
                          <a:latin typeface="Cambria"/>
                          <a:ea typeface="Cambria"/>
                          <a:cs typeface="Cambria"/>
                          <a:sym typeface="Cambria"/>
                        </a:rPr>
                        <a:t>Objective Name:</a:t>
                      </a:r>
                    </a:p>
                  </a:txBody>
                  <a:tcPr marL="91425" marR="91425" marT="91425" marB="91425" anchor="ctr"/>
                </a:tc>
                <a:tc>
                  <a:txBody>
                    <a:bodyPr/>
                    <a:lstStyle/>
                    <a:p>
                      <a:pPr lvl="0">
                        <a:spcBef>
                          <a:spcPts val="0"/>
                        </a:spcBef>
                        <a:buNone/>
                      </a:pPr>
                      <a:r>
                        <a:rPr lang="en" b="1">
                          <a:solidFill>
                            <a:srgbClr val="000000"/>
                          </a:solidFill>
                          <a:latin typeface="Cambria"/>
                          <a:ea typeface="Cambria"/>
                          <a:cs typeface="Cambria"/>
                          <a:sym typeface="Cambria"/>
                        </a:rPr>
                        <a:t>Explanations</a:t>
                      </a:r>
                      <a:r>
                        <a:rPr lang="en">
                          <a:solidFill>
                            <a:srgbClr val="000000"/>
                          </a:solidFill>
                          <a:latin typeface="Cambria"/>
                          <a:ea typeface="Cambria"/>
                          <a:cs typeface="Cambria"/>
                          <a:sym typeface="Cambria"/>
                        </a:rPr>
                        <a:t>:</a:t>
                      </a:r>
                    </a:p>
                  </a:txBody>
                  <a:tcPr marL="91425" marR="91425" marT="91425" marB="91425" anchor="ctr"/>
                </a:tc>
                <a:extLst>
                  <a:ext uri="{0D108BD9-81ED-4DB2-BD59-A6C34878D82A}">
                    <a16:rowId xmlns:a16="http://schemas.microsoft.com/office/drawing/2014/main" val="10000"/>
                  </a:ext>
                </a:extLst>
              </a:tr>
              <a:tr h="520950">
                <a:tc>
                  <a:txBody>
                    <a:bodyPr/>
                    <a:lstStyle/>
                    <a:p>
                      <a:pPr lvl="0" rtl="0">
                        <a:lnSpc>
                          <a:spcPct val="115000"/>
                        </a:lnSpc>
                        <a:spcBef>
                          <a:spcPts val="0"/>
                        </a:spcBef>
                        <a:buNone/>
                      </a:pPr>
                      <a:r>
                        <a:rPr lang="en">
                          <a:solidFill>
                            <a:srgbClr val="000000"/>
                          </a:solidFill>
                          <a:latin typeface="Cambria"/>
                          <a:ea typeface="Cambria"/>
                          <a:cs typeface="Cambria"/>
                          <a:sym typeface="Cambria"/>
                        </a:rPr>
                        <a:t>Top level objective: </a:t>
                      </a:r>
                    </a:p>
                  </a:txBody>
                  <a:tcPr marL="91425" marR="91425" marT="91425" marB="91425" anchor="ctr"/>
                </a:tc>
                <a:tc>
                  <a:txBody>
                    <a:bodyPr/>
                    <a:lstStyle/>
                    <a:p>
                      <a:pPr lvl="0" rtl="0">
                        <a:lnSpc>
                          <a:spcPct val="115000"/>
                        </a:lnSpc>
                        <a:spcBef>
                          <a:spcPts val="0"/>
                        </a:spcBef>
                        <a:buNone/>
                      </a:pPr>
                      <a:r>
                        <a:rPr lang="en">
                          <a:solidFill>
                            <a:srgbClr val="000000"/>
                          </a:solidFill>
                          <a:latin typeface="Cambria"/>
                          <a:ea typeface="Cambria"/>
                          <a:cs typeface="Cambria"/>
                          <a:sym typeface="Cambria"/>
                        </a:rPr>
                        <a:t>To make the system usable for all kind of users</a:t>
                      </a:r>
                    </a:p>
                  </a:txBody>
                  <a:tcPr marL="91425" marR="91425" marT="91425" marB="91425" anchor="ctr"/>
                </a:tc>
                <a:extLst>
                  <a:ext uri="{0D108BD9-81ED-4DB2-BD59-A6C34878D82A}">
                    <a16:rowId xmlns:a16="http://schemas.microsoft.com/office/drawing/2014/main" val="10001"/>
                  </a:ext>
                </a:extLst>
              </a:tr>
              <a:tr h="520950">
                <a:tc>
                  <a:txBody>
                    <a:bodyPr/>
                    <a:lstStyle/>
                    <a:p>
                      <a:pPr lvl="0" rtl="0">
                        <a:lnSpc>
                          <a:spcPct val="115000"/>
                        </a:lnSpc>
                        <a:spcBef>
                          <a:spcPts val="0"/>
                        </a:spcBef>
                        <a:buNone/>
                      </a:pPr>
                      <a:r>
                        <a:rPr lang="en">
                          <a:solidFill>
                            <a:srgbClr val="000000"/>
                          </a:solidFill>
                          <a:latin typeface="Cambria"/>
                          <a:ea typeface="Cambria"/>
                          <a:cs typeface="Cambria"/>
                          <a:sym typeface="Cambria"/>
                        </a:rPr>
                        <a:t>System objective:</a:t>
                      </a:r>
                    </a:p>
                  </a:txBody>
                  <a:tcPr marL="91425" marR="91425" marT="91425" marB="91425" anchor="ctr"/>
                </a:tc>
                <a:tc>
                  <a:txBody>
                    <a:bodyPr/>
                    <a:lstStyle/>
                    <a:p>
                      <a:pPr lvl="0" rtl="0">
                        <a:lnSpc>
                          <a:spcPct val="115000"/>
                        </a:lnSpc>
                        <a:spcBef>
                          <a:spcPts val="0"/>
                        </a:spcBef>
                        <a:buNone/>
                      </a:pPr>
                      <a:r>
                        <a:rPr lang="en">
                          <a:solidFill>
                            <a:srgbClr val="000000"/>
                          </a:solidFill>
                          <a:latin typeface="Cambria"/>
                          <a:ea typeface="Cambria"/>
                          <a:cs typeface="Cambria"/>
                          <a:sym typeface="Cambria"/>
                        </a:rPr>
                        <a:t>To allow users to increase efficiency, comfort and to reduce costs</a:t>
                      </a:r>
                    </a:p>
                  </a:txBody>
                  <a:tcPr marL="91425" marR="91425" marT="91425" marB="91425" anchor="ctr"/>
                </a:tc>
                <a:extLst>
                  <a:ext uri="{0D108BD9-81ED-4DB2-BD59-A6C34878D82A}">
                    <a16:rowId xmlns:a16="http://schemas.microsoft.com/office/drawing/2014/main" val="10002"/>
                  </a:ext>
                </a:extLst>
              </a:tr>
              <a:tr h="520950">
                <a:tc>
                  <a:txBody>
                    <a:bodyPr/>
                    <a:lstStyle/>
                    <a:p>
                      <a:pPr lvl="0" rtl="0">
                        <a:lnSpc>
                          <a:spcPct val="115000"/>
                        </a:lnSpc>
                        <a:spcBef>
                          <a:spcPts val="0"/>
                        </a:spcBef>
                        <a:buNone/>
                      </a:pPr>
                      <a:r>
                        <a:rPr lang="en">
                          <a:solidFill>
                            <a:srgbClr val="000000"/>
                          </a:solidFill>
                          <a:latin typeface="Cambria"/>
                          <a:ea typeface="Cambria"/>
                          <a:cs typeface="Cambria"/>
                          <a:sym typeface="Cambria"/>
                        </a:rPr>
                        <a:t>Re-design objective: </a:t>
                      </a:r>
                    </a:p>
                  </a:txBody>
                  <a:tcPr marL="91425" marR="91425" marT="91425" marB="91425" anchor="ctr"/>
                </a:tc>
                <a:tc>
                  <a:txBody>
                    <a:bodyPr/>
                    <a:lstStyle/>
                    <a:p>
                      <a:pPr lvl="0" rtl="0">
                        <a:lnSpc>
                          <a:spcPct val="115000"/>
                        </a:lnSpc>
                        <a:spcBef>
                          <a:spcPts val="0"/>
                        </a:spcBef>
                        <a:buNone/>
                      </a:pPr>
                      <a:r>
                        <a:rPr lang="en">
                          <a:solidFill>
                            <a:srgbClr val="000000"/>
                          </a:solidFill>
                          <a:latin typeface="Cambria"/>
                          <a:ea typeface="Cambria"/>
                          <a:cs typeface="Cambria"/>
                          <a:sym typeface="Cambria"/>
                        </a:rPr>
                        <a:t>To make the monitor functions intuitive and to allow user to add more function</a:t>
                      </a:r>
                    </a:p>
                  </a:txBody>
                  <a:tcPr marL="91425" marR="91425" marT="91425" marB="91425" anchor="ctr"/>
                </a:tc>
                <a:extLst>
                  <a:ext uri="{0D108BD9-81ED-4DB2-BD59-A6C34878D82A}">
                    <a16:rowId xmlns:a16="http://schemas.microsoft.com/office/drawing/2014/main" val="10003"/>
                  </a:ext>
                </a:extLst>
              </a:tr>
              <a:tr h="520950">
                <a:tc>
                  <a:txBody>
                    <a:bodyPr/>
                    <a:lstStyle/>
                    <a:p>
                      <a:pPr lvl="0" rtl="0">
                        <a:lnSpc>
                          <a:spcPct val="115000"/>
                        </a:lnSpc>
                        <a:spcBef>
                          <a:spcPts val="0"/>
                        </a:spcBef>
                        <a:buNone/>
                      </a:pPr>
                      <a:r>
                        <a:rPr lang="en">
                          <a:solidFill>
                            <a:srgbClr val="000000"/>
                          </a:solidFill>
                          <a:latin typeface="Cambria"/>
                          <a:ea typeface="Cambria"/>
                          <a:cs typeface="Cambria"/>
                          <a:sym typeface="Cambria"/>
                        </a:rPr>
                        <a:t>User case objective:</a:t>
                      </a:r>
                    </a:p>
                  </a:txBody>
                  <a:tcPr marL="91425" marR="91425" marT="91425" marB="91425" anchor="ctr"/>
                </a:tc>
                <a:tc>
                  <a:txBody>
                    <a:bodyPr/>
                    <a:lstStyle/>
                    <a:p>
                      <a:pPr lvl="0" rtl="0">
                        <a:lnSpc>
                          <a:spcPct val="115000"/>
                        </a:lnSpc>
                        <a:spcBef>
                          <a:spcPts val="0"/>
                        </a:spcBef>
                        <a:buNone/>
                      </a:pPr>
                      <a:r>
                        <a:rPr lang="en" dirty="0">
                          <a:solidFill>
                            <a:srgbClr val="000000"/>
                          </a:solidFill>
                          <a:latin typeface="Cambria"/>
                          <a:ea typeface="Cambria"/>
                          <a:cs typeface="Cambria"/>
                          <a:sym typeface="Cambria"/>
                        </a:rPr>
                        <a:t>To allow users to control comfort index which is an optional mode of control in addition to temperature</a:t>
                      </a:r>
                    </a:p>
                  </a:txBody>
                  <a:tcPr marL="91425" marR="91425" marT="91425" marB="91425" anchor="ctr"/>
                </a:tc>
                <a:extLst>
                  <a:ext uri="{0D108BD9-81ED-4DB2-BD59-A6C34878D82A}">
                    <a16:rowId xmlns:a16="http://schemas.microsoft.com/office/drawing/2014/main" val="10004"/>
                  </a:ext>
                </a:extLst>
              </a:tr>
            </a:tbl>
          </a:graphicData>
        </a:graphic>
      </p:graphicFrame>
      <p:sp>
        <p:nvSpPr>
          <p:cNvPr id="74" name="Shape 74"/>
          <p:cNvSpPr txBox="1"/>
          <p:nvPr/>
        </p:nvSpPr>
        <p:spPr>
          <a:xfrm>
            <a:off x="216200" y="4718300"/>
            <a:ext cx="6554400" cy="159300"/>
          </a:xfrm>
          <a:prstGeom prst="rect">
            <a:avLst/>
          </a:prstGeom>
          <a:noFill/>
          <a:ln>
            <a:noFill/>
          </a:ln>
        </p:spPr>
        <p:txBody>
          <a:bodyPr lIns="91425" tIns="91425" rIns="91425" bIns="91425" anchor="t" anchorCtr="0">
            <a:noAutofit/>
          </a:bodyPr>
          <a:lstStyle/>
          <a:p>
            <a:pPr lvl="0">
              <a:spcBef>
                <a:spcPts val="0"/>
              </a:spcBef>
              <a:buNone/>
            </a:pPr>
            <a:r>
              <a:rPr lang="en" sz="1200">
                <a:solidFill>
                  <a:srgbClr val="999999"/>
                </a:solidFill>
              </a:rPr>
              <a:t>1  </a:t>
            </a:r>
            <a:r>
              <a:rPr lang="en" sz="1200">
                <a:solidFill>
                  <a:srgbClr val="999999"/>
                </a:solidFill>
                <a:latin typeface="Cambria"/>
                <a:ea typeface="Cambria"/>
                <a:cs typeface="Cambria"/>
                <a:sym typeface="Cambria"/>
              </a:rPr>
              <a:t>Fan Feng, Connor Hagan, Ann Clare Levy, William Rainey, Safir Serhatli</a:t>
            </a:r>
          </a:p>
          <a:p>
            <a:pPr lvl="0">
              <a:spcBef>
                <a:spcPts val="0"/>
              </a:spcBef>
              <a:buNone/>
            </a:pPr>
            <a:endParaRPr>
              <a:solidFill>
                <a:srgbClr val="99999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Storyboard</a:t>
            </a:r>
          </a:p>
        </p:txBody>
      </p:sp>
      <p:pic>
        <p:nvPicPr>
          <p:cNvPr id="80" name="Shape 80"/>
          <p:cNvPicPr preferRelativeResize="0"/>
          <p:nvPr/>
        </p:nvPicPr>
        <p:blipFill>
          <a:blip r:embed="rId3">
            <a:alphaModFix/>
          </a:blip>
          <a:stretch>
            <a:fillRect/>
          </a:stretch>
        </p:blipFill>
        <p:spPr>
          <a:xfrm>
            <a:off x="3557875" y="0"/>
            <a:ext cx="3779724" cy="5043149"/>
          </a:xfrm>
          <a:prstGeom prst="rect">
            <a:avLst/>
          </a:prstGeom>
          <a:noFill/>
          <a:ln>
            <a:noFill/>
          </a:ln>
        </p:spPr>
      </p:pic>
      <p:sp>
        <p:nvSpPr>
          <p:cNvPr id="81" name="Shape 81"/>
          <p:cNvSpPr txBox="1"/>
          <p:nvPr/>
        </p:nvSpPr>
        <p:spPr>
          <a:xfrm>
            <a:off x="216200" y="4794500"/>
            <a:ext cx="6554400" cy="159300"/>
          </a:xfrm>
          <a:prstGeom prst="rect">
            <a:avLst/>
          </a:prstGeom>
          <a:noFill/>
          <a:ln>
            <a:noFill/>
          </a:ln>
        </p:spPr>
        <p:txBody>
          <a:bodyPr lIns="91425" tIns="91425" rIns="91425" bIns="91425" anchor="t" anchorCtr="0">
            <a:noAutofit/>
          </a:bodyPr>
          <a:lstStyle/>
          <a:p>
            <a:pPr lvl="0" rtl="0">
              <a:spcBef>
                <a:spcPts val="0"/>
              </a:spcBef>
              <a:buNone/>
            </a:pPr>
            <a:r>
              <a:rPr lang="en" sz="1200">
                <a:solidFill>
                  <a:srgbClr val="999999"/>
                </a:solidFill>
              </a:rPr>
              <a:t>2 </a:t>
            </a:r>
            <a:r>
              <a:rPr lang="en" sz="1200">
                <a:solidFill>
                  <a:srgbClr val="999999"/>
                </a:solidFill>
                <a:latin typeface="Cambria"/>
                <a:ea typeface="Cambria"/>
                <a:cs typeface="Cambria"/>
                <a:sym typeface="Cambria"/>
              </a:rPr>
              <a:t>Fan Feng, Connor Hagan, Ann Clare Levy, William Rainey, Safir Serhatli</a:t>
            </a:r>
          </a:p>
          <a:p>
            <a:pPr lvl="0" rtl="0">
              <a:spcBef>
                <a:spcPts val="0"/>
              </a:spcBef>
              <a:buNone/>
            </a:pPr>
            <a:endParaRPr>
              <a:solidFill>
                <a:srgbClr val="999999"/>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Login Page</a:t>
            </a:r>
          </a:p>
        </p:txBody>
      </p:sp>
      <p:pic>
        <p:nvPicPr>
          <p:cNvPr id="87" name="Shape 87"/>
          <p:cNvPicPr preferRelativeResize="0"/>
          <p:nvPr/>
        </p:nvPicPr>
        <p:blipFill>
          <a:blip r:embed="rId3">
            <a:alphaModFix/>
          </a:blip>
          <a:stretch>
            <a:fillRect/>
          </a:stretch>
        </p:blipFill>
        <p:spPr>
          <a:xfrm>
            <a:off x="2416524" y="0"/>
            <a:ext cx="6716474" cy="5047450"/>
          </a:xfrm>
          <a:prstGeom prst="rect">
            <a:avLst/>
          </a:prstGeom>
          <a:noFill/>
          <a:ln>
            <a:noFill/>
          </a:ln>
        </p:spPr>
      </p:pic>
      <p:sp>
        <p:nvSpPr>
          <p:cNvPr id="88" name="Shape 88"/>
          <p:cNvSpPr txBox="1"/>
          <p:nvPr/>
        </p:nvSpPr>
        <p:spPr>
          <a:xfrm>
            <a:off x="216200" y="4718300"/>
            <a:ext cx="6554400" cy="159300"/>
          </a:xfrm>
          <a:prstGeom prst="rect">
            <a:avLst/>
          </a:prstGeom>
          <a:noFill/>
          <a:ln>
            <a:noFill/>
          </a:ln>
        </p:spPr>
        <p:txBody>
          <a:bodyPr lIns="91425" tIns="91425" rIns="91425" bIns="91425" anchor="t" anchorCtr="0">
            <a:noAutofit/>
          </a:bodyPr>
          <a:lstStyle/>
          <a:p>
            <a:pPr lvl="0" rtl="0">
              <a:spcBef>
                <a:spcPts val="0"/>
              </a:spcBef>
              <a:buNone/>
            </a:pPr>
            <a:r>
              <a:rPr lang="en" sz="1200">
                <a:solidFill>
                  <a:srgbClr val="999999"/>
                </a:solidFill>
              </a:rPr>
              <a:t>3 </a:t>
            </a:r>
            <a:r>
              <a:rPr lang="en" sz="1200">
                <a:solidFill>
                  <a:srgbClr val="999999"/>
                </a:solidFill>
                <a:latin typeface="Cambria"/>
                <a:ea typeface="Cambria"/>
                <a:cs typeface="Cambria"/>
                <a:sym typeface="Cambria"/>
              </a:rPr>
              <a:t>Fan Feng, Connor Hagan, Ann Clare Levy, William Rainey, Safir Serhatli</a:t>
            </a:r>
          </a:p>
          <a:p>
            <a:pPr lvl="0" rtl="0">
              <a:spcBef>
                <a:spcPts val="0"/>
              </a:spcBef>
              <a:buNone/>
            </a:pPr>
            <a:endParaRPr>
              <a:solidFill>
                <a:srgbClr val="99999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3" name="Shape 93"/>
          <p:cNvPicPr preferRelativeResize="0"/>
          <p:nvPr/>
        </p:nvPicPr>
        <p:blipFill>
          <a:blip r:embed="rId3">
            <a:alphaModFix/>
          </a:blip>
          <a:stretch>
            <a:fillRect/>
          </a:stretch>
        </p:blipFill>
        <p:spPr>
          <a:xfrm>
            <a:off x="2428474" y="0"/>
            <a:ext cx="6715522" cy="5042675"/>
          </a:xfrm>
          <a:prstGeom prst="rect">
            <a:avLst/>
          </a:prstGeom>
          <a:noFill/>
          <a:ln>
            <a:noFill/>
          </a:ln>
        </p:spPr>
      </p:pic>
      <p:grpSp>
        <p:nvGrpSpPr>
          <p:cNvPr id="94" name="Shape 94"/>
          <p:cNvGrpSpPr/>
          <p:nvPr/>
        </p:nvGrpSpPr>
        <p:grpSpPr>
          <a:xfrm>
            <a:off x="342142" y="2054525"/>
            <a:ext cx="2718282" cy="1155300"/>
            <a:chOff x="906975" y="608800"/>
            <a:chExt cx="2286000" cy="1155300"/>
          </a:xfrm>
        </p:grpSpPr>
        <p:sp>
          <p:nvSpPr>
            <p:cNvPr id="95" name="Shape 95"/>
            <p:cNvSpPr/>
            <p:nvPr/>
          </p:nvSpPr>
          <p:spPr>
            <a:xfrm>
              <a:off x="906975" y="608800"/>
              <a:ext cx="2286000" cy="1155300"/>
            </a:xfrm>
            <a:prstGeom prst="wedgeEllipseCallout">
              <a:avLst>
                <a:gd name="adj1" fmla="val 97649"/>
                <a:gd name="adj2" fmla="val -34943"/>
              </a:avLst>
            </a:prstGeom>
            <a:no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6" name="Shape 96"/>
            <p:cNvSpPr txBox="1"/>
            <p:nvPr/>
          </p:nvSpPr>
          <p:spPr>
            <a:xfrm>
              <a:off x="1111337" y="757875"/>
              <a:ext cx="2013300" cy="854100"/>
            </a:xfrm>
            <a:prstGeom prst="rect">
              <a:avLst/>
            </a:prstGeom>
            <a:noFill/>
            <a:ln>
              <a:noFill/>
            </a:ln>
          </p:spPr>
          <p:txBody>
            <a:bodyPr lIns="91425" tIns="91425" rIns="91425" bIns="91425" anchor="t" anchorCtr="0">
              <a:noAutofit/>
            </a:bodyPr>
            <a:lstStyle/>
            <a:p>
              <a:pPr lvl="0">
                <a:spcBef>
                  <a:spcPts val="0"/>
                </a:spcBef>
                <a:buNone/>
              </a:pPr>
              <a:r>
                <a:rPr lang="en">
                  <a:latin typeface="Cambria"/>
                  <a:ea typeface="Cambria"/>
                  <a:cs typeface="Cambria"/>
                  <a:sym typeface="Cambria"/>
                </a:rPr>
                <a:t>Make use of Redundancy Gain to better illustrate the indoor &amp; outdoor conditions</a:t>
              </a:r>
            </a:p>
          </p:txBody>
        </p:sp>
      </p:grpSp>
      <p:sp>
        <p:nvSpPr>
          <p:cNvPr id="97" name="Shape 97"/>
          <p:cNvSpPr txBox="1"/>
          <p:nvPr/>
        </p:nvSpPr>
        <p:spPr>
          <a:xfrm>
            <a:off x="139725" y="148450"/>
            <a:ext cx="2718300" cy="541500"/>
          </a:xfrm>
          <a:prstGeom prst="rect">
            <a:avLst/>
          </a:prstGeom>
          <a:noFill/>
          <a:ln>
            <a:noFill/>
          </a:ln>
        </p:spPr>
        <p:txBody>
          <a:bodyPr lIns="91425" tIns="91425" rIns="91425" bIns="91425" anchor="t" anchorCtr="0">
            <a:noAutofit/>
          </a:bodyPr>
          <a:lstStyle/>
          <a:p>
            <a:pPr lvl="0" rtl="0">
              <a:spcBef>
                <a:spcPts val="0"/>
              </a:spcBef>
              <a:buNone/>
            </a:pPr>
            <a:r>
              <a:rPr lang="en" sz="3600" b="1">
                <a:solidFill>
                  <a:schemeClr val="accent1"/>
                </a:solidFill>
                <a:latin typeface="PT Sans Narrow"/>
                <a:ea typeface="PT Sans Narrow"/>
                <a:cs typeface="PT Sans Narrow"/>
                <a:sym typeface="PT Sans Narrow"/>
              </a:rPr>
              <a:t>Home Page</a:t>
            </a:r>
          </a:p>
        </p:txBody>
      </p:sp>
      <p:grpSp>
        <p:nvGrpSpPr>
          <p:cNvPr id="98" name="Shape 98"/>
          <p:cNvGrpSpPr/>
          <p:nvPr/>
        </p:nvGrpSpPr>
        <p:grpSpPr>
          <a:xfrm>
            <a:off x="213167" y="899225"/>
            <a:ext cx="2766119" cy="1155300"/>
            <a:chOff x="213167" y="899225"/>
            <a:chExt cx="2766119" cy="1155300"/>
          </a:xfrm>
        </p:grpSpPr>
        <p:sp>
          <p:nvSpPr>
            <p:cNvPr id="99" name="Shape 99"/>
            <p:cNvSpPr/>
            <p:nvPr/>
          </p:nvSpPr>
          <p:spPr>
            <a:xfrm>
              <a:off x="213167" y="899225"/>
              <a:ext cx="2718300" cy="1155300"/>
            </a:xfrm>
            <a:prstGeom prst="wedgeEllipseCallout">
              <a:avLst>
                <a:gd name="adj1" fmla="val 53536"/>
                <a:gd name="adj2" fmla="val -86919"/>
              </a:avLst>
            </a:prstGeom>
            <a:no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0" name="Shape 100"/>
            <p:cNvSpPr txBox="1"/>
            <p:nvPr/>
          </p:nvSpPr>
          <p:spPr>
            <a:xfrm>
              <a:off x="423287" y="1049825"/>
              <a:ext cx="2556000" cy="854100"/>
            </a:xfrm>
            <a:prstGeom prst="rect">
              <a:avLst/>
            </a:prstGeom>
            <a:noFill/>
            <a:ln>
              <a:noFill/>
            </a:ln>
          </p:spPr>
          <p:txBody>
            <a:bodyPr lIns="91425" tIns="91425" rIns="91425" bIns="91425" anchor="t" anchorCtr="0">
              <a:noAutofit/>
            </a:bodyPr>
            <a:lstStyle/>
            <a:p>
              <a:pPr lvl="0" rtl="0">
                <a:spcBef>
                  <a:spcPts val="0"/>
                </a:spcBef>
                <a:buNone/>
              </a:pPr>
              <a:r>
                <a:rPr lang="en">
                  <a:latin typeface="Cambria"/>
                  <a:ea typeface="Cambria"/>
                  <a:cs typeface="Cambria"/>
                  <a:sym typeface="Cambria"/>
                </a:rPr>
                <a:t>Implement Alignment Principle by using Breadcrumb to help users navigate</a:t>
              </a:r>
            </a:p>
          </p:txBody>
        </p:sp>
      </p:grpSp>
      <p:sp>
        <p:nvSpPr>
          <p:cNvPr id="101" name="Shape 101"/>
          <p:cNvSpPr txBox="1"/>
          <p:nvPr/>
        </p:nvSpPr>
        <p:spPr>
          <a:xfrm>
            <a:off x="216200" y="4718300"/>
            <a:ext cx="6554400" cy="159300"/>
          </a:xfrm>
          <a:prstGeom prst="rect">
            <a:avLst/>
          </a:prstGeom>
          <a:noFill/>
          <a:ln>
            <a:noFill/>
          </a:ln>
        </p:spPr>
        <p:txBody>
          <a:bodyPr lIns="91425" tIns="91425" rIns="91425" bIns="91425" anchor="t" anchorCtr="0">
            <a:noAutofit/>
          </a:bodyPr>
          <a:lstStyle/>
          <a:p>
            <a:pPr lvl="0" rtl="0">
              <a:spcBef>
                <a:spcPts val="0"/>
              </a:spcBef>
              <a:buNone/>
            </a:pPr>
            <a:r>
              <a:rPr lang="en" sz="1200">
                <a:solidFill>
                  <a:srgbClr val="999999"/>
                </a:solidFill>
              </a:rPr>
              <a:t>4  </a:t>
            </a:r>
            <a:r>
              <a:rPr lang="en" sz="1200">
                <a:solidFill>
                  <a:srgbClr val="999999"/>
                </a:solidFill>
                <a:latin typeface="Cambria"/>
                <a:ea typeface="Cambria"/>
                <a:cs typeface="Cambria"/>
                <a:sym typeface="Cambria"/>
              </a:rPr>
              <a:t>Fan Feng, Connor Hagan, Ann Clare Levy, William Rainey, Safir Serhatli</a:t>
            </a:r>
          </a:p>
          <a:p>
            <a:pPr lvl="0" rtl="0">
              <a:spcBef>
                <a:spcPts val="0"/>
              </a:spcBef>
              <a:buNone/>
            </a:pPr>
            <a:endParaRPr>
              <a:solidFill>
                <a:srgbClr val="9999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1000"/>
                                        <p:tgtEl>
                                          <p:spTgt spid="9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4"/>
                                        </p:tgtEl>
                                        <p:attrNameLst>
                                          <p:attrName>style.visibility</p:attrName>
                                        </p:attrNameLst>
                                      </p:cBhvr>
                                      <p:to>
                                        <p:strVal val="visible"/>
                                      </p:to>
                                    </p:set>
                                    <p:animEffect transition="in" filter="fade">
                                      <p:cBhvr>
                                        <p:cTn id="12" dur="10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6" name="Shape 106"/>
          <p:cNvPicPr preferRelativeResize="0"/>
          <p:nvPr/>
        </p:nvPicPr>
        <p:blipFill rotWithShape="1">
          <a:blip r:embed="rId3">
            <a:alphaModFix/>
          </a:blip>
          <a:srcRect/>
          <a:stretch/>
        </p:blipFill>
        <p:spPr>
          <a:xfrm>
            <a:off x="2516950" y="19200"/>
            <a:ext cx="6649800" cy="5012100"/>
          </a:xfrm>
          <a:prstGeom prst="rect">
            <a:avLst/>
          </a:prstGeom>
          <a:noFill/>
          <a:ln>
            <a:noFill/>
          </a:ln>
        </p:spPr>
      </p:pic>
      <p:sp>
        <p:nvSpPr>
          <p:cNvPr id="107" name="Shape 107"/>
          <p:cNvSpPr/>
          <p:nvPr/>
        </p:nvSpPr>
        <p:spPr>
          <a:xfrm rot="5400000">
            <a:off x="3039500" y="827850"/>
            <a:ext cx="3515100" cy="4247700"/>
          </a:xfrm>
          <a:prstGeom prst="wedgeRoundRectCallout">
            <a:avLst>
              <a:gd name="adj1" fmla="val -69604"/>
              <a:gd name="adj2" fmla="val 45911"/>
              <a:gd name="adj3" fmla="val 16667"/>
            </a:avLst>
          </a:prstGeom>
          <a:solidFill>
            <a:srgbClr val="EEECE1"/>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108" name="Shape 108"/>
          <p:cNvSpPr/>
          <p:nvPr/>
        </p:nvSpPr>
        <p:spPr>
          <a:xfrm>
            <a:off x="2971800" y="1447800"/>
            <a:ext cx="3581400" cy="3058200"/>
          </a:xfrm>
          <a:prstGeom prst="rect">
            <a:avLst/>
          </a:prstGeom>
          <a:solidFill>
            <a:srgbClr val="DAE5F1"/>
          </a:solidFill>
          <a:ln w="19050" cap="flat" cmpd="sng">
            <a:solidFill>
              <a:srgbClr val="1F497D"/>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rgbClr val="FFFFFF"/>
              </a:solidFill>
              <a:latin typeface="Calibri"/>
              <a:ea typeface="Calibri"/>
              <a:cs typeface="Calibri"/>
              <a:sym typeface="Calibri"/>
            </a:endParaRPr>
          </a:p>
        </p:txBody>
      </p:sp>
      <p:sp>
        <p:nvSpPr>
          <p:cNvPr id="109" name="Shape 109"/>
          <p:cNvSpPr/>
          <p:nvPr/>
        </p:nvSpPr>
        <p:spPr>
          <a:xfrm rot="5400000" flipH="1">
            <a:off x="6096000" y="3628571"/>
            <a:ext cx="381000" cy="228600"/>
          </a:xfrm>
          <a:prstGeom prst="triangle">
            <a:avLst>
              <a:gd name="adj" fmla="val 50000"/>
            </a:avLst>
          </a:prstGeom>
          <a:solidFill>
            <a:srgbClr val="4F81BD"/>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110" name="Shape 110"/>
          <p:cNvSpPr/>
          <p:nvPr/>
        </p:nvSpPr>
        <p:spPr>
          <a:xfrm rot="5400000" flipH="1">
            <a:off x="6096000" y="4124980"/>
            <a:ext cx="381000" cy="228600"/>
          </a:xfrm>
          <a:prstGeom prst="triangle">
            <a:avLst>
              <a:gd name="adj" fmla="val 50000"/>
            </a:avLst>
          </a:prstGeom>
          <a:solidFill>
            <a:srgbClr val="4F81BD"/>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111" name="Shape 111"/>
          <p:cNvSpPr/>
          <p:nvPr/>
        </p:nvSpPr>
        <p:spPr>
          <a:xfrm>
            <a:off x="2953639" y="3472550"/>
            <a:ext cx="2670300" cy="523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2800" b="1">
                <a:solidFill>
                  <a:srgbClr val="000000"/>
                </a:solidFill>
                <a:latin typeface="Calibri"/>
                <a:ea typeface="Calibri"/>
                <a:cs typeface="Calibri"/>
                <a:sym typeface="Calibri"/>
              </a:rPr>
              <a:t>Account Settings</a:t>
            </a:r>
          </a:p>
        </p:txBody>
      </p:sp>
      <p:sp>
        <p:nvSpPr>
          <p:cNvPr id="112" name="Shape 112"/>
          <p:cNvSpPr/>
          <p:nvPr/>
        </p:nvSpPr>
        <p:spPr>
          <a:xfrm>
            <a:off x="2879272" y="3962400"/>
            <a:ext cx="1411499" cy="52320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 sz="2800" b="1">
                <a:solidFill>
                  <a:srgbClr val="000000"/>
                </a:solidFill>
                <a:latin typeface="Calibri"/>
                <a:ea typeface="Calibri"/>
                <a:cs typeface="Calibri"/>
                <a:sym typeface="Calibri"/>
              </a:rPr>
              <a:t>Logout</a:t>
            </a:r>
          </a:p>
        </p:txBody>
      </p:sp>
      <p:cxnSp>
        <p:nvCxnSpPr>
          <p:cNvPr id="113" name="Shape 113"/>
          <p:cNvCxnSpPr/>
          <p:nvPr/>
        </p:nvCxnSpPr>
        <p:spPr>
          <a:xfrm rot="10800000">
            <a:off x="3009900" y="2967553"/>
            <a:ext cx="3352800" cy="1500"/>
          </a:xfrm>
          <a:prstGeom prst="straightConnector1">
            <a:avLst/>
          </a:prstGeom>
          <a:noFill/>
          <a:ln w="19050" cap="flat" cmpd="sng">
            <a:solidFill>
              <a:srgbClr val="1F497D"/>
            </a:solidFill>
            <a:prstDash val="solid"/>
            <a:round/>
            <a:headEnd type="none" w="med" len="med"/>
            <a:tailEnd type="none" w="med" len="med"/>
          </a:ln>
        </p:spPr>
      </p:cxnSp>
      <p:sp>
        <p:nvSpPr>
          <p:cNvPr id="114" name="Shape 114"/>
          <p:cNvSpPr/>
          <p:nvPr/>
        </p:nvSpPr>
        <p:spPr>
          <a:xfrm rot="5400000" flipH="1">
            <a:off x="6096000" y="1567542"/>
            <a:ext cx="381000" cy="228600"/>
          </a:xfrm>
          <a:prstGeom prst="triangle">
            <a:avLst>
              <a:gd name="adj" fmla="val 50000"/>
            </a:avLst>
          </a:prstGeom>
          <a:solidFill>
            <a:srgbClr val="4F81BD"/>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115" name="Shape 115"/>
          <p:cNvSpPr/>
          <p:nvPr/>
        </p:nvSpPr>
        <p:spPr>
          <a:xfrm rot="5400000" flipH="1">
            <a:off x="6096000" y="2067580"/>
            <a:ext cx="381000" cy="228600"/>
          </a:xfrm>
          <a:prstGeom prst="triangle">
            <a:avLst>
              <a:gd name="adj" fmla="val 50000"/>
            </a:avLst>
          </a:prstGeom>
          <a:solidFill>
            <a:srgbClr val="4F81BD"/>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116" name="Shape 116"/>
          <p:cNvSpPr/>
          <p:nvPr/>
        </p:nvSpPr>
        <p:spPr>
          <a:xfrm rot="5400000" flipH="1">
            <a:off x="6096000" y="2600980"/>
            <a:ext cx="381000" cy="228600"/>
          </a:xfrm>
          <a:prstGeom prst="triangle">
            <a:avLst>
              <a:gd name="adj" fmla="val 50000"/>
            </a:avLst>
          </a:prstGeom>
          <a:solidFill>
            <a:srgbClr val="4F81BD"/>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117" name="Shape 117"/>
          <p:cNvSpPr/>
          <p:nvPr/>
        </p:nvSpPr>
        <p:spPr>
          <a:xfrm rot="5400000" flipH="1">
            <a:off x="6096000" y="3134380"/>
            <a:ext cx="381000" cy="228600"/>
          </a:xfrm>
          <a:prstGeom prst="triangle">
            <a:avLst>
              <a:gd name="adj" fmla="val 50000"/>
            </a:avLst>
          </a:prstGeom>
          <a:solidFill>
            <a:srgbClr val="4F81BD"/>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118" name="Shape 118"/>
          <p:cNvSpPr/>
          <p:nvPr/>
        </p:nvSpPr>
        <p:spPr>
          <a:xfrm>
            <a:off x="2942772" y="1414437"/>
            <a:ext cx="1748099" cy="5231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2800" b="1">
                <a:solidFill>
                  <a:srgbClr val="000000"/>
                </a:solidFill>
                <a:latin typeface="Calibri"/>
                <a:ea typeface="Calibri"/>
                <a:cs typeface="Calibri"/>
                <a:sym typeface="Calibri"/>
              </a:rPr>
              <a:t>Home</a:t>
            </a:r>
          </a:p>
        </p:txBody>
      </p:sp>
      <p:sp>
        <p:nvSpPr>
          <p:cNvPr id="119" name="Shape 119"/>
          <p:cNvSpPr/>
          <p:nvPr/>
        </p:nvSpPr>
        <p:spPr>
          <a:xfrm>
            <a:off x="2946400" y="1915175"/>
            <a:ext cx="2253000" cy="523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2800" b="1" cap="none">
                <a:solidFill>
                  <a:srgbClr val="000000"/>
                </a:solidFill>
                <a:latin typeface="Calibri"/>
                <a:ea typeface="Calibri"/>
                <a:cs typeface="Calibri"/>
                <a:sym typeface="Calibri"/>
              </a:rPr>
              <a:t>Notifications</a:t>
            </a:r>
          </a:p>
        </p:txBody>
      </p:sp>
      <p:sp>
        <p:nvSpPr>
          <p:cNvPr id="120" name="Shape 120"/>
          <p:cNvSpPr/>
          <p:nvPr/>
        </p:nvSpPr>
        <p:spPr>
          <a:xfrm>
            <a:off x="3009900" y="2448580"/>
            <a:ext cx="1938900" cy="523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2800" b="1">
                <a:latin typeface="Calibri"/>
                <a:ea typeface="Calibri"/>
                <a:cs typeface="Calibri"/>
                <a:sym typeface="Calibri"/>
              </a:rPr>
              <a:t>Control</a:t>
            </a:r>
          </a:p>
        </p:txBody>
      </p:sp>
      <p:sp>
        <p:nvSpPr>
          <p:cNvPr id="121" name="Shape 121"/>
          <p:cNvSpPr/>
          <p:nvPr/>
        </p:nvSpPr>
        <p:spPr>
          <a:xfrm>
            <a:off x="2965656" y="2981980"/>
            <a:ext cx="1513500" cy="52319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 sz="2800" b="1" cap="none">
                <a:solidFill>
                  <a:srgbClr val="000000"/>
                </a:solidFill>
                <a:latin typeface="Calibri"/>
                <a:ea typeface="Calibri"/>
                <a:cs typeface="Calibri"/>
                <a:sym typeface="Calibri"/>
              </a:rPr>
              <a:t>Calendar</a:t>
            </a:r>
          </a:p>
        </p:txBody>
      </p:sp>
      <p:cxnSp>
        <p:nvCxnSpPr>
          <p:cNvPr id="122" name="Shape 122"/>
          <p:cNvCxnSpPr/>
          <p:nvPr/>
        </p:nvCxnSpPr>
        <p:spPr>
          <a:xfrm rot="10800000">
            <a:off x="3048000" y="2448667"/>
            <a:ext cx="3352800" cy="1500"/>
          </a:xfrm>
          <a:prstGeom prst="straightConnector1">
            <a:avLst/>
          </a:prstGeom>
          <a:noFill/>
          <a:ln w="19050" cap="flat" cmpd="sng">
            <a:solidFill>
              <a:srgbClr val="1F497D"/>
            </a:solidFill>
            <a:prstDash val="solid"/>
            <a:round/>
            <a:headEnd type="none" w="med" len="med"/>
            <a:tailEnd type="none" w="med" len="med"/>
          </a:ln>
        </p:spPr>
      </p:cxnSp>
      <p:cxnSp>
        <p:nvCxnSpPr>
          <p:cNvPr id="123" name="Shape 123"/>
          <p:cNvCxnSpPr/>
          <p:nvPr/>
        </p:nvCxnSpPr>
        <p:spPr>
          <a:xfrm rot="10800000">
            <a:off x="3048000" y="1915267"/>
            <a:ext cx="3352800" cy="1500"/>
          </a:xfrm>
          <a:prstGeom prst="straightConnector1">
            <a:avLst/>
          </a:prstGeom>
          <a:noFill/>
          <a:ln w="19050" cap="flat" cmpd="sng">
            <a:solidFill>
              <a:srgbClr val="1F497D"/>
            </a:solidFill>
            <a:prstDash val="solid"/>
            <a:round/>
            <a:headEnd type="none" w="med" len="med"/>
            <a:tailEnd type="none" w="med" len="med"/>
          </a:ln>
        </p:spPr>
      </p:cxnSp>
      <p:cxnSp>
        <p:nvCxnSpPr>
          <p:cNvPr id="124" name="Shape 124"/>
          <p:cNvCxnSpPr/>
          <p:nvPr/>
        </p:nvCxnSpPr>
        <p:spPr>
          <a:xfrm rot="10800000">
            <a:off x="2971800" y="3972667"/>
            <a:ext cx="3352800" cy="1500"/>
          </a:xfrm>
          <a:prstGeom prst="straightConnector1">
            <a:avLst/>
          </a:prstGeom>
          <a:noFill/>
          <a:ln w="19050" cap="flat" cmpd="sng">
            <a:solidFill>
              <a:srgbClr val="1F497D"/>
            </a:solidFill>
            <a:prstDash val="solid"/>
            <a:round/>
            <a:headEnd type="none" w="med" len="med"/>
            <a:tailEnd type="none" w="med" len="med"/>
          </a:ln>
        </p:spPr>
      </p:cxnSp>
      <p:pic>
        <p:nvPicPr>
          <p:cNvPr id="125" name="Shape 125" descr="Settings Icon.jpg"/>
          <p:cNvPicPr preferRelativeResize="0"/>
          <p:nvPr/>
        </p:nvPicPr>
        <p:blipFill rotWithShape="1">
          <a:blip r:embed="rId4">
            <a:alphaModFix/>
          </a:blip>
          <a:srcRect/>
          <a:stretch/>
        </p:blipFill>
        <p:spPr>
          <a:xfrm>
            <a:off x="2516950" y="64450"/>
            <a:ext cx="444600" cy="381000"/>
          </a:xfrm>
          <a:prstGeom prst="rect">
            <a:avLst/>
          </a:prstGeom>
          <a:noFill/>
          <a:ln>
            <a:noFill/>
          </a:ln>
        </p:spPr>
      </p:pic>
      <p:sp>
        <p:nvSpPr>
          <p:cNvPr id="126" name="Shape 126"/>
          <p:cNvSpPr txBox="1"/>
          <p:nvPr/>
        </p:nvSpPr>
        <p:spPr>
          <a:xfrm>
            <a:off x="2971800" y="64450"/>
            <a:ext cx="1046100" cy="381000"/>
          </a:xfrm>
          <a:prstGeom prst="rect">
            <a:avLst/>
          </a:prstGeom>
          <a:solidFill>
            <a:srgbClr val="A2C4C9"/>
          </a:solidFill>
          <a:ln w="9525" cap="flat" cmpd="sng">
            <a:solidFill>
              <a:srgbClr val="000000"/>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 sz="1800" b="1">
                <a:solidFill>
                  <a:srgbClr val="000000"/>
                </a:solidFill>
                <a:latin typeface="Calibri"/>
                <a:ea typeface="Calibri"/>
                <a:cs typeface="Calibri"/>
                <a:sym typeface="Calibri"/>
              </a:rPr>
              <a:t>Settings</a:t>
            </a:r>
          </a:p>
        </p:txBody>
      </p:sp>
      <p:cxnSp>
        <p:nvCxnSpPr>
          <p:cNvPr id="127" name="Shape 127"/>
          <p:cNvCxnSpPr/>
          <p:nvPr/>
        </p:nvCxnSpPr>
        <p:spPr>
          <a:xfrm rot="10800000">
            <a:off x="2971800" y="3476260"/>
            <a:ext cx="3352800" cy="1500"/>
          </a:xfrm>
          <a:prstGeom prst="straightConnector1">
            <a:avLst/>
          </a:prstGeom>
          <a:noFill/>
          <a:ln w="19050" cap="flat" cmpd="sng">
            <a:solidFill>
              <a:srgbClr val="1F497D"/>
            </a:solidFill>
            <a:prstDash val="solid"/>
            <a:round/>
            <a:headEnd type="none" w="med" len="med"/>
            <a:tailEnd type="none" w="med" len="med"/>
          </a:ln>
        </p:spPr>
      </p:cxnSp>
      <p:sp>
        <p:nvSpPr>
          <p:cNvPr id="128" name="Shape 128"/>
          <p:cNvSpPr txBox="1"/>
          <p:nvPr/>
        </p:nvSpPr>
        <p:spPr>
          <a:xfrm>
            <a:off x="0" y="247375"/>
            <a:ext cx="2514600" cy="602700"/>
          </a:xfrm>
          <a:prstGeom prst="rect">
            <a:avLst/>
          </a:prstGeom>
          <a:noFill/>
          <a:ln>
            <a:noFill/>
          </a:ln>
        </p:spPr>
        <p:txBody>
          <a:bodyPr lIns="91425" tIns="91425" rIns="91425" bIns="91425" anchor="t" anchorCtr="0">
            <a:noAutofit/>
          </a:bodyPr>
          <a:lstStyle/>
          <a:p>
            <a:pPr lvl="0" rtl="0">
              <a:spcBef>
                <a:spcPts val="0"/>
              </a:spcBef>
              <a:buNone/>
            </a:pPr>
            <a:r>
              <a:rPr lang="en" sz="3600" b="1">
                <a:solidFill>
                  <a:schemeClr val="accent1"/>
                </a:solidFill>
                <a:latin typeface="PT Sans Narrow"/>
                <a:ea typeface="PT Sans Narrow"/>
                <a:cs typeface="PT Sans Narrow"/>
                <a:sym typeface="PT Sans Narrow"/>
              </a:rPr>
              <a:t>Settings Page</a:t>
            </a:r>
          </a:p>
          <a:p>
            <a:pPr lvl="0">
              <a:spcBef>
                <a:spcPts val="0"/>
              </a:spcBef>
              <a:buNone/>
            </a:pPr>
            <a:endParaRPr/>
          </a:p>
        </p:txBody>
      </p:sp>
      <p:grpSp>
        <p:nvGrpSpPr>
          <p:cNvPr id="129" name="Shape 129"/>
          <p:cNvGrpSpPr/>
          <p:nvPr/>
        </p:nvGrpSpPr>
        <p:grpSpPr>
          <a:xfrm>
            <a:off x="74273" y="1896364"/>
            <a:ext cx="1884468" cy="1306413"/>
            <a:chOff x="906975" y="608800"/>
            <a:chExt cx="2393584" cy="1155300"/>
          </a:xfrm>
        </p:grpSpPr>
        <p:sp>
          <p:nvSpPr>
            <p:cNvPr id="130" name="Shape 130"/>
            <p:cNvSpPr/>
            <p:nvPr/>
          </p:nvSpPr>
          <p:spPr>
            <a:xfrm>
              <a:off x="906975" y="608800"/>
              <a:ext cx="2286000" cy="1155300"/>
            </a:xfrm>
            <a:prstGeom prst="wedgeEllipseCallout">
              <a:avLst>
                <a:gd name="adj1" fmla="val 87386"/>
                <a:gd name="adj2" fmla="val 4551"/>
              </a:avLst>
            </a:prstGeom>
            <a:no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1" name="Shape 131"/>
            <p:cNvSpPr txBox="1"/>
            <p:nvPr/>
          </p:nvSpPr>
          <p:spPr>
            <a:xfrm>
              <a:off x="1014559" y="825270"/>
              <a:ext cx="2286000" cy="854100"/>
            </a:xfrm>
            <a:prstGeom prst="rect">
              <a:avLst/>
            </a:prstGeom>
            <a:noFill/>
            <a:ln>
              <a:noFill/>
            </a:ln>
          </p:spPr>
          <p:txBody>
            <a:bodyPr lIns="91425" tIns="91425" rIns="91425" bIns="91425" anchor="t" anchorCtr="0">
              <a:noAutofit/>
            </a:bodyPr>
            <a:lstStyle/>
            <a:p>
              <a:pPr lvl="0" rtl="0">
                <a:spcBef>
                  <a:spcPts val="0"/>
                </a:spcBef>
                <a:buNone/>
              </a:pPr>
              <a:r>
                <a:rPr lang="en">
                  <a:latin typeface="Cambria"/>
                  <a:ea typeface="Cambria"/>
                  <a:cs typeface="Cambria"/>
                  <a:sym typeface="Cambria"/>
                </a:rPr>
                <a:t>Mute the framework to highlight the settings options</a:t>
              </a:r>
            </a:p>
          </p:txBody>
        </p:sp>
      </p:grpSp>
      <p:sp>
        <p:nvSpPr>
          <p:cNvPr id="132" name="Shape 132"/>
          <p:cNvSpPr txBox="1"/>
          <p:nvPr/>
        </p:nvSpPr>
        <p:spPr>
          <a:xfrm>
            <a:off x="216200" y="4718300"/>
            <a:ext cx="6554400" cy="159300"/>
          </a:xfrm>
          <a:prstGeom prst="rect">
            <a:avLst/>
          </a:prstGeom>
          <a:noFill/>
          <a:ln>
            <a:noFill/>
          </a:ln>
        </p:spPr>
        <p:txBody>
          <a:bodyPr lIns="91425" tIns="91425" rIns="91425" bIns="91425" anchor="t" anchorCtr="0">
            <a:noAutofit/>
          </a:bodyPr>
          <a:lstStyle/>
          <a:p>
            <a:pPr lvl="0" rtl="0">
              <a:spcBef>
                <a:spcPts val="0"/>
              </a:spcBef>
              <a:buNone/>
            </a:pPr>
            <a:r>
              <a:rPr lang="en" sz="1200">
                <a:solidFill>
                  <a:srgbClr val="999999"/>
                </a:solidFill>
              </a:rPr>
              <a:t>5  </a:t>
            </a:r>
            <a:r>
              <a:rPr lang="en" sz="1200">
                <a:solidFill>
                  <a:srgbClr val="999999"/>
                </a:solidFill>
                <a:latin typeface="Cambria"/>
                <a:ea typeface="Cambria"/>
                <a:cs typeface="Cambria"/>
                <a:sym typeface="Cambria"/>
              </a:rPr>
              <a:t>Fan Feng, Connor Hagan, Ann Clare Levy, William Rainey, Safir Serhatli</a:t>
            </a:r>
          </a:p>
          <a:p>
            <a:pPr lvl="0" rtl="0">
              <a:spcBef>
                <a:spcPts val="0"/>
              </a:spcBef>
              <a:buNone/>
            </a:pPr>
            <a:endParaRPr>
              <a:solidFill>
                <a:srgbClr val="9999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9"/>
                                        </p:tgtEl>
                                        <p:attrNameLst>
                                          <p:attrName>style.visibility</p:attrName>
                                        </p:attrNameLst>
                                      </p:cBhvr>
                                      <p:to>
                                        <p:strVal val="visible"/>
                                      </p:to>
                                    </p:set>
                                    <p:animEffect transition="in" filter="fade">
                                      <p:cBhvr>
                                        <p:cTn id="7" dur="1000"/>
                                        <p:tgtEl>
                                          <p:spTgt spid="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pic>
        <p:nvPicPr>
          <p:cNvPr id="137" name="Shape 137" descr="notif.jpg"/>
          <p:cNvPicPr preferRelativeResize="0"/>
          <p:nvPr/>
        </p:nvPicPr>
        <p:blipFill>
          <a:blip r:embed="rId3">
            <a:alphaModFix/>
          </a:blip>
          <a:stretch>
            <a:fillRect/>
          </a:stretch>
        </p:blipFill>
        <p:spPr>
          <a:xfrm>
            <a:off x="2468426" y="1"/>
            <a:ext cx="6675575" cy="5030560"/>
          </a:xfrm>
          <a:prstGeom prst="rect">
            <a:avLst/>
          </a:prstGeom>
          <a:noFill/>
          <a:ln>
            <a:noFill/>
          </a:ln>
        </p:spPr>
      </p:pic>
      <p:pic>
        <p:nvPicPr>
          <p:cNvPr id="138" name="Shape 138" descr="Settings Icon.jpg"/>
          <p:cNvPicPr preferRelativeResize="0"/>
          <p:nvPr/>
        </p:nvPicPr>
        <p:blipFill rotWithShape="1">
          <a:blip r:embed="rId4">
            <a:alphaModFix/>
          </a:blip>
          <a:srcRect/>
          <a:stretch/>
        </p:blipFill>
        <p:spPr>
          <a:xfrm>
            <a:off x="2468413" y="0"/>
            <a:ext cx="465600" cy="447600"/>
          </a:xfrm>
          <a:prstGeom prst="rect">
            <a:avLst/>
          </a:prstGeom>
          <a:noFill/>
          <a:ln>
            <a:noFill/>
          </a:ln>
        </p:spPr>
      </p:pic>
      <p:grpSp>
        <p:nvGrpSpPr>
          <p:cNvPr id="139" name="Shape 139"/>
          <p:cNvGrpSpPr/>
          <p:nvPr/>
        </p:nvGrpSpPr>
        <p:grpSpPr>
          <a:xfrm>
            <a:off x="91562" y="1614854"/>
            <a:ext cx="2727661" cy="1518410"/>
            <a:chOff x="974988" y="223675"/>
            <a:chExt cx="2286004" cy="1155300"/>
          </a:xfrm>
        </p:grpSpPr>
        <p:sp>
          <p:nvSpPr>
            <p:cNvPr id="140" name="Shape 140"/>
            <p:cNvSpPr/>
            <p:nvPr/>
          </p:nvSpPr>
          <p:spPr>
            <a:xfrm>
              <a:off x="974988" y="223675"/>
              <a:ext cx="2286000" cy="1155300"/>
            </a:xfrm>
            <a:prstGeom prst="wedgeEllipseCallout">
              <a:avLst>
                <a:gd name="adj1" fmla="val 62092"/>
                <a:gd name="adj2" fmla="val 1728"/>
              </a:avLst>
            </a:prstGeom>
            <a:no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1" name="Shape 141"/>
            <p:cNvSpPr txBox="1"/>
            <p:nvPr/>
          </p:nvSpPr>
          <p:spPr>
            <a:xfrm>
              <a:off x="1247693" y="374274"/>
              <a:ext cx="2013300" cy="854100"/>
            </a:xfrm>
            <a:prstGeom prst="rect">
              <a:avLst/>
            </a:prstGeom>
            <a:noFill/>
            <a:ln>
              <a:noFill/>
            </a:ln>
          </p:spPr>
          <p:txBody>
            <a:bodyPr lIns="91425" tIns="91425" rIns="91425" bIns="91425" anchor="t" anchorCtr="0">
              <a:noAutofit/>
            </a:bodyPr>
            <a:lstStyle/>
            <a:p>
              <a:pPr lvl="0" rtl="0">
                <a:spcBef>
                  <a:spcPts val="0"/>
                </a:spcBef>
                <a:buNone/>
              </a:pPr>
              <a:r>
                <a:rPr lang="en">
                  <a:latin typeface="Cambria"/>
                  <a:ea typeface="Cambria"/>
                  <a:cs typeface="Cambria"/>
                  <a:sym typeface="Cambria"/>
                </a:rPr>
                <a:t>Use of Small Multiples and Redundancy Gain to illustrate different urgency levels</a:t>
              </a:r>
            </a:p>
          </p:txBody>
        </p:sp>
      </p:grpSp>
      <p:sp>
        <p:nvSpPr>
          <p:cNvPr id="142" name="Shape 142"/>
          <p:cNvSpPr txBox="1"/>
          <p:nvPr/>
        </p:nvSpPr>
        <p:spPr>
          <a:xfrm>
            <a:off x="2940100" y="0"/>
            <a:ext cx="1730700" cy="447600"/>
          </a:xfrm>
          <a:prstGeom prst="rect">
            <a:avLst/>
          </a:prstGeom>
          <a:noFill/>
          <a:ln w="9525" cap="flat" cmpd="sng">
            <a:solidFill>
              <a:srgbClr val="000000"/>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 sz="1800" b="1">
                <a:latin typeface="Calibri"/>
                <a:ea typeface="Calibri"/>
                <a:cs typeface="Calibri"/>
                <a:sym typeface="Calibri"/>
              </a:rPr>
              <a:t>Notification List</a:t>
            </a:r>
          </a:p>
        </p:txBody>
      </p:sp>
      <p:sp>
        <p:nvSpPr>
          <p:cNvPr id="143" name="Shape 143"/>
          <p:cNvSpPr txBox="1"/>
          <p:nvPr/>
        </p:nvSpPr>
        <p:spPr>
          <a:xfrm>
            <a:off x="59800" y="131000"/>
            <a:ext cx="2341800" cy="558900"/>
          </a:xfrm>
          <a:prstGeom prst="rect">
            <a:avLst/>
          </a:prstGeom>
          <a:noFill/>
          <a:ln>
            <a:noFill/>
          </a:ln>
        </p:spPr>
        <p:txBody>
          <a:bodyPr lIns="91425" tIns="91425" rIns="91425" bIns="91425" anchor="t" anchorCtr="0">
            <a:noAutofit/>
          </a:bodyPr>
          <a:lstStyle/>
          <a:p>
            <a:pPr lvl="0" rtl="0">
              <a:spcBef>
                <a:spcPts val="0"/>
              </a:spcBef>
              <a:buNone/>
            </a:pPr>
            <a:r>
              <a:rPr lang="en" sz="3600" b="1">
                <a:solidFill>
                  <a:schemeClr val="accent1"/>
                </a:solidFill>
                <a:latin typeface="PT Sans Narrow"/>
                <a:ea typeface="PT Sans Narrow"/>
                <a:cs typeface="PT Sans Narrow"/>
                <a:sym typeface="PT Sans Narrow"/>
              </a:rPr>
              <a:t>Notifications Page</a:t>
            </a:r>
          </a:p>
          <a:p>
            <a:pPr lvl="0" rtl="0">
              <a:spcBef>
                <a:spcPts val="0"/>
              </a:spcBef>
              <a:buNone/>
            </a:pPr>
            <a:endParaRPr sz="3600" b="1">
              <a:solidFill>
                <a:schemeClr val="accent1"/>
              </a:solidFill>
              <a:latin typeface="PT Sans Narrow"/>
              <a:ea typeface="PT Sans Narrow"/>
              <a:cs typeface="PT Sans Narrow"/>
              <a:sym typeface="PT Sans Narrow"/>
            </a:endParaRPr>
          </a:p>
        </p:txBody>
      </p:sp>
      <p:sp>
        <p:nvSpPr>
          <p:cNvPr id="144" name="Shape 144"/>
          <p:cNvSpPr txBox="1"/>
          <p:nvPr/>
        </p:nvSpPr>
        <p:spPr>
          <a:xfrm>
            <a:off x="216200" y="4718300"/>
            <a:ext cx="6554400" cy="159300"/>
          </a:xfrm>
          <a:prstGeom prst="rect">
            <a:avLst/>
          </a:prstGeom>
          <a:noFill/>
          <a:ln>
            <a:noFill/>
          </a:ln>
        </p:spPr>
        <p:txBody>
          <a:bodyPr lIns="91425" tIns="91425" rIns="91425" bIns="91425" anchor="t" anchorCtr="0">
            <a:noAutofit/>
          </a:bodyPr>
          <a:lstStyle/>
          <a:p>
            <a:pPr lvl="0" rtl="0">
              <a:spcBef>
                <a:spcPts val="0"/>
              </a:spcBef>
              <a:buNone/>
            </a:pPr>
            <a:r>
              <a:rPr lang="en" sz="1200">
                <a:solidFill>
                  <a:srgbClr val="999999"/>
                </a:solidFill>
              </a:rPr>
              <a:t>6  </a:t>
            </a:r>
            <a:r>
              <a:rPr lang="en" sz="1200">
                <a:solidFill>
                  <a:srgbClr val="999999"/>
                </a:solidFill>
                <a:latin typeface="Cambria"/>
                <a:ea typeface="Cambria"/>
                <a:cs typeface="Cambria"/>
                <a:sym typeface="Cambria"/>
              </a:rPr>
              <a:t>Fan Feng, Connor Hagan, Ann Clare Levy, William Rainey, Safir Serhatli</a:t>
            </a:r>
          </a:p>
          <a:p>
            <a:pPr lvl="0" rtl="0">
              <a:spcBef>
                <a:spcPts val="0"/>
              </a:spcBef>
              <a:buNone/>
            </a:pPr>
            <a:endParaRPr>
              <a:solidFill>
                <a:srgbClr val="9999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9"/>
                                        </p:tgtEl>
                                        <p:attrNameLst>
                                          <p:attrName>style.visibility</p:attrName>
                                        </p:attrNameLst>
                                      </p:cBhvr>
                                      <p:to>
                                        <p:strVal val="visible"/>
                                      </p:to>
                                    </p:set>
                                    <p:animEffect transition="in" filter="fade">
                                      <p:cBhvr>
                                        <p:cTn id="7" dur="1000"/>
                                        <p:tgtEl>
                                          <p:spTgt spid="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pic>
        <p:nvPicPr>
          <p:cNvPr id="149" name="Shape 149" descr="notif page.jpg"/>
          <p:cNvPicPr preferRelativeResize="0"/>
          <p:nvPr/>
        </p:nvPicPr>
        <p:blipFill>
          <a:blip r:embed="rId3">
            <a:alphaModFix/>
          </a:blip>
          <a:stretch>
            <a:fillRect/>
          </a:stretch>
        </p:blipFill>
        <p:spPr>
          <a:xfrm>
            <a:off x="2392724" y="0"/>
            <a:ext cx="6751250" cy="5050049"/>
          </a:xfrm>
          <a:prstGeom prst="rect">
            <a:avLst/>
          </a:prstGeom>
          <a:noFill/>
          <a:ln>
            <a:noFill/>
          </a:ln>
        </p:spPr>
      </p:pic>
      <p:pic>
        <p:nvPicPr>
          <p:cNvPr id="150" name="Shape 150" descr="Settings Icon.jpg"/>
          <p:cNvPicPr preferRelativeResize="0"/>
          <p:nvPr/>
        </p:nvPicPr>
        <p:blipFill rotWithShape="1">
          <a:blip r:embed="rId4">
            <a:alphaModFix/>
          </a:blip>
          <a:srcRect/>
          <a:stretch/>
        </p:blipFill>
        <p:spPr>
          <a:xfrm>
            <a:off x="2392725" y="0"/>
            <a:ext cx="449400" cy="385199"/>
          </a:xfrm>
          <a:prstGeom prst="rect">
            <a:avLst/>
          </a:prstGeom>
          <a:noFill/>
          <a:ln>
            <a:noFill/>
          </a:ln>
        </p:spPr>
      </p:pic>
      <p:sp>
        <p:nvSpPr>
          <p:cNvPr id="151" name="Shape 151"/>
          <p:cNvSpPr txBox="1"/>
          <p:nvPr/>
        </p:nvSpPr>
        <p:spPr>
          <a:xfrm>
            <a:off x="121500" y="235775"/>
            <a:ext cx="2550000" cy="1518300"/>
          </a:xfrm>
          <a:prstGeom prst="rect">
            <a:avLst/>
          </a:prstGeom>
          <a:noFill/>
          <a:ln>
            <a:noFill/>
          </a:ln>
        </p:spPr>
        <p:txBody>
          <a:bodyPr lIns="91425" tIns="91425" rIns="91425" bIns="91425" anchor="t" anchorCtr="0">
            <a:noAutofit/>
          </a:bodyPr>
          <a:lstStyle/>
          <a:p>
            <a:pPr lvl="0">
              <a:spcBef>
                <a:spcPts val="0"/>
              </a:spcBef>
              <a:buNone/>
            </a:pPr>
            <a:r>
              <a:rPr lang="en" sz="3600" b="1">
                <a:solidFill>
                  <a:schemeClr val="accent1"/>
                </a:solidFill>
                <a:latin typeface="PT Sans Narrow"/>
                <a:ea typeface="PT Sans Narrow"/>
                <a:cs typeface="PT Sans Narrow"/>
                <a:sym typeface="PT Sans Narrow"/>
              </a:rPr>
              <a:t>Urgent Level Notifications Page</a:t>
            </a:r>
          </a:p>
        </p:txBody>
      </p:sp>
      <p:sp>
        <p:nvSpPr>
          <p:cNvPr id="152" name="Shape 152"/>
          <p:cNvSpPr txBox="1"/>
          <p:nvPr/>
        </p:nvSpPr>
        <p:spPr>
          <a:xfrm>
            <a:off x="4680675" y="165925"/>
            <a:ext cx="1519500" cy="385200"/>
          </a:xfrm>
          <a:prstGeom prst="rect">
            <a:avLst/>
          </a:prstGeom>
          <a:noFill/>
          <a:ln>
            <a:noFill/>
          </a:ln>
        </p:spPr>
        <p:txBody>
          <a:bodyPr lIns="91425" tIns="91425" rIns="91425" bIns="91425" anchor="t" anchorCtr="0">
            <a:noAutofit/>
          </a:bodyPr>
          <a:lstStyle/>
          <a:p>
            <a:pPr lvl="0">
              <a:spcBef>
                <a:spcPts val="0"/>
              </a:spcBef>
              <a:buNone/>
            </a:pPr>
            <a:r>
              <a:rPr lang="en" sz="3000" b="1">
                <a:solidFill>
                  <a:srgbClr val="980000"/>
                </a:solidFill>
              </a:rPr>
              <a:t>Urgent</a:t>
            </a:r>
          </a:p>
        </p:txBody>
      </p:sp>
      <p:grpSp>
        <p:nvGrpSpPr>
          <p:cNvPr id="153" name="Shape 153"/>
          <p:cNvGrpSpPr/>
          <p:nvPr/>
        </p:nvGrpSpPr>
        <p:grpSpPr>
          <a:xfrm>
            <a:off x="1" y="2484547"/>
            <a:ext cx="2816761" cy="1267479"/>
            <a:chOff x="974988" y="223675"/>
            <a:chExt cx="2360678" cy="1155300"/>
          </a:xfrm>
        </p:grpSpPr>
        <p:sp>
          <p:nvSpPr>
            <p:cNvPr id="154" name="Shape 154"/>
            <p:cNvSpPr/>
            <p:nvPr/>
          </p:nvSpPr>
          <p:spPr>
            <a:xfrm>
              <a:off x="974988" y="223675"/>
              <a:ext cx="2286000" cy="1155300"/>
            </a:xfrm>
            <a:prstGeom prst="wedgeEllipseCallout">
              <a:avLst>
                <a:gd name="adj1" fmla="val 62092"/>
                <a:gd name="adj2" fmla="val 1728"/>
              </a:avLst>
            </a:prstGeom>
            <a:no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5" name="Shape 155"/>
            <p:cNvSpPr txBox="1"/>
            <p:nvPr/>
          </p:nvSpPr>
          <p:spPr>
            <a:xfrm>
              <a:off x="1322366" y="304808"/>
              <a:ext cx="2013300" cy="854100"/>
            </a:xfrm>
            <a:prstGeom prst="rect">
              <a:avLst/>
            </a:prstGeom>
            <a:noFill/>
            <a:ln>
              <a:noFill/>
            </a:ln>
          </p:spPr>
          <p:txBody>
            <a:bodyPr lIns="91425" tIns="91425" rIns="91425" bIns="91425" anchor="t" anchorCtr="0">
              <a:noAutofit/>
            </a:bodyPr>
            <a:lstStyle/>
            <a:p>
              <a:pPr lvl="0" rtl="0">
                <a:spcBef>
                  <a:spcPts val="0"/>
                </a:spcBef>
                <a:buNone/>
              </a:pPr>
              <a:r>
                <a:rPr lang="en">
                  <a:latin typeface="Cambria"/>
                  <a:ea typeface="Cambria"/>
                  <a:cs typeface="Cambria"/>
                  <a:sym typeface="Cambria"/>
                </a:rPr>
                <a:t>Use Contrast Principle to highlight the important information in the notification page</a:t>
              </a:r>
            </a:p>
          </p:txBody>
        </p:sp>
      </p:grpSp>
      <p:sp>
        <p:nvSpPr>
          <p:cNvPr id="156" name="Shape 156"/>
          <p:cNvSpPr txBox="1"/>
          <p:nvPr/>
        </p:nvSpPr>
        <p:spPr>
          <a:xfrm>
            <a:off x="2842125" y="0"/>
            <a:ext cx="1367100" cy="385199"/>
          </a:xfrm>
          <a:prstGeom prst="rect">
            <a:avLst/>
          </a:prstGeom>
          <a:noFill/>
          <a:ln w="9525" cap="flat" cmpd="sng">
            <a:solidFill>
              <a:srgbClr val="000000"/>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 sz="1800" b="1">
                <a:latin typeface="Calibri"/>
                <a:ea typeface="Calibri"/>
                <a:cs typeface="Calibri"/>
                <a:sym typeface="Calibri"/>
              </a:rPr>
              <a:t>Notification</a:t>
            </a:r>
          </a:p>
        </p:txBody>
      </p:sp>
      <p:sp>
        <p:nvSpPr>
          <p:cNvPr id="157" name="Shape 157"/>
          <p:cNvSpPr txBox="1"/>
          <p:nvPr/>
        </p:nvSpPr>
        <p:spPr>
          <a:xfrm>
            <a:off x="216200" y="4718300"/>
            <a:ext cx="6554400" cy="159300"/>
          </a:xfrm>
          <a:prstGeom prst="rect">
            <a:avLst/>
          </a:prstGeom>
          <a:noFill/>
          <a:ln>
            <a:noFill/>
          </a:ln>
        </p:spPr>
        <p:txBody>
          <a:bodyPr lIns="91425" tIns="91425" rIns="91425" bIns="91425" anchor="t" anchorCtr="0">
            <a:noAutofit/>
          </a:bodyPr>
          <a:lstStyle/>
          <a:p>
            <a:pPr lvl="0" rtl="0">
              <a:spcBef>
                <a:spcPts val="0"/>
              </a:spcBef>
              <a:buNone/>
            </a:pPr>
            <a:r>
              <a:rPr lang="en" sz="1200">
                <a:solidFill>
                  <a:srgbClr val="999999"/>
                </a:solidFill>
              </a:rPr>
              <a:t>7  </a:t>
            </a:r>
            <a:r>
              <a:rPr lang="en" sz="1200">
                <a:solidFill>
                  <a:srgbClr val="999999"/>
                </a:solidFill>
                <a:latin typeface="Cambria"/>
                <a:ea typeface="Cambria"/>
                <a:cs typeface="Cambria"/>
                <a:sym typeface="Cambria"/>
              </a:rPr>
              <a:t>Fan Feng, Connor Hagan, Ann Clare Levy, William Rainey, Safir Serhatli</a:t>
            </a:r>
          </a:p>
          <a:p>
            <a:pPr lvl="0" rtl="0">
              <a:spcBef>
                <a:spcPts val="0"/>
              </a:spcBef>
              <a:buNone/>
            </a:pPr>
            <a:endParaRPr>
              <a:solidFill>
                <a:srgbClr val="9999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fade">
                                      <p:cBhvr>
                                        <p:cTn id="7" dur="10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p:nvPr/>
        </p:nvSpPr>
        <p:spPr>
          <a:xfrm>
            <a:off x="0" y="113450"/>
            <a:ext cx="4313400" cy="750900"/>
          </a:xfrm>
          <a:prstGeom prst="rect">
            <a:avLst/>
          </a:prstGeom>
          <a:noFill/>
          <a:ln>
            <a:noFill/>
          </a:ln>
        </p:spPr>
        <p:txBody>
          <a:bodyPr lIns="91425" tIns="91425" rIns="91425" bIns="91425" anchor="t" anchorCtr="0">
            <a:noAutofit/>
          </a:bodyPr>
          <a:lstStyle/>
          <a:p>
            <a:pPr lvl="0" rtl="0">
              <a:spcBef>
                <a:spcPts val="0"/>
              </a:spcBef>
              <a:buNone/>
            </a:pPr>
            <a:r>
              <a:rPr lang="en" sz="3600" b="1">
                <a:solidFill>
                  <a:schemeClr val="accent1"/>
                </a:solidFill>
                <a:latin typeface="PT Sans Narrow"/>
                <a:ea typeface="PT Sans Narrow"/>
                <a:cs typeface="PT Sans Narrow"/>
                <a:sym typeface="PT Sans Narrow"/>
              </a:rPr>
              <a:t>Control Page</a:t>
            </a:r>
          </a:p>
          <a:p>
            <a:pPr lvl="0" rtl="0">
              <a:spcBef>
                <a:spcPts val="0"/>
              </a:spcBef>
              <a:buNone/>
            </a:pPr>
            <a:r>
              <a:rPr lang="en" sz="3600" b="1">
                <a:solidFill>
                  <a:schemeClr val="accent1"/>
                </a:solidFill>
                <a:latin typeface="PT Sans Narrow"/>
                <a:ea typeface="PT Sans Narrow"/>
                <a:cs typeface="PT Sans Narrow"/>
                <a:sym typeface="PT Sans Narrow"/>
              </a:rPr>
              <a:t>Temperature</a:t>
            </a:r>
          </a:p>
        </p:txBody>
      </p:sp>
      <p:pic>
        <p:nvPicPr>
          <p:cNvPr id="163" name="Shape 163"/>
          <p:cNvPicPr preferRelativeResize="0"/>
          <p:nvPr/>
        </p:nvPicPr>
        <p:blipFill>
          <a:blip r:embed="rId3">
            <a:alphaModFix/>
          </a:blip>
          <a:stretch>
            <a:fillRect/>
          </a:stretch>
        </p:blipFill>
        <p:spPr>
          <a:xfrm>
            <a:off x="2478850" y="-12"/>
            <a:ext cx="6741349" cy="5064074"/>
          </a:xfrm>
          <a:prstGeom prst="rect">
            <a:avLst/>
          </a:prstGeom>
          <a:noFill/>
          <a:ln>
            <a:noFill/>
          </a:ln>
        </p:spPr>
      </p:pic>
      <p:grpSp>
        <p:nvGrpSpPr>
          <p:cNvPr id="164" name="Shape 164"/>
          <p:cNvGrpSpPr/>
          <p:nvPr/>
        </p:nvGrpSpPr>
        <p:grpSpPr>
          <a:xfrm>
            <a:off x="91590" y="1614825"/>
            <a:ext cx="2864591" cy="1180485"/>
            <a:chOff x="974988" y="223675"/>
            <a:chExt cx="2400764" cy="1155300"/>
          </a:xfrm>
        </p:grpSpPr>
        <p:sp>
          <p:nvSpPr>
            <p:cNvPr id="165" name="Shape 165"/>
            <p:cNvSpPr/>
            <p:nvPr/>
          </p:nvSpPr>
          <p:spPr>
            <a:xfrm>
              <a:off x="974988" y="223675"/>
              <a:ext cx="2286000" cy="1155300"/>
            </a:xfrm>
            <a:prstGeom prst="wedgeEllipseCallout">
              <a:avLst>
                <a:gd name="adj1" fmla="val 62092"/>
                <a:gd name="adj2" fmla="val 1728"/>
              </a:avLst>
            </a:prstGeom>
            <a:no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6" name="Shape 166"/>
            <p:cNvSpPr txBox="1"/>
            <p:nvPr/>
          </p:nvSpPr>
          <p:spPr>
            <a:xfrm>
              <a:off x="1362452" y="326786"/>
              <a:ext cx="2013300" cy="854100"/>
            </a:xfrm>
            <a:prstGeom prst="rect">
              <a:avLst/>
            </a:prstGeom>
            <a:noFill/>
            <a:ln>
              <a:noFill/>
            </a:ln>
          </p:spPr>
          <p:txBody>
            <a:bodyPr lIns="91425" tIns="91425" rIns="91425" bIns="91425" anchor="t" anchorCtr="0">
              <a:noAutofit/>
            </a:bodyPr>
            <a:lstStyle/>
            <a:p>
              <a:pPr lvl="0" rtl="0">
                <a:spcBef>
                  <a:spcPts val="0"/>
                </a:spcBef>
                <a:buNone/>
              </a:pPr>
              <a:r>
                <a:rPr lang="en" dirty="0">
                  <a:latin typeface="Cambria"/>
                  <a:ea typeface="Cambria"/>
                  <a:cs typeface="Cambria"/>
                  <a:sym typeface="Cambria"/>
                </a:rPr>
                <a:t>Use Principle of Moving Parts to illustrate the process of setting temperatures</a:t>
              </a:r>
            </a:p>
          </p:txBody>
        </p:sp>
      </p:grpSp>
      <p:sp>
        <p:nvSpPr>
          <p:cNvPr id="167" name="Shape 167"/>
          <p:cNvSpPr txBox="1"/>
          <p:nvPr/>
        </p:nvSpPr>
        <p:spPr>
          <a:xfrm>
            <a:off x="216200" y="4718300"/>
            <a:ext cx="6554400" cy="159300"/>
          </a:xfrm>
          <a:prstGeom prst="rect">
            <a:avLst/>
          </a:prstGeom>
          <a:noFill/>
          <a:ln>
            <a:noFill/>
          </a:ln>
        </p:spPr>
        <p:txBody>
          <a:bodyPr lIns="91425" tIns="91425" rIns="91425" bIns="91425" anchor="t" anchorCtr="0">
            <a:noAutofit/>
          </a:bodyPr>
          <a:lstStyle/>
          <a:p>
            <a:pPr lvl="0" rtl="0">
              <a:spcBef>
                <a:spcPts val="0"/>
              </a:spcBef>
              <a:buNone/>
            </a:pPr>
            <a:r>
              <a:rPr lang="en" sz="1200">
                <a:solidFill>
                  <a:srgbClr val="999999"/>
                </a:solidFill>
              </a:rPr>
              <a:t>8  </a:t>
            </a:r>
            <a:r>
              <a:rPr lang="en" sz="1200">
                <a:solidFill>
                  <a:srgbClr val="999999"/>
                </a:solidFill>
                <a:latin typeface="Cambria"/>
                <a:ea typeface="Cambria"/>
                <a:cs typeface="Cambria"/>
                <a:sym typeface="Cambria"/>
              </a:rPr>
              <a:t>Fan Feng, Connor Hagan, Ann Clare Levy, William Rainey, Safir Serhatli</a:t>
            </a:r>
          </a:p>
          <a:p>
            <a:pPr lvl="0" rtl="0">
              <a:spcBef>
                <a:spcPts val="0"/>
              </a:spcBef>
              <a:buNone/>
            </a:pPr>
            <a:endParaRPr>
              <a:solidFill>
                <a:srgbClr val="9999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4"/>
                                        </p:tgtEl>
                                        <p:attrNameLst>
                                          <p:attrName>style.visibility</p:attrName>
                                        </p:attrNameLst>
                                      </p:cBhvr>
                                      <p:to>
                                        <p:strVal val="visible"/>
                                      </p:to>
                                    </p:set>
                                    <p:animEffect transition="in" filter="fade">
                                      <p:cBhvr>
                                        <p:cTn id="7" dur="1000"/>
                                        <p:tgtEl>
                                          <p:spTgt spid="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2666</Words>
  <Application>Microsoft Office PowerPoint</Application>
  <PresentationFormat>On-screen Show (16:9)</PresentationFormat>
  <Paragraphs>124</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PT Sans Narrow</vt:lpstr>
      <vt:lpstr>Calibri</vt:lpstr>
      <vt:lpstr>Open Sans</vt:lpstr>
      <vt:lpstr>Cambria</vt:lpstr>
      <vt:lpstr>Arial</vt:lpstr>
      <vt:lpstr>tropic</vt:lpstr>
      <vt:lpstr>SYS 3023 Assignment 2</vt:lpstr>
      <vt:lpstr>Objectives the client stated </vt:lpstr>
      <vt:lpstr>Storyboard</vt:lpstr>
      <vt:lpstr>Login Page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Urgent Issue:</vt:lpstr>
      <vt:lpstr>Less Urgent Issue:</vt:lpstr>
      <vt:lpstr>Controlling Comfort Index Rather than Temperature</vt:lpstr>
      <vt:lpstr>Technical Description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 3023 Assignment 2</dc:title>
  <dc:creator>Fan Feng</dc:creator>
  <cp:lastModifiedBy>Fan Feng</cp:lastModifiedBy>
  <cp:revision>2</cp:revision>
  <dcterms:modified xsi:type="dcterms:W3CDTF">2016-09-26T02:23:14Z</dcterms:modified>
</cp:coreProperties>
</file>