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B181090E-C5E0-4BB8-A7DE-B7C2CA592B2C}">
  <a:tblStyle styleId="{B181090E-C5E0-4BB8-A7DE-B7C2CA592B2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209F6F59-128F-4139-A3DE-1849E0932A5A}" styleName="Table_1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cnbc.com/2017/09/27/how-your-spending-compares-to-the-average-american-and-us-government.html" TargetMode="Externa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 Andrew values price more and more, Huntington rises to the top.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Avalon maintains its top ranking as Andrew values Transit Time more.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 Andrew values his proximity to the capitol more and more, Capitol Yards becomes his top choice.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Executive summary should stand alone</a:t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State how much it costs, it’s distance, etc.</a:t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Do not use fluff, garbage words that do not say anything → example “low price”, “proximity”, “high”, “a lot” words like those </a:t>
            </a:r>
            <a:endParaRPr/>
          </a:p>
          <a:p>
            <a: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Needs to be the recommendation and why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Source:</a:t>
            </a:r>
            <a:r>
              <a:rPr lang="en"/>
              <a:t> 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Bloom, E. (2017, September 27). See how your spending compares with that of the average American-and the US government. Retrieved February 11, 2018, from </a:t>
            </a:r>
            <a:r>
              <a:rPr lang="en" sz="1200" u="sng">
                <a:solidFill>
                  <a:schemeClr val="hlink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  <a:hlinkClick r:id="rId2"/>
              </a:rPr>
              <a:t>https://www.cnbc.com/2017/09/27/how-your-spending-compares-to-the-average-american-and-us-government.html</a:t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“Transit to D.C.” we when the total transit time it takes to get to the center of the city.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jtb3ay@virginia.edu" TargetMode="External"/><Relationship Id="rId4" Type="http://schemas.openxmlformats.org/officeDocument/2006/relationships/hyperlink" Target="mailto:ff9sd@virginia.edu" TargetMode="External"/><Relationship Id="rId5" Type="http://schemas.openxmlformats.org/officeDocument/2006/relationships/hyperlink" Target="mailto:ag2ce@virginia.edu" TargetMode="External"/><Relationship Id="rId6" Type="http://schemas.openxmlformats.org/officeDocument/2006/relationships/hyperlink" Target="mailto:lms4cu@virginia.edu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0" y="640725"/>
            <a:ext cx="8520600" cy="219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NOVA Lifestyle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Team 22</a:t>
            </a:r>
            <a:endParaRPr sz="3600"/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985600"/>
            <a:ext cx="8520600" cy="172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Jonathan Bugg, Fan Feng, </a:t>
            </a:r>
            <a:endParaRPr sz="1800">
              <a:solidFill>
                <a:srgbClr val="000000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Andrew Gerin, Luke Shoebotham</a:t>
            </a:r>
            <a:endParaRPr sz="1800">
              <a:solidFill>
                <a:srgbClr val="000000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jtb3ay@virginia.edu</a:t>
            </a:r>
            <a:r>
              <a:rPr lang="en" sz="1800"/>
              <a:t>, </a:t>
            </a:r>
            <a:r>
              <a:rPr lang="en" sz="1800" u="sng">
                <a:solidFill>
                  <a:schemeClr val="hlink"/>
                </a:solidFill>
                <a:hlinkClick r:id="rId4"/>
              </a:rPr>
              <a:t>ff9sd@virginia.edu</a:t>
            </a:r>
            <a:r>
              <a:rPr lang="en" sz="1800"/>
              <a:t>,</a:t>
            </a:r>
            <a:endParaRPr sz="18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 </a:t>
            </a:r>
            <a:r>
              <a:rPr lang="en" sz="1800" u="sng">
                <a:solidFill>
                  <a:schemeClr val="hlink"/>
                </a:solidFill>
                <a:hlinkClick r:id="rId5"/>
              </a:rPr>
              <a:t>ag2ce@virginia.edu</a:t>
            </a:r>
            <a:r>
              <a:rPr lang="en" sz="1800"/>
              <a:t>, </a:t>
            </a:r>
            <a:r>
              <a:rPr lang="en" sz="1800" u="sng">
                <a:solidFill>
                  <a:schemeClr val="hlink"/>
                </a:solidFill>
                <a:hlinkClick r:id="rId6"/>
              </a:rPr>
              <a:t>lms4cu@virginia.edu</a:t>
            </a:r>
            <a:r>
              <a:rPr lang="en" sz="1800"/>
              <a:t> 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Shape 56"/>
          <p:cNvSpPr txBox="1"/>
          <p:nvPr/>
        </p:nvSpPr>
        <p:spPr>
          <a:xfrm>
            <a:off x="4433650" y="4710900"/>
            <a:ext cx="4710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Bugg</a:t>
            </a:r>
            <a:r>
              <a:rPr lang="en" sz="1200"/>
              <a:t>, Feng, Gerin, Shoebotham     </a:t>
            </a:r>
            <a:fld id="{00000000-1234-1234-1234-123412341234}" type="slidenum">
              <a:rPr lang="en" sz="1200"/>
              <a:t>‹#›</a:t>
            </a:fld>
            <a:r>
              <a:rPr lang="en" sz="1200"/>
              <a:t> </a:t>
            </a:r>
            <a:endParaRPr sz="1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Sensitivity</a:t>
            </a:r>
            <a:r>
              <a:rPr lang="en"/>
              <a:t> Analysis with respect to Price</a:t>
            </a:r>
            <a:endParaRPr/>
          </a:p>
        </p:txBody>
      </p:sp>
      <p:sp>
        <p:nvSpPr>
          <p:cNvPr id="124" name="Shape 124"/>
          <p:cNvSpPr txBox="1"/>
          <p:nvPr/>
        </p:nvSpPr>
        <p:spPr>
          <a:xfrm>
            <a:off x="4433650" y="4710900"/>
            <a:ext cx="4710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Bugg, Feng, Gerin, Shoebotham     </a:t>
            </a:r>
            <a:fld id="{00000000-1234-1234-1234-123412341234}" type="slidenum">
              <a:rPr lang="en" sz="1200"/>
              <a:t>‹#›</a:t>
            </a:fld>
            <a:endParaRPr sz="1200"/>
          </a:p>
        </p:txBody>
      </p:sp>
      <p:pic>
        <p:nvPicPr>
          <p:cNvPr id="125" name="Shape 1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438" y="572700"/>
            <a:ext cx="6857124" cy="4221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Sensitivity Analysis with respect to Transit Time </a:t>
            </a:r>
            <a:r>
              <a:rPr lang="en"/>
              <a:t> </a:t>
            </a:r>
            <a:endParaRPr/>
          </a:p>
        </p:txBody>
      </p:sp>
      <p:sp>
        <p:nvSpPr>
          <p:cNvPr id="131" name="Shape 131"/>
          <p:cNvSpPr txBox="1"/>
          <p:nvPr/>
        </p:nvSpPr>
        <p:spPr>
          <a:xfrm>
            <a:off x="4433650" y="4710900"/>
            <a:ext cx="4710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Bugg, Feng, Gerin, Shoebotham     </a:t>
            </a:r>
            <a:fld id="{00000000-1234-1234-1234-123412341234}" type="slidenum">
              <a:rPr lang="en" sz="1200"/>
              <a:t>‹#›</a:t>
            </a:fld>
            <a:endParaRPr sz="1200"/>
          </a:p>
        </p:txBody>
      </p:sp>
      <p:pic>
        <p:nvPicPr>
          <p:cNvPr id="132" name="Shape 1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5075" y="572700"/>
            <a:ext cx="6793850" cy="4165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type="title"/>
          </p:nvPr>
        </p:nvSpPr>
        <p:spPr>
          <a:xfrm>
            <a:off x="183150" y="0"/>
            <a:ext cx="877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Sensitivity Analysis with respect to Urban Environment  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Shape 138"/>
          <p:cNvSpPr txBox="1"/>
          <p:nvPr/>
        </p:nvSpPr>
        <p:spPr>
          <a:xfrm>
            <a:off x="4433650" y="4710900"/>
            <a:ext cx="4710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Bugg, Feng, Gerin, Shoebotham     </a:t>
            </a:r>
            <a:fld id="{00000000-1234-1234-1234-123412341234}" type="slidenum">
              <a:rPr lang="en" sz="1200"/>
              <a:t>‹#›</a:t>
            </a:fld>
            <a:endParaRPr sz="1200"/>
          </a:p>
        </p:txBody>
      </p:sp>
      <p:pic>
        <p:nvPicPr>
          <p:cNvPr id="139" name="Shape 1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5300" y="572700"/>
            <a:ext cx="6833405" cy="421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Outscoping</a:t>
            </a:r>
            <a:endParaRPr/>
          </a:p>
        </p:txBody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311700" y="691850"/>
            <a:ext cx="8520600" cy="407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Andrew could consider the </a:t>
            </a:r>
            <a:r>
              <a:rPr lang="en">
                <a:solidFill>
                  <a:srgbClr val="000000"/>
                </a:solidFill>
              </a:rPr>
              <a:t>possibility</a:t>
            </a:r>
            <a:r>
              <a:rPr lang="en">
                <a:solidFill>
                  <a:srgbClr val="000000"/>
                </a:solidFill>
              </a:rPr>
              <a:t> of living with a roommate. This would open up our analysis to not only looking at 1 bed, 1 bath options, but also looking at 2 bed, 2 bath options.</a:t>
            </a:r>
            <a:endParaRPr>
              <a:solidFill>
                <a:srgbClr val="000000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Having a roommate and </a:t>
            </a:r>
            <a:r>
              <a:rPr lang="en">
                <a:solidFill>
                  <a:srgbClr val="000000"/>
                </a:solidFill>
              </a:rPr>
              <a:t>splitting</a:t>
            </a:r>
            <a:r>
              <a:rPr lang="en">
                <a:solidFill>
                  <a:srgbClr val="000000"/>
                </a:solidFill>
              </a:rPr>
              <a:t> the 2 bed, 2 bath price between the two people has the potential to lower our client’s overall monthly housing cost. For example, if a 2 bed, 2 bath apartment was selected (price divided by 2) at the Avalon </a:t>
            </a:r>
            <a:r>
              <a:rPr lang="en">
                <a:solidFill>
                  <a:schemeClr val="dk1"/>
                </a:solidFill>
              </a:rPr>
              <a:t>the Albemarle as compared to a 1 bed, 1 bath apartment, our client could be saving approximately </a:t>
            </a:r>
            <a:r>
              <a:rPr b="1" lang="en">
                <a:solidFill>
                  <a:schemeClr val="dk1"/>
                </a:solidFill>
              </a:rPr>
              <a:t>$460 per month</a:t>
            </a:r>
            <a:r>
              <a:rPr lang="en">
                <a:solidFill>
                  <a:schemeClr val="dk1"/>
                </a:solidFill>
              </a:rPr>
              <a:t>. </a:t>
            </a:r>
            <a:r>
              <a:rPr lang="en">
                <a:solidFill>
                  <a:srgbClr val="000000"/>
                </a:solidFill>
              </a:rPr>
              <a:t> </a:t>
            </a:r>
            <a:endParaRPr>
              <a:solidFill>
                <a:srgbClr val="000000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000000"/>
                </a:solidFill>
              </a:rPr>
              <a:t>However, this option was not fully considered for analysis due to the fact that we are unsure of our client’s specific situation and </a:t>
            </a:r>
            <a:r>
              <a:rPr lang="en">
                <a:solidFill>
                  <a:srgbClr val="000000"/>
                </a:solidFill>
              </a:rPr>
              <a:t>whether</a:t>
            </a:r>
            <a:r>
              <a:rPr lang="en">
                <a:solidFill>
                  <a:srgbClr val="000000"/>
                </a:solidFill>
              </a:rPr>
              <a:t> or not he would have someone in which he would be comfortable living with.   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46" name="Shape 146"/>
          <p:cNvSpPr txBox="1"/>
          <p:nvPr/>
        </p:nvSpPr>
        <p:spPr>
          <a:xfrm>
            <a:off x="4433650" y="4710900"/>
            <a:ext cx="4710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Bugg, Feng, Gerin, Shoebotham     </a:t>
            </a:r>
            <a:fld id="{00000000-1234-1234-1234-123412341234}" type="slidenum">
              <a:rPr lang="en" sz="1200"/>
              <a:t>‹#›</a:t>
            </a:fld>
            <a:endParaRPr sz="12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type="title"/>
          </p:nvPr>
        </p:nvSpPr>
        <p:spPr>
          <a:xfrm>
            <a:off x="311700" y="66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Outscoping</a:t>
            </a:r>
            <a:endParaRPr/>
          </a:p>
        </p:txBody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311700" y="737700"/>
            <a:ext cx="8520600" cy="397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It is noted that Andrew will mostly be working on client sites rather than at the corporate office (Dupont Circle).    </a:t>
            </a:r>
            <a:endParaRPr>
              <a:solidFill>
                <a:srgbClr val="000000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Therefore, Andrew could consider temporarily staying in a hotel or obtaining a short sublease for the first couple of weeks of July (until his project is assigned) instead of locking himself into a 3+ month lease.  </a:t>
            </a:r>
            <a:endParaRPr>
              <a:solidFill>
                <a:srgbClr val="000000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As an example, if Andrew’s first client site was at Fort Belvoir, VA, the site of several military and defense agencies, his commute from our top option, Avalon the Albemarle, would be </a:t>
            </a:r>
            <a:r>
              <a:rPr b="1" lang="en">
                <a:solidFill>
                  <a:srgbClr val="000000"/>
                </a:solidFill>
              </a:rPr>
              <a:t>57 minutes longer </a:t>
            </a:r>
            <a:r>
              <a:rPr lang="en">
                <a:solidFill>
                  <a:srgbClr val="000000"/>
                </a:solidFill>
              </a:rPr>
              <a:t>each way than the third and closest option, Huntington Gateway. With the 12-month leases Avalon offers, this would equate to roughly </a:t>
            </a:r>
            <a:r>
              <a:rPr b="1" lang="en">
                <a:solidFill>
                  <a:srgbClr val="000000"/>
                </a:solidFill>
              </a:rPr>
              <a:t>450 hours</a:t>
            </a:r>
            <a:r>
              <a:rPr lang="en">
                <a:solidFill>
                  <a:srgbClr val="000000"/>
                </a:solidFill>
              </a:rPr>
              <a:t> of extra commute time. Andrew would need to weigh the extra cost of a hotel or sublease with this potential cost.</a:t>
            </a:r>
            <a:endParaRPr>
              <a:solidFill>
                <a:srgbClr val="000000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Shape 153"/>
          <p:cNvSpPr txBox="1"/>
          <p:nvPr/>
        </p:nvSpPr>
        <p:spPr>
          <a:xfrm>
            <a:off x="4433650" y="4710900"/>
            <a:ext cx="4710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Bugg, Feng, Gerin, Shoebotham     </a:t>
            </a:r>
            <a:fld id="{00000000-1234-1234-1234-123412341234}" type="slidenum">
              <a:rPr lang="en" sz="1200"/>
              <a:t>‹#›</a:t>
            </a:fld>
            <a:endParaRPr sz="12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311700" y="689974"/>
            <a:ext cx="8520600" cy="306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Andrew was able to provide the following information…</a:t>
            </a:r>
            <a:endParaRPr>
              <a:solidFill>
                <a:srgbClr val="000000"/>
              </a:solidFill>
            </a:endParaRPr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He prefers to live in an apartment rather than a house</a:t>
            </a:r>
            <a:endParaRPr>
              <a:solidFill>
                <a:srgbClr val="000000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He desires to spend a maximum of $2000 per month on housing</a:t>
            </a:r>
            <a:endParaRPr>
              <a:solidFill>
                <a:srgbClr val="000000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He wants to live as close as possible to both Dupont Circle (location of work) and the U.S. Capitol Building (the center of D.C.)</a:t>
            </a:r>
            <a:endParaRPr>
              <a:solidFill>
                <a:srgbClr val="000000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He prefers an apartment that has an aesthetic appeal to his liking</a:t>
            </a:r>
            <a:endParaRPr>
              <a:solidFill>
                <a:srgbClr val="000000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He would like to live in a building that had the following: a gym, controlled access, a balcony for his apartment, an elevator, and air conditioning  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60" name="Shape 160"/>
          <p:cNvSpPr txBox="1"/>
          <p:nvPr/>
        </p:nvSpPr>
        <p:spPr>
          <a:xfrm>
            <a:off x="4433650" y="4710900"/>
            <a:ext cx="4710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Bugg, Feng, Gerin, Shoebotham     </a:t>
            </a:r>
            <a:fld id="{00000000-1234-1234-1234-123412341234}" type="slidenum">
              <a:rPr lang="en" sz="1200"/>
              <a:t>‹#›</a:t>
            </a:fld>
            <a:endParaRPr sz="1200"/>
          </a:p>
        </p:txBody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311700" y="3631400"/>
            <a:ext cx="8520600" cy="13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Based on these preferences and the apartments options presented, we recommend that Andrew r</a:t>
            </a:r>
            <a:r>
              <a:rPr lang="en">
                <a:solidFill>
                  <a:schemeClr val="dk1"/>
                </a:solidFill>
              </a:rPr>
              <a:t>ents a one bed, one bath apartment from Avalon the Albemarle. </a:t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311700" y="3189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Executive Summary</a:t>
            </a:r>
            <a:endParaRPr/>
          </a:p>
        </p:txBody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Based on Andrew’s preferences, we recommend he rents a one bed, one bath apartment </a:t>
            </a:r>
            <a:r>
              <a:rPr lang="en">
                <a:solidFill>
                  <a:schemeClr val="dk1"/>
                </a:solidFill>
              </a:rPr>
              <a:t>from </a:t>
            </a:r>
            <a:r>
              <a:rPr b="1" lang="en">
                <a:solidFill>
                  <a:schemeClr val="dk1"/>
                </a:solidFill>
              </a:rPr>
              <a:t>Avalon the Albemarle</a:t>
            </a:r>
            <a:r>
              <a:rPr lang="en">
                <a:solidFill>
                  <a:srgbClr val="000000"/>
                </a:solidFill>
              </a:rPr>
              <a:t>.</a:t>
            </a:r>
            <a:endParaRPr>
              <a:solidFill>
                <a:srgbClr val="000000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If Andrew changes his preferences to value price significantly more, we recommend he rents the Huntington apartment.</a:t>
            </a:r>
            <a:endParaRPr>
              <a:solidFill>
                <a:srgbClr val="000000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If Andrew changes his preferences to value accessibility to urban environment more, we recommend he rents the Capitol Yards apartment.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63" name="Shape 63"/>
          <p:cNvSpPr txBox="1"/>
          <p:nvPr/>
        </p:nvSpPr>
        <p:spPr>
          <a:xfrm>
            <a:off x="4433650" y="4710900"/>
            <a:ext cx="4710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Bugg, Feng, Gerin, Shoebotham     </a:t>
            </a:r>
            <a:fld id="{00000000-1234-1234-1234-123412341234}" type="slidenum">
              <a:rPr lang="en" sz="1200"/>
              <a:t>‹#›</a:t>
            </a:fld>
            <a:endParaRPr sz="1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311700" y="192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 and Preferences</a:t>
            </a:r>
            <a:endParaRPr/>
          </a:p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311700" y="1030050"/>
            <a:ext cx="8520600" cy="153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Andrew has just been hired as a consultant working in Washington D.C</a:t>
            </a:r>
            <a:endParaRPr>
              <a:solidFill>
                <a:srgbClr val="000000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His base salary per year will be $78,000 </a:t>
            </a:r>
            <a:endParaRPr>
              <a:solidFill>
                <a:srgbClr val="000000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With his signature comes a $15,000 bonus</a:t>
            </a:r>
            <a:endParaRPr>
              <a:solidFill>
                <a:srgbClr val="000000"/>
              </a:solidFill>
            </a:endParaRPr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Has the potential to obtain a yearly performance bonus of up to $25,000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70" name="Shape 70"/>
          <p:cNvSpPr txBox="1"/>
          <p:nvPr/>
        </p:nvSpPr>
        <p:spPr>
          <a:xfrm>
            <a:off x="4433650" y="4710900"/>
            <a:ext cx="4710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Bugg, Feng, Gerin, Shoebotham     </a:t>
            </a:r>
            <a:fld id="{00000000-1234-1234-1234-123412341234}" type="slidenum">
              <a:rPr lang="en" sz="1200"/>
              <a:t>‹#›</a:t>
            </a:fld>
            <a:endParaRPr sz="1200"/>
          </a:p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311700" y="2769600"/>
            <a:ext cx="8520600" cy="194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en">
                <a:solidFill>
                  <a:srgbClr val="000000"/>
                </a:solidFill>
              </a:rPr>
              <a:t>Budget:</a:t>
            </a:r>
            <a:r>
              <a:rPr lang="en">
                <a:solidFill>
                  <a:srgbClr val="000000"/>
                </a:solidFill>
              </a:rPr>
              <a:t> </a:t>
            </a:r>
            <a:r>
              <a:rPr lang="en">
                <a:solidFill>
                  <a:srgbClr val="000000"/>
                </a:solidFill>
              </a:rPr>
              <a:t>Andrew prefers to spend </a:t>
            </a:r>
            <a:r>
              <a:rPr lang="en">
                <a:solidFill>
                  <a:srgbClr val="000000"/>
                </a:solidFill>
              </a:rPr>
              <a:t>approximately 30% of his annual income on housing </a:t>
            </a:r>
            <a:endParaRPr>
              <a:solidFill>
                <a:srgbClr val="000000"/>
              </a:solidFill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About $24,000 per year</a:t>
            </a:r>
            <a:endParaRPr>
              <a:solidFill>
                <a:srgbClr val="000000"/>
              </a:solidFill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Therefore, the search can be limited to places in which per month rent is $2000 or less</a:t>
            </a:r>
            <a:endParaRPr>
              <a:solidFill>
                <a:srgbClr val="000000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en">
                <a:solidFill>
                  <a:srgbClr val="000000"/>
                </a:solidFill>
              </a:rPr>
              <a:t>Preference</a:t>
            </a:r>
            <a:r>
              <a:rPr lang="en">
                <a:solidFill>
                  <a:srgbClr val="000000"/>
                </a:solidFill>
              </a:rPr>
              <a:t>: He prefers to live in an apartment rather than a house</a:t>
            </a:r>
            <a:endParaRPr>
              <a:solidFill>
                <a:srgbClr val="000000"/>
              </a:solidFill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Therefore, eliminate any options that are not apartments 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311700" y="-493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Attributes and Assumptions</a:t>
            </a:r>
            <a:endParaRPr/>
          </a:p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464100" y="3551500"/>
            <a:ext cx="8520600" cy="153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000000"/>
                </a:solidFill>
              </a:rPr>
              <a:t>Assumptions</a:t>
            </a:r>
            <a:endParaRPr sz="1600">
              <a:solidFill>
                <a:srgbClr val="000000"/>
              </a:solidFill>
            </a:endParaRPr>
          </a:p>
          <a:p>
            <a:pPr indent="-3111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○"/>
            </a:pPr>
            <a:r>
              <a:rPr lang="en" sz="1300">
                <a:solidFill>
                  <a:srgbClr val="000000"/>
                </a:solidFill>
              </a:rPr>
              <a:t>Only looking into 1 bed, 1 bath apartments</a:t>
            </a:r>
            <a:endParaRPr sz="1300">
              <a:solidFill>
                <a:srgbClr val="000000"/>
              </a:solidFill>
            </a:endParaRPr>
          </a:p>
          <a:p>
            <a:pPr indent="-3111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○"/>
            </a:pPr>
            <a:r>
              <a:rPr lang="en" sz="1300">
                <a:solidFill>
                  <a:srgbClr val="000000"/>
                </a:solidFill>
              </a:rPr>
              <a:t>Assume the client does not have a car and therefore prefers public transportation</a:t>
            </a:r>
            <a:endParaRPr sz="1300">
              <a:solidFill>
                <a:srgbClr val="000000"/>
              </a:solidFill>
            </a:endParaRPr>
          </a:p>
          <a:p>
            <a:pPr indent="-3111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○"/>
            </a:pPr>
            <a:r>
              <a:rPr lang="en" sz="1300">
                <a:solidFill>
                  <a:srgbClr val="000000"/>
                </a:solidFill>
              </a:rPr>
              <a:t>The client’s preferences are the main drivers of this subjective decision</a:t>
            </a:r>
            <a:endParaRPr sz="1300">
              <a:solidFill>
                <a:srgbClr val="000000"/>
              </a:solidFill>
            </a:endParaRPr>
          </a:p>
          <a:p>
            <a:pPr indent="-3111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○"/>
            </a:pPr>
            <a:r>
              <a:rPr lang="en" sz="1300">
                <a:solidFill>
                  <a:srgbClr val="000000"/>
                </a:solidFill>
              </a:rPr>
              <a:t>The daily commute refers to the time spent going to and from Dupont Circle</a:t>
            </a:r>
            <a:endParaRPr sz="1300">
              <a:solidFill>
                <a:srgbClr val="000000"/>
              </a:solidFill>
            </a:endParaRPr>
          </a:p>
          <a:p>
            <a:pPr indent="-3111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○"/>
            </a:pPr>
            <a:r>
              <a:rPr lang="en" sz="1300">
                <a:solidFill>
                  <a:srgbClr val="000000"/>
                </a:solidFill>
              </a:rPr>
              <a:t>Move in/Signing date is as close to current date as possible</a:t>
            </a:r>
            <a:endParaRPr sz="1300">
              <a:solidFill>
                <a:srgbClr val="000000"/>
              </a:solidFill>
            </a:endParaRPr>
          </a:p>
        </p:txBody>
      </p:sp>
      <p:sp>
        <p:nvSpPr>
          <p:cNvPr id="78" name="Shape 78"/>
          <p:cNvSpPr txBox="1"/>
          <p:nvPr/>
        </p:nvSpPr>
        <p:spPr>
          <a:xfrm rot="-5400000">
            <a:off x="7559550" y="3559050"/>
            <a:ext cx="2775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Bugg, Feng, Gerin, Shoebotham     </a:t>
            </a:r>
            <a:fld id="{00000000-1234-1234-1234-123412341234}" type="slidenum">
              <a:rPr lang="en" sz="1200"/>
              <a:t>‹#›</a:t>
            </a:fld>
            <a:endParaRPr sz="1200"/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464100" y="396200"/>
            <a:ext cx="8520600" cy="323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Price </a:t>
            </a:r>
            <a:endParaRPr sz="1600">
              <a:solidFill>
                <a:srgbClr val="000000"/>
              </a:solidFill>
            </a:endParaRPr>
          </a:p>
          <a:p>
            <a:pPr indent="-31115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○"/>
            </a:pPr>
            <a:r>
              <a:rPr lang="en" sz="1300">
                <a:solidFill>
                  <a:srgbClr val="000000"/>
                </a:solidFill>
              </a:rPr>
              <a:t>Keep monthly price within desired budget (no more than $2000) </a:t>
            </a:r>
            <a:endParaRPr sz="1300">
              <a:solidFill>
                <a:srgbClr val="000000"/>
              </a:solidFill>
            </a:endParaRP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Daily Commute Time</a:t>
            </a:r>
            <a:endParaRPr sz="1600">
              <a:solidFill>
                <a:srgbClr val="000000"/>
              </a:solidFill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 sz="1300">
                <a:solidFill>
                  <a:srgbClr val="000000"/>
                </a:solidFill>
              </a:rPr>
              <a:t>Desire to have total traveling time per day be at most 90 minutes (to and from Dupont Circle)</a:t>
            </a:r>
            <a:r>
              <a:rPr lang="en">
                <a:solidFill>
                  <a:srgbClr val="000000"/>
                </a:solidFill>
              </a:rPr>
              <a:t> </a:t>
            </a:r>
            <a:endParaRPr>
              <a:solidFill>
                <a:srgbClr val="000000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600">
                <a:solidFill>
                  <a:srgbClr val="000000"/>
                </a:solidFill>
              </a:rPr>
              <a:t>Amenities</a:t>
            </a:r>
            <a:r>
              <a:rPr lang="en">
                <a:solidFill>
                  <a:srgbClr val="000000"/>
                </a:solidFill>
              </a:rPr>
              <a:t> </a:t>
            </a:r>
            <a:endParaRPr>
              <a:solidFill>
                <a:srgbClr val="000000"/>
              </a:solidFill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 sz="1300">
                <a:solidFill>
                  <a:srgbClr val="000000"/>
                </a:solidFill>
              </a:rPr>
              <a:t>Prefer places in there are a wider range of total amenities offered</a:t>
            </a:r>
            <a:r>
              <a:rPr lang="en">
                <a:solidFill>
                  <a:srgbClr val="000000"/>
                </a:solidFill>
              </a:rPr>
              <a:t> </a:t>
            </a:r>
            <a:endParaRPr>
              <a:solidFill>
                <a:srgbClr val="000000"/>
              </a:solidFill>
            </a:endParaRP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Aesthetics</a:t>
            </a:r>
            <a:endParaRPr sz="1600">
              <a:solidFill>
                <a:srgbClr val="000000"/>
              </a:solidFill>
            </a:endParaRPr>
          </a:p>
          <a:p>
            <a:pPr indent="-31115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○"/>
            </a:pPr>
            <a:r>
              <a:rPr lang="en" sz="1300">
                <a:solidFill>
                  <a:srgbClr val="000000"/>
                </a:solidFill>
              </a:rPr>
              <a:t>Have the client explicitly state the options in which he prefers based on the apartment’s aesthetic appeal (evaluated using external and internal </a:t>
            </a:r>
            <a:r>
              <a:rPr lang="en" sz="1300">
                <a:solidFill>
                  <a:srgbClr val="000000"/>
                </a:solidFill>
              </a:rPr>
              <a:t>photographs of buildings and apartments)</a:t>
            </a:r>
            <a:endParaRPr sz="1300">
              <a:solidFill>
                <a:srgbClr val="000000"/>
              </a:solidFill>
            </a:endParaRP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Desire to be closer to an urban environment </a:t>
            </a:r>
            <a:endParaRPr sz="1600">
              <a:solidFill>
                <a:srgbClr val="000000"/>
              </a:solidFill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 sz="1300">
                <a:solidFill>
                  <a:srgbClr val="000000"/>
                </a:solidFill>
              </a:rPr>
              <a:t>Prefer options in which the client has food, entertainment, and other attractions within a relatively close commute (walk or public transportation)</a:t>
            </a:r>
            <a:r>
              <a:rPr lang="en">
                <a:solidFill>
                  <a:srgbClr val="000000"/>
                </a:solidFill>
              </a:rPr>
              <a:t> 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311700" y="66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Consideration of Options</a:t>
            </a:r>
            <a:endParaRPr/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311700" y="754800"/>
            <a:ext cx="8520600" cy="395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Initial Elimination of Options</a:t>
            </a:r>
            <a:endParaRPr>
              <a:solidFill>
                <a:srgbClr val="000000"/>
              </a:solidFill>
            </a:endParaRPr>
          </a:p>
          <a:p>
            <a: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Remove both the </a:t>
            </a:r>
            <a:r>
              <a:rPr b="1" lang="en">
                <a:solidFill>
                  <a:srgbClr val="000000"/>
                </a:solidFill>
              </a:rPr>
              <a:t>Reston Townhouse</a:t>
            </a:r>
            <a:r>
              <a:rPr lang="en">
                <a:solidFill>
                  <a:srgbClr val="000000"/>
                </a:solidFill>
              </a:rPr>
              <a:t> and the </a:t>
            </a:r>
            <a:r>
              <a:rPr b="1" lang="en">
                <a:solidFill>
                  <a:srgbClr val="000000"/>
                </a:solidFill>
              </a:rPr>
              <a:t>Catholic </a:t>
            </a:r>
            <a:r>
              <a:rPr b="1" lang="en">
                <a:solidFill>
                  <a:srgbClr val="000000"/>
                </a:solidFill>
              </a:rPr>
              <a:t>University</a:t>
            </a:r>
            <a:r>
              <a:rPr b="1" lang="en">
                <a:solidFill>
                  <a:srgbClr val="000000"/>
                </a:solidFill>
              </a:rPr>
              <a:t> House</a:t>
            </a:r>
            <a:r>
              <a:rPr lang="en">
                <a:solidFill>
                  <a:srgbClr val="000000"/>
                </a:solidFill>
              </a:rPr>
              <a:t> from contention due to the fact that the client </a:t>
            </a:r>
            <a:r>
              <a:rPr lang="en">
                <a:solidFill>
                  <a:srgbClr val="000000"/>
                </a:solidFill>
              </a:rPr>
              <a:t>specifically</a:t>
            </a:r>
            <a:r>
              <a:rPr lang="en">
                <a:solidFill>
                  <a:srgbClr val="000000"/>
                </a:solidFill>
              </a:rPr>
              <a:t> states that he is not interested in living in a house</a:t>
            </a:r>
            <a:endParaRPr>
              <a:solidFill>
                <a:srgbClr val="000000"/>
              </a:solidFill>
            </a:endParaRPr>
          </a:p>
          <a:p>
            <a: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Do not consider the </a:t>
            </a:r>
            <a:r>
              <a:rPr b="1" lang="en">
                <a:solidFill>
                  <a:srgbClr val="000000"/>
                </a:solidFill>
              </a:rPr>
              <a:t>Milestone Apartments</a:t>
            </a:r>
            <a:r>
              <a:rPr lang="en">
                <a:solidFill>
                  <a:srgbClr val="000000"/>
                </a:solidFill>
              </a:rPr>
              <a:t> based on the affordable housing requirements that are noted under property details</a:t>
            </a:r>
            <a:endParaRPr>
              <a:solidFill>
                <a:srgbClr val="000000"/>
              </a:solidFill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Consideration of the 9 remaining housing options</a:t>
            </a:r>
            <a:endParaRPr>
              <a:solidFill>
                <a:srgbClr val="000000"/>
              </a:solidFill>
            </a:endParaRPr>
          </a:p>
          <a:p>
            <a: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Client prefers those options that have the lowest per month price</a:t>
            </a:r>
            <a:endParaRPr>
              <a:solidFill>
                <a:srgbClr val="000000"/>
              </a:solidFill>
            </a:endParaRPr>
          </a:p>
          <a:p>
            <a: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Client prefers those </a:t>
            </a:r>
            <a:r>
              <a:rPr lang="en">
                <a:solidFill>
                  <a:srgbClr val="000000"/>
                </a:solidFill>
              </a:rPr>
              <a:t>options</a:t>
            </a:r>
            <a:r>
              <a:rPr lang="en">
                <a:solidFill>
                  <a:srgbClr val="000000"/>
                </a:solidFill>
              </a:rPr>
              <a:t> that have the lowest per day commute time</a:t>
            </a:r>
            <a:endParaRPr>
              <a:solidFill>
                <a:srgbClr val="000000"/>
              </a:solidFill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Client prefers those options that have the shortest public transportation commute to the Capitol Building (the center of D.C.)</a:t>
            </a:r>
            <a:endParaRPr>
              <a:solidFill>
                <a:schemeClr val="dk1"/>
              </a:solidFill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Client has ranked preferences with respect to aesthetics from 1 to 9 (with 1 being the most aesthetically appealing) </a:t>
            </a:r>
            <a:endParaRPr b="1">
              <a:solidFill>
                <a:schemeClr val="dk1"/>
              </a:solidFill>
            </a:endParaRPr>
          </a:p>
          <a:p>
            <a: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The top 5 desired amenities, as noted by the client, are to be labelled with either “no” or “yes” depending on if the option has that amenity or not</a:t>
            </a:r>
            <a:endParaRPr>
              <a:solidFill>
                <a:srgbClr val="000000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86" name="Shape 86"/>
          <p:cNvSpPr txBox="1"/>
          <p:nvPr/>
        </p:nvSpPr>
        <p:spPr>
          <a:xfrm>
            <a:off x="4433650" y="4710900"/>
            <a:ext cx="4710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Bugg, Feng, Gerin, Shoebotham     </a:t>
            </a:r>
            <a:fld id="{00000000-1234-1234-1234-123412341234}" type="slidenum">
              <a:rPr lang="en" sz="1200"/>
              <a:t>‹#›</a:t>
            </a:fld>
            <a:endParaRPr sz="1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/>
        </p:nvSpPr>
        <p:spPr>
          <a:xfrm rot="-5400000">
            <a:off x="7557450" y="3556945"/>
            <a:ext cx="2779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Bugg, Feng, Gerin, Shoebotham     </a:t>
            </a:r>
            <a:fld id="{00000000-1234-1234-1234-123412341234}" type="slidenum">
              <a:rPr lang="en" sz="1200"/>
              <a:t>‹#›</a:t>
            </a:fld>
            <a:endParaRPr sz="1200"/>
          </a:p>
        </p:txBody>
      </p:sp>
      <p:graphicFrame>
        <p:nvGraphicFramePr>
          <p:cNvPr id="92" name="Shape 92"/>
          <p:cNvGraphicFramePr/>
          <p:nvPr/>
        </p:nvGraphicFramePr>
        <p:xfrm>
          <a:off x="155175" y="61908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{B181090E-C5E0-4BB8-A7DE-B7C2CA592B2C}</a:tableStyleId>
              </a:tblPr>
              <a:tblGrid>
                <a:gridCol w="1188050"/>
                <a:gridCol w="809875"/>
                <a:gridCol w="784625"/>
                <a:gridCol w="809875"/>
                <a:gridCol w="910725"/>
                <a:gridCol w="708975"/>
                <a:gridCol w="910750"/>
                <a:gridCol w="809875"/>
                <a:gridCol w="824375"/>
                <a:gridCol w="723575"/>
              </a:tblGrid>
              <a:tr h="5211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Apartment</a:t>
                      </a:r>
                      <a:endParaRPr b="1" sz="1100"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1 bed, 1 bath price</a:t>
                      </a:r>
                      <a:endParaRPr b="1" sz="1100"/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Transit to work</a:t>
                      </a:r>
                      <a:r>
                        <a:rPr b="1" lang="en" sz="1100"/>
                        <a:t> </a:t>
                      </a:r>
                      <a:r>
                        <a:rPr b="1" lang="en" sz="1100"/>
                        <a:t>(mins)</a:t>
                      </a:r>
                      <a:endParaRPr b="1" sz="1100"/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Transit to D.C (mins)</a:t>
                      </a:r>
                      <a:endParaRPr b="1" sz="1100"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Aesthetics</a:t>
                      </a:r>
                      <a:endParaRPr b="1" sz="1100"/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Gym</a:t>
                      </a:r>
                      <a:endParaRPr b="1" sz="1100"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Controlled Access</a:t>
                      </a:r>
                      <a:endParaRPr b="1" sz="1100"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Balcony</a:t>
                      </a:r>
                      <a:endParaRPr b="1" sz="1100"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Elevator </a:t>
                      </a:r>
                      <a:endParaRPr b="1" sz="1100"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AC</a:t>
                      </a:r>
                      <a:endParaRPr b="1" sz="1100"/>
                    </a:p>
                  </a:txBody>
                  <a:tcPr marT="91425" marB="91425" marR="91425" marL="91425" anchor="ctr"/>
                </a:tc>
              </a:tr>
              <a:tr h="409375"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Northgate</a:t>
                      </a:r>
                      <a:endParaRPr b="1" sz="1200"/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$</a:t>
                      </a:r>
                      <a:r>
                        <a:rPr lang="en" sz="1200"/>
                        <a:t>1680</a:t>
                      </a:r>
                      <a:endParaRPr sz="12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45</a:t>
                      </a:r>
                      <a:endParaRPr sz="12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55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endParaRPr sz="12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yes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yes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yes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yes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yes</a:t>
                      </a:r>
                      <a:endParaRPr sz="1200"/>
                    </a:p>
                  </a:txBody>
                  <a:tcPr marT="91425" marB="91425" marR="91425" marL="91425" anchor="ctr"/>
                </a:tc>
              </a:tr>
              <a:tr h="393650"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Courthouse</a:t>
                      </a:r>
                      <a:endParaRPr b="1" sz="1200"/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$</a:t>
                      </a:r>
                      <a:r>
                        <a:rPr lang="en" sz="1200"/>
                        <a:t>1921</a:t>
                      </a:r>
                      <a:endParaRPr sz="12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24</a:t>
                      </a:r>
                      <a:endParaRPr sz="12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33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5</a:t>
                      </a:r>
                      <a:endParaRPr sz="12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no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yes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yes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no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no</a:t>
                      </a:r>
                      <a:endParaRPr sz="1200"/>
                    </a:p>
                  </a:txBody>
                  <a:tcPr marT="91425" marB="91425" marR="91425" marL="91425" anchor="ctr"/>
                </a:tc>
              </a:tr>
              <a:tr h="393650"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The Elms</a:t>
                      </a:r>
                      <a:endParaRPr b="1" sz="1200"/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$</a:t>
                      </a:r>
                      <a:r>
                        <a:rPr lang="en" sz="1200"/>
                        <a:t>1599</a:t>
                      </a:r>
                      <a:endParaRPr sz="12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85</a:t>
                      </a:r>
                      <a:endParaRPr sz="12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90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6</a:t>
                      </a:r>
                      <a:endParaRPr sz="12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yes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no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yes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no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yes</a:t>
                      </a:r>
                      <a:endParaRPr sz="1200"/>
                    </a:p>
                  </a:txBody>
                  <a:tcPr marT="91425" marB="91425" marR="91425" marL="91425" anchor="ctr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Ravensworth</a:t>
                      </a:r>
                      <a:endParaRPr b="1" sz="1200"/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$</a:t>
                      </a:r>
                      <a:r>
                        <a:rPr lang="en" sz="1200"/>
                        <a:t>1391</a:t>
                      </a:r>
                      <a:endParaRPr sz="12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70</a:t>
                      </a:r>
                      <a:endParaRPr sz="12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80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8</a:t>
                      </a:r>
                      <a:endParaRPr sz="12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yes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no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yes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yes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yes</a:t>
                      </a:r>
                      <a:endParaRPr sz="1200"/>
                    </a:p>
                  </a:txBody>
                  <a:tcPr marT="91425" marB="91425" marR="91425" marL="91425" anchor="ctr"/>
                </a:tc>
              </a:tr>
              <a:tr h="393650"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AVA</a:t>
                      </a:r>
                      <a:endParaRPr b="1" sz="1200"/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$</a:t>
                      </a:r>
                      <a:r>
                        <a:rPr lang="en" sz="1200"/>
                        <a:t>1625</a:t>
                      </a:r>
                      <a:endParaRPr sz="12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41</a:t>
                      </a:r>
                      <a:endParaRPr sz="12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50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9</a:t>
                      </a:r>
                      <a:endParaRPr sz="12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yes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yes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yes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no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yes</a:t>
                      </a:r>
                      <a:endParaRPr sz="1200"/>
                    </a:p>
                  </a:txBody>
                  <a:tcPr marT="91425" marB="91425" marR="91425" marL="91425" anchor="ctr"/>
                </a:tc>
              </a:tr>
              <a:tr h="393650"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Avalon</a:t>
                      </a:r>
                      <a:endParaRPr b="1" sz="1200"/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$</a:t>
                      </a:r>
                      <a:r>
                        <a:rPr lang="en" sz="1200"/>
                        <a:t>1668</a:t>
                      </a:r>
                      <a:endParaRPr sz="12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15</a:t>
                      </a:r>
                      <a:endParaRPr sz="12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39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7</a:t>
                      </a:r>
                      <a:endParaRPr sz="12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yes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no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no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no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yes</a:t>
                      </a:r>
                      <a:endParaRPr sz="1200"/>
                    </a:p>
                  </a:txBody>
                  <a:tcPr marT="91425" marB="91425" marR="91425" marL="91425" anchor="ctr"/>
                </a:tc>
              </a:tr>
              <a:tr h="393650"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Clarendon</a:t>
                      </a:r>
                      <a:endParaRPr b="1" sz="1200"/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$</a:t>
                      </a:r>
                      <a:r>
                        <a:rPr lang="en" sz="1200"/>
                        <a:t>1995</a:t>
                      </a:r>
                      <a:endParaRPr sz="12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30</a:t>
                      </a:r>
                      <a:endParaRPr sz="12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36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</a:t>
                      </a:r>
                      <a:endParaRPr sz="12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yes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no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no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no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no</a:t>
                      </a:r>
                      <a:endParaRPr sz="1200"/>
                    </a:p>
                  </a:txBody>
                  <a:tcPr marT="91425" marB="91425" marR="91425" marL="91425" anchor="ctr"/>
                </a:tc>
              </a:tr>
              <a:tr h="393650"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Capitol Yards</a:t>
                      </a:r>
                      <a:endParaRPr b="1" sz="1200"/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$</a:t>
                      </a:r>
                      <a:r>
                        <a:rPr lang="en" sz="1200"/>
                        <a:t>1967</a:t>
                      </a:r>
                      <a:endParaRPr sz="12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34</a:t>
                      </a:r>
                      <a:endParaRPr sz="12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15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3</a:t>
                      </a:r>
                      <a:endParaRPr sz="12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yes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yes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no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yes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yes</a:t>
                      </a:r>
                      <a:endParaRPr sz="1200"/>
                    </a:p>
                  </a:txBody>
                  <a:tcPr marT="91425" marB="91425" marR="91425" marL="91425" anchor="ctr"/>
                </a:tc>
              </a:tr>
              <a:tr h="393650"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Huntington</a:t>
                      </a:r>
                      <a:endParaRPr b="1" sz="1200"/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$</a:t>
                      </a:r>
                      <a:r>
                        <a:rPr lang="en" sz="1200"/>
                        <a:t>1502</a:t>
                      </a:r>
                      <a:endParaRPr sz="12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60</a:t>
                      </a:r>
                      <a:endParaRPr sz="12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58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4</a:t>
                      </a:r>
                      <a:endParaRPr sz="12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yes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yes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yes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yes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yes</a:t>
                      </a:r>
                      <a:endParaRPr sz="1200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93" name="Shape 93"/>
          <p:cNvSpPr txBox="1"/>
          <p:nvPr>
            <p:ph type="title"/>
          </p:nvPr>
        </p:nvSpPr>
        <p:spPr>
          <a:xfrm>
            <a:off x="135225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Potential Options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311700" y="344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Determining the Significance of each Attribute</a:t>
            </a:r>
            <a:endParaRPr/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The relevance of each of the attributes that have previously been discussed can be measured quantitatively by understanding Andrew’s preferences  </a:t>
            </a:r>
            <a:endParaRPr>
              <a:solidFill>
                <a:srgbClr val="000000"/>
              </a:solidFill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Andrew highly values the total amount of money he will be spending each month on housing </a:t>
            </a:r>
            <a:endParaRPr>
              <a:solidFill>
                <a:srgbClr val="000000"/>
              </a:solidFill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He also highly values the commute time each day due to both transportation costs and the potential stress that long commutes can cause</a:t>
            </a:r>
            <a:endParaRPr>
              <a:solidFill>
                <a:srgbClr val="000000"/>
              </a:solidFill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As a 21 year old, Andrew cares not only about being close to his work location, but also being close to the center of D.C. and having the chance to enjoy living a “city life”</a:t>
            </a:r>
            <a:endParaRPr>
              <a:solidFill>
                <a:srgbClr val="000000"/>
              </a:solidFill>
            </a:endParaRPr>
          </a:p>
          <a:p>
            <a:pPr indent="-317500" lvl="1" marL="9144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Although not as significant in comparison to the other three attributes, Andrew would like an aesthetically appealing apartment complex that is able to provide him with certain </a:t>
            </a:r>
            <a:r>
              <a:rPr lang="en">
                <a:solidFill>
                  <a:srgbClr val="000000"/>
                </a:solidFill>
              </a:rPr>
              <a:t>amenities</a:t>
            </a:r>
            <a:r>
              <a:rPr lang="en">
                <a:solidFill>
                  <a:srgbClr val="000000"/>
                </a:solidFill>
              </a:rPr>
              <a:t> such as air conditioning, a gym, security, a balcony, and an elevator 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00" name="Shape 100"/>
          <p:cNvSpPr txBox="1"/>
          <p:nvPr/>
        </p:nvSpPr>
        <p:spPr>
          <a:xfrm>
            <a:off x="4433650" y="4710900"/>
            <a:ext cx="4710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Bugg, Feng, Gerin, Shoebotham     </a:t>
            </a:r>
            <a:fld id="{00000000-1234-1234-1234-123412341234}" type="slidenum">
              <a:rPr lang="en" sz="1200"/>
              <a:t>‹#›</a:t>
            </a:fld>
            <a:endParaRPr sz="1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-20450" y="0"/>
            <a:ext cx="4886700" cy="47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How much does each Attribute matter to the client?</a:t>
            </a:r>
            <a:endParaRPr b="1" sz="1500"/>
          </a:p>
        </p:txBody>
      </p:sp>
      <p:sp>
        <p:nvSpPr>
          <p:cNvPr id="106" name="Shape 106"/>
          <p:cNvSpPr txBox="1"/>
          <p:nvPr/>
        </p:nvSpPr>
        <p:spPr>
          <a:xfrm>
            <a:off x="4433650" y="4710900"/>
            <a:ext cx="4710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Bugg, Feng, Gerin, Shoebotham     </a:t>
            </a:r>
            <a:fld id="{00000000-1234-1234-1234-123412341234}" type="slidenum">
              <a:rPr lang="en" sz="1200"/>
              <a:t>‹#›</a:t>
            </a:fld>
            <a:endParaRPr sz="1200"/>
          </a:p>
        </p:txBody>
      </p:sp>
      <p:graphicFrame>
        <p:nvGraphicFramePr>
          <p:cNvPr id="107" name="Shape 107"/>
          <p:cNvGraphicFramePr/>
          <p:nvPr/>
        </p:nvGraphicFramePr>
        <p:xfrm>
          <a:off x="735350" y="534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{B181090E-C5E0-4BB8-A7DE-B7C2CA592B2C}</a:tableStyleId>
              </a:tblPr>
              <a:tblGrid>
                <a:gridCol w="1763200"/>
                <a:gridCol w="1611900"/>
              </a:tblGrid>
              <a:tr h="4414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Attribute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% Weight in making the decision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4414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Transit Time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30%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414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Price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30%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414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Urban Environment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414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Aesthetics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414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Air Conditioning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414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Gym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414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Controlled Access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3% 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414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Balcony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414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Elevator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2% 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08" name="Shape 1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4650" y="378875"/>
            <a:ext cx="3914475" cy="4332025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Shape 109"/>
          <p:cNvSpPr/>
          <p:nvPr/>
        </p:nvSpPr>
        <p:spPr>
          <a:xfrm>
            <a:off x="7173175" y="1256425"/>
            <a:ext cx="1022400" cy="908700"/>
          </a:xfrm>
          <a:prstGeom prst="ellipse">
            <a:avLst/>
          </a:prstGeom>
          <a:noFill/>
          <a:ln cap="flat" cmpd="sng" w="2857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33333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311700" y="160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and Rankings</a:t>
            </a:r>
            <a:endParaRPr/>
          </a:p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5862075" y="1734925"/>
            <a:ext cx="3132900" cy="242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Based on Andrew’s preferences, we recommend he rents a 1 bed/1 bath apartment from Avalon the Albemarle. If his preferences change, this ranking would be affected. </a:t>
            </a:r>
            <a:endParaRPr/>
          </a:p>
        </p:txBody>
      </p:sp>
      <p:sp>
        <p:nvSpPr>
          <p:cNvPr id="116" name="Shape 116"/>
          <p:cNvSpPr txBox="1"/>
          <p:nvPr/>
        </p:nvSpPr>
        <p:spPr>
          <a:xfrm>
            <a:off x="4433650" y="4710900"/>
            <a:ext cx="4710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Bugg, Feng, Gerin, Shoebotham     </a:t>
            </a:r>
            <a:fld id="{00000000-1234-1234-1234-123412341234}" type="slidenum">
              <a:rPr lang="en" sz="1200"/>
              <a:t>‹#›</a:t>
            </a:fld>
            <a:endParaRPr sz="1200"/>
          </a:p>
        </p:txBody>
      </p:sp>
      <p:graphicFrame>
        <p:nvGraphicFramePr>
          <p:cNvPr id="117" name="Shape 117"/>
          <p:cNvGraphicFramePr/>
          <p:nvPr/>
        </p:nvGraphicFramePr>
        <p:xfrm>
          <a:off x="513400" y="899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{209F6F59-128F-4139-A3DE-1849E0932A5A}</a:tableStyleId>
              </a:tblPr>
              <a:tblGrid>
                <a:gridCol w="2089300"/>
                <a:gridCol w="2055025"/>
              </a:tblGrid>
              <a:tr h="3902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Apartment</a:t>
                      </a:r>
                      <a:endParaRPr b="1"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Ranking</a:t>
                      </a:r>
                      <a:endParaRPr b="1"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02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Avalon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02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Northgate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02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Huntington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02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AVA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02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Capitol Yards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02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Courthouse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02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Ravensworth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02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Clarendon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02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The Elms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18" name="Shape 118"/>
          <p:cNvSpPr/>
          <p:nvPr/>
        </p:nvSpPr>
        <p:spPr>
          <a:xfrm>
            <a:off x="4902400" y="2513300"/>
            <a:ext cx="817200" cy="675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