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2FA65A-8788-4913-BD05-7EB8CD9C136B}">
  <a:tblStyle styleId="{122FA65A-8788-4913-BD05-7EB8CD9C13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Possible explanations: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Men and women gravitate towards different careers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en : 14 yrs vs 11 yrs for female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mc3jc@virginia.edu" TargetMode="External"/><Relationship Id="rId4" Type="http://schemas.openxmlformats.org/officeDocument/2006/relationships/hyperlink" Target="mailto:lwl3mt@virginia.edu" TargetMode="External"/><Relationship Id="rId5" Type="http://schemas.openxmlformats.org/officeDocument/2006/relationships/hyperlink" Target="mailto:kaf4ce@virginia.edu" TargetMode="External"/><Relationship Id="rId6" Type="http://schemas.openxmlformats.org/officeDocument/2006/relationships/hyperlink" Target="mailto:kaf4ce@virginia.edu" TargetMode="External"/><Relationship Id="rId7" Type="http://schemas.openxmlformats.org/officeDocument/2006/relationships/hyperlink" Target="mailto:lwl3mt@virginia.edu" TargetMode="External"/><Relationship Id="rId8" Type="http://schemas.openxmlformats.org/officeDocument/2006/relationships/hyperlink" Target="mailto:lhn2rz@virgini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97350"/>
            <a:ext cx="8520600" cy="10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Glass Ceiling Case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Jarett Cestaro, Fan Feng, Kal Fernlund, Luke Leidy, Hälsing Nordin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jmc3jc@virginia.edu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ff9sd@virginia.edu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kaf4ce@v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irginia.edu</a:t>
            </a:r>
            <a:r>
              <a:rPr lang="en" sz="1800"/>
              <a:t>, </a:t>
            </a:r>
            <a:r>
              <a:rPr lang="en" sz="1800" u="sng">
                <a:solidFill>
                  <a:schemeClr val="accent5"/>
                </a:solidFill>
                <a:hlinkClick r:id="rId7"/>
              </a:rPr>
              <a:t>lwl3mt@virginia.edu</a:t>
            </a:r>
            <a:r>
              <a:rPr lang="en" sz="1800"/>
              <a:t>,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lhn2rz@virginia.edu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Make More for the Same Levels of Seniority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years at UVA binned into 3 quantiles, men have a higher average salary for all three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differences are all statistically significant and amount to tens of thousands of dollars in annual salary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0" y="2466400"/>
            <a:ext cx="44386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150" y="2867013"/>
            <a:ext cx="48196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Seniority is</a:t>
            </a:r>
            <a:r>
              <a:rPr lang="en"/>
              <a:t> </a:t>
            </a:r>
            <a:r>
              <a:rPr lang="en"/>
              <a:t>a significant predictor for salary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6201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longest serving faculty earn significantly more than those in the middle, who also earn more than the newest employees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variation in years worked accounts for 11% of the variation in salary, which is higher than gender’s 4.7%. UVA faculty make $1880 more on average per additional year of experience.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00" y="1152463"/>
            <a:ext cx="5212099" cy="34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for Role Title and Years at UVA, the average female faculty make </a:t>
            </a:r>
            <a:r>
              <a:rPr b="1" lang="en"/>
              <a:t>$11,045/year</a:t>
            </a:r>
            <a:r>
              <a:rPr lang="en"/>
              <a:t> less than male faculty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 make significantly more than women for </a:t>
            </a:r>
            <a:r>
              <a:rPr b="1" lang="en"/>
              <a:t>7 out of 11 </a:t>
            </a:r>
            <a:r>
              <a:rPr lang="en"/>
              <a:t>major role titles </a:t>
            </a:r>
            <a:endParaRPr b="1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additional year at UVA, faculty can expect to make </a:t>
            </a:r>
            <a:r>
              <a:rPr b="1" lang="en"/>
              <a:t>$1,880</a:t>
            </a:r>
            <a:r>
              <a:rPr lang="en"/>
              <a:t> more per year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Title accounts for the largest variation in salary among all predictors, as would be expected (</a:t>
            </a:r>
            <a:r>
              <a:rPr b="1" lang="en"/>
              <a:t>R-sq =</a:t>
            </a:r>
            <a:r>
              <a:rPr lang="en"/>
              <a:t> </a:t>
            </a:r>
            <a:r>
              <a:rPr b="1" lang="en"/>
              <a:t>48%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 earn higher salaries than women even for comparable time at UVA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looking at the change in salaries over time, the impact of gender becomes more complicated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APPENDIX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6526" l="1921" r="62019" t="21365"/>
          <a:stretch/>
        </p:blipFill>
        <p:spPr>
          <a:xfrm>
            <a:off x="82500" y="379038"/>
            <a:ext cx="4526250" cy="4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21081" l="48398" r="6730" t="25641"/>
          <a:stretch/>
        </p:blipFill>
        <p:spPr>
          <a:xfrm>
            <a:off x="4551525" y="1060303"/>
            <a:ext cx="4526250" cy="302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and women not equally distributed to job titles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3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greater proportion of men are professors compared to women which contributes significantly to the higher average salary, as professor is one of the higher paying roles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25" y="1152475"/>
            <a:ext cx="4143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400" y="2028775"/>
            <a:ext cx="32670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Multi-ANOVA Gender and Role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salary between genders varies little compared to between titles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050" y="2631366"/>
            <a:ext cx="4453950" cy="25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2600"/>
            <a:ext cx="4690050" cy="31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5629" y="4888375"/>
            <a:ext cx="356100" cy="2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Shape 175"/>
          <p:cNvGraphicFramePr/>
          <p:nvPr/>
        </p:nvGraphicFramePr>
        <p:xfrm>
          <a:off x="208475" y="4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{122FA65A-8788-4913-BD05-7EB8CD9C136B}</a:tableStyleId>
              </a:tblPr>
              <a:tblGrid>
                <a:gridCol w="1715275"/>
                <a:gridCol w="1715275"/>
                <a:gridCol w="1715275"/>
                <a:gridCol w="1715275"/>
                <a:gridCol w="1715275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 of Salary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 Labels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Row Labels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</a:t>
                      </a:r>
                      <a:r>
                        <a:rPr b="1" lang="en" sz="1000"/>
                        <a:t>emale Salary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</a:t>
                      </a:r>
                      <a:r>
                        <a:rPr b="1" lang="en" sz="1000"/>
                        <a:t>ale Salary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Statistical Significance (ind samples t test)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Administrative - Lecturer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121569.1304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153491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137869.6596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Administrative - Professor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246700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372400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333118.75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Assistant Professor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90692.29839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100468.9988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95683.56121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Associate Professor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106265.5349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112275.1124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109867.7412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Instructor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48866.66667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60739.33333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56172.92308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Lecturer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49525.01165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59906.25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53886.07982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Professional - Lecturer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97443.18182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92847.52475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Professor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151839.8907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169745.6988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165877.0295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Associate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43769.1358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45279.80392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44611.14754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Scientist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59622.91837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57828.26405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58543.20764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Senior Scientist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61190.5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85636.36364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79117.46667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95826.10707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123660.7306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112729.0114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 Yes, 4 No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Shape 180"/>
          <p:cNvGraphicFramePr/>
          <p:nvPr/>
        </p:nvGraphicFramePr>
        <p:xfrm>
          <a:off x="368725" y="6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{122FA65A-8788-4913-BD05-7EB8CD9C136B}</a:tableStyleId>
              </a:tblPr>
              <a:tblGrid>
                <a:gridCol w="1605475"/>
                <a:gridCol w="1605475"/>
                <a:gridCol w="1605475"/>
                <a:gridCol w="1605475"/>
                <a:gridCol w="1605475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Row Labels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Female Count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Male Count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Female Std Dev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Male Std Dev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Administrative - Lecturer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48923.30825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70204.25017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Administrative - Professor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89074.2387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96764.10491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Assistant Professor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26702.81931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27512.2413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Associate Professor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34247.36425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37797.9701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Instructor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17110.1752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25520.72134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Lecturer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17233.36767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34030.35927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Professional - Lecturer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30803.2236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37892.02383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Professor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58399.87928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68736.7834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Research Associate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8836.69398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9956.307517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Research Scientist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13918.97818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13421.86602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Senior Scientist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15751.42739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24515.50618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Controlling for Role Title and Years at UVA, the average female faculty make </a:t>
            </a:r>
            <a:r>
              <a:rPr b="1" lang="en"/>
              <a:t>$11,045/year</a:t>
            </a:r>
            <a:r>
              <a:rPr lang="en"/>
              <a:t> less than male faculty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 make significantly more than women for </a:t>
            </a:r>
            <a:r>
              <a:rPr b="1" lang="en"/>
              <a:t>7 out of 11 </a:t>
            </a:r>
            <a:r>
              <a:rPr lang="en"/>
              <a:t>major role titles 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additional year at UVA, faculty can expect to make </a:t>
            </a:r>
            <a:r>
              <a:rPr b="1" lang="en"/>
              <a:t>$1,880</a:t>
            </a:r>
            <a:r>
              <a:rPr lang="en"/>
              <a:t> more per year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Men earn higher salaries than women even for comparable time at UVA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37859" l="3411" r="61085" t="17457"/>
          <a:stretch/>
        </p:blipFill>
        <p:spPr>
          <a:xfrm>
            <a:off x="1220663" y="200337"/>
            <a:ext cx="6702679" cy="47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50" y="1332100"/>
            <a:ext cx="4585725" cy="30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822" y="168650"/>
            <a:ext cx="3236740" cy="30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774" y="3346249"/>
            <a:ext cx="4171699" cy="163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Regression between years and salary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94" y="0"/>
            <a:ext cx="46929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average across the United States, women earn </a:t>
            </a:r>
            <a:r>
              <a:rPr b="1" lang="en"/>
              <a:t>78%</a:t>
            </a:r>
            <a:r>
              <a:rPr lang="en"/>
              <a:t> of what men earn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wage gap is highly controversial and has led to a movement for “equal pay for equal work”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2014, the University of Virginia </a:t>
            </a:r>
            <a:r>
              <a:rPr lang="en"/>
              <a:t>commissioned</a:t>
            </a:r>
            <a:r>
              <a:rPr lang="en"/>
              <a:t> a task force to examine this issue at the University 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force found that when controlling for several key factors, women still made an average of </a:t>
            </a:r>
            <a:r>
              <a:rPr b="1" lang="en"/>
              <a:t>2.7%</a:t>
            </a:r>
            <a:r>
              <a:rPr lang="en"/>
              <a:t> less than men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found that several role titles did not have equal pay between men and women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the Data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607625" y="1140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2014 Cavalier Daily: </a:t>
            </a:r>
            <a:endParaRPr b="1" sz="1800"/>
          </a:p>
          <a:p>
            <a:pPr indent="-3302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2811 UVA employees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964 female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1847 male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Includes </a:t>
            </a:r>
            <a:r>
              <a:rPr b="1" lang="en" sz="1600"/>
              <a:t>annual salary</a:t>
            </a:r>
            <a:r>
              <a:rPr lang="en" sz="1600"/>
              <a:t> and </a:t>
            </a:r>
            <a:r>
              <a:rPr b="1" lang="en" sz="1600"/>
              <a:t>role titles </a:t>
            </a:r>
            <a:r>
              <a:rPr lang="en" sz="1600"/>
              <a:t>at UVA.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Avg salary is $108,475/ year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$92,410 for females</a:t>
            </a:r>
            <a:endParaRPr sz="1600"/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$116,861 for males</a:t>
            </a:r>
            <a:endParaRPr sz="1600"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11700" y="1140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2016 FOIA Data Set:</a:t>
            </a:r>
            <a:endParaRPr b="1" sz="1800"/>
          </a:p>
          <a:p>
            <a:pPr indent="-330200" lvl="0" marL="457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3037 UVA employees, 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1187 female 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1850 male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Includes data on </a:t>
            </a:r>
            <a:r>
              <a:rPr b="1" lang="en" sz="1600"/>
              <a:t>annual salary, role title,</a:t>
            </a:r>
            <a:r>
              <a:rPr lang="en" sz="1600"/>
              <a:t> </a:t>
            </a:r>
            <a:r>
              <a:rPr b="1" lang="en" sz="1600"/>
              <a:t>role code</a:t>
            </a:r>
            <a:r>
              <a:rPr lang="en" sz="1600"/>
              <a:t>, and </a:t>
            </a:r>
            <a:r>
              <a:rPr b="1" lang="en" sz="1600"/>
              <a:t>time working</a:t>
            </a:r>
            <a:r>
              <a:rPr lang="en" sz="1600"/>
              <a:t> at UVA.</a:t>
            </a:r>
            <a:endParaRPr sz="1600"/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Avg salary is $113,114/ year: 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$96,172 for females 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$124,034 for males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Our Analysis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the data </a:t>
            </a:r>
            <a:r>
              <a:rPr lang="en"/>
              <a:t>required</a:t>
            </a:r>
            <a:r>
              <a:rPr lang="en"/>
              <a:t> for a truly detailed analysis was confidential and unavailable during the timeframe 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account for race, age, or other demographic factors besides gender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compare within College, SEAS, McIntire, or individual departments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assumptions for statistical tests were met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access to advanced performance measures 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 by students, research money brought in, etc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Make Higher Salaries than Women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gender as predictor, men make significantly more money than their female counterparts.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However, this model only explains </a:t>
            </a:r>
            <a:r>
              <a:rPr b="1" lang="en"/>
              <a:t>4.7%</a:t>
            </a:r>
            <a:r>
              <a:rPr lang="en"/>
              <a:t> of variances in salary, meaning there are other predictors that influence salary.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50" y="2720475"/>
            <a:ext cx="3458412" cy="23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35" y="2720475"/>
            <a:ext cx="3685825" cy="2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Men</a:t>
            </a:r>
            <a:r>
              <a:rPr lang="en" sz="2500"/>
              <a:t> Still Ahead When Controlling</a:t>
            </a:r>
            <a:r>
              <a:rPr lang="en" sz="2500"/>
              <a:t> for Years and Role</a:t>
            </a:r>
            <a:r>
              <a:rPr lang="en" sz="2500"/>
              <a:t> </a:t>
            </a:r>
            <a:r>
              <a:rPr lang="en" sz="2500"/>
              <a:t>Title </a:t>
            </a:r>
            <a:endParaRPr sz="25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3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Years at UVA, Role Title, and Gender together account for </a:t>
            </a:r>
            <a:r>
              <a:rPr b="1" lang="en"/>
              <a:t>48.82%</a:t>
            </a:r>
            <a:r>
              <a:rPr lang="en"/>
              <a:t> of the variation in Salary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Controlling for Years at UVA and Role Title, Men still make </a:t>
            </a:r>
            <a:r>
              <a:rPr b="1" lang="en"/>
              <a:t>$11,045 per year more</a:t>
            </a:r>
            <a:r>
              <a:rPr lang="en"/>
              <a:t> than women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 Have a Higher Salary in Almost All Roles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93225" y="1152475"/>
            <a:ext cx="39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seems to indicate unequal pay for equal work, but not causality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Male faculty on average have worked for UVA longer and thus seniority may account for this difference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 of these 11 differences are statistically significant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Roles shown constitute 98.8% of all faculty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9793" l="1536" r="1826" t="8800"/>
          <a:stretch/>
        </p:blipFill>
        <p:spPr>
          <a:xfrm>
            <a:off x="311700" y="1507625"/>
            <a:ext cx="4427475" cy="27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 rot="-2696490">
            <a:off x="122107" y="3622836"/>
            <a:ext cx="1246488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2696579">
            <a:off x="372296" y="3634476"/>
            <a:ext cx="1279157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2697135">
            <a:off x="2677845" y="3374034"/>
            <a:ext cx="509117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2696284">
            <a:off x="3265706" y="3471480"/>
            <a:ext cx="784889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-2696967">
            <a:off x="918819" y="3533903"/>
            <a:ext cx="961807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2696426">
            <a:off x="1161230" y="3554579"/>
            <a:ext cx="1020144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-2696958">
            <a:off x="2157090" y="3369526"/>
            <a:ext cx="479419" cy="17649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55925" y="4703625"/>
            <a:ext cx="3939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Boxed roles are statistically significant (p&lt;0.05)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 rot="-5400000">
            <a:off x="-655675" y="1966375"/>
            <a:ext cx="2011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of Annual Salary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Gender Has Become More Complex 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49275" y="143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ran one-way ANOVA on the </a:t>
            </a:r>
            <a:r>
              <a:rPr b="1" lang="en"/>
              <a:t>differences</a:t>
            </a:r>
            <a:r>
              <a:rPr lang="en"/>
              <a:t> between salaries in 2014 and 2016, with gender as the only predictor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this analysis</a:t>
            </a:r>
            <a:r>
              <a:rPr lang="en"/>
              <a:t> gender itself is no longer significant,</a:t>
            </a:r>
            <a:r>
              <a:rPr lang="en"/>
              <a:t> but the interaction between </a:t>
            </a:r>
            <a:r>
              <a:rPr b="1" lang="en"/>
              <a:t>gender and role title is significant</a:t>
            </a:r>
            <a:r>
              <a:rPr lang="en"/>
              <a:t> after piecewise selection.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salary increase, the problem becomes more complicated.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research associates had a $13,694 larger increase over the 2 year timeframe than females, but female administrative professor had a  $44,581 larger increase than males, both on a significance level less than 0.05.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