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4cyvmF7GD8o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https://www.youtube.com/watch?v=4cyvmF7GD8o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Goal is to achieve random sampling of customer base according to the proportion falling into each category in order to reduce the effect of selection bias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We need data from all demographics to combine with outside research to determine most profitable groups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Coupons will be distributed evenly by region and gender (50 total to each region, 100 total to each sex)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Different numbers of catalogs mailed are determined by the different proportions of males and females in STEM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rate cannot go above 1.0, however to make this comparison graph we had to make a binary variable “response”, and ran an ANOVA comparison on that.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f4ce@virginia.edu" TargetMode="External"/><Relationship Id="rId4" Type="http://schemas.openxmlformats.org/officeDocument/2006/relationships/hyperlink" Target="mailto:lwl3mt@virginia.edu" TargetMode="External"/><Relationship Id="rId5" Type="http://schemas.openxmlformats.org/officeDocument/2006/relationships/hyperlink" Target="mailto:lhn2rz@virginia.edu" TargetMode="External"/><Relationship Id="rId6" Type="http://schemas.openxmlformats.org/officeDocument/2006/relationships/hyperlink" Target="mailto:jmc4jc@virginia.edu" TargetMode="External"/><Relationship Id="rId7" Type="http://schemas.openxmlformats.org/officeDocument/2006/relationships/hyperlink" Target="mailto:ff9sd@virgini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Mailing Strategy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Kal Fernlund, Luke Leidy, Halsing Nordin, Jarett Cestaro, and Fan Feng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kaf4ce@virginia.edu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lwl3mt@virginia.edu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lhn2rz@virginia.edu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6"/>
              </a:rPr>
              <a:t>jmc4jc@virginia.edu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7"/>
              </a:rPr>
              <a:t>ff9sd@virginia.edu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3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FTS Has the Highest Response Rate and a Mid-Level Profit per Order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63" y="1180425"/>
            <a:ext cx="5807475" cy="36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3363325" y="1262025"/>
            <a:ext cx="466800" cy="412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0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Target High Profit per Catalog and High Reponse Rate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10031" l="0" r="0" t="0"/>
          <a:stretch/>
        </p:blipFill>
        <p:spPr>
          <a:xfrm>
            <a:off x="152400" y="1017725"/>
            <a:ext cx="6420701" cy="34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443100" y="1539600"/>
            <a:ext cx="2977800" cy="169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 flipH="1">
            <a:off x="6420900" y="2412850"/>
            <a:ext cx="835800" cy="2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7256700" y="2063400"/>
            <a:ext cx="1071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Target Region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flipH="1">
            <a:off x="5764500" y="1171300"/>
            <a:ext cx="1229100" cy="4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6939000" y="929788"/>
            <a:ext cx="1706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FTS-Females in STEM in the South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669600" y="4371450"/>
            <a:ext cx="1706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Profit per Catalog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Participate in the Profit Sharing Option 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Send all 20,000 catalogs to Females who are in STEM and live in the South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expected share is </a:t>
            </a:r>
            <a:r>
              <a:rPr b="1" lang="en">
                <a:solidFill>
                  <a:schemeClr val="dk1"/>
                </a:solidFill>
              </a:rPr>
              <a:t>$101,795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The 95% confidence interval for return is ($49,998, $118,286)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FTS has the highest response rate at </a:t>
            </a:r>
            <a:r>
              <a:rPr b="1" lang="en">
                <a:solidFill>
                  <a:schemeClr val="dk1"/>
                </a:solidFill>
              </a:rPr>
              <a:t>86%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95% confidence interval for response ra</a:t>
            </a:r>
            <a:r>
              <a:rPr lang="en">
                <a:solidFill>
                  <a:srgbClr val="000000"/>
                </a:solidFill>
              </a:rPr>
              <a:t>te (42.1%, 99.6%)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FTS has the highest profit per catalog at </a:t>
            </a:r>
            <a:r>
              <a:rPr b="1" lang="en">
                <a:solidFill>
                  <a:schemeClr val="dk1"/>
                </a:solidFill>
              </a:rPr>
              <a:t>$10.18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387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Appendix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Plot (Including Zeros)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0576"/>
            <a:ext cx="4606550" cy="335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550" y="1330575"/>
            <a:ext cx="4537450" cy="33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Plot (Including Zeros)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200"/>
            <a:ext cx="4578500" cy="30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500" y="1418175"/>
            <a:ext cx="4565501" cy="30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among different classes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1333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Multi-Factor ANOVA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17725"/>
            <a:ext cx="5395006" cy="39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Multi-Factor ANOVA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00" y="1152475"/>
            <a:ext cx="5430925" cy="36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 to Participate in the Profit Sharing Option</a:t>
            </a:r>
            <a:endParaRPr b="1"/>
          </a:p>
        </p:txBody>
      </p:sp>
      <p:sp>
        <p:nvSpPr>
          <p:cNvPr id="61" name="Shape 61"/>
          <p:cNvSpPr txBox="1"/>
          <p:nvPr/>
        </p:nvSpPr>
        <p:spPr>
          <a:xfrm>
            <a:off x="503175" y="1169400"/>
            <a:ext cx="8022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Our Strategy is to s</a:t>
            </a:r>
            <a:r>
              <a:rPr lang="en" sz="1800">
                <a:solidFill>
                  <a:schemeClr val="dk2"/>
                </a:solidFill>
              </a:rPr>
              <a:t>end all 20,000 catalogs to Females who are in STEM and live in the South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Our expected share would be </a:t>
            </a:r>
            <a:r>
              <a:rPr b="1" lang="en" sz="1800">
                <a:solidFill>
                  <a:schemeClr val="dk2"/>
                </a:solidFill>
              </a:rPr>
              <a:t>$101,795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95% confidence interval for our share is ($49,998, $118,286)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group has the highest profit per catalog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$10.18 per Catalog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They have the highest response rate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 sz="1800">
                <a:solidFill>
                  <a:schemeClr val="dk2"/>
                </a:solidFill>
              </a:rPr>
              <a:t>86% </a:t>
            </a:r>
            <a:r>
              <a:rPr lang="en" sz="1800">
                <a:solidFill>
                  <a:schemeClr val="dk2"/>
                </a:solidFill>
              </a:rPr>
              <a:t>response rate,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(42.1%, 99.6%) is our 95% CI for the true response rate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13"/>
            <a:ext cx="391477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475" y="445025"/>
            <a:ext cx="340995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6" y="0"/>
            <a:ext cx="31262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00" y="0"/>
            <a:ext cx="4716500" cy="37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To maximize expected profit with the coupon mailing campaign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 for Consideration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 per C</a:t>
            </a:r>
            <a:r>
              <a:rPr lang="en"/>
              <a:t>atalog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 per Order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Rate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client is a company selling high tech products to college students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offering $25 coupons in a product catalog as a promotion to grow their brand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Their average product margin is 50%, so an order of $25 has a cost of $16.67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Phase 1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75" y="1044325"/>
            <a:ext cx="78024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4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Normality was not met for profit, both including and excluding non-responses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Quantification of risk comes from confidence intervals of group response rates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purchase per catalog and response rate reflects the true distribution of how frequently people from each class will purchase and how much they spend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at least 20,000 females in STEM in South to mail 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 data were not normally distributed, </a:t>
            </a:r>
            <a:r>
              <a:rPr lang="en"/>
              <a:t>limiting</a:t>
            </a:r>
            <a:r>
              <a:rPr lang="en"/>
              <a:t> the scope and effectiveness of statistical tests we could run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sample sizes for each grouping lead to a high degree of uncertainty in our projections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not “pretest” customers to gauge the efficacy of the coupon campaign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No control group for comparison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6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Gender, Region, and </a:t>
            </a:r>
            <a:r>
              <a:rPr lang="en"/>
              <a:t>Discipline</a:t>
            </a:r>
            <a:r>
              <a:rPr lang="en"/>
              <a:t> (STEM vs Non-STEM) individually were all found to have statistically similar average profits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Held true for both profit per order and profit per catalog sent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factors to consider in future studies are family income, and race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interaction between discipline and region had the biggest effect but was still statistically insignificant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FTS Has Highest Profit per Catalog and Response Rate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82751" cy="24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275" y="1152038"/>
            <a:ext cx="4082749" cy="245976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5193300" y="1574200"/>
            <a:ext cx="274800" cy="208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6850" y="1574200"/>
            <a:ext cx="274800" cy="2037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11700" y="4056450"/>
            <a:ext cx="85206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FTS - Females, Stem, South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FTS Has a Significantly Higher Response Rate 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00" y="963875"/>
            <a:ext cx="4989300" cy="319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51000" y="4272275"/>
            <a:ext cx="84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Response rate cannot go above 1.0, however to make this comparison graph we had to make a binary variable “response”, and ran an ANOVA comparison on that. This information serves as more of a visualization of the spread of response rate.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1951400" y="1417375"/>
            <a:ext cx="1686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75" y="1327938"/>
            <a:ext cx="2938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