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AEEF1FA-E49F-4982-8C98-4D57B6F1ED2F}">
  <a:tblStyle styleId="{CAEEF1FA-E49F-4982-8C98-4D57B6F1ED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ac6dn@virginia.edu" TargetMode="External"/><Relationship Id="rId4" Type="http://schemas.openxmlformats.org/officeDocument/2006/relationships/hyperlink" Target="mailto:ac2cv@virginia.edu" TargetMode="External"/><Relationship Id="rId5" Type="http://schemas.openxmlformats.org/officeDocument/2006/relationships/hyperlink" Target="mailto:ff9sd@virginia.edu" TargetMode="External"/><Relationship Id="rId6" Type="http://schemas.openxmlformats.org/officeDocument/2006/relationships/hyperlink" Target="mailto:ssl2ja@virginia.edu" TargetMode="External"/><Relationship Id="rId7" Type="http://schemas.openxmlformats.org/officeDocument/2006/relationships/hyperlink" Target="mailto:ep8pm@virginia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Blue Steele Apparel, Inc. Case</a:t>
            </a:r>
            <a:endParaRPr sz="45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Chang, Ashif Chowdhury, Fan Feng, </a:t>
            </a:r>
            <a:r>
              <a:rPr lang="en"/>
              <a:t>Sophia Lam, </a:t>
            </a:r>
            <a:r>
              <a:rPr lang="en"/>
              <a:t>Edmund Pan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jac6dn@virginia.edu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ac2cv@virginia.edu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ff9sd@virginia.edu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ssl2ja@virginia.edu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ep8pm@virginia.edu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</a:t>
            </a: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27650" y="710000"/>
            <a:ext cx="7688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for promo stores during the promo period is $20k lower on average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29450" y="2078875"/>
            <a:ext cx="292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Non-promotional stores make a profit of </a:t>
            </a:r>
            <a:r>
              <a:rPr b="1" lang="en"/>
              <a:t>$243,603</a:t>
            </a:r>
            <a:r>
              <a:rPr lang="en"/>
              <a:t> during the promo period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Promotional stores make a profit of</a:t>
            </a:r>
            <a:r>
              <a:rPr b="1" lang="en"/>
              <a:t> $220,825 </a:t>
            </a:r>
            <a:r>
              <a:rPr lang="en"/>
              <a:t>during the promo period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244" y="1831713"/>
            <a:ext cx="4150455" cy="275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7650" y="58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3 promotion strategies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727650" y="4456850"/>
            <a:ext cx="56055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Profit with respect to the number of jeans in each bucket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455600" y="1531850"/>
            <a:ext cx="3063000" cy="3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50% off has the least profit margin, but offers more flexibility to customers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BOGO helps to get rid of less popular inventories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$50 off $100 or more gives the most profit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531850"/>
            <a:ext cx="46005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729450" y="695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transactions increase after promotional periods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900" y="1674500"/>
            <a:ext cx="5053776" cy="30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729450" y="710000"/>
            <a:ext cx="85380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indicators for number of transactions from promotions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27650" y="1854201"/>
            <a:ext cx="7688700" cy="26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With Jeans Transactions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competitors within 3 miles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Average for Promotion Stores: 2.8 competitors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% Population under 18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Average % of population under 18: 20.47%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Total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competitors within 3 miles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Average for Promotion Stores: 2.8 competitors</a:t>
            </a:r>
            <a:endParaRPr sz="1400"/>
          </a:p>
        </p:txBody>
      </p:sp>
      <p:sp>
        <p:nvSpPr>
          <p:cNvPr id="176" name="Shape 176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29450" y="637400"/>
            <a:ext cx="76887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29450" y="1581375"/>
            <a:ext cx="76887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Of all 3 promotion strategies, </a:t>
            </a:r>
            <a:r>
              <a:rPr b="1" lang="en" sz="1400"/>
              <a:t>$50 off of $100 or more of jeans </a:t>
            </a:r>
            <a:r>
              <a:rPr lang="en" sz="1400"/>
              <a:t>is recommended as it dominates in profit margins.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Of all stores, we recommend promotion strategies on stores with more competitors within 3 miles and zip codes with a greater % population under 18.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Overall, profit is reduced if a promotion strategy is used in the short term. However, it does increase the transaction amounts, and we think promotion strategies is good in getting a higher market share. It may also develop a customer group among population, which gives more profitability in the long run.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29450" y="637400"/>
            <a:ext cx="76884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stores recommended for promotion plan</a:t>
            </a:r>
            <a:endParaRPr/>
          </a:p>
        </p:txBody>
      </p:sp>
      <p:graphicFrame>
        <p:nvGraphicFramePr>
          <p:cNvPr id="195" name="Shape 195"/>
          <p:cNvGraphicFramePr/>
          <p:nvPr/>
        </p:nvGraphicFramePr>
        <p:xfrm>
          <a:off x="89310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{CAEEF1FA-E49F-4982-8C98-4D57B6F1ED2F}</a:tableStyleId>
              </a:tblPr>
              <a:tblGrid>
                <a:gridCol w="1220375"/>
                <a:gridCol w="1220375"/>
                <a:gridCol w="1220375"/>
                <a:gridCol w="1220375"/>
              </a:tblGrid>
              <a:tr h="21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Store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Zip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Raleigh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27616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Cleveland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44115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Fredericksburg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22407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Springboro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45066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Hebron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41048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Columbus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43240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Greenville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29609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Tilton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3276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Shape 196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29450" y="697900"/>
            <a:ext cx="76884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of Promotion Strategy having similar response to transaction amount 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45950"/>
            <a:ext cx="4068875" cy="24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919" y="1893550"/>
            <a:ext cx="3292354" cy="26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729450" y="734175"/>
            <a:ext cx="78897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transactions without jeans is lower for promotion stores during promotion periods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118.5 fewer non jeans transactions for on average for promotions stores during promotion periods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100" y="2610936"/>
            <a:ext cx="3451200" cy="232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925" y="2951979"/>
            <a:ext cx="3659215" cy="19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729450" y="625300"/>
            <a:ext cx="76887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 effects on stores in different states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697875"/>
            <a:ext cx="4213575" cy="2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Of all 3 promotion strategies, </a:t>
            </a:r>
            <a:r>
              <a:rPr b="1" lang="en" sz="1400"/>
              <a:t>$50 off of $100 or more of jeans</a:t>
            </a:r>
            <a:r>
              <a:rPr lang="en" sz="1400"/>
              <a:t> is recommended as it has the highest profit margin.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Of all stores, we recommend promotion strategies on stores with </a:t>
            </a:r>
            <a:r>
              <a:rPr b="1" lang="en" sz="1400"/>
              <a:t>more competitors within 3 miles and zip codes with a greater % population under 18</a:t>
            </a:r>
            <a:r>
              <a:rPr lang="en" sz="1400"/>
              <a:t>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Overall, profit is reduced if a promotion strategy is used in the short term. However, it does increase the transaction amounts even after the promotion, and we think promotion strategies is effective in getting a higher market share. It may also develop a customer group among population, which gives more profitability in the long run.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5" name="Shape 95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76800" y="736000"/>
            <a:ext cx="7688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transactions for jeans is higher for promotion stores during promotion periods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850" y="2302150"/>
            <a:ext cx="4130150" cy="238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25" y="1863550"/>
            <a:ext cx="4209976" cy="2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29450" y="723425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transactions does not differ between P/NP stores during non promotion periods   </a:t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826" y="2002800"/>
            <a:ext cx="3581275" cy="2413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639" y="2007163"/>
            <a:ext cx="3581285" cy="24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on effects of promotion</a:t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18729" l="0" r="56779" t="20201"/>
          <a:stretch/>
        </p:blipFill>
        <p:spPr>
          <a:xfrm>
            <a:off x="729450" y="1853850"/>
            <a:ext cx="3817601" cy="30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Indicators: Number of competitors</a:t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025" y="1853850"/>
            <a:ext cx="3018714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Indicator: Under 18 Population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3018714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Background/Objective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 sz="1400"/>
              <a:t>Blue Steele Apparel, Inc. (BSA) wishes to determine the most effective promotion strategy in driving overall profit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Options considered are 50% off Jeans, BOGO free Jeans, or $50 off of $100 or more in Jeans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Fall 2013 (July 27th - August 30th), BSA conducted a 50% off promotion on Jeans in 40 stores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same promotion was conducted at those stores in 2012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Objective: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 create tangible business benefits by recommending improvements to current business decisions, and to act as a trial for further work with our firm</a:t>
            </a:r>
            <a:endParaRPr sz="1400"/>
          </a:p>
        </p:txBody>
      </p:sp>
      <p:sp>
        <p:nvSpPr>
          <p:cNvPr id="102" name="Shape 102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Walkthrough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BSA Master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390 Stores in 24 states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40 Stores targeted for promo in 11 states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2 in CT, 2 in MA, 1 in NC, 4 in NH, 1 in NJ, 9 in NY, 7 in OH, 4 in PA, 1 in TN, 8 in VA, 1 in WV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60% In Mall, 40% Free Standing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BSA Financial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Transaction Count with and without Jeans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121 weeks of weekly transaction data per store</a:t>
            </a:r>
            <a:endParaRPr sz="1400"/>
          </a:p>
        </p:txBody>
      </p:sp>
      <p:sp>
        <p:nvSpPr>
          <p:cNvPr id="109" name="Shape 109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7650" y="698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jean transactions increase while non jean transactions decrease during promotional strategy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050" y="2534087"/>
            <a:ext cx="2910175" cy="19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25" y="2115138"/>
            <a:ext cx="46196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&amp; Limitations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assume that three types of promotion strategy have the same effects on number of  transaction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Assumption is based on the previous promotion strategy in 2012.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we do not have information to estimate the  distribution of </a:t>
            </a:r>
            <a:r>
              <a:rPr lang="en" sz="1400"/>
              <a:t>different</a:t>
            </a:r>
            <a:r>
              <a:rPr lang="en" sz="1400"/>
              <a:t> types of customer on different kinds of stores, we have to assume an even distribution.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Same situation on the effects of different promotion types so we have to assume equal effects of BOGO and $50 off per $100 with 50% off strategy. 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also assumed equal effects on non-jeans items of different promotion strategies.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3" name="Shape 123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Calculation Methodology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Profits were calculated based on average transaction costs and customer type distribution data from the survey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pair of jeans is sold for $60 with a 66.67% profit margin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Average transaction price is $75 of non-jean items with an 80% profit margin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 sz="1400"/>
              <a:t>For non-promotion jean purchases, profit is $86.43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 non-promotion non-jean purchases, profit is $60 per transaction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promotion jean purchases,  profit is $53.76 per transaction</a:t>
            </a:r>
            <a:endParaRPr sz="1400"/>
          </a:p>
        </p:txBody>
      </p:sp>
      <p:sp>
        <p:nvSpPr>
          <p:cNvPr id="130" name="Shape 130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29450" y="554075"/>
            <a:ext cx="76887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type breakdown for promotion stores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29450" y="1353475"/>
            <a:ext cx="76887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Non-jeans: only one customer type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Jeans: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Intended customers (</a:t>
            </a:r>
            <a:r>
              <a:rPr b="1" lang="en"/>
              <a:t>61.95%</a:t>
            </a:r>
            <a:r>
              <a:rPr lang="en"/>
              <a:t>): </a:t>
            </a:r>
            <a:r>
              <a:rPr lang="en"/>
              <a:t>original</a:t>
            </a:r>
            <a:r>
              <a:rPr lang="en"/>
              <a:t> jeans transactions during NP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Unintended customers (</a:t>
            </a:r>
            <a:r>
              <a:rPr b="1" lang="en"/>
              <a:t>3.94%</a:t>
            </a:r>
            <a:r>
              <a:rPr lang="en"/>
              <a:t>): transactions lost from w/o jeans transactions from NP to P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customers (</a:t>
            </a:r>
            <a:r>
              <a:rPr b="1" lang="en"/>
              <a:t>34.12%</a:t>
            </a:r>
            <a:r>
              <a:rPr lang="en"/>
              <a:t>): new jeans transactions not accounted for by intended/unintended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375" y="2701400"/>
            <a:ext cx="3226250" cy="19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375" y="2701400"/>
            <a:ext cx="3704775" cy="22259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7650" y="63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breakdown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75" y="1702950"/>
            <a:ext cx="4404369" cy="26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250" y="1702950"/>
            <a:ext cx="4404375" cy="263714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6207643" y="4663225"/>
            <a:ext cx="28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Chang, Chowdhury, Feng, Lam, Pan </a:t>
            </a: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