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3.xml"/><Relationship Id="rId49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ranstats.bts.gov/TRAFFIC/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focus on damage?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Impetus for case is Hudson landing (damaged plane)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FAA top priority is safety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Limited budget for government organization, want to make dollars count and focus on smaller problem than all bird strikes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Already seems to be a lot of data on general bird strikes in the FAQ on the website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objectives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\\Reduce absolute number of strikes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Reduce number of strikes with damage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Reduce Economic costs associated with bird strikes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Reduce number of injuries/fatalities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-Aircraft Mass, +Number of Engines, -Incident Month &amp; -Year, +Speed, +Distance, +Phase_of_flight = Climb, +Precipitation (especially rain and snow)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for proportion of US flights determined by using supplementary data from US gov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Char char="●"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https://www.transtats.bts.gov/TRAFFIC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visualization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ca2r@virginia.edu" TargetMode="External"/><Relationship Id="rId4" Type="http://schemas.openxmlformats.org/officeDocument/2006/relationships/hyperlink" Target="mailto:efb5ys@virginia.edu" TargetMode="External"/><Relationship Id="rId5" Type="http://schemas.openxmlformats.org/officeDocument/2006/relationships/hyperlink" Target="mailto:jtb3ay@virginia.edu" TargetMode="External"/><Relationship Id="rId6" Type="http://schemas.openxmlformats.org/officeDocument/2006/relationships/hyperlink" Target="mailto:ff9sd@virginia.edu" TargetMode="External"/><Relationship Id="rId7" Type="http://schemas.openxmlformats.org/officeDocument/2006/relationships/hyperlink" Target="mailto:jmg8vq@virgini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rive.google.com/open?id=1E99S5ZI9y29MZQrUb6rFCpOgjrlutoF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9287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Case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1863414"/>
            <a:ext cx="4870500" cy="1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28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Brian Andris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bca2r@virginia.edu</a:t>
            </a:r>
            <a:r>
              <a:rPr lang="en" sz="1800"/>
              <a:t>),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Emma Boland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efb5ys@virginia.edu</a:t>
            </a:r>
            <a:r>
              <a:rPr lang="en" sz="1800"/>
              <a:t>),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Jonathan Bugg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jtb3ay@virginia.edu</a:t>
            </a:r>
            <a:r>
              <a:rPr lang="en" sz="1800"/>
              <a:t>),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Fan Feng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ff9sd@virginia.edu</a:t>
            </a:r>
            <a:r>
              <a:rPr lang="en" sz="1800"/>
              <a:t>), 	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Matt Gummersbach (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jmg8vq@virginia.edu</a:t>
            </a:r>
            <a:r>
              <a:rPr lang="en" sz="1800"/>
              <a:t>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Due: 3/1/18</a:t>
            </a:r>
            <a:endParaRPr sz="18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475532" y="4663225"/>
            <a:ext cx="3545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Time of Year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25"/>
            <a:ext cx="480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Determine best time of year for test (month range)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takeaways: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Peak bird strikes occur between July and October (52%)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 a proportion of total bird strikes, damaging strikes happen more often in January-April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More likely to strike multiple birds in August, November-February</a:t>
            </a:r>
            <a:endParaRPr sz="12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Conclusions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interested in studying times of peak strikes, focus on summer months (young birds starting to take flight)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interested in studying times of most damaging strikes, focus on winter months (20% of total strikes, 32% of damaging strikes)</a:t>
            </a:r>
            <a:endParaRPr sz="12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878276" y="4663225"/>
            <a:ext cx="3142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00" y="1218012"/>
            <a:ext cx="3825150" cy="317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Time of Year and Region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519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Goal: Determine best location for testing during specific times of year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 takeaways: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Disproportionate amount of strikes in January-April happen in the American South and Southwest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Disproportionate amount of strikes in July-October happen in the northeast and Great Lakes region</a:t>
            </a:r>
            <a:endParaRPr sz="13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Synthesis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interested in studying times of peak strikes, focus on summer months </a:t>
            </a:r>
            <a:r>
              <a:rPr b="1" lang="en" sz="1300"/>
              <a:t>in Northeast and Great Lakes region</a:t>
            </a:r>
            <a:endParaRPr b="1"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interested in studying times of most damaging strikes, focus on winter months </a:t>
            </a:r>
            <a:r>
              <a:rPr b="1" lang="en" sz="1300"/>
              <a:t>in American South and Southwest</a:t>
            </a:r>
            <a:endParaRPr b="1" sz="13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25" y="1665800"/>
            <a:ext cx="3334800" cy="23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Size of Bird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03025"/>
            <a:ext cx="506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size of bird most commonly causing damage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birds causing </a:t>
            </a:r>
            <a:r>
              <a:rPr lang="en"/>
              <a:t>disproportionate</a:t>
            </a:r>
            <a:r>
              <a:rPr lang="en"/>
              <a:t> number of damaging incidents (35%, compared to 6% of total strikes)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and medium birds together account for 73% of damaging strikes, but are just 26% of total strikes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large birds for damage minimization, and expand to medium if possible</a:t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4352141" y="4663225"/>
            <a:ext cx="4668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800" y="1711575"/>
            <a:ext cx="3710250" cy="22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Bird Species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699900" y="1242450"/>
            <a:ext cx="34113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Top 10 species of birds with the highest percentage of damaging incidents (within species).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bird species have more than 50% of all incidents involved.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" y="1242487"/>
            <a:ext cx="5337300" cy="32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5609759" y="4663225"/>
            <a:ext cx="3411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Species, Altitude and Size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091050"/>
            <a:ext cx="8709600" cy="3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sz="1400"/>
              <a:t>Goal: Determine if the most common and damaging species tend to strike planes at the same height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takeaways: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average altitude struck varied between the seven species analyzed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altitude: Gulls (315 feet, most common bird in data set)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Ducks and geese (~1500 ft, cause disproportionate amounts of damage)</a:t>
            </a:r>
            <a:endParaRPr sz="12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Conclusion: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Ducks and geese tend to strike planes at higher elevations than other common birds and cause more damage</a:t>
            </a:r>
            <a:endParaRPr sz="12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Synthesis: </a:t>
            </a:r>
            <a:r>
              <a:rPr lang="en" sz="1400"/>
              <a:t>More damaging strikes occur at higher elevations (previous analysis), which is consistent with strikes on larger birds such as ducks and geese</a:t>
            </a:r>
            <a:endParaRPr sz="1400"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Number of Birds Struck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40680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if larger amounts of birds struck correspond to higher rates of damage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number of birds struck leads to higher rate of damage reported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reducing large flocks of birds in close proximity to airports</a:t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025" y="1846863"/>
            <a:ext cx="4008275" cy="24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Airplane Size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516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Goal: Determine if airplane size determines probability of damage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takeaways: </a:t>
            </a:r>
            <a:endParaRPr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Statistically significant difference between  different sizes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Larger planes tend to be damaged less often than expected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Conclusion: </a:t>
            </a:r>
            <a:endParaRPr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Larger planes are less likely to be damaged by a bird strike than smaller planes (makes </a:t>
            </a:r>
            <a:r>
              <a:rPr lang="en" sz="1200"/>
              <a:t>intuitive</a:t>
            </a:r>
            <a:r>
              <a:rPr lang="en" sz="1200"/>
              <a:t> sense, confirmed with statistical analysis), but also correspond to most of the planes that are struck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 on smaller planes to make the largest per-strike difference, but larger planes for a larger total difference</a:t>
            </a:r>
            <a:endParaRPr sz="12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5348356" y="4663225"/>
            <a:ext cx="3672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400" y="1491163"/>
            <a:ext cx="3609450" cy="21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Time of Day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the relationship between time of day and bird strike damage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difference between different times of day, but only significant at 0.05 level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Slightly more damaging strikes than expected at night or dusk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of day does not play a practical role in damaging strikes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64% of all strikes occur during the day, with roughly 31% at night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a mix of night and day when analyzing bird strikes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66325"/>
            <a:ext cx="530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value reducing number of </a:t>
            </a:r>
            <a:r>
              <a:rPr b="1" lang="en"/>
              <a:t>total</a:t>
            </a:r>
            <a:r>
              <a:rPr lang="en"/>
              <a:t> bird strikes, investigate the following factors: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Phase of flight (approach and climb), Time of year (July-October), Time of day (Daytime), Altitude of strike (~800 ft), Size of Plane (2700-270,000 kg)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value reducing  number of </a:t>
            </a:r>
            <a:r>
              <a:rPr b="1" lang="en"/>
              <a:t>damaging</a:t>
            </a:r>
            <a:r>
              <a:rPr lang="en"/>
              <a:t> bird strikes, investigate the following factors: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of flight(approach and climb), Time of year (January-April), Size of bird (Medium and Large), Altitude of strike (~1500 ft), Species of bird (Ducks and geese)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4698346" y="4663225"/>
            <a:ext cx="4322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150" y="1241275"/>
            <a:ext cx="28003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RFP and begin to investigate the proposed factors in more detail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analysis to bird strikes in other countries to determine common factors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impact of climate change on bird migration patterns</a:t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7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analyzing a total of </a:t>
            </a:r>
            <a:r>
              <a:rPr b="1" lang="en"/>
              <a:t>46,500</a:t>
            </a:r>
            <a:r>
              <a:rPr lang="en"/>
              <a:t> total bird strikes with </a:t>
            </a:r>
            <a:r>
              <a:rPr b="1" lang="en"/>
              <a:t>3,200</a:t>
            </a:r>
            <a:r>
              <a:rPr lang="en"/>
              <a:t> damaging strikes to </a:t>
            </a:r>
            <a:r>
              <a:rPr lang="en"/>
              <a:t>commercial</a:t>
            </a:r>
            <a:r>
              <a:rPr lang="en"/>
              <a:t> aircraft from 2009-2015, we recommend the following: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primarily value </a:t>
            </a:r>
            <a:r>
              <a:rPr lang="en"/>
              <a:t>reducing the number of </a:t>
            </a:r>
            <a:r>
              <a:rPr b="1" lang="en"/>
              <a:t>total</a:t>
            </a:r>
            <a:r>
              <a:rPr lang="en"/>
              <a:t> bird strikes, investigate the following factors: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Phase of flight (approach and climb), Time of year (July-October), Time of day (Daytime), Altitude of strike (~800 ft), Size of Plane (2700-270,000 kg)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primarily value reducing the number of </a:t>
            </a:r>
            <a:r>
              <a:rPr b="1" lang="en"/>
              <a:t>damaging</a:t>
            </a:r>
            <a:r>
              <a:rPr lang="en"/>
              <a:t> bird strikes, investigate the following factors: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of flight(approach and climb), Time of year (January-April), Size of bird (Medium and Large), Altitude of strike (~1500 ft), Species of bird (Ducks and geese)</a:t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5143453" y="4663225"/>
            <a:ext cx="387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changed: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Consolidated data walkthrough slides to increase effectiveness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data cleaning slide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Reorganized objectives, removed wordiness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more statistical tests focused on synthesis between factors that we identified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next steps after recommendation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text and replaced with more visualizations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slides leading to a more concise presentation</a:t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</a:t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Consider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2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a plane more likely to get damaged by birds at a specific phase of flight?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certain species of birds more damaging to flights than others?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damaging bird strikes happen more on a certain month of year, or time of day?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bird strikes and their damage related to the size of airplanes? If so, what effect does the size of airplanes have?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bird strikes and their damage more often with respect to certain precipitation condition?</a:t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663021" y="4663225"/>
            <a:ext cx="4358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Region of Strike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if certain geographic regions in the United States have disproportionate amounts of strikes causing damage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Analyzed 8 separate FAA regions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Statistically significant difference in distributions (Chi-square test, p=0.0), but little practical difference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using other factors (cost, convenience, etc) to choose region if focused on damaging strikes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Southwest has largest overall percentage of bird strikes (27%) so strikes may be easiest to study here</a:t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5094002" y="4663225"/>
            <a:ext cx="3927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Precipitation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469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if precipitation plays a role in damaging strikes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Distributions appear to be similar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Chi-square test (p=0.354)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precipitation is the vast majority of cases (93%)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Precipitation does not appear to be a significant factor in determining overall bird strikes or damaging strikes</a:t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4980950" y="4663225"/>
            <a:ext cx="4040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0" y="885200"/>
            <a:ext cx="3828900" cy="35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Appendix- Height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first ran a two sample t-test. However, when checking assumptions we realized the data is not at all normally distributed. We instead ran a Mann-Whitney test (next slide). </a:t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00" y="2367649"/>
            <a:ext cx="3425126" cy="2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2123450"/>
            <a:ext cx="4058024" cy="2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Mann-Whitney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66325"/>
            <a:ext cx="518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Distributions have the same shape (evident on prior normal probability plot)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samples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assume this, and have no reason to believe otherwise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do appear to be independent (time series plots appear random for each, see next slide)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size of sample 1 is less than or equal to the population size in sample 2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47916" t="0"/>
          <a:stretch/>
        </p:blipFill>
        <p:spPr>
          <a:xfrm>
            <a:off x="5625200" y="243075"/>
            <a:ext cx="3155124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Mann-Whitney Time Series Plots</a:t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47" y="1676750"/>
            <a:ext cx="4331000" cy="2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697" y="1865375"/>
            <a:ext cx="4048052" cy="269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Appendix-Months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703" y="1266325"/>
            <a:ext cx="3482421" cy="321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0613"/>
            <a:ext cx="4710100" cy="3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Wallis Assumption Checking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66325"/>
            <a:ext cx="440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sizes of 5 or greater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true in this case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appears to be correct based on the time series plot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Samples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this is true, no reason to believe otherwise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Distributions have the same shape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appears to be true based on the plot to the right</a:t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950" y="1152422"/>
            <a:ext cx="2783675" cy="185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725" y="3101249"/>
            <a:ext cx="2745713" cy="18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 and Objectives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128325" y="3024416"/>
            <a:ext cx="744600" cy="8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994250"/>
            <a:ext cx="8520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Team objective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“Determine any factor or combination of factors that influence bird strikes on commercial aviation.”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Various potential objectives for FAA (reduce total strikes, reduce damaging strikes, minimize cost)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828787" y="4663225"/>
            <a:ext cx="3192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69400" y="3959400"/>
            <a:ext cx="7895700" cy="609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Optimal is reducing all bird strikes, but in accordance with the FAA’s mission focus on minimizing aircraft damaging bird strikes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73550" y="2106025"/>
            <a:ext cx="8087400" cy="801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FAA Mission: 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Our continuing mission is to provide the safest, most efficient aerospace system in the world...</a:t>
            </a:r>
            <a:r>
              <a:rPr lang="en">
                <a:solidFill>
                  <a:srgbClr val="333333"/>
                </a:solidFill>
              </a:rPr>
              <a:t>Safety is our passion. We work so all air and space travelers arrive safely at their destinations.”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Checking All Chi-Square Tests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cell count of 5 or greater in every cell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ensured for every test, and certain categories were eliminated if 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assume in this case that the data is independent. The data is self-reported and there is no reason to believe that one report would be dependent on </a:t>
            </a:r>
            <a:r>
              <a:rPr lang="en"/>
              <a:t>another</a:t>
            </a:r>
            <a:r>
              <a:rPr lang="en"/>
              <a:t> report. The geographic region covered by the data is vast, with reports coming in from hundreds of miles apart.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samples are independent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test for this, but we know in this case that all samples are independent</a:t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00" y="3753500"/>
            <a:ext cx="1954975" cy="13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Factors Considered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Aircraft Type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Aircraft Mass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5 Categories based on kg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Airport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Number of Engines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Month Strike Occurred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Year Strike Occurred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Time of Day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Day, Dawn, Dusk, Night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State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Height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Feet above ground level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Speed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Knots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Distance From Airport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Miles from airport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Phase of Flight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Approach, Takeoff, Climb, En Route, Landing Roll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17" name="Shape 3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Species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MOST ARE UNKNOWN &amp; Some are not birds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Type of Cloud Cover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Precipitation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Birds Seen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Birds Struck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Size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Small, Medium, Large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Pilot Warned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Cost of repairs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Number of injured people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Number of fatalities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Indicated Damage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True/False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5419007" y="4663225"/>
            <a:ext cx="360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15507" l="0" r="43734" t="40797"/>
          <a:stretch/>
        </p:blipFill>
        <p:spPr>
          <a:xfrm>
            <a:off x="611388" y="1219200"/>
            <a:ext cx="7921226" cy="34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12" type="sldNum"/>
          </p:nvPr>
        </p:nvSpPr>
        <p:spPr>
          <a:xfrm>
            <a:off x="5051601" y="4663225"/>
            <a:ext cx="396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02125" y="475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used stepwise logistic regression in R to narrow down the selection of predictors that need to be collected.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5277705" y="4663225"/>
            <a:ext cx="374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8814" l="705" r="47828" t="48645"/>
          <a:stretch/>
        </p:blipFill>
        <p:spPr>
          <a:xfrm>
            <a:off x="816050" y="1448350"/>
            <a:ext cx="7059949" cy="32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803675" y="457475"/>
            <a:ext cx="75297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ogistic regression gives En Route, Descent, and Climb as top 3 significant phases of flight that contribute the most to damage. A positive coefficient indicates a positive effect on odds of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damage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Size and Damage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0" y="1041075"/>
            <a:ext cx="4373225" cy="3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Species, Height, and Damage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00" y="1136225"/>
            <a:ext cx="3035504" cy="35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75" y="1056100"/>
            <a:ext cx="4021075" cy="367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Assumptions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266325"/>
            <a:ext cx="499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are normally distributed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Anderson-Darling test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appears dubious, so we will take results with a grain of salt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have equal variances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Levene test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also dubious in this case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are independent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 of residuals vs. order the sample was taken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residuals do appear to be </a:t>
            </a:r>
            <a:r>
              <a:rPr lang="en"/>
              <a:t>independent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Samples are independent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test for this. We assume it to be the case.</a:t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00" y="1733275"/>
            <a:ext cx="3523649" cy="23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FAA</a:t>
            </a:r>
            <a:r>
              <a:rPr lang="en"/>
              <a:t>Region and Damage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25" y="1484350"/>
            <a:ext cx="2245500" cy="29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FAA Region and Month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96" y="1152425"/>
            <a:ext cx="1486500" cy="34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Number of Birds Struck and Damage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875" y="1655100"/>
            <a:ext cx="3246750" cy="27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Growing Problem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25" y="1194800"/>
            <a:ext cx="3871624" cy="25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75" y="1194800"/>
            <a:ext cx="4286890" cy="2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3998861" y="4663225"/>
            <a:ext cx="5022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34400" y="3837225"/>
            <a:ext cx="8252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Bird strikes increasing both on an absolute and proportional basis over the past decade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~6% of flights in 2003 to ~15% of flights in 2014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r>
              <a:rPr lang="en"/>
              <a:t> Test: Airplane Mass and Damage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600" y="1266325"/>
            <a:ext cx="3510811" cy="36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</a:t>
            </a:r>
            <a:r>
              <a:rPr lang="en"/>
              <a:t>Time of Day and Damage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97" y="1073287"/>
            <a:ext cx="3942974" cy="36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Test: Height and Phase of Flight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50" y="1328550"/>
            <a:ext cx="2101500" cy="35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data</a:t>
            </a:r>
            <a:endParaRPr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https://drive.google.com/open?id=1E99S5ZI9y29MZQrUb6rFCpOgjrlutoFx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Walkthrough: Stats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52% of bird strikes occur from July to October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62% of bird strikes occur in day, 9% at dawn or dusk, 29% occur at night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About 92% of bird strikes Occur at or below 3,500 feet above ground level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8.64% reports showed indicated damage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84.12% of reports showed only 1 bird struck. 12.55% of reports showed 2-10 birds struck.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55% of birds small, 33% medium, 7% large, rest unknown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more than 1 bird struck, size is large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26% of pilots were warned of birds in area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5086927" y="4663225"/>
            <a:ext cx="393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Walkthrough: Graphs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670400"/>
            <a:ext cx="8520600" cy="28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0400"/>
            <a:ext cx="4157542" cy="24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448" y="1670410"/>
            <a:ext cx="3833450" cy="24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2" type="sldNum"/>
          </p:nvPr>
        </p:nvSpPr>
        <p:spPr>
          <a:xfrm>
            <a:off x="5885313" y="4663225"/>
            <a:ext cx="313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600" cy="31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Started with 169,201 reports of wildlife incidents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Considered data post-2009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Choose to focus on the data from 2009-2015 based the incident of the Hudson strike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Remove all non-commercial flights, non-bird strikes, non airplane reports (helicopter, glider, etc.)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Narrowed down to ~</a:t>
            </a:r>
            <a:r>
              <a:rPr b="1" lang="en" sz="1200"/>
              <a:t>48,000</a:t>
            </a:r>
            <a:r>
              <a:rPr lang="en" sz="1200"/>
              <a:t> reports of commercial aviation bird strikes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Narrowing Factors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Stepwise logistic regression of all possible factors on damage helped us brainstorm factors to consider: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Aircraft Mass, Incident Month, Incident Year, Phase of flight, Precipitation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analyzed the most important factors in this presentation (see Appendix for additional factors)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065726" y="4663225"/>
            <a:ext cx="39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Phase of Flight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50" y="1354588"/>
            <a:ext cx="4123550" cy="27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6160867" y="4663225"/>
            <a:ext cx="28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1700" y="1354600"/>
            <a:ext cx="38742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Goal: Determine which phase of flight should be tested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Main takeaways: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majority of strikes occur during the approach, take off, climb, approach, or landing phases of flight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Approach and climb appear to be particularly important for both total strikes and damaging strikes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Focus analysis on approach and climb phases of flights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Altitude of Plane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599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Determine if the average height of the plane when struck differs for strikes causing damage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altitude for damaging strikes: 1457 ft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</a:t>
            </a:r>
            <a:r>
              <a:rPr lang="en"/>
              <a:t>altitude</a:t>
            </a:r>
            <a:r>
              <a:rPr lang="en"/>
              <a:t> for non-damaging strikes: 824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Synthesis: </a:t>
            </a:r>
            <a:r>
              <a:rPr lang="en"/>
              <a:t>Comparison of phase and altitude revealed approach (~1200 ft) and climb (~1400 ft) squarely within the above range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Damaging strikes tend to occur at higher altitudes (almost double)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these still only account for about 7% of total strikes</a:t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5588559" y="4663225"/>
            <a:ext cx="3432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Andris, Boland, Bugg, Feng, Gummersbach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600" y="1304825"/>
            <a:ext cx="23241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