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f9sd@virginia.edu" TargetMode="External"/><Relationship Id="rId7" Type="http://schemas.openxmlformats.org/officeDocument/2006/relationships/hyperlink" Target="mailto:brs2cp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r5de@virginia.edu" TargetMode="External"/><Relationship Id="rId5" Type="http://schemas.openxmlformats.org/officeDocument/2006/relationships/hyperlink" Target="mailto:ep8pm@virginia.edu" TargetMode="External"/><Relationship Id="rId4" Type="http://schemas.openxmlformats.org/officeDocument/2006/relationships/hyperlink" Target="mailto:kaf4ce@virgini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43308" y="279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5W Mailing Strategy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4921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 Feng, Kal Fernlund, Edmund Pan, Rakshith Raghu, Bryan Soltis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ff9sd@virginia.edu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kaf4ce@virginia.edu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ep8pm@virginia.edu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rr5de@virginia.edu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brs2cp@virginia.edu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207643" y="4663225"/>
            <a:ext cx="2813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Feng, Fernlund, Pan, Raghu, Soltis </a:t>
            </a: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t="45141" r="50303" b="26446"/>
          <a:stretch/>
        </p:blipFill>
        <p:spPr>
          <a:xfrm>
            <a:off x="311700" y="1152475"/>
            <a:ext cx="8520599" cy="273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474400" y="2734050"/>
            <a:ext cx="7340700" cy="51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4704696" y="4663225"/>
            <a:ext cx="4316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Feng, Fernlund, Pan, Raghu, Soltis </a:t>
            </a: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sample test of proportions between the combination of groups 1-2 and groups 3-4 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75" y="1426700"/>
            <a:ext cx="4266399" cy="3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5778237" y="4663225"/>
            <a:ext cx="324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Feng, Fernlund, Pan, Raghu, Soltis </a:t>
            </a: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 sending mailers to the 5,000 profiles with the highest scores based on our model</a:t>
            </a:r>
            <a:endParaRPr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score can be interpreted as the expected revenue from each person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expect revenue of about $</a:t>
            </a:r>
            <a:r>
              <a:rPr lang="en" b="1"/>
              <a:t>119,500 </a:t>
            </a:r>
            <a:r>
              <a:rPr lang="en"/>
              <a:t>and profit of about $</a:t>
            </a:r>
            <a:r>
              <a:rPr lang="en" b="1"/>
              <a:t>115,300</a:t>
            </a:r>
            <a:r>
              <a:rPr lang="en"/>
              <a:t> </a:t>
            </a:r>
            <a:endParaRPr/>
          </a:p>
          <a:p>
            <a:pPr marL="914400" lvl="1" indent="-3238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corresponds to an average of </a:t>
            </a:r>
            <a:r>
              <a:rPr lang="en" sz="1500" b="1"/>
              <a:t>$23.90 per mailer</a:t>
            </a:r>
            <a:r>
              <a:rPr lang="en" sz="1500"/>
              <a:t> sent and a </a:t>
            </a:r>
            <a:r>
              <a:rPr lang="en" sz="1500" b="1"/>
              <a:t>response rate of 0.16</a:t>
            </a:r>
            <a:endParaRPr sz="1500" b="1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model performs </a:t>
            </a:r>
            <a:r>
              <a:rPr lang="en" b="1"/>
              <a:t>significantly worse</a:t>
            </a:r>
            <a:r>
              <a:rPr lang="en"/>
              <a:t> than the prior sample, we expect about </a:t>
            </a:r>
            <a:r>
              <a:rPr lang="en" b="1"/>
              <a:t>$90,600 </a:t>
            </a:r>
            <a:r>
              <a:rPr lang="en"/>
              <a:t>in revenue and about </a:t>
            </a:r>
            <a:r>
              <a:rPr lang="en" b="1"/>
              <a:t>$86,400</a:t>
            </a:r>
            <a:r>
              <a:rPr lang="en"/>
              <a:t> in profit</a:t>
            </a:r>
            <a:endParaRPr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expected upper bound for revenue is approximately </a:t>
            </a:r>
            <a:r>
              <a:rPr lang="en" b="1"/>
              <a:t>$131,300</a:t>
            </a:r>
            <a:endParaRPr b="1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020972" y="4663225"/>
            <a:ext cx="3000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Feng, Fernlund, Pan, Raghu, Soltis </a:t>
            </a: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file of data from 40,000 individuals regarding an acquisition campaign and numerous other personal attributes (age, ethnicity, income level, etc)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Conducted data analysis to identify predictors for response and amount paid, ultimately to build a model to score individuals for a future campaign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Objective:</a:t>
            </a:r>
            <a:r>
              <a:rPr lang="en"/>
              <a:t> To maximize the amount of revenue generated in future campaign of 5,000 mailers out of 40,000 candidate profiles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/>
              <a:t>Metrics: </a:t>
            </a:r>
            <a:r>
              <a:rPr lang="en"/>
              <a:t>Payment and Response Rate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4658046" y="4663225"/>
            <a:ext cx="4362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Feng, Fernlund, Pan, Raghu, Soltis </a:t>
            </a: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of -1 indicate unknown and were removed from analysis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data not normal, instead discretized with options of $0, $100, and $150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Limits scope and efficacy of statistical tests to run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 analysis satisfies the assumptions for a generalized linear model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123650" y="4663225"/>
            <a:ext cx="289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Feng, Fernlund, Pan, Raghu, Soltis </a:t>
            </a: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Walkthrough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4871 total payments out of 40,000 mailers (Response Rate = 0.122)</a:t>
            </a:r>
            <a:endParaRPr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Payments sum to $623,650 ($15.59 per mailer)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Payments were all either $100, $150, or $0 for no response</a:t>
            </a:r>
            <a:endParaRPr/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43.93% of responders contributed $100, 56.07% of responders contributed $150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data came from North Carolina and South Carolina</a:t>
            </a:r>
            <a:endParaRPr/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NC: Response Rate = 0.128, Payment/Mailer = $16.48</a:t>
            </a:r>
            <a:endParaRPr/>
          </a:p>
          <a:p>
            <a:pPr marL="13716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SC: Response Rate = 0.109, Payment/Mailer = $13.95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4508669" y="4663225"/>
            <a:ext cx="4512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Feng, Fernlund, Pan, Raghu, Soltis </a:t>
            </a: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61650" y="316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 of what factors we could looked at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827675"/>
            <a:ext cx="8520600" cy="3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looking through the data, we found large amounts of data with a -1 which we assumed to be unknown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happened uniformly for column groups “Cx”, “WCR”, “W5”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discovered 4 general groups based on how much of the campaign had been filled out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27,389 of the responses had filled out the whole campaign (group 1)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8,436 of the responses had filled out every section but the “Cx” columns (group 2)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4,081 of the responses had filled out every section but the “Cx” and “W5” columns (group 3)</a:t>
            </a:r>
            <a:endParaRPr sz="1600"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84 of the responses had not filled out “Cx”, “W5”, or “WCR” columns (group 4)</a:t>
            </a:r>
            <a:endParaRPr sz="1600"/>
          </a:p>
          <a:p>
            <a: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The responses they filled out we assumed to be the original or necessary data to be filled out</a:t>
            </a:r>
            <a:endParaRPr sz="160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found a significant difference in proportions between the combination of  groups 1-2 and groups 3-4</a:t>
            </a:r>
            <a:endParaRPr sz="1600"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To treat the groups evenly, we only looked at factors filled out by every group</a:t>
            </a:r>
            <a:endParaRPr sz="1600" b="1"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used a generalized linear model to predict </a:t>
            </a:r>
            <a:r>
              <a:rPr lang="en" b="1" dirty="0"/>
              <a:t>1)</a:t>
            </a:r>
            <a:r>
              <a:rPr lang="en" dirty="0"/>
              <a:t> how likely is one person going to reply </a:t>
            </a:r>
            <a:r>
              <a:rPr lang="en-US" altLang="zh-CN" dirty="0" smtClean="0"/>
              <a:t>with a 88% accuracy </a:t>
            </a:r>
            <a:r>
              <a:rPr lang="en" smtClean="0"/>
              <a:t>and </a:t>
            </a:r>
            <a:r>
              <a:rPr lang="en" b="1"/>
              <a:t>2)</a:t>
            </a:r>
            <a:r>
              <a:rPr lang="en"/>
              <a:t> if so, how likely is that person going to pay $</a:t>
            </a:r>
            <a:r>
              <a:rPr lang="en" smtClean="0"/>
              <a:t>150 with a 69% accuracy.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Predictors we used included: Length of residence, Number of contributing sources, Number of adults/children in household, Match score, Percentage of white people etc. (For a detailed model, reference the appendix)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model predicts the binary outcome variable by modeling</a:t>
            </a:r>
            <a:r>
              <a:rPr lang="en" b="1" dirty="0"/>
              <a:t> the logarithm of the odds on the occurence of event</a:t>
            </a:r>
            <a:r>
              <a:rPr lang="en" dirty="0"/>
              <a:t>.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546019" y="4663225"/>
            <a:ext cx="447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Feng, Fernlund, Pan, Raghu, Soltis </a:t>
            </a: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way sensitivity of average response rate vs proportion of responders giving $150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predicts average response rate of 0.16 and 98.7% of responders giving $150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displayed are the expected revenue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99% confidence interval for response rate and wide range of proportion giving $150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600" y="2770800"/>
            <a:ext cx="6471000" cy="23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t="39751" r="47326" b="6097"/>
          <a:stretch/>
        </p:blipFill>
        <p:spPr>
          <a:xfrm>
            <a:off x="311700" y="1152475"/>
            <a:ext cx="6629526" cy="3832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424475" y="2783975"/>
            <a:ext cx="5480700" cy="19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5236804" y="4663225"/>
            <a:ext cx="378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Feng, Fernlund, Pan, Raghu, Soltis </a:t>
            </a: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PresentationFormat>全屏显示(16:9)</PresentationFormat>
  <Paragraphs>70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Simple Light</vt:lpstr>
      <vt:lpstr>5W Mailing Strategy</vt:lpstr>
      <vt:lpstr>Executive Summary</vt:lpstr>
      <vt:lpstr>Background</vt:lpstr>
      <vt:lpstr>Assumptions</vt:lpstr>
      <vt:lpstr>Data Walkthrough</vt:lpstr>
      <vt:lpstr>Restriction of what factors we could looked at</vt:lpstr>
      <vt:lpstr>Methodology</vt:lpstr>
      <vt:lpstr>Sensitivity Analysis</vt:lpstr>
      <vt:lpstr>Appendix</vt:lpstr>
      <vt:lpstr>幻灯片 10</vt:lpstr>
      <vt:lpstr>2 sample test of proportions between the combination of groups 1-2 and groups 3-4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5W Mailing Strategy</dc:title>
  <cp:lastModifiedBy>Think</cp:lastModifiedBy>
  <cp:revision>1</cp:revision>
  <dcterms:modified xsi:type="dcterms:W3CDTF">2018-04-12T03:35:00Z</dcterms:modified>
</cp:coreProperties>
</file>