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500"/>
              <a:t>As the threshold for the transaction amount/number of transactions increase, the </a:t>
            </a:r>
            <a:r>
              <a:rPr lang="en" sz="1500"/>
              <a:t>proportion of small business owners of those who meet</a:t>
            </a:r>
            <a:r>
              <a:rPr lang="en" sz="1500"/>
              <a:t> the threshold will generally increase at the expense of sample size. So while increasing the threshold from $500 to $1000 will increase the proportion of small business owners who spend that amount, there will be fewer business owners altogether and thus it is up to comScore to determine an acceptable threshold for your purposes.</a:t>
            </a:r>
            <a:endParaRPr sz="1500"/>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ff9sd@virginia.edu" TargetMode="External"/><Relationship Id="rId4" Type="http://schemas.openxmlformats.org/officeDocument/2006/relationships/hyperlink" Target="mailto:kaf4ce@virginia.edu" TargetMode="External"/><Relationship Id="rId5" Type="http://schemas.openxmlformats.org/officeDocument/2006/relationships/hyperlink" Target="mailto:ep8pm@virginia.edu" TargetMode="External"/><Relationship Id="rId6" Type="http://schemas.openxmlformats.org/officeDocument/2006/relationships/hyperlink" Target="mailto:rr5de@virginia.edu" TargetMode="External"/><Relationship Id="rId7" Type="http://schemas.openxmlformats.org/officeDocument/2006/relationships/hyperlink" Target="mailto:brs2cp@virgini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243308" y="2794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Small Business Case</a:t>
            </a:r>
            <a:endParaRPr/>
          </a:p>
        </p:txBody>
      </p:sp>
      <p:sp>
        <p:nvSpPr>
          <p:cNvPr id="55" name="Shape 55"/>
          <p:cNvSpPr txBox="1"/>
          <p:nvPr>
            <p:ph idx="1" type="subTitle"/>
          </p:nvPr>
        </p:nvSpPr>
        <p:spPr>
          <a:xfrm>
            <a:off x="311700" y="249215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Fan Feng, Kal Fernlund, Edmund Pan, Rakshith Raghu, Bryan Soltis</a:t>
            </a:r>
            <a:endParaRPr/>
          </a:p>
          <a:p>
            <a:pPr indent="0" lvl="0" marL="0" rtl="0">
              <a:spcBef>
                <a:spcPts val="0"/>
              </a:spcBef>
              <a:spcAft>
                <a:spcPts val="0"/>
              </a:spcAft>
              <a:buNone/>
            </a:pPr>
            <a:r>
              <a:rPr lang="en" u="sng">
                <a:solidFill>
                  <a:schemeClr val="hlink"/>
                </a:solidFill>
                <a:hlinkClick r:id="rId3"/>
              </a:rPr>
              <a:t>ff9sd@virginia.edu</a:t>
            </a:r>
            <a:r>
              <a:rPr lang="en"/>
              <a:t>, </a:t>
            </a:r>
            <a:r>
              <a:rPr lang="en" u="sng">
                <a:solidFill>
                  <a:schemeClr val="hlink"/>
                </a:solidFill>
                <a:hlinkClick r:id="rId4"/>
              </a:rPr>
              <a:t>kaf4ce@virginia.edu</a:t>
            </a:r>
            <a:r>
              <a:rPr lang="en"/>
              <a:t>, </a:t>
            </a:r>
            <a:r>
              <a:rPr lang="en" u="sng">
                <a:solidFill>
                  <a:schemeClr val="hlink"/>
                </a:solidFill>
                <a:hlinkClick r:id="rId5"/>
              </a:rPr>
              <a:t>ep8pm@virginia.edu</a:t>
            </a:r>
            <a:r>
              <a:rPr lang="en"/>
              <a:t>, </a:t>
            </a:r>
            <a:r>
              <a:rPr lang="en" u="sng">
                <a:solidFill>
                  <a:schemeClr val="hlink"/>
                </a:solidFill>
                <a:hlinkClick r:id="rId6"/>
              </a:rPr>
              <a:t>rr5de@virginia.edu</a:t>
            </a:r>
            <a:r>
              <a:rPr lang="en"/>
              <a:t>, </a:t>
            </a:r>
            <a:r>
              <a:rPr lang="en" u="sng">
                <a:solidFill>
                  <a:schemeClr val="hlink"/>
                </a:solidFill>
                <a:hlinkClick r:id="rId7"/>
              </a:rPr>
              <a:t>brs2cp@virginia.edu</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spcBef>
                <a:spcPts val="0"/>
              </a:spcBef>
              <a:spcAft>
                <a:spcPts val="0"/>
              </a:spcAft>
              <a:buNone/>
            </a:pPr>
            <a:r>
              <a:rPr lang="en"/>
              <a:t> </a:t>
            </a:r>
            <a:endParaRPr/>
          </a:p>
        </p:txBody>
      </p:sp>
      <p:sp>
        <p:nvSpPr>
          <p:cNvPr id="56" name="Shape 56"/>
          <p:cNvSpPr txBox="1"/>
          <p:nvPr>
            <p:ph idx="12" type="sldNum"/>
          </p:nvPr>
        </p:nvSpPr>
        <p:spPr>
          <a:xfrm>
            <a:off x="6207643" y="4663225"/>
            <a:ext cx="28134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Feng, Fernlund, Pan, Raghu, Soltis </a:t>
            </a: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4123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600"/>
              <a:t>APPENDIX</a:t>
            </a:r>
            <a:endParaRPr sz="3600"/>
          </a:p>
        </p:txBody>
      </p:sp>
      <p:sp>
        <p:nvSpPr>
          <p:cNvPr id="127" name="Shape 127"/>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Logistic Regression Results</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4" name="Shape 134"/>
          <p:cNvPicPr preferRelativeResize="0"/>
          <p:nvPr/>
        </p:nvPicPr>
        <p:blipFill>
          <a:blip r:embed="rId3">
            <a:alphaModFix/>
          </a:blip>
          <a:stretch>
            <a:fillRect/>
          </a:stretch>
        </p:blipFill>
        <p:spPr>
          <a:xfrm>
            <a:off x="6774800" y="1057888"/>
            <a:ext cx="1970950" cy="3865138"/>
          </a:xfrm>
          <a:prstGeom prst="rect">
            <a:avLst/>
          </a:prstGeom>
          <a:noFill/>
          <a:ln>
            <a:noFill/>
          </a:ln>
        </p:spPr>
      </p:pic>
      <p:pic>
        <p:nvPicPr>
          <p:cNvPr id="135" name="Shape 135"/>
          <p:cNvPicPr preferRelativeResize="0"/>
          <p:nvPr/>
        </p:nvPicPr>
        <p:blipFill>
          <a:blip r:embed="rId4">
            <a:alphaModFix/>
          </a:blip>
          <a:stretch>
            <a:fillRect/>
          </a:stretch>
        </p:blipFill>
        <p:spPr>
          <a:xfrm>
            <a:off x="180823" y="1057883"/>
            <a:ext cx="2136225" cy="3865154"/>
          </a:xfrm>
          <a:prstGeom prst="rect">
            <a:avLst/>
          </a:prstGeom>
          <a:noFill/>
          <a:ln>
            <a:noFill/>
          </a:ln>
        </p:spPr>
      </p:pic>
      <p:pic>
        <p:nvPicPr>
          <p:cNvPr id="136" name="Shape 136"/>
          <p:cNvPicPr preferRelativeResize="0"/>
          <p:nvPr/>
        </p:nvPicPr>
        <p:blipFill>
          <a:blip r:embed="rId5">
            <a:alphaModFix/>
          </a:blip>
          <a:stretch>
            <a:fillRect/>
          </a:stretch>
        </p:blipFill>
        <p:spPr>
          <a:xfrm>
            <a:off x="2390051" y="1057875"/>
            <a:ext cx="1970961" cy="3865175"/>
          </a:xfrm>
          <a:prstGeom prst="rect">
            <a:avLst/>
          </a:prstGeom>
          <a:noFill/>
          <a:ln>
            <a:noFill/>
          </a:ln>
        </p:spPr>
      </p:pic>
      <p:pic>
        <p:nvPicPr>
          <p:cNvPr id="137" name="Shape 137"/>
          <p:cNvPicPr preferRelativeResize="0"/>
          <p:nvPr/>
        </p:nvPicPr>
        <p:blipFill>
          <a:blip r:embed="rId6">
            <a:alphaModFix/>
          </a:blip>
          <a:stretch>
            <a:fillRect/>
          </a:stretch>
        </p:blipFill>
        <p:spPr>
          <a:xfrm>
            <a:off x="4434001" y="1136851"/>
            <a:ext cx="2136225" cy="3707216"/>
          </a:xfrm>
          <a:prstGeom prst="rect">
            <a:avLst/>
          </a:prstGeom>
          <a:noFill/>
          <a:ln>
            <a:noFill/>
          </a:ln>
        </p:spPr>
      </p:pic>
      <p:pic>
        <p:nvPicPr>
          <p:cNvPr id="138" name="Shape 138"/>
          <p:cNvPicPr preferRelativeResize="0"/>
          <p:nvPr/>
        </p:nvPicPr>
        <p:blipFill>
          <a:blip r:embed="rId7">
            <a:alphaModFix/>
          </a:blip>
          <a:stretch>
            <a:fillRect/>
          </a:stretch>
        </p:blipFill>
        <p:spPr>
          <a:xfrm>
            <a:off x="6570224" y="97369"/>
            <a:ext cx="1970950" cy="920356"/>
          </a:xfrm>
          <a:prstGeom prst="rect">
            <a:avLst/>
          </a:prstGeom>
          <a:noFill/>
          <a:ln>
            <a:noFill/>
          </a:ln>
        </p:spPr>
      </p:pic>
      <p:sp>
        <p:nvSpPr>
          <p:cNvPr id="139" name="Shape 139"/>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400">
                <a:solidFill>
                  <a:schemeClr val="dk2"/>
                </a:solidFill>
              </a:rPr>
              <a:t>Mean total number of transactions and transaction cost is different </a:t>
            </a:r>
            <a:endParaRPr sz="2400">
              <a:solidFill>
                <a:schemeClr val="dk2"/>
              </a:solidFill>
            </a:endParaRPr>
          </a:p>
          <a:p>
            <a:pPr indent="0" lvl="0" marL="0">
              <a:spcBef>
                <a:spcPts val="1600"/>
              </a:spcBef>
              <a:spcAft>
                <a:spcPts val="0"/>
              </a:spcAft>
              <a:buNone/>
            </a:pPr>
            <a:r>
              <a:t/>
            </a:r>
            <a:endParaRPr/>
          </a:p>
        </p:txBody>
      </p:sp>
      <p:pic>
        <p:nvPicPr>
          <p:cNvPr id="145" name="Shape 145"/>
          <p:cNvPicPr preferRelativeResize="0"/>
          <p:nvPr/>
        </p:nvPicPr>
        <p:blipFill>
          <a:blip r:embed="rId3">
            <a:alphaModFix/>
          </a:blip>
          <a:stretch>
            <a:fillRect/>
          </a:stretch>
        </p:blipFill>
        <p:spPr>
          <a:xfrm>
            <a:off x="4535305" y="1612650"/>
            <a:ext cx="3026795" cy="3057175"/>
          </a:xfrm>
          <a:prstGeom prst="rect">
            <a:avLst/>
          </a:prstGeom>
          <a:noFill/>
          <a:ln>
            <a:noFill/>
          </a:ln>
        </p:spPr>
      </p:pic>
      <p:pic>
        <p:nvPicPr>
          <p:cNvPr id="146" name="Shape 146"/>
          <p:cNvPicPr preferRelativeResize="0"/>
          <p:nvPr/>
        </p:nvPicPr>
        <p:blipFill>
          <a:blip r:embed="rId4">
            <a:alphaModFix/>
          </a:blip>
          <a:stretch>
            <a:fillRect/>
          </a:stretch>
        </p:blipFill>
        <p:spPr>
          <a:xfrm>
            <a:off x="1113675" y="1612650"/>
            <a:ext cx="2454175" cy="3057175"/>
          </a:xfrm>
          <a:prstGeom prst="rect">
            <a:avLst/>
          </a:prstGeom>
          <a:noFill/>
          <a:ln>
            <a:noFill/>
          </a:ln>
        </p:spPr>
      </p:pic>
      <p:sp>
        <p:nvSpPr>
          <p:cNvPr id="147" name="Shape 147"/>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Traffic Dataset</a:t>
            </a:r>
            <a:endParaRPr/>
          </a:p>
        </p:txBody>
      </p:sp>
      <p:pic>
        <p:nvPicPr>
          <p:cNvPr id="153" name="Shape 153"/>
          <p:cNvPicPr preferRelativeResize="0"/>
          <p:nvPr/>
        </p:nvPicPr>
        <p:blipFill rotWithShape="1">
          <a:blip r:embed="rId3">
            <a:alphaModFix/>
          </a:blip>
          <a:srcRect b="10921" l="0" r="19283" t="0"/>
          <a:stretch/>
        </p:blipFill>
        <p:spPr>
          <a:xfrm>
            <a:off x="0" y="1208700"/>
            <a:ext cx="3936650" cy="2610302"/>
          </a:xfrm>
          <a:prstGeom prst="rect">
            <a:avLst/>
          </a:prstGeom>
          <a:noFill/>
          <a:ln>
            <a:noFill/>
          </a:ln>
        </p:spPr>
      </p:pic>
      <p:pic>
        <p:nvPicPr>
          <p:cNvPr id="154" name="Shape 154"/>
          <p:cNvPicPr preferRelativeResize="0"/>
          <p:nvPr/>
        </p:nvPicPr>
        <p:blipFill rotWithShape="1">
          <a:blip r:embed="rId4">
            <a:alphaModFix/>
          </a:blip>
          <a:srcRect b="7800" l="0" r="14346" t="0"/>
          <a:stretch/>
        </p:blipFill>
        <p:spPr>
          <a:xfrm>
            <a:off x="3936650" y="1475401"/>
            <a:ext cx="5207351" cy="3668100"/>
          </a:xfrm>
          <a:prstGeom prst="rect">
            <a:avLst/>
          </a:prstGeom>
          <a:noFill/>
          <a:ln>
            <a:noFill/>
          </a:ln>
        </p:spPr>
      </p:pic>
      <p:sp>
        <p:nvSpPr>
          <p:cNvPr id="155" name="Shape 155"/>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Executive Summary</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Clr>
                <a:schemeClr val="dk1"/>
              </a:buClr>
              <a:buSzPts val="1100"/>
              <a:buFont typeface="Arial"/>
              <a:buNone/>
            </a:pPr>
            <a:r>
              <a:rPr lang="en" sz="1400"/>
              <a:t>Typical small business owner demographic:</a:t>
            </a:r>
            <a:endParaRPr sz="1400"/>
          </a:p>
          <a:p>
            <a:pPr indent="-317500" lvl="0" marL="457200" rtl="0">
              <a:lnSpc>
                <a:spcPct val="115000"/>
              </a:lnSpc>
              <a:spcBef>
                <a:spcPts val="0"/>
              </a:spcBef>
              <a:spcAft>
                <a:spcPts val="0"/>
              </a:spcAft>
              <a:buSzPts val="1400"/>
              <a:buChar char="-"/>
            </a:pPr>
            <a:r>
              <a:rPr b="1" lang="en" sz="1400"/>
              <a:t>Higher</a:t>
            </a:r>
            <a:r>
              <a:rPr lang="en" sz="1400"/>
              <a:t> </a:t>
            </a:r>
            <a:r>
              <a:rPr b="1" lang="en" sz="1400"/>
              <a:t>income </a:t>
            </a:r>
            <a:r>
              <a:rPr lang="en" sz="1400"/>
              <a:t>(most probably higher than 150K)</a:t>
            </a:r>
            <a:endParaRPr sz="1400"/>
          </a:p>
          <a:p>
            <a:pPr indent="-317500" lvl="0" marL="457200" rtl="0">
              <a:lnSpc>
                <a:spcPct val="115000"/>
              </a:lnSpc>
              <a:spcBef>
                <a:spcPts val="0"/>
              </a:spcBef>
              <a:spcAft>
                <a:spcPts val="0"/>
              </a:spcAft>
              <a:buSzPts val="1400"/>
              <a:buChar char="-"/>
            </a:pPr>
            <a:r>
              <a:rPr b="1" lang="en" sz="1400"/>
              <a:t>Older</a:t>
            </a:r>
            <a:r>
              <a:rPr lang="en" sz="1400"/>
              <a:t> than 25, and most probably aged between 35 and 39</a:t>
            </a:r>
            <a:endParaRPr sz="1400"/>
          </a:p>
          <a:p>
            <a:pPr indent="0" lvl="0" marL="0" rtl="0">
              <a:lnSpc>
                <a:spcPct val="115000"/>
              </a:lnSpc>
              <a:spcBef>
                <a:spcPts val="0"/>
              </a:spcBef>
              <a:spcAft>
                <a:spcPts val="0"/>
              </a:spcAft>
              <a:buNone/>
            </a:pPr>
            <a:r>
              <a:rPr lang="en" sz="1400"/>
              <a:t>T</a:t>
            </a:r>
            <a:r>
              <a:rPr lang="en" sz="1400"/>
              <a:t>ypical small business owner web usage:</a:t>
            </a:r>
            <a:endParaRPr sz="1400"/>
          </a:p>
          <a:p>
            <a:pPr indent="-317500" lvl="0" marL="457200" rtl="0">
              <a:lnSpc>
                <a:spcPct val="115000"/>
              </a:lnSpc>
              <a:spcBef>
                <a:spcPts val="0"/>
              </a:spcBef>
              <a:spcAft>
                <a:spcPts val="0"/>
              </a:spcAft>
              <a:buSzPts val="1400"/>
              <a:buChar char="-"/>
            </a:pPr>
            <a:r>
              <a:rPr b="1" lang="en" sz="1400"/>
              <a:t>More </a:t>
            </a:r>
            <a:r>
              <a:rPr lang="en" sz="1400"/>
              <a:t>visits to: Business/Finance, Government, and Search/Navigation categories</a:t>
            </a:r>
            <a:endParaRPr sz="1400"/>
          </a:p>
          <a:p>
            <a:pPr indent="-317500" lvl="0" marL="457200" rtl="0">
              <a:lnSpc>
                <a:spcPct val="115000"/>
              </a:lnSpc>
              <a:spcBef>
                <a:spcPts val="0"/>
              </a:spcBef>
              <a:spcAft>
                <a:spcPts val="0"/>
              </a:spcAft>
              <a:buSzPts val="1400"/>
              <a:buChar char="-"/>
            </a:pPr>
            <a:r>
              <a:rPr b="1" lang="en" sz="1400"/>
              <a:t>Less </a:t>
            </a:r>
            <a:r>
              <a:rPr lang="en" sz="1400"/>
              <a:t>visits to: Social Media, Education, Career Services, Corporate Presence, Entertainment, Family and Youth categories</a:t>
            </a:r>
            <a:endParaRPr sz="1400"/>
          </a:p>
          <a:p>
            <a:pPr indent="0" lvl="0" marL="0">
              <a:lnSpc>
                <a:spcPct val="115000"/>
              </a:lnSpc>
              <a:spcBef>
                <a:spcPts val="0"/>
              </a:spcBef>
              <a:spcAft>
                <a:spcPts val="0"/>
              </a:spcAft>
              <a:buNone/>
            </a:pPr>
            <a:r>
              <a:rPr lang="en" sz="1400"/>
              <a:t>Small business owner spending:</a:t>
            </a:r>
            <a:endParaRPr sz="1400"/>
          </a:p>
          <a:p>
            <a:pPr indent="-317500" lvl="0" marL="457200" rtl="0">
              <a:lnSpc>
                <a:spcPct val="115000"/>
              </a:lnSpc>
              <a:spcBef>
                <a:spcPts val="0"/>
              </a:spcBef>
              <a:spcAft>
                <a:spcPts val="0"/>
              </a:spcAft>
              <a:buSzPts val="1400"/>
              <a:buChar char="-"/>
            </a:pPr>
            <a:r>
              <a:rPr b="1" lang="en" sz="1400"/>
              <a:t>More</a:t>
            </a:r>
            <a:r>
              <a:rPr lang="en" sz="1400"/>
              <a:t> spending on: Electronics &amp; Computing, Apparel, Accessories &amp; Jewelry, Air Travel, Video Games, Events &amp; Movie Tickets</a:t>
            </a:r>
            <a:endParaRPr sz="1400"/>
          </a:p>
          <a:p>
            <a:pPr indent="0" lvl="0" marL="0" rtl="0">
              <a:lnSpc>
                <a:spcPct val="115000"/>
              </a:lnSpc>
              <a:spcBef>
                <a:spcPts val="0"/>
              </a:spcBef>
              <a:spcAft>
                <a:spcPts val="0"/>
              </a:spcAft>
              <a:buNone/>
            </a:pPr>
            <a:r>
              <a:rPr lang="en" sz="1400"/>
              <a:t>Bank Choice:</a:t>
            </a:r>
            <a:endParaRPr sz="1400"/>
          </a:p>
          <a:p>
            <a:pPr indent="-317500" lvl="0" marL="457200" rtl="0">
              <a:lnSpc>
                <a:spcPct val="115000"/>
              </a:lnSpc>
              <a:spcBef>
                <a:spcPts val="0"/>
              </a:spcBef>
              <a:spcAft>
                <a:spcPts val="0"/>
              </a:spcAft>
              <a:buSzPts val="1400"/>
              <a:buChar char="-"/>
            </a:pPr>
            <a:r>
              <a:rPr lang="en" sz="1400"/>
              <a:t>American Express over Chase, PNC, and Capital One</a:t>
            </a:r>
            <a:endParaRPr sz="1400"/>
          </a:p>
          <a:p>
            <a:pPr indent="457200" lvl="0" marL="0" rtl="0">
              <a:spcBef>
                <a:spcPts val="0"/>
              </a:spcBef>
              <a:spcAft>
                <a:spcPts val="1600"/>
              </a:spcAft>
              <a:buNone/>
            </a:pPr>
            <a:r>
              <a:t/>
            </a:r>
            <a:endParaRPr sz="1400"/>
          </a:p>
        </p:txBody>
      </p:sp>
      <p:sp>
        <p:nvSpPr>
          <p:cNvPr id="63" name="Shape 63"/>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Methodology Used</a:t>
            </a:r>
            <a:endParaRPr/>
          </a:p>
        </p:txBody>
      </p:sp>
      <p:pic>
        <p:nvPicPr>
          <p:cNvPr id="69" name="Shape 69"/>
          <p:cNvPicPr preferRelativeResize="0"/>
          <p:nvPr/>
        </p:nvPicPr>
        <p:blipFill>
          <a:blip r:embed="rId3">
            <a:alphaModFix/>
          </a:blip>
          <a:stretch>
            <a:fillRect/>
          </a:stretch>
        </p:blipFill>
        <p:spPr>
          <a:xfrm>
            <a:off x="152400" y="1292375"/>
            <a:ext cx="8839200" cy="804664"/>
          </a:xfrm>
          <a:prstGeom prst="rect">
            <a:avLst/>
          </a:prstGeom>
          <a:noFill/>
          <a:ln>
            <a:noFill/>
          </a:ln>
        </p:spPr>
      </p:pic>
      <p:sp>
        <p:nvSpPr>
          <p:cNvPr id="70" name="Shape 70"/>
          <p:cNvSpPr txBox="1"/>
          <p:nvPr/>
        </p:nvSpPr>
        <p:spPr>
          <a:xfrm>
            <a:off x="152400" y="2243400"/>
            <a:ext cx="8436900" cy="26715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500">
                <a:solidFill>
                  <a:schemeClr val="dk2"/>
                </a:solidFill>
              </a:rPr>
              <a:t>We make our analysis by visualization and logistic regressions, and compare the effectiveness of predictors by looking at the chi-square test statistic.</a:t>
            </a:r>
            <a:endParaRPr sz="1500" u="sng">
              <a:solidFill>
                <a:schemeClr val="dk2"/>
              </a:solidFill>
            </a:endParaRPr>
          </a:p>
          <a:p>
            <a:pPr indent="0" lvl="0" marL="0" rtl="0">
              <a:lnSpc>
                <a:spcPct val="115000"/>
              </a:lnSpc>
              <a:spcBef>
                <a:spcPts val="1600"/>
              </a:spcBef>
              <a:spcAft>
                <a:spcPts val="0"/>
              </a:spcAft>
              <a:buNone/>
            </a:pPr>
            <a:r>
              <a:rPr lang="en" sz="1500" u="sng">
                <a:solidFill>
                  <a:schemeClr val="dk2"/>
                </a:solidFill>
              </a:rPr>
              <a:t>Assumptions</a:t>
            </a:r>
            <a:r>
              <a:rPr lang="en" sz="1500">
                <a:solidFill>
                  <a:schemeClr val="dk2"/>
                </a:solidFill>
              </a:rPr>
              <a:t>: </a:t>
            </a:r>
            <a:r>
              <a:rPr lang="en" sz="1500">
                <a:solidFill>
                  <a:schemeClr val="dk2"/>
                </a:solidFill>
              </a:rPr>
              <a:t>We assume that the sample given reflect the true distribution of the general population, and no significant multicollinearity exist between independent variables.</a:t>
            </a:r>
            <a:endParaRPr sz="1500">
              <a:solidFill>
                <a:schemeClr val="dk2"/>
              </a:solidFill>
            </a:endParaRPr>
          </a:p>
          <a:p>
            <a:pPr indent="0" lvl="0" marL="0" rtl="0">
              <a:lnSpc>
                <a:spcPct val="115000"/>
              </a:lnSpc>
              <a:spcBef>
                <a:spcPts val="1600"/>
              </a:spcBef>
              <a:spcAft>
                <a:spcPts val="1600"/>
              </a:spcAft>
              <a:buNone/>
            </a:pPr>
            <a:r>
              <a:rPr lang="en" sz="1500" u="sng">
                <a:solidFill>
                  <a:schemeClr val="dk2"/>
                </a:solidFill>
              </a:rPr>
              <a:t>Limitations</a:t>
            </a:r>
            <a:r>
              <a:rPr lang="en" sz="1500">
                <a:solidFill>
                  <a:schemeClr val="dk2"/>
                </a:solidFill>
              </a:rPr>
              <a:t>: Due to limitation of logistic regression, the effects of interaction terms on the response variable are not considered. 7 machine ID’s did not have any data from the traffic or spending sheets.</a:t>
            </a:r>
            <a:endParaRPr sz="1500">
              <a:solidFill>
                <a:schemeClr val="dk2"/>
              </a:solidFill>
            </a:endParaRPr>
          </a:p>
        </p:txBody>
      </p:sp>
      <p:sp>
        <p:nvSpPr>
          <p:cNvPr id="71" name="Shape 71"/>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419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Bank Choice</a:t>
            </a:r>
            <a:endParaRPr/>
          </a:p>
        </p:txBody>
      </p:sp>
      <p:sp>
        <p:nvSpPr>
          <p:cNvPr id="77" name="Shape 77"/>
          <p:cNvSpPr txBox="1"/>
          <p:nvPr>
            <p:ph idx="1" type="body"/>
          </p:nvPr>
        </p:nvSpPr>
        <p:spPr>
          <a:xfrm>
            <a:off x="5330775" y="1152475"/>
            <a:ext cx="3383100" cy="170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Bank of America, Chase and Wells Fargo are the top 3 used banks (for all consumers), each with </a:t>
            </a:r>
            <a:r>
              <a:rPr b="1" lang="en" sz="1400"/>
              <a:t>7101</a:t>
            </a:r>
            <a:r>
              <a:rPr lang="en" sz="1400"/>
              <a:t>, </a:t>
            </a:r>
            <a:r>
              <a:rPr b="1" lang="en" sz="1400"/>
              <a:t>5230,</a:t>
            </a:r>
            <a:r>
              <a:rPr lang="en" sz="1400"/>
              <a:t> and </a:t>
            </a:r>
            <a:r>
              <a:rPr b="1" lang="en" sz="1400"/>
              <a:t>6136</a:t>
            </a:r>
            <a:r>
              <a:rPr lang="en" sz="1400"/>
              <a:t> unique visitors, respectively</a:t>
            </a:r>
            <a:r>
              <a:rPr lang="en" sz="1400"/>
              <a:t>.</a:t>
            </a:r>
            <a:r>
              <a:rPr lang="en" sz="1400"/>
              <a:t> </a:t>
            </a:r>
            <a:endParaRPr sz="1400"/>
          </a:p>
          <a:p>
            <a:pPr indent="0" lvl="0" marL="0">
              <a:spcBef>
                <a:spcPts val="1600"/>
              </a:spcBef>
              <a:spcAft>
                <a:spcPts val="1600"/>
              </a:spcAft>
              <a:buNone/>
            </a:pPr>
            <a:r>
              <a:rPr lang="en" sz="1400"/>
              <a:t>American Express has the highest proportion of small business owners at </a:t>
            </a:r>
            <a:r>
              <a:rPr b="1" lang="en" sz="1400"/>
              <a:t>67%</a:t>
            </a:r>
            <a:r>
              <a:rPr lang="en" sz="1400"/>
              <a:t>, and PNC has the lowest proportion of </a:t>
            </a:r>
            <a:r>
              <a:rPr b="1" lang="en" sz="1400"/>
              <a:t>30.5%</a:t>
            </a:r>
            <a:r>
              <a:rPr lang="en" sz="1400"/>
              <a:t>.</a:t>
            </a:r>
            <a:endParaRPr sz="1400"/>
          </a:p>
        </p:txBody>
      </p:sp>
      <p:pic>
        <p:nvPicPr>
          <p:cNvPr id="78" name="Shape 78"/>
          <p:cNvPicPr preferRelativeResize="0"/>
          <p:nvPr/>
        </p:nvPicPr>
        <p:blipFill>
          <a:blip r:embed="rId3">
            <a:alphaModFix/>
          </a:blip>
          <a:stretch>
            <a:fillRect/>
          </a:stretch>
        </p:blipFill>
        <p:spPr>
          <a:xfrm>
            <a:off x="311700" y="1152478"/>
            <a:ext cx="4847464" cy="3416400"/>
          </a:xfrm>
          <a:prstGeom prst="rect">
            <a:avLst/>
          </a:prstGeom>
          <a:noFill/>
          <a:ln>
            <a:noFill/>
          </a:ln>
        </p:spPr>
      </p:pic>
      <p:sp>
        <p:nvSpPr>
          <p:cNvPr id="79" name="Shape 79"/>
          <p:cNvSpPr txBox="1"/>
          <p:nvPr/>
        </p:nvSpPr>
        <p:spPr>
          <a:xfrm>
            <a:off x="5330775" y="3553950"/>
            <a:ext cx="3048000" cy="103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 </a:t>
            </a:r>
            <a:r>
              <a:rPr lang="en">
                <a:solidFill>
                  <a:schemeClr val="dk2"/>
                </a:solidFill>
              </a:rPr>
              <a:t>This data comes from the traffic data sheet. Thus some machine ID’s will have used more than one bank.</a:t>
            </a:r>
            <a:endParaRPr>
              <a:solidFill>
                <a:schemeClr val="dk2"/>
              </a:solidFill>
            </a:endParaRPr>
          </a:p>
        </p:txBody>
      </p:sp>
      <p:sp>
        <p:nvSpPr>
          <p:cNvPr id="80" name="Shape 80"/>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419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E-commerce Categories</a:t>
            </a:r>
            <a:endParaRPr/>
          </a:p>
        </p:txBody>
      </p:sp>
      <p:pic>
        <p:nvPicPr>
          <p:cNvPr id="86" name="Shape 86"/>
          <p:cNvPicPr preferRelativeResize="0"/>
          <p:nvPr/>
        </p:nvPicPr>
        <p:blipFill rotWithShape="1">
          <a:blip r:embed="rId3">
            <a:alphaModFix/>
          </a:blip>
          <a:srcRect b="10850" l="0" r="13867" t="10179"/>
          <a:stretch/>
        </p:blipFill>
        <p:spPr>
          <a:xfrm>
            <a:off x="0" y="1152475"/>
            <a:ext cx="5122949" cy="2822075"/>
          </a:xfrm>
          <a:prstGeom prst="rect">
            <a:avLst/>
          </a:prstGeom>
          <a:noFill/>
          <a:ln>
            <a:noFill/>
          </a:ln>
        </p:spPr>
      </p:pic>
      <p:sp>
        <p:nvSpPr>
          <p:cNvPr id="87" name="Shape 87"/>
          <p:cNvSpPr txBox="1"/>
          <p:nvPr>
            <p:ph idx="1" type="body"/>
          </p:nvPr>
        </p:nvSpPr>
        <p:spPr>
          <a:xfrm>
            <a:off x="5286750" y="1605950"/>
            <a:ext cx="3627900" cy="276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Small business owners spend more per transaction on </a:t>
            </a:r>
            <a:r>
              <a:rPr b="1" lang="en"/>
              <a:t>air travel, travel, electronics, and event/movie tickets</a:t>
            </a:r>
            <a:r>
              <a:rPr lang="en"/>
              <a:t> than those who are not small business owners</a:t>
            </a:r>
            <a:endParaRPr/>
          </a:p>
        </p:txBody>
      </p:sp>
      <p:sp>
        <p:nvSpPr>
          <p:cNvPr id="88" name="Shape 88"/>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Transactions</a:t>
            </a:r>
            <a:endParaRPr/>
          </a:p>
        </p:txBody>
      </p:sp>
      <p:pic>
        <p:nvPicPr>
          <p:cNvPr id="94" name="Shape 94"/>
          <p:cNvPicPr preferRelativeResize="0"/>
          <p:nvPr/>
        </p:nvPicPr>
        <p:blipFill rotWithShape="1">
          <a:blip r:embed="rId3">
            <a:alphaModFix/>
          </a:blip>
          <a:srcRect b="10819" l="1315" r="14382" t="12446"/>
          <a:stretch/>
        </p:blipFill>
        <p:spPr>
          <a:xfrm>
            <a:off x="4379850" y="1266850"/>
            <a:ext cx="4641200" cy="2543609"/>
          </a:xfrm>
          <a:prstGeom prst="rect">
            <a:avLst/>
          </a:prstGeom>
          <a:noFill/>
          <a:ln>
            <a:noFill/>
          </a:ln>
        </p:spPr>
      </p:pic>
      <p:sp>
        <p:nvSpPr>
          <p:cNvPr id="95" name="Shape 95"/>
          <p:cNvSpPr txBox="1"/>
          <p:nvPr/>
        </p:nvSpPr>
        <p:spPr>
          <a:xfrm>
            <a:off x="465450" y="1110425"/>
            <a:ext cx="3914400" cy="358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rPr>
              <a:t>Small business owners tend to have more transactions for </a:t>
            </a:r>
            <a:r>
              <a:rPr b="1" lang="en" sz="1800">
                <a:solidFill>
                  <a:schemeClr val="dk2"/>
                </a:solidFill>
              </a:rPr>
              <a:t>home and living, apparel, air travel, and electronics.</a:t>
            </a:r>
            <a:r>
              <a:rPr lang="en" sz="1800">
                <a:solidFill>
                  <a:schemeClr val="dk2"/>
                </a:solidFill>
              </a:rPr>
              <a:t> </a:t>
            </a:r>
            <a:endParaRPr sz="1800">
              <a:solidFill>
                <a:schemeClr val="dk2"/>
              </a:solidFill>
            </a:endParaRPr>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rPr b="1" lang="en" sz="1800">
                <a:solidFill>
                  <a:schemeClr val="dk2"/>
                </a:solidFill>
              </a:rPr>
              <a:t>55.3%</a:t>
            </a:r>
            <a:r>
              <a:rPr lang="en" sz="1800">
                <a:solidFill>
                  <a:schemeClr val="dk2"/>
                </a:solidFill>
              </a:rPr>
              <a:t> of home and living transactions, </a:t>
            </a:r>
            <a:r>
              <a:rPr b="1" lang="en" sz="1800">
                <a:solidFill>
                  <a:schemeClr val="dk2"/>
                </a:solidFill>
              </a:rPr>
              <a:t>53.6%</a:t>
            </a:r>
            <a:r>
              <a:rPr lang="en" sz="1800">
                <a:solidFill>
                  <a:schemeClr val="dk2"/>
                </a:solidFill>
              </a:rPr>
              <a:t> of apparel transactions, </a:t>
            </a:r>
            <a:r>
              <a:rPr b="1" lang="en" sz="1800">
                <a:solidFill>
                  <a:schemeClr val="dk2"/>
                </a:solidFill>
              </a:rPr>
              <a:t>74.6%</a:t>
            </a:r>
            <a:r>
              <a:rPr lang="en" sz="1800">
                <a:solidFill>
                  <a:schemeClr val="dk2"/>
                </a:solidFill>
              </a:rPr>
              <a:t> of air travel transactions, and </a:t>
            </a:r>
            <a:r>
              <a:rPr b="1" lang="en" sz="1800">
                <a:solidFill>
                  <a:schemeClr val="dk2"/>
                </a:solidFill>
              </a:rPr>
              <a:t>57.5%</a:t>
            </a:r>
            <a:r>
              <a:rPr lang="en" sz="1800">
                <a:solidFill>
                  <a:schemeClr val="dk2"/>
                </a:solidFill>
              </a:rPr>
              <a:t> of electronics transactions were made by small business owners.</a:t>
            </a:r>
            <a:endParaRPr sz="1800">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p:txBody>
      </p:sp>
      <p:sp>
        <p:nvSpPr>
          <p:cNvPr id="96" name="Shape 96"/>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438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Spending Habits</a:t>
            </a:r>
            <a:endParaRPr/>
          </a:p>
        </p:txBody>
      </p:sp>
      <p:sp>
        <p:nvSpPr>
          <p:cNvPr id="102" name="Shape 102"/>
          <p:cNvSpPr txBox="1"/>
          <p:nvPr/>
        </p:nvSpPr>
        <p:spPr>
          <a:xfrm>
            <a:off x="410725" y="916550"/>
            <a:ext cx="5050200" cy="3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500">
                <a:solidFill>
                  <a:srgbClr val="595959"/>
                </a:solidFill>
              </a:rPr>
              <a:t>Both the number of transactions and the dollar amount per transaction were </a:t>
            </a:r>
            <a:r>
              <a:rPr lang="en" sz="1500">
                <a:solidFill>
                  <a:srgbClr val="595959"/>
                </a:solidFill>
              </a:rPr>
              <a:t>significant</a:t>
            </a:r>
            <a:r>
              <a:rPr lang="en" sz="1500">
                <a:solidFill>
                  <a:srgbClr val="595959"/>
                </a:solidFill>
              </a:rPr>
              <a:t> and greater for small business owners than non small business owners</a:t>
            </a:r>
            <a:endParaRPr sz="1500">
              <a:solidFill>
                <a:srgbClr val="595959"/>
              </a:solidFill>
            </a:endParaRPr>
          </a:p>
          <a:p>
            <a:pPr indent="0" lvl="0" marL="0" rtl="0">
              <a:spcBef>
                <a:spcPts val="0"/>
              </a:spcBef>
              <a:spcAft>
                <a:spcPts val="0"/>
              </a:spcAft>
              <a:buNone/>
            </a:pPr>
            <a:r>
              <a:t/>
            </a:r>
            <a:endParaRPr sz="1500">
              <a:solidFill>
                <a:srgbClr val="595959"/>
              </a:solidFill>
            </a:endParaRPr>
          </a:p>
          <a:p>
            <a:pPr indent="0" lvl="0" marL="0" rtl="0">
              <a:spcBef>
                <a:spcPts val="0"/>
              </a:spcBef>
              <a:spcAft>
                <a:spcPts val="0"/>
              </a:spcAft>
              <a:buNone/>
            </a:pPr>
            <a:r>
              <a:rPr lang="en" sz="1500">
                <a:solidFill>
                  <a:srgbClr val="595959"/>
                </a:solidFill>
              </a:rPr>
              <a:t>Up to a certain point, increasing the threshold for the number of transactions and transaction amounts increased the difference between business owners and non-business owners</a:t>
            </a:r>
            <a:endParaRPr sz="1500">
              <a:solidFill>
                <a:srgbClr val="595959"/>
              </a:solidFill>
            </a:endParaRPr>
          </a:p>
          <a:p>
            <a:pPr indent="0" lvl="0" marL="0" rtl="0">
              <a:spcBef>
                <a:spcPts val="0"/>
              </a:spcBef>
              <a:spcAft>
                <a:spcPts val="0"/>
              </a:spcAft>
              <a:buNone/>
            </a:pPr>
            <a:r>
              <a:t/>
            </a:r>
            <a:endParaRPr sz="1500">
              <a:solidFill>
                <a:srgbClr val="595959"/>
              </a:solidFill>
            </a:endParaRPr>
          </a:p>
          <a:p>
            <a:pPr indent="0" lvl="0" marL="457200" rtl="0">
              <a:spcBef>
                <a:spcPts val="0"/>
              </a:spcBef>
              <a:spcAft>
                <a:spcPts val="0"/>
              </a:spcAft>
              <a:buNone/>
            </a:pPr>
            <a:r>
              <a:rPr lang="en" sz="1500">
                <a:solidFill>
                  <a:srgbClr val="595959"/>
                </a:solidFill>
              </a:rPr>
              <a:t>Those who spend </a:t>
            </a:r>
            <a:r>
              <a:rPr b="1" lang="en" sz="1500">
                <a:solidFill>
                  <a:srgbClr val="595959"/>
                </a:solidFill>
              </a:rPr>
              <a:t>$500 dollars or more per transaction</a:t>
            </a:r>
            <a:r>
              <a:rPr lang="en" sz="1500">
                <a:solidFill>
                  <a:srgbClr val="595959"/>
                </a:solidFill>
              </a:rPr>
              <a:t> are </a:t>
            </a:r>
            <a:r>
              <a:rPr b="1" lang="en" sz="1500">
                <a:solidFill>
                  <a:srgbClr val="595959"/>
                </a:solidFill>
              </a:rPr>
              <a:t>30%</a:t>
            </a:r>
            <a:r>
              <a:rPr lang="en" sz="1500">
                <a:solidFill>
                  <a:srgbClr val="595959"/>
                </a:solidFill>
              </a:rPr>
              <a:t> more likely to be small business owners than those who spend less than $500</a:t>
            </a:r>
            <a:endParaRPr sz="1500">
              <a:solidFill>
                <a:srgbClr val="595959"/>
              </a:solidFill>
            </a:endParaRPr>
          </a:p>
          <a:p>
            <a:pPr indent="0" lvl="0" marL="457200" rtl="0">
              <a:spcBef>
                <a:spcPts val="0"/>
              </a:spcBef>
              <a:spcAft>
                <a:spcPts val="0"/>
              </a:spcAft>
              <a:buNone/>
            </a:pPr>
            <a:r>
              <a:t/>
            </a:r>
            <a:endParaRPr sz="1500">
              <a:solidFill>
                <a:srgbClr val="595959"/>
              </a:solidFill>
            </a:endParaRPr>
          </a:p>
          <a:p>
            <a:pPr indent="0" lvl="0" marL="457200" rtl="0">
              <a:spcBef>
                <a:spcPts val="0"/>
              </a:spcBef>
              <a:spcAft>
                <a:spcPts val="0"/>
              </a:spcAft>
              <a:buNone/>
            </a:pPr>
            <a:r>
              <a:rPr lang="en" sz="1500">
                <a:solidFill>
                  <a:srgbClr val="595959"/>
                </a:solidFill>
              </a:rPr>
              <a:t>Those who engage in </a:t>
            </a:r>
            <a:r>
              <a:rPr b="1" lang="en" sz="1500">
                <a:solidFill>
                  <a:srgbClr val="595959"/>
                </a:solidFill>
              </a:rPr>
              <a:t>5 or more transactions</a:t>
            </a:r>
            <a:r>
              <a:rPr lang="en" sz="1500">
                <a:solidFill>
                  <a:srgbClr val="595959"/>
                </a:solidFill>
              </a:rPr>
              <a:t> are </a:t>
            </a:r>
            <a:r>
              <a:rPr b="1" lang="en" sz="1500">
                <a:solidFill>
                  <a:srgbClr val="595959"/>
                </a:solidFill>
              </a:rPr>
              <a:t>14%</a:t>
            </a:r>
            <a:r>
              <a:rPr lang="en" sz="1500">
                <a:solidFill>
                  <a:srgbClr val="595959"/>
                </a:solidFill>
              </a:rPr>
              <a:t> more likely to be small business owners than those who engage in less than 5 transactions</a:t>
            </a:r>
            <a:endParaRPr sz="1500">
              <a:solidFill>
                <a:srgbClr val="595959"/>
              </a:solidFill>
            </a:endParaRPr>
          </a:p>
        </p:txBody>
      </p:sp>
      <p:pic>
        <p:nvPicPr>
          <p:cNvPr id="103" name="Shape 103"/>
          <p:cNvPicPr preferRelativeResize="0"/>
          <p:nvPr/>
        </p:nvPicPr>
        <p:blipFill>
          <a:blip r:embed="rId3">
            <a:alphaModFix/>
          </a:blip>
          <a:stretch>
            <a:fillRect/>
          </a:stretch>
        </p:blipFill>
        <p:spPr>
          <a:xfrm>
            <a:off x="5691775" y="2287100"/>
            <a:ext cx="3267150" cy="1960300"/>
          </a:xfrm>
          <a:prstGeom prst="rect">
            <a:avLst/>
          </a:prstGeom>
          <a:noFill/>
          <a:ln>
            <a:noFill/>
          </a:ln>
        </p:spPr>
      </p:pic>
      <p:pic>
        <p:nvPicPr>
          <p:cNvPr id="104" name="Shape 104"/>
          <p:cNvPicPr preferRelativeResize="0"/>
          <p:nvPr/>
        </p:nvPicPr>
        <p:blipFill>
          <a:blip r:embed="rId4">
            <a:alphaModFix/>
          </a:blip>
          <a:stretch>
            <a:fillRect/>
          </a:stretch>
        </p:blipFill>
        <p:spPr>
          <a:xfrm>
            <a:off x="5694027" y="252097"/>
            <a:ext cx="3262645" cy="1960300"/>
          </a:xfrm>
          <a:prstGeom prst="rect">
            <a:avLst/>
          </a:prstGeom>
          <a:noFill/>
          <a:ln>
            <a:noFill/>
          </a:ln>
        </p:spPr>
      </p:pic>
      <p:sp>
        <p:nvSpPr>
          <p:cNvPr id="105" name="Shape 105"/>
          <p:cNvSpPr txBox="1"/>
          <p:nvPr/>
        </p:nvSpPr>
        <p:spPr>
          <a:xfrm>
            <a:off x="61314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Demographic of Small Business Owners</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t>We </a:t>
            </a:r>
            <a:r>
              <a:rPr lang="en" sz="1500"/>
              <a:t>compare the effectiveness of predictors by looking at the chi-square test statistic, or equivalently, the p-value of predictors in our binary logistic regression.</a:t>
            </a:r>
            <a:endParaRPr sz="1400"/>
          </a:p>
          <a:p>
            <a:pPr indent="-317500" lvl="0" marL="457200" rtl="0">
              <a:spcBef>
                <a:spcPts val="1600"/>
              </a:spcBef>
              <a:spcAft>
                <a:spcPts val="0"/>
              </a:spcAft>
              <a:buSzPts val="1400"/>
              <a:buChar char="-"/>
            </a:pPr>
            <a:r>
              <a:rPr lang="en" sz="1400"/>
              <a:t>Income was the strongest predictor (with the highest Chi-square), with higher income being stronger</a:t>
            </a:r>
            <a:endParaRPr sz="1400"/>
          </a:p>
          <a:p>
            <a:pPr indent="-317500" lvl="0" marL="457200" rtl="0">
              <a:spcBef>
                <a:spcPts val="0"/>
              </a:spcBef>
              <a:spcAft>
                <a:spcPts val="0"/>
              </a:spcAft>
              <a:buSzPts val="1400"/>
              <a:buChar char="-"/>
            </a:pPr>
            <a:r>
              <a:rPr lang="en" sz="1400"/>
              <a:t>Age is a good predictor, with those 21-14 less likely, and those 35-39 the most likely to be owners</a:t>
            </a:r>
            <a:endParaRPr sz="1400"/>
          </a:p>
          <a:p>
            <a:pPr indent="-317500" lvl="0" marL="457200" rtl="0">
              <a:spcBef>
                <a:spcPts val="0"/>
              </a:spcBef>
              <a:spcAft>
                <a:spcPts val="0"/>
              </a:spcAft>
              <a:buSzPts val="1400"/>
              <a:buChar char="-"/>
            </a:pPr>
            <a:r>
              <a:rPr lang="en" sz="1400"/>
              <a:t>Household size was not found to be </a:t>
            </a:r>
            <a:r>
              <a:rPr lang="en" sz="1400"/>
              <a:t>significant</a:t>
            </a:r>
            <a:endParaRPr sz="1400"/>
          </a:p>
          <a:p>
            <a:pPr indent="0" lvl="0" marL="0">
              <a:spcBef>
                <a:spcPts val="0"/>
              </a:spcBef>
              <a:spcAft>
                <a:spcPts val="1600"/>
              </a:spcAft>
              <a:buNone/>
            </a:pPr>
            <a:r>
              <a:t/>
            </a:r>
            <a:endParaRPr/>
          </a:p>
        </p:txBody>
      </p:sp>
      <p:sp>
        <p:nvSpPr>
          <p:cNvPr id="112" name="Shape 112"/>
          <p:cNvSpPr txBox="1"/>
          <p:nvPr/>
        </p:nvSpPr>
        <p:spPr>
          <a:xfrm>
            <a:off x="61314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pic>
        <p:nvPicPr>
          <p:cNvPr id="113" name="Shape 113"/>
          <p:cNvPicPr preferRelativeResize="0"/>
          <p:nvPr/>
        </p:nvPicPr>
        <p:blipFill>
          <a:blip r:embed="rId3">
            <a:alphaModFix/>
          </a:blip>
          <a:stretch>
            <a:fillRect/>
          </a:stretch>
        </p:blipFill>
        <p:spPr>
          <a:xfrm>
            <a:off x="888772" y="2777100"/>
            <a:ext cx="3532300" cy="2114975"/>
          </a:xfrm>
          <a:prstGeom prst="rect">
            <a:avLst/>
          </a:prstGeom>
          <a:noFill/>
          <a:ln>
            <a:noFill/>
          </a:ln>
        </p:spPr>
      </p:pic>
      <p:pic>
        <p:nvPicPr>
          <p:cNvPr id="114" name="Shape 114"/>
          <p:cNvPicPr preferRelativeResize="0"/>
          <p:nvPr/>
        </p:nvPicPr>
        <p:blipFill>
          <a:blip r:embed="rId4">
            <a:alphaModFix/>
          </a:blip>
          <a:stretch>
            <a:fillRect/>
          </a:stretch>
        </p:blipFill>
        <p:spPr>
          <a:xfrm>
            <a:off x="5074099" y="2701338"/>
            <a:ext cx="3276650" cy="196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20" name="Shape 120"/>
          <p:cNvSpPr txBox="1"/>
          <p:nvPr>
            <p:ph idx="1" type="body"/>
          </p:nvPr>
        </p:nvSpPr>
        <p:spPr>
          <a:xfrm>
            <a:off x="433575" y="1017725"/>
            <a:ext cx="8520600" cy="3645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t>Typical small business owner demographics:</a:t>
            </a:r>
            <a:endParaRPr sz="1400"/>
          </a:p>
          <a:p>
            <a:pPr indent="-317500" lvl="0" marL="457200" rtl="0">
              <a:spcBef>
                <a:spcPts val="0"/>
              </a:spcBef>
              <a:spcAft>
                <a:spcPts val="0"/>
              </a:spcAft>
              <a:buSzPts val="1400"/>
              <a:buChar char="-"/>
            </a:pPr>
            <a:r>
              <a:rPr b="1" lang="en" sz="1400"/>
              <a:t>Higher</a:t>
            </a:r>
            <a:r>
              <a:rPr lang="en" sz="1400"/>
              <a:t> </a:t>
            </a:r>
            <a:r>
              <a:rPr b="1" lang="en" sz="1400"/>
              <a:t>income </a:t>
            </a:r>
            <a:r>
              <a:rPr lang="en" sz="1400"/>
              <a:t>(most likely greater than 150K)</a:t>
            </a:r>
            <a:endParaRPr sz="1400"/>
          </a:p>
          <a:p>
            <a:pPr indent="-317500" lvl="0" marL="457200" rtl="0">
              <a:spcBef>
                <a:spcPts val="0"/>
              </a:spcBef>
              <a:spcAft>
                <a:spcPts val="0"/>
              </a:spcAft>
              <a:buSzPts val="1400"/>
              <a:buChar char="-"/>
            </a:pPr>
            <a:r>
              <a:rPr lang="en" sz="1400"/>
              <a:t>Older than 25, and </a:t>
            </a:r>
            <a:r>
              <a:rPr b="1" lang="en" sz="1400"/>
              <a:t>most likely aged between 35 and 39</a:t>
            </a:r>
            <a:endParaRPr b="1" sz="1400"/>
          </a:p>
          <a:p>
            <a:pPr indent="0" lvl="0" marL="0" rtl="0">
              <a:spcBef>
                <a:spcPts val="0"/>
              </a:spcBef>
              <a:spcAft>
                <a:spcPts val="0"/>
              </a:spcAft>
              <a:buClr>
                <a:schemeClr val="dk1"/>
              </a:buClr>
              <a:buSzPts val="1100"/>
              <a:buFont typeface="Arial"/>
              <a:buNone/>
            </a:pPr>
            <a:r>
              <a:rPr lang="en" sz="1400"/>
              <a:t>Typical small business owner web usage:</a:t>
            </a:r>
            <a:endParaRPr sz="1400"/>
          </a:p>
          <a:p>
            <a:pPr indent="-317500" lvl="0" marL="457200" rtl="0">
              <a:spcBef>
                <a:spcPts val="0"/>
              </a:spcBef>
              <a:spcAft>
                <a:spcPts val="0"/>
              </a:spcAft>
              <a:buSzPts val="1400"/>
              <a:buChar char="-"/>
            </a:pPr>
            <a:r>
              <a:rPr b="1" lang="en" sz="1400"/>
              <a:t>More </a:t>
            </a:r>
            <a:r>
              <a:rPr lang="en" sz="1400"/>
              <a:t>visits to: Business/Finance, Government, and Search/Navigation categories</a:t>
            </a:r>
            <a:endParaRPr sz="1400"/>
          </a:p>
          <a:p>
            <a:pPr indent="0" lvl="0" marL="0" rtl="0">
              <a:spcBef>
                <a:spcPts val="0"/>
              </a:spcBef>
              <a:spcAft>
                <a:spcPts val="0"/>
              </a:spcAft>
              <a:buClr>
                <a:schemeClr val="dk1"/>
              </a:buClr>
              <a:buSzPts val="1100"/>
              <a:buFont typeface="Arial"/>
              <a:buNone/>
            </a:pPr>
            <a:r>
              <a:rPr lang="en" sz="1400"/>
              <a:t>Small business owner spending:</a:t>
            </a:r>
            <a:endParaRPr sz="1400"/>
          </a:p>
          <a:p>
            <a:pPr indent="-317500" lvl="0" marL="457200" rtl="0">
              <a:spcBef>
                <a:spcPts val="0"/>
              </a:spcBef>
              <a:spcAft>
                <a:spcPts val="0"/>
              </a:spcAft>
              <a:buSzPts val="1400"/>
              <a:buChar char="-"/>
            </a:pPr>
            <a:r>
              <a:rPr lang="en" sz="1400"/>
              <a:t>More spending on: Electronics &amp; Computing, Apparel, Accessories &amp; Jewelry, Air Travel, Video Games, Events &amp; Movie Tickets</a:t>
            </a:r>
            <a:endParaRPr sz="1400"/>
          </a:p>
          <a:p>
            <a:pPr indent="0" lvl="0" marL="0" rtl="0">
              <a:spcBef>
                <a:spcPts val="0"/>
              </a:spcBef>
              <a:spcAft>
                <a:spcPts val="0"/>
              </a:spcAft>
              <a:buNone/>
            </a:pPr>
            <a:r>
              <a:rPr lang="en" sz="1400"/>
              <a:t>Choice of Bank:</a:t>
            </a:r>
            <a:endParaRPr sz="1400"/>
          </a:p>
          <a:p>
            <a:pPr indent="-317500" lvl="0" marL="457200" rtl="0">
              <a:spcBef>
                <a:spcPts val="0"/>
              </a:spcBef>
              <a:spcAft>
                <a:spcPts val="0"/>
              </a:spcAft>
              <a:buSzPts val="1400"/>
              <a:buChar char="-"/>
            </a:pPr>
            <a:r>
              <a:rPr lang="en" sz="1400"/>
              <a:t>Higher proportion of small business owners use </a:t>
            </a:r>
            <a:r>
              <a:rPr b="1" lang="en" sz="1400"/>
              <a:t>American Express</a:t>
            </a:r>
            <a:r>
              <a:rPr lang="en" sz="1400"/>
              <a:t> whereas fewer use Chase</a:t>
            </a:r>
            <a:endParaRPr sz="1400"/>
          </a:p>
          <a:p>
            <a:pPr indent="0" lvl="0" marL="0" rtl="0">
              <a:spcBef>
                <a:spcPts val="0"/>
              </a:spcBef>
              <a:spcAft>
                <a:spcPts val="0"/>
              </a:spcAft>
              <a:buNone/>
            </a:pPr>
            <a:r>
              <a:t/>
            </a:r>
            <a:endParaRPr sz="1400"/>
          </a:p>
          <a:p>
            <a:pPr indent="0" lvl="0" marL="0" rtl="0">
              <a:spcBef>
                <a:spcPts val="0"/>
              </a:spcBef>
              <a:spcAft>
                <a:spcPts val="0"/>
              </a:spcAft>
              <a:buClr>
                <a:schemeClr val="dk1"/>
              </a:buClr>
              <a:buSzPts val="1100"/>
              <a:buFont typeface="Arial"/>
              <a:buNone/>
            </a:pPr>
            <a:r>
              <a:rPr lang="en" sz="1400"/>
              <a:t>Rank of best predictors: Income, Chase, number of banks used, PNC, American Express, Capital One, Business/Finance, Social Media, Education, Head Of Household Age, Office Supplies and Business Machines</a:t>
            </a:r>
            <a:endParaRPr sz="1400"/>
          </a:p>
        </p:txBody>
      </p:sp>
      <p:sp>
        <p:nvSpPr>
          <p:cNvPr id="121" name="Shape 121"/>
          <p:cNvSpPr txBox="1"/>
          <p:nvPr/>
        </p:nvSpPr>
        <p:spPr>
          <a:xfrm>
            <a:off x="6207643" y="4663225"/>
            <a:ext cx="28134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595959"/>
                </a:solidFill>
              </a:rPr>
              <a:t>Feng, Fernlund, Pan, Raghu, Soltis </a:t>
            </a:r>
            <a:fld id="{00000000-1234-1234-1234-123412341234}" type="slidenum">
              <a:rPr lang="en" sz="1000">
                <a:solidFill>
                  <a:srgbClr val="595959"/>
                </a:solidFill>
              </a:rPr>
              <a:t>‹#›</a:t>
            </a:fld>
            <a:endParaRPr sz="10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