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PT Sans Narrow" panose="020B0604020202020204" charset="0"/>
      <p:regular r:id="rId17"/>
      <p:bold r:id="rId18"/>
    </p:embeddedFont>
    <p:embeddedFont>
      <p:font typeface="Open Sans"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6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7608196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32732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Alignment - All data input fields and labels are aligned and uniform for consistency </a:t>
            </a:r>
          </a:p>
          <a:p>
            <a:pPr lvl="0">
              <a:spcBef>
                <a:spcPts val="0"/>
              </a:spcBef>
              <a:buNone/>
            </a:pPr>
            <a:r>
              <a:rPr lang="en"/>
              <a:t>Proximity - Save and Cancel buttons which are final input selectors are side by side</a:t>
            </a:r>
          </a:p>
          <a:p>
            <a:pPr lvl="0" rtl="0">
              <a:spcBef>
                <a:spcPts val="0"/>
              </a:spcBef>
              <a:buNone/>
            </a:pPr>
            <a:endParaRPr/>
          </a:p>
        </p:txBody>
      </p:sp>
    </p:spTree>
    <p:extLst>
      <p:ext uri="{BB962C8B-B14F-4D97-AF65-F5344CB8AC3E}">
        <p14:creationId xmlns:p14="http://schemas.microsoft.com/office/powerpoint/2010/main" val="413177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97656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Step 1: The low and high target BG values for Mr. Berringer can be added on the “New Patient” page</a:t>
            </a:r>
          </a:p>
        </p:txBody>
      </p:sp>
    </p:spTree>
    <p:extLst>
      <p:ext uri="{BB962C8B-B14F-4D97-AF65-F5344CB8AC3E}">
        <p14:creationId xmlns:p14="http://schemas.microsoft.com/office/powerpoint/2010/main" val="3255291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09192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Question 4: Each nurse needs to take care of multiple patients, and patients located closely will be assigned to the same nurse. So each nurse is actually in charge of a certain area on the ICU floor. The room number of patients is salient on the Patient Information page for nurses to quickly identify where to go. In cases where nurses have unequal shares of patients, they can help help other and get quick assignment changes of tasks through the Home Page.</a:t>
            </a:r>
          </a:p>
        </p:txBody>
      </p:sp>
    </p:spTree>
    <p:extLst>
      <p:ext uri="{BB962C8B-B14F-4D97-AF65-F5344CB8AC3E}">
        <p14:creationId xmlns:p14="http://schemas.microsoft.com/office/powerpoint/2010/main" val="2061533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This application is designed for a </a:t>
            </a:r>
            <a:r>
              <a:rPr lang="en" b="1"/>
              <a:t>tablet</a:t>
            </a:r>
            <a:r>
              <a:rPr lang="en"/>
              <a:t>. Nurses at the start of their shift are assigned an ipad that they have to check out. A tablet was decided as the best device due to its portability and large screen size. Nurses would carry the ipad with them from room to room. A functional need is that they must be able to enter data accurately and it is much easier to enter information on an iPad than a smartphone. The iPad also addresses the privacy issue by only allowing info to be seen by the nurse using the device. By using a tablet no one one other than the nurse can use it. When also looking at the big picture the tablet could be used for other applications in the hospital. The tablet could be used to track other patient info and for nurses to communicate tasks amongst one and other. There is also the potential to have the patients be able to call for help and have the nurse be notified on their respective tablet. </a:t>
            </a:r>
          </a:p>
          <a:p>
            <a:pPr lvl="0">
              <a:spcBef>
                <a:spcPts val="0"/>
              </a:spcBef>
              <a:buNone/>
            </a:pPr>
            <a:endParaRPr/>
          </a:p>
          <a:p>
            <a:pPr lvl="0">
              <a:spcBef>
                <a:spcPts val="0"/>
              </a:spcBef>
              <a:buNone/>
            </a:pPr>
            <a:r>
              <a:rPr lang="en"/>
              <a:t>The </a:t>
            </a:r>
            <a:r>
              <a:rPr lang="en" b="1"/>
              <a:t>Home page</a:t>
            </a:r>
            <a:r>
              <a:rPr lang="en"/>
              <a:t> of this application is intended to be the most used page and assist the nurse in the task of going room to room entering blood glucose data and administering insulin to patients (see next slide for home page when a patient is selected).</a:t>
            </a:r>
          </a:p>
          <a:p>
            <a:pPr lvl="0">
              <a:spcBef>
                <a:spcPts val="0"/>
              </a:spcBef>
              <a:buNone/>
            </a:pPr>
            <a:endParaRPr/>
          </a:p>
          <a:p>
            <a:pPr lvl="0">
              <a:spcBef>
                <a:spcPts val="0"/>
              </a:spcBef>
              <a:buNone/>
            </a:pPr>
            <a:r>
              <a:rPr lang="en"/>
              <a:t>The </a:t>
            </a:r>
            <a:r>
              <a:rPr lang="en" b="1"/>
              <a:t>functional needs</a:t>
            </a:r>
            <a:r>
              <a:rPr lang="en"/>
              <a:t> to complete this task can all be met on this display:</a:t>
            </a:r>
          </a:p>
          <a:p>
            <a:pPr lvl="0">
              <a:spcBef>
                <a:spcPts val="0"/>
              </a:spcBef>
              <a:buNone/>
            </a:pPr>
            <a:r>
              <a:rPr lang="en"/>
              <a:t>--See list of patients nurse is assigned</a:t>
            </a:r>
          </a:p>
          <a:p>
            <a:pPr lvl="0">
              <a:spcBef>
                <a:spcPts val="0"/>
              </a:spcBef>
              <a:buNone/>
            </a:pPr>
            <a:r>
              <a:rPr lang="en"/>
              <a:t>--See next patient who needs blood glucose measured</a:t>
            </a:r>
          </a:p>
          <a:p>
            <a:pPr lvl="0">
              <a:spcBef>
                <a:spcPts val="0"/>
              </a:spcBef>
              <a:buNone/>
            </a:pPr>
            <a:r>
              <a:rPr lang="en"/>
              <a:t>--Record a patient’s blood glucose</a:t>
            </a:r>
          </a:p>
          <a:p>
            <a:pPr lvl="0">
              <a:spcBef>
                <a:spcPts val="0"/>
              </a:spcBef>
              <a:buNone/>
            </a:pPr>
            <a:r>
              <a:rPr lang="en"/>
              <a:t>--Quickly see if patient’s blood glucose is in target range</a:t>
            </a:r>
          </a:p>
          <a:p>
            <a:pPr lvl="0">
              <a:spcBef>
                <a:spcPts val="0"/>
              </a:spcBef>
              <a:buNone/>
            </a:pPr>
            <a:r>
              <a:rPr lang="en"/>
              <a:t>--Easily detect if data entry error was made</a:t>
            </a:r>
          </a:p>
          <a:p>
            <a:pPr lvl="0">
              <a:spcBef>
                <a:spcPts val="0"/>
              </a:spcBef>
              <a:buNone/>
            </a:pPr>
            <a:r>
              <a:rPr lang="en"/>
              <a:t>--Know what dosage of insulin should be administered</a:t>
            </a:r>
          </a:p>
          <a:p>
            <a:pPr lvl="0">
              <a:spcBef>
                <a:spcPts val="0"/>
              </a:spcBef>
              <a:buNone/>
            </a:pPr>
            <a:r>
              <a:rPr lang="en"/>
              <a:t>--Record what dosage of insulin has been administered</a:t>
            </a:r>
          </a:p>
          <a:p>
            <a:pPr lvl="0">
              <a:spcBef>
                <a:spcPts val="0"/>
              </a:spcBef>
              <a:buNone/>
            </a:pPr>
            <a:endParaRPr/>
          </a:p>
          <a:p>
            <a:pPr lvl="0">
              <a:spcBef>
                <a:spcPts val="0"/>
              </a:spcBef>
              <a:buNone/>
            </a:pPr>
            <a:r>
              <a:rPr lang="en"/>
              <a:t>The </a:t>
            </a:r>
            <a:r>
              <a:rPr lang="en" b="1"/>
              <a:t>information requirements</a:t>
            </a:r>
            <a:r>
              <a:rPr lang="en"/>
              <a:t> needed to complete task:</a:t>
            </a:r>
          </a:p>
          <a:p>
            <a:pPr lvl="0">
              <a:spcBef>
                <a:spcPts val="0"/>
              </a:spcBef>
              <a:buNone/>
            </a:pPr>
            <a:r>
              <a:rPr lang="en"/>
              <a:t>--Identifying patient information</a:t>
            </a:r>
          </a:p>
          <a:p>
            <a:pPr lvl="0">
              <a:spcBef>
                <a:spcPts val="0"/>
              </a:spcBef>
              <a:buNone/>
            </a:pPr>
            <a:r>
              <a:rPr lang="en"/>
              <a:t>--Target range of blood glucose</a:t>
            </a:r>
          </a:p>
          <a:p>
            <a:pPr lvl="0">
              <a:spcBef>
                <a:spcPts val="0"/>
              </a:spcBef>
              <a:buNone/>
            </a:pPr>
            <a:r>
              <a:rPr lang="en"/>
              <a:t>--Recommended insulin dosage</a:t>
            </a:r>
          </a:p>
          <a:p>
            <a:pPr lvl="0">
              <a:spcBef>
                <a:spcPts val="0"/>
              </a:spcBef>
              <a:buNone/>
            </a:pPr>
            <a:endParaRPr/>
          </a:p>
          <a:p>
            <a:pPr lvl="0">
              <a:spcBef>
                <a:spcPts val="0"/>
              </a:spcBef>
              <a:buNone/>
            </a:pPr>
            <a:r>
              <a:rPr lang="en"/>
              <a:t>How this is presented in our design:</a:t>
            </a:r>
          </a:p>
          <a:p>
            <a:pPr lvl="0">
              <a:spcBef>
                <a:spcPts val="0"/>
              </a:spcBef>
              <a:buNone/>
            </a:pPr>
            <a:r>
              <a:rPr lang="en"/>
              <a:t>--”My Patients” list shows the patients assigned to the nurse who is signed in</a:t>
            </a:r>
          </a:p>
          <a:p>
            <a:pPr lvl="0">
              <a:spcBef>
                <a:spcPts val="0"/>
              </a:spcBef>
              <a:buNone/>
            </a:pPr>
            <a:r>
              <a:rPr lang="en"/>
              <a:t>--”My Patients” list shows name and room number of patient to allow nurse to find patient</a:t>
            </a:r>
          </a:p>
          <a:p>
            <a:pPr lvl="0">
              <a:spcBef>
                <a:spcPts val="0"/>
              </a:spcBef>
              <a:buNone/>
            </a:pPr>
            <a:r>
              <a:rPr lang="en"/>
              <a:t>--”My Patients” list shows time until next measurement is needed (updated by minute)</a:t>
            </a:r>
          </a:p>
          <a:p>
            <a:pPr lvl="0">
              <a:spcBef>
                <a:spcPts val="0"/>
              </a:spcBef>
              <a:buNone/>
            </a:pPr>
            <a:r>
              <a:rPr lang="en"/>
              <a:t>--”My Patients” list sorts patients by time until next measurement is needed in order of urgency--assists nurse in taking measurements and entering data for patients in order and on time</a:t>
            </a:r>
          </a:p>
          <a:p>
            <a:pPr lvl="0">
              <a:spcBef>
                <a:spcPts val="0"/>
              </a:spcBef>
              <a:buNone/>
            </a:pPr>
            <a:r>
              <a:rPr lang="en"/>
              <a:t>-- When a user taps on a patient in the “My Patients” List, they are able to complete the data entry procedure for the selected patient on the same display (see next slide)</a:t>
            </a:r>
          </a:p>
          <a:p>
            <a:pPr lvl="0">
              <a:spcBef>
                <a:spcPts val="0"/>
              </a:spcBef>
              <a:buNone/>
            </a:pPr>
            <a:endParaRPr/>
          </a:p>
          <a:p>
            <a:pPr lvl="0">
              <a:spcBef>
                <a:spcPts val="0"/>
              </a:spcBef>
              <a:buNone/>
            </a:pPr>
            <a:r>
              <a:rPr lang="en" b="1"/>
              <a:t>Design principles </a:t>
            </a:r>
            <a:r>
              <a:rPr lang="en"/>
              <a:t>used in our design:</a:t>
            </a:r>
          </a:p>
          <a:p>
            <a:pPr lvl="0">
              <a:spcBef>
                <a:spcPts val="0"/>
              </a:spcBef>
              <a:buNone/>
            </a:pPr>
            <a:r>
              <a:rPr lang="en"/>
              <a:t>Limiting information access cost-- All information needed for this one task is shown on one display; the nurse does not have to navigate through many pages to complete the simple, repetitive task of entering data for each patient.</a:t>
            </a:r>
          </a:p>
          <a:p>
            <a:pPr lvl="0">
              <a:spcBef>
                <a:spcPts val="0"/>
              </a:spcBef>
              <a:buNone/>
            </a:pPr>
            <a:r>
              <a:rPr lang="en"/>
              <a:t>Contrast-- Most urgent patients are contrasted with color; if the measurement should be taken in the next minute, the box patient’s box is highlighted yellow and if the measurement is past due the box is shaded in grey.</a:t>
            </a:r>
          </a:p>
          <a:p>
            <a:pPr lvl="0">
              <a:spcBef>
                <a:spcPts val="0"/>
              </a:spcBef>
              <a:buNone/>
            </a:pPr>
            <a:r>
              <a:rPr lang="en"/>
              <a:t>Redundancy gain-- Since taking measurements on time is an important requirement of this display, this is represented in multiple ways: time until next check is displayed next to patient names, patients are sorted by time until next check, and color is used to indicate urgency.</a:t>
            </a:r>
          </a:p>
          <a:p>
            <a:pPr lvl="0">
              <a:spcBef>
                <a:spcPts val="0"/>
              </a:spcBef>
              <a:buNone/>
            </a:pPr>
            <a:r>
              <a:rPr lang="en"/>
              <a:t>Matching a user’s mental model--nurses most likely see this task as a queue of patients they have to visit next in order to collect and enter the necessary data. Sorting the patient list in this manner matches this mental model.</a:t>
            </a:r>
          </a:p>
          <a:p>
            <a:pPr lvl="0" rtl="0">
              <a:spcBef>
                <a:spcPts val="0"/>
              </a:spcBef>
              <a:buNone/>
            </a:pPr>
            <a:endParaRPr/>
          </a:p>
          <a:p>
            <a:pPr lvl="0" rtl="0">
              <a:spcBef>
                <a:spcPts val="0"/>
              </a:spcBef>
              <a:buNone/>
            </a:pPr>
            <a:r>
              <a:rPr lang="en"/>
              <a:t>Navigation on this page:</a:t>
            </a:r>
          </a:p>
          <a:p>
            <a:pPr lvl="0" rtl="0">
              <a:spcBef>
                <a:spcPts val="0"/>
              </a:spcBef>
              <a:buNone/>
            </a:pPr>
            <a:r>
              <a:rPr lang="en"/>
              <a:t>--Selecting a patient allows nurse to enter data on the same display</a:t>
            </a:r>
          </a:p>
          <a:p>
            <a:pPr lvl="0" rtl="0">
              <a:spcBef>
                <a:spcPts val="0"/>
              </a:spcBef>
              <a:buNone/>
            </a:pPr>
            <a:r>
              <a:rPr lang="en"/>
              <a:t>--Right hand corner: Icons link to add new patient, All patients, and Home</a:t>
            </a:r>
          </a:p>
        </p:txBody>
      </p:sp>
    </p:spTree>
    <p:extLst>
      <p:ext uri="{BB962C8B-B14F-4D97-AF65-F5344CB8AC3E}">
        <p14:creationId xmlns:p14="http://schemas.microsoft.com/office/powerpoint/2010/main" val="12582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This shows the Home page display after the user (nurse) has clicked on a patient in the “My Patients” list. A graph of the most recent blood glucose data points is shown with a blue band indicating the target range as well as a field to enter the patient’s measured blood glucose level. Once the Calculate Dosage button is clicked, the glucose reading is recorded and the recommended insulin dose is shown on the screen and is automatically entered in the “Dose Administered” box. The nurse may edit this using the same number pad and tap submit or just tap submit to indicate administering the recommended dose. The insulin dosage algorithm is a black box component because it is a static equation where the multiplier and bg levels are the only variables (these can be edited on the Edit Patient Information display). The time until next check is a black box component because the problem specification states that after check up frequencies of and invariable 1 hr, an invariable 6 hrs of stability changes check time to an invariable 2 hrs.</a:t>
            </a:r>
          </a:p>
          <a:p>
            <a:pPr lvl="0" rtl="0">
              <a:spcBef>
                <a:spcPts val="0"/>
              </a:spcBef>
              <a:buNone/>
            </a:pPr>
            <a:endParaRPr/>
          </a:p>
          <a:p>
            <a:pPr lvl="0" rtl="0">
              <a:spcBef>
                <a:spcPts val="0"/>
              </a:spcBef>
              <a:buNone/>
            </a:pPr>
            <a:r>
              <a:rPr lang="en"/>
              <a:t>Functional Needs and Information Requirements: see note page of previous slide, this is a continuation of the same task. </a:t>
            </a:r>
          </a:p>
          <a:p>
            <a:pPr lvl="0" rtl="0">
              <a:spcBef>
                <a:spcPts val="0"/>
              </a:spcBef>
              <a:buNone/>
            </a:pPr>
            <a:endParaRPr/>
          </a:p>
          <a:p>
            <a:pPr lvl="0" rtl="0">
              <a:spcBef>
                <a:spcPts val="0"/>
              </a:spcBef>
              <a:buNone/>
            </a:pPr>
            <a:r>
              <a:rPr lang="en"/>
              <a:t>Design Principles:</a:t>
            </a:r>
          </a:p>
          <a:p>
            <a:pPr marL="914400" lvl="1" indent="-228600" rtl="0">
              <a:spcBef>
                <a:spcPts val="0"/>
              </a:spcBef>
            </a:pPr>
            <a:r>
              <a:rPr lang="en"/>
              <a:t>Ink-Data ratio is minimized by removing gridlines and adding shaded target area as a guideline </a:t>
            </a:r>
          </a:p>
          <a:p>
            <a:pPr marL="914400" lvl="1" indent="-228600" rtl="0">
              <a:spcBef>
                <a:spcPts val="0"/>
              </a:spcBef>
            </a:pPr>
            <a:r>
              <a:rPr lang="en"/>
              <a:t>Proximity - Data entry points are located in close proximity</a:t>
            </a:r>
          </a:p>
          <a:p>
            <a:pPr marL="914400" lvl="1" indent="-228600" rtl="0">
              <a:spcBef>
                <a:spcPts val="0"/>
              </a:spcBef>
            </a:pPr>
            <a:r>
              <a:rPr lang="en"/>
              <a:t>Contrast - selected patient banner “pops out”, bolds, and becomes more salient</a:t>
            </a:r>
          </a:p>
          <a:p>
            <a:pPr marL="914400" lvl="1" indent="-228600" rtl="0">
              <a:spcBef>
                <a:spcPts val="0"/>
              </a:spcBef>
            </a:pPr>
            <a:r>
              <a:rPr lang="en"/>
              <a:t>Contrast - input fields and dynamic updated information are different styles to differentiate input/output </a:t>
            </a:r>
          </a:p>
          <a:p>
            <a:pPr marL="914400" lvl="1" indent="-228600" rtl="0">
              <a:spcBef>
                <a:spcPts val="0"/>
              </a:spcBef>
            </a:pPr>
            <a:r>
              <a:rPr lang="en"/>
              <a:t>Gulf of Execution - Gives nurse information needed to complete task (calculates insulin dosage for them based on the glucose level entered)</a:t>
            </a:r>
          </a:p>
          <a:p>
            <a:pPr marL="914400" lvl="1" indent="-228600" rtl="0">
              <a:spcBef>
                <a:spcPts val="0"/>
              </a:spcBef>
            </a:pPr>
            <a:r>
              <a:rPr lang="en"/>
              <a:t>Gulf of Evaluation - Indicates that data has been entered and recorded.</a:t>
            </a:r>
          </a:p>
          <a:p>
            <a:pPr lvl="0" rtl="0">
              <a:spcBef>
                <a:spcPts val="0"/>
              </a:spcBef>
              <a:buNone/>
            </a:pPr>
            <a:endParaRPr/>
          </a:p>
        </p:txBody>
      </p:sp>
    </p:spTree>
    <p:extLst>
      <p:ext uri="{BB962C8B-B14F-4D97-AF65-F5344CB8AC3E}">
        <p14:creationId xmlns:p14="http://schemas.microsoft.com/office/powerpoint/2010/main" val="2385914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a:spcBef>
                <a:spcPts val="0"/>
              </a:spcBef>
            </a:pPr>
            <a:r>
              <a:rPr lang="en"/>
              <a:t>Restrict removal of patient if user is the only nurse that is tending patient/patient is on her shift list</a:t>
            </a:r>
          </a:p>
        </p:txBody>
      </p:sp>
    </p:spTree>
    <p:extLst>
      <p:ext uri="{BB962C8B-B14F-4D97-AF65-F5344CB8AC3E}">
        <p14:creationId xmlns:p14="http://schemas.microsoft.com/office/powerpoint/2010/main" val="4111935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This popup only comes up on the rare occasion that the system believes the user may have entered the incorrect data. For example if a patient started out with a glucose level of 140 and then the nurse entered in something significantly different the next time, the system will warn the nurse that the wrong info was potentially submitted or a test should be done again to confirm the data. This does not change the system in anyway, the nurse can easily dismiss the popup by just confirming the data. If things are going well the popup will not come up. Thus nurses are not quick to dismiss it due to how few times it will ever come up. In this case, all other elements on the screen besides the popup are muted to highlight the alerts because entering a wrong value in the system may cause patient death.</a:t>
            </a:r>
          </a:p>
        </p:txBody>
      </p:sp>
    </p:spTree>
    <p:extLst>
      <p:ext uri="{BB962C8B-B14F-4D97-AF65-F5344CB8AC3E}">
        <p14:creationId xmlns:p14="http://schemas.microsoft.com/office/powerpoint/2010/main" val="2045092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pPr>
            <a:r>
              <a:rPr lang="en"/>
              <a:t>Add patient to nurse’s list in order to be able to edit the data</a:t>
            </a:r>
          </a:p>
          <a:p>
            <a:pPr marL="457200" lvl="0" indent="-228600" rtl="0">
              <a:spcBef>
                <a:spcPts val="0"/>
              </a:spcBef>
            </a:pPr>
            <a:r>
              <a:rPr lang="en"/>
              <a:t>The system will not let you remove a patient from your list if you are the only nurse with that patient. Thus a patient can not be forgotten or ignored. </a:t>
            </a:r>
          </a:p>
          <a:p>
            <a:pPr marL="457200" lvl="0" indent="-228600">
              <a:spcBef>
                <a:spcPts val="0"/>
              </a:spcBef>
            </a:pPr>
            <a:r>
              <a:rPr lang="en"/>
              <a:t>You arrive at this page by clicking on a patient from the All Patients Page that is not assigned to you yet.</a:t>
            </a:r>
          </a:p>
        </p:txBody>
      </p:sp>
    </p:spTree>
    <p:extLst>
      <p:ext uri="{BB962C8B-B14F-4D97-AF65-F5344CB8AC3E}">
        <p14:creationId xmlns:p14="http://schemas.microsoft.com/office/powerpoint/2010/main" val="127723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This allows you to edit previous data. You can scroll through the data to correct or alter it. Thus if a mistake was made in data entry there is a way to fix it.</a:t>
            </a:r>
          </a:p>
        </p:txBody>
      </p:sp>
    </p:spTree>
    <p:extLst>
      <p:ext uri="{BB962C8B-B14F-4D97-AF65-F5344CB8AC3E}">
        <p14:creationId xmlns:p14="http://schemas.microsoft.com/office/powerpoint/2010/main" val="705845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Proximity: Make information related to patients’ measured data identical in format to highlight their connection. </a:t>
            </a:r>
          </a:p>
          <a:p>
            <a:pPr lvl="0">
              <a:spcBef>
                <a:spcPts val="0"/>
              </a:spcBef>
              <a:buNone/>
            </a:pPr>
            <a:r>
              <a:rPr lang="en"/>
              <a:t>Alignment: Make information related to patients’ personal information different in format with information related to measurements to imply different types of data.</a:t>
            </a:r>
          </a:p>
          <a:p>
            <a:pPr lvl="0">
              <a:spcBef>
                <a:spcPts val="0"/>
              </a:spcBef>
              <a:buNone/>
            </a:pPr>
            <a:r>
              <a:rPr lang="en"/>
              <a:t>Contrast: Make closed data in different colors of background to layer each measurement.</a:t>
            </a:r>
          </a:p>
          <a:p>
            <a:pPr lvl="0" rtl="0">
              <a:spcBef>
                <a:spcPts val="0"/>
              </a:spcBef>
              <a:buNone/>
            </a:pPr>
            <a:r>
              <a:rPr lang="en"/>
              <a:t>Muting the framework: In the BG value vs. Time graph, mute the backgrounds to highlight only the data points. </a:t>
            </a:r>
          </a:p>
        </p:txBody>
      </p:sp>
    </p:spTree>
    <p:extLst>
      <p:ext uri="{BB962C8B-B14F-4D97-AF65-F5344CB8AC3E}">
        <p14:creationId xmlns:p14="http://schemas.microsoft.com/office/powerpoint/2010/main" val="2655297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Contrast: Make the keyboard the most salient element on the page to highlight it and to avoid typing errors.</a:t>
            </a:r>
          </a:p>
          <a:p>
            <a:pPr marL="457200" lvl="0" indent="-228600" rtl="0">
              <a:spcBef>
                <a:spcPts val="0"/>
              </a:spcBef>
            </a:pPr>
            <a:r>
              <a:rPr lang="en"/>
              <a:t>Number pad entry is optimized for touch screen interface</a:t>
            </a:r>
          </a:p>
        </p:txBody>
      </p:sp>
    </p:spTree>
    <p:extLst>
      <p:ext uri="{BB962C8B-B14F-4D97-AF65-F5344CB8AC3E}">
        <p14:creationId xmlns:p14="http://schemas.microsoft.com/office/powerpoint/2010/main" val="1867259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Group Assignment 3</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sz="1800"/>
              <a:t>Group E: Fan Feng, Kathryn Murray, Daniel Park, Jacob Rue, Ryley Stevens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6601400" y="99925"/>
            <a:ext cx="2374200" cy="707400"/>
          </a:xfrm>
          <a:prstGeom prst="rect">
            <a:avLst/>
          </a:prstGeom>
        </p:spPr>
        <p:txBody>
          <a:bodyPr lIns="91425" tIns="91425" rIns="91425" bIns="91425" anchor="t" anchorCtr="0">
            <a:noAutofit/>
          </a:bodyPr>
          <a:lstStyle/>
          <a:p>
            <a:pPr lvl="0" rtl="0">
              <a:spcBef>
                <a:spcPts val="0"/>
              </a:spcBef>
              <a:buNone/>
            </a:pPr>
            <a:r>
              <a:rPr lang="en"/>
              <a:t>Add Patient to My Patients List</a:t>
            </a:r>
          </a:p>
        </p:txBody>
      </p:sp>
      <p:sp>
        <p:nvSpPr>
          <p:cNvPr id="165" name="Shape 165"/>
          <p:cNvSpPr txBox="1"/>
          <p:nvPr/>
        </p:nvSpPr>
        <p:spPr>
          <a:xfrm>
            <a:off x="450975" y="4619400"/>
            <a:ext cx="7020600" cy="353400"/>
          </a:xfrm>
          <a:prstGeom prst="rect">
            <a:avLst/>
          </a:prstGeom>
          <a:noFill/>
          <a:ln>
            <a:noFill/>
          </a:ln>
        </p:spPr>
        <p:txBody>
          <a:bodyPr lIns="91425" tIns="91425" rIns="91425" bIns="91425" anchor="t" anchorCtr="0">
            <a:noAutofit/>
          </a:bodyPr>
          <a:lstStyle/>
          <a:p>
            <a:pPr lvl="0" rtl="0">
              <a:spcBef>
                <a:spcPts val="0"/>
              </a:spcBef>
              <a:buNone/>
            </a:pPr>
            <a:r>
              <a:rPr lang="en">
                <a:solidFill>
                  <a:srgbClr val="666666"/>
                </a:solidFill>
              </a:rPr>
              <a:t>E: Feng, Murray, Park, Rue, Stevens</a:t>
            </a:r>
          </a:p>
        </p:txBody>
      </p:sp>
      <p:pic>
        <p:nvPicPr>
          <p:cNvPr id="166" name="Shape 166"/>
          <p:cNvPicPr preferRelativeResize="0"/>
          <p:nvPr/>
        </p:nvPicPr>
        <p:blipFill>
          <a:blip r:embed="rId3">
            <a:alphaModFix/>
          </a:blip>
          <a:stretch>
            <a:fillRect/>
          </a:stretch>
        </p:blipFill>
        <p:spPr>
          <a:xfrm>
            <a:off x="220774" y="154974"/>
            <a:ext cx="5918550" cy="4461950"/>
          </a:xfrm>
          <a:prstGeom prst="rect">
            <a:avLst/>
          </a:prstGeom>
          <a:noFill/>
          <a:ln>
            <a:noFill/>
          </a:ln>
        </p:spPr>
      </p:pic>
      <p:sp>
        <p:nvSpPr>
          <p:cNvPr id="167" name="Shape 167"/>
          <p:cNvSpPr/>
          <p:nvPr/>
        </p:nvSpPr>
        <p:spPr>
          <a:xfrm>
            <a:off x="4796825" y="3805500"/>
            <a:ext cx="1342500" cy="5298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68" name="Shape 168"/>
          <p:cNvSpPr txBox="1"/>
          <p:nvPr/>
        </p:nvSpPr>
        <p:spPr>
          <a:xfrm>
            <a:off x="6680300" y="3461050"/>
            <a:ext cx="2295300" cy="529800"/>
          </a:xfrm>
          <a:prstGeom prst="rect">
            <a:avLst/>
          </a:prstGeom>
          <a:noFill/>
          <a:ln>
            <a:noFill/>
          </a:ln>
        </p:spPr>
        <p:txBody>
          <a:bodyPr lIns="91425" tIns="91425" rIns="91425" bIns="91425" anchor="t" anchorCtr="0">
            <a:noAutofit/>
          </a:bodyPr>
          <a:lstStyle/>
          <a:p>
            <a:pPr lvl="0">
              <a:spcBef>
                <a:spcPts val="0"/>
              </a:spcBef>
              <a:buNone/>
            </a:pPr>
            <a:r>
              <a:rPr lang="en"/>
              <a:t>Button to add patient to nurse’s personal list</a:t>
            </a:r>
          </a:p>
        </p:txBody>
      </p:sp>
      <p:cxnSp>
        <p:nvCxnSpPr>
          <p:cNvPr id="169" name="Shape 169"/>
          <p:cNvCxnSpPr>
            <a:stCxn id="168" idx="1"/>
            <a:endCxn id="167" idx="6"/>
          </p:cNvCxnSpPr>
          <p:nvPr/>
        </p:nvCxnSpPr>
        <p:spPr>
          <a:xfrm flipH="1">
            <a:off x="6139400" y="3725950"/>
            <a:ext cx="540900" cy="3444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5981475" y="-25475"/>
            <a:ext cx="3162600" cy="707400"/>
          </a:xfrm>
          <a:prstGeom prst="rect">
            <a:avLst/>
          </a:prstGeom>
        </p:spPr>
        <p:txBody>
          <a:bodyPr lIns="91425" tIns="91425" rIns="91425" bIns="91425" anchor="t" anchorCtr="0">
            <a:noAutofit/>
          </a:bodyPr>
          <a:lstStyle/>
          <a:p>
            <a:pPr lvl="0">
              <a:spcBef>
                <a:spcPts val="0"/>
              </a:spcBef>
              <a:buNone/>
            </a:pPr>
            <a:r>
              <a:rPr lang="en"/>
              <a:t>New Patient Input</a:t>
            </a:r>
          </a:p>
        </p:txBody>
      </p:sp>
      <p:pic>
        <p:nvPicPr>
          <p:cNvPr id="175" name="Shape 175"/>
          <p:cNvPicPr preferRelativeResize="0"/>
          <p:nvPr/>
        </p:nvPicPr>
        <p:blipFill>
          <a:blip r:embed="rId3">
            <a:alphaModFix/>
          </a:blip>
          <a:stretch>
            <a:fillRect/>
          </a:stretch>
        </p:blipFill>
        <p:spPr>
          <a:xfrm>
            <a:off x="215150" y="154099"/>
            <a:ext cx="5691424" cy="4415950"/>
          </a:xfrm>
          <a:prstGeom prst="rect">
            <a:avLst/>
          </a:prstGeom>
          <a:noFill/>
          <a:ln>
            <a:noFill/>
          </a:ln>
        </p:spPr>
      </p:pic>
      <p:sp>
        <p:nvSpPr>
          <p:cNvPr id="176" name="Shape 176"/>
          <p:cNvSpPr txBox="1"/>
          <p:nvPr/>
        </p:nvSpPr>
        <p:spPr>
          <a:xfrm>
            <a:off x="450975" y="4619400"/>
            <a:ext cx="7020600" cy="353400"/>
          </a:xfrm>
          <a:prstGeom prst="rect">
            <a:avLst/>
          </a:prstGeom>
          <a:noFill/>
          <a:ln>
            <a:noFill/>
          </a:ln>
        </p:spPr>
        <p:txBody>
          <a:bodyPr lIns="91425" tIns="91425" rIns="91425" bIns="91425" anchor="t" anchorCtr="0">
            <a:noAutofit/>
          </a:bodyPr>
          <a:lstStyle/>
          <a:p>
            <a:pPr lvl="0" rtl="0">
              <a:spcBef>
                <a:spcPts val="0"/>
              </a:spcBef>
              <a:buNone/>
            </a:pPr>
            <a:r>
              <a:rPr lang="en">
                <a:solidFill>
                  <a:srgbClr val="666666"/>
                </a:solidFill>
              </a:rPr>
              <a:t>E: Feng, Murray, Park, Rue, Stevens</a:t>
            </a:r>
          </a:p>
        </p:txBody>
      </p:sp>
      <p:sp>
        <p:nvSpPr>
          <p:cNvPr id="177" name="Shape 177"/>
          <p:cNvSpPr txBox="1"/>
          <p:nvPr/>
        </p:nvSpPr>
        <p:spPr>
          <a:xfrm>
            <a:off x="6621650" y="3124550"/>
            <a:ext cx="2067000" cy="420600"/>
          </a:xfrm>
          <a:prstGeom prst="rect">
            <a:avLst/>
          </a:prstGeom>
          <a:noFill/>
          <a:ln>
            <a:noFill/>
          </a:ln>
        </p:spPr>
        <p:txBody>
          <a:bodyPr lIns="91425" tIns="91425" rIns="91425" bIns="91425" anchor="t" anchorCtr="0">
            <a:noAutofit/>
          </a:bodyPr>
          <a:lstStyle/>
          <a:p>
            <a:pPr lvl="0">
              <a:spcBef>
                <a:spcPts val="0"/>
              </a:spcBef>
              <a:buNone/>
            </a:pPr>
            <a:r>
              <a:rPr lang="en"/>
              <a:t>Keyboard for data entry</a:t>
            </a:r>
          </a:p>
        </p:txBody>
      </p:sp>
      <p:sp>
        <p:nvSpPr>
          <p:cNvPr id="178" name="Shape 178"/>
          <p:cNvSpPr txBox="1"/>
          <p:nvPr/>
        </p:nvSpPr>
        <p:spPr>
          <a:xfrm>
            <a:off x="6621650" y="1855171"/>
            <a:ext cx="2067000" cy="620400"/>
          </a:xfrm>
          <a:prstGeom prst="rect">
            <a:avLst/>
          </a:prstGeom>
          <a:noFill/>
          <a:ln>
            <a:noFill/>
          </a:ln>
        </p:spPr>
        <p:txBody>
          <a:bodyPr lIns="91425" tIns="91425" rIns="91425" bIns="91425" anchor="t" anchorCtr="0">
            <a:noAutofit/>
          </a:bodyPr>
          <a:lstStyle/>
          <a:p>
            <a:pPr lvl="0" rtl="0">
              <a:spcBef>
                <a:spcPts val="0"/>
              </a:spcBef>
              <a:buNone/>
            </a:pPr>
            <a:r>
              <a:rPr lang="en"/>
              <a:t>Selected input field is highlighted</a:t>
            </a:r>
          </a:p>
        </p:txBody>
      </p:sp>
      <p:cxnSp>
        <p:nvCxnSpPr>
          <p:cNvPr id="179" name="Shape 179"/>
          <p:cNvCxnSpPr>
            <a:stCxn id="178" idx="1"/>
          </p:cNvCxnSpPr>
          <p:nvPr/>
        </p:nvCxnSpPr>
        <p:spPr>
          <a:xfrm rot="10800000">
            <a:off x="4975250" y="997471"/>
            <a:ext cx="1646400" cy="1167900"/>
          </a:xfrm>
          <a:prstGeom prst="straightConnector1">
            <a:avLst/>
          </a:prstGeom>
          <a:noFill/>
          <a:ln w="9525" cap="flat" cmpd="sng">
            <a:solidFill>
              <a:schemeClr val="dk2"/>
            </a:solidFill>
            <a:prstDash val="solid"/>
            <a:round/>
            <a:headEnd type="none" w="lg" len="lg"/>
            <a:tailEnd type="triangle" w="lg" len="lg"/>
          </a:ln>
        </p:spPr>
      </p:cxnSp>
      <p:cxnSp>
        <p:nvCxnSpPr>
          <p:cNvPr id="180" name="Shape 180"/>
          <p:cNvCxnSpPr>
            <a:stCxn id="177" idx="1"/>
          </p:cNvCxnSpPr>
          <p:nvPr/>
        </p:nvCxnSpPr>
        <p:spPr>
          <a:xfrm rot="10800000">
            <a:off x="6032750" y="3334850"/>
            <a:ext cx="588900" cy="0"/>
          </a:xfrm>
          <a:prstGeom prst="straightConnector1">
            <a:avLst/>
          </a:prstGeom>
          <a:noFill/>
          <a:ln w="9525" cap="flat" cmpd="sng">
            <a:solidFill>
              <a:schemeClr val="dk2"/>
            </a:solidFill>
            <a:prstDash val="solid"/>
            <a:round/>
            <a:headEnd type="none" w="lg" len="lg"/>
            <a:tailEnd type="triangle" w="lg" len="lg"/>
          </a:ln>
        </p:spPr>
      </p:cxnSp>
      <p:sp>
        <p:nvSpPr>
          <p:cNvPr id="181" name="Shape 181"/>
          <p:cNvSpPr/>
          <p:nvPr/>
        </p:nvSpPr>
        <p:spPr>
          <a:xfrm>
            <a:off x="4702550" y="276900"/>
            <a:ext cx="368700" cy="3534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 name="Shape 182"/>
          <p:cNvSpPr txBox="1"/>
          <p:nvPr/>
        </p:nvSpPr>
        <p:spPr>
          <a:xfrm>
            <a:off x="6723800" y="985550"/>
            <a:ext cx="1862700" cy="504600"/>
          </a:xfrm>
          <a:prstGeom prst="rect">
            <a:avLst/>
          </a:prstGeom>
          <a:noFill/>
          <a:ln>
            <a:noFill/>
          </a:ln>
        </p:spPr>
        <p:txBody>
          <a:bodyPr lIns="91425" tIns="91425" rIns="91425" bIns="91425" anchor="t" anchorCtr="0">
            <a:noAutofit/>
          </a:bodyPr>
          <a:lstStyle/>
          <a:p>
            <a:pPr lvl="0" rtl="0">
              <a:spcBef>
                <a:spcPts val="0"/>
              </a:spcBef>
              <a:buNone/>
            </a:pPr>
            <a:r>
              <a:rPr lang="en"/>
              <a:t>Icon to add a new patient</a:t>
            </a:r>
          </a:p>
        </p:txBody>
      </p:sp>
      <p:cxnSp>
        <p:nvCxnSpPr>
          <p:cNvPr id="183" name="Shape 183"/>
          <p:cNvCxnSpPr>
            <a:stCxn id="182" idx="1"/>
          </p:cNvCxnSpPr>
          <p:nvPr/>
        </p:nvCxnSpPr>
        <p:spPr>
          <a:xfrm rot="10800000">
            <a:off x="5151800" y="630350"/>
            <a:ext cx="1572000" cy="6075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Accommodations to Scenario A</a:t>
            </a:r>
          </a:p>
        </p:txBody>
      </p:sp>
      <p:sp>
        <p:nvSpPr>
          <p:cNvPr id="189" name="Shape 189"/>
          <p:cNvSpPr txBox="1">
            <a:spLocks noGrp="1"/>
          </p:cNvSpPr>
          <p:nvPr>
            <p:ph type="body" idx="1"/>
          </p:nvPr>
        </p:nvSpPr>
        <p:spPr>
          <a:xfrm>
            <a:off x="311700" y="1113925"/>
            <a:ext cx="8520600" cy="3302700"/>
          </a:xfrm>
          <a:prstGeom prst="rect">
            <a:avLst/>
          </a:prstGeom>
        </p:spPr>
        <p:txBody>
          <a:bodyPr lIns="91425" tIns="91425" rIns="91425" bIns="91425" anchor="t" anchorCtr="0">
            <a:noAutofit/>
          </a:bodyPr>
          <a:lstStyle/>
          <a:p>
            <a:pPr lvl="0">
              <a:lnSpc>
                <a:spcPct val="100000"/>
              </a:lnSpc>
              <a:spcBef>
                <a:spcPts val="0"/>
              </a:spcBef>
              <a:spcAft>
                <a:spcPts val="600"/>
              </a:spcAft>
              <a:buNone/>
            </a:pPr>
            <a:r>
              <a:rPr lang="en" dirty="0">
                <a:solidFill>
                  <a:srgbClr val="000000"/>
                </a:solidFill>
              </a:rPr>
              <a:t>The user is able to obtain dose levels corresponding to different BG value by going through these steps:</a:t>
            </a:r>
          </a:p>
          <a:p>
            <a:pPr marL="457200" lvl="0" indent="-228600" rtl="0">
              <a:lnSpc>
                <a:spcPct val="100000"/>
              </a:lnSpc>
              <a:spcBef>
                <a:spcPts val="0"/>
              </a:spcBef>
              <a:spcAft>
                <a:spcPts val="600"/>
              </a:spcAft>
              <a:buClr>
                <a:srgbClr val="000000"/>
              </a:buClr>
              <a:buAutoNum type="arabicPeriod"/>
            </a:pPr>
            <a:r>
              <a:rPr lang="en" dirty="0">
                <a:solidFill>
                  <a:srgbClr val="000000"/>
                </a:solidFill>
              </a:rPr>
              <a:t>Click  the “New Patient” button and enter Mr. Berringer’s personal information.</a:t>
            </a:r>
          </a:p>
          <a:p>
            <a:pPr marL="457200" lvl="0" indent="-228600" rtl="0">
              <a:lnSpc>
                <a:spcPct val="100000"/>
              </a:lnSpc>
              <a:spcBef>
                <a:spcPts val="0"/>
              </a:spcBef>
              <a:spcAft>
                <a:spcPts val="600"/>
              </a:spcAft>
              <a:buClr>
                <a:srgbClr val="000000"/>
              </a:buClr>
              <a:buAutoNum type="arabicPeriod"/>
            </a:pPr>
            <a:r>
              <a:rPr lang="en" dirty="0">
                <a:solidFill>
                  <a:srgbClr val="000000"/>
                </a:solidFill>
              </a:rPr>
              <a:t>Click the “Save” button and go to the Home Page.</a:t>
            </a:r>
          </a:p>
          <a:p>
            <a:pPr marL="457200" lvl="0" indent="-228600" rtl="0">
              <a:lnSpc>
                <a:spcPct val="100000"/>
              </a:lnSpc>
              <a:spcBef>
                <a:spcPts val="0"/>
              </a:spcBef>
              <a:spcAft>
                <a:spcPts val="600"/>
              </a:spcAft>
              <a:buClr>
                <a:srgbClr val="000000"/>
              </a:buClr>
              <a:buAutoNum type="arabicPeriod"/>
            </a:pPr>
            <a:r>
              <a:rPr lang="en" dirty="0">
                <a:solidFill>
                  <a:srgbClr val="000000"/>
                </a:solidFill>
              </a:rPr>
              <a:t>Enter each BG measured value with the Number Pad and click the “Calculate Dosage” button.</a:t>
            </a:r>
          </a:p>
          <a:p>
            <a:pPr marL="457200" lvl="0" indent="-228600" rtl="0">
              <a:lnSpc>
                <a:spcPct val="100000"/>
              </a:lnSpc>
              <a:spcBef>
                <a:spcPts val="0"/>
              </a:spcBef>
              <a:spcAft>
                <a:spcPts val="600"/>
              </a:spcAft>
              <a:buClr>
                <a:srgbClr val="000000"/>
              </a:buClr>
              <a:buAutoNum type="arabicPeriod"/>
            </a:pPr>
            <a:r>
              <a:rPr lang="en" dirty="0">
                <a:solidFill>
                  <a:srgbClr val="000000"/>
                </a:solidFill>
              </a:rPr>
              <a:t>The recommended Insulin Dosage is shown on the screen.</a:t>
            </a:r>
          </a:p>
          <a:p>
            <a:pPr marL="457200" lvl="0" indent="-228600">
              <a:lnSpc>
                <a:spcPct val="100000"/>
              </a:lnSpc>
              <a:spcBef>
                <a:spcPts val="0"/>
              </a:spcBef>
              <a:spcAft>
                <a:spcPts val="600"/>
              </a:spcAft>
              <a:buAutoNum type="arabicPeriod"/>
            </a:pPr>
            <a:r>
              <a:rPr lang="en" dirty="0">
                <a:solidFill>
                  <a:srgbClr val="000000"/>
                </a:solidFill>
              </a:rPr>
              <a:t>In cases which nurses have to inject different Insulin than recommended value, disregard the recommended value and enter the actual value.</a:t>
            </a:r>
            <a:r>
              <a:rPr lang="en" dirty="0"/>
              <a:t> </a:t>
            </a:r>
          </a:p>
        </p:txBody>
      </p:sp>
      <p:sp>
        <p:nvSpPr>
          <p:cNvPr id="190" name="Shape 190"/>
          <p:cNvSpPr txBox="1"/>
          <p:nvPr/>
        </p:nvSpPr>
        <p:spPr>
          <a:xfrm>
            <a:off x="450975" y="4619400"/>
            <a:ext cx="7020600" cy="353400"/>
          </a:xfrm>
          <a:prstGeom prst="rect">
            <a:avLst/>
          </a:prstGeom>
          <a:noFill/>
          <a:ln>
            <a:noFill/>
          </a:ln>
        </p:spPr>
        <p:txBody>
          <a:bodyPr lIns="91425" tIns="91425" rIns="91425" bIns="91425" anchor="t" anchorCtr="0">
            <a:noAutofit/>
          </a:bodyPr>
          <a:lstStyle/>
          <a:p>
            <a:pPr lvl="0" rtl="0">
              <a:spcBef>
                <a:spcPts val="0"/>
              </a:spcBef>
              <a:buNone/>
            </a:pPr>
            <a:r>
              <a:rPr lang="en">
                <a:solidFill>
                  <a:srgbClr val="666666"/>
                </a:solidFill>
              </a:rPr>
              <a:t>E: Feng, Murray, Park, Rue, Stevens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Accommodations to Scenario B</a:t>
            </a:r>
          </a:p>
          <a:p>
            <a:pPr lvl="0">
              <a:spcBef>
                <a:spcPts val="0"/>
              </a:spcBef>
              <a:buNone/>
            </a:pPr>
            <a:endParaRPr/>
          </a:p>
        </p:txBody>
      </p:sp>
      <p:sp>
        <p:nvSpPr>
          <p:cNvPr id="196" name="Shape 196"/>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spcAft>
                <a:spcPts val="600"/>
              </a:spcAft>
              <a:buNone/>
            </a:pPr>
            <a:r>
              <a:rPr lang="en" dirty="0">
                <a:solidFill>
                  <a:srgbClr val="000000"/>
                </a:solidFill>
              </a:rPr>
              <a:t>The user is able to tell when it is necessary to do resample by going through the following steps:</a:t>
            </a:r>
          </a:p>
          <a:p>
            <a:pPr marL="457200" lvl="0" indent="-228600" rtl="0">
              <a:spcBef>
                <a:spcPts val="0"/>
              </a:spcBef>
              <a:spcAft>
                <a:spcPts val="600"/>
              </a:spcAft>
              <a:buClr>
                <a:srgbClr val="000000"/>
              </a:buClr>
              <a:buAutoNum type="arabicPeriod"/>
            </a:pPr>
            <a:r>
              <a:rPr lang="en" dirty="0">
                <a:solidFill>
                  <a:srgbClr val="000000"/>
                </a:solidFill>
              </a:rPr>
              <a:t>Go to BG Data Input page and enter the measured value.</a:t>
            </a:r>
          </a:p>
          <a:p>
            <a:pPr marL="457200" lvl="0" indent="-228600" rtl="0">
              <a:spcBef>
                <a:spcPts val="0"/>
              </a:spcBef>
              <a:spcAft>
                <a:spcPts val="600"/>
              </a:spcAft>
              <a:buClr>
                <a:srgbClr val="000000"/>
              </a:buClr>
              <a:buAutoNum type="arabicPeriod"/>
            </a:pPr>
            <a:r>
              <a:rPr lang="en" dirty="0">
                <a:solidFill>
                  <a:srgbClr val="000000"/>
                </a:solidFill>
              </a:rPr>
              <a:t>In the cases which the entered value exceeds the possible range for a person’s BG value, a popup window (like the one in Deviant Data Alert) will appear at the center of screen to remind the nurse to reconsider the value inputted.</a:t>
            </a:r>
          </a:p>
          <a:p>
            <a:pPr marL="457200" lvl="0" indent="-228600">
              <a:spcBef>
                <a:spcPts val="0"/>
              </a:spcBef>
              <a:spcAft>
                <a:spcPts val="600"/>
              </a:spcAft>
              <a:buClr>
                <a:srgbClr val="000000"/>
              </a:buClr>
              <a:buAutoNum type="arabicPeriod"/>
            </a:pPr>
            <a:r>
              <a:rPr lang="en" dirty="0">
                <a:solidFill>
                  <a:srgbClr val="000000"/>
                </a:solidFill>
              </a:rPr>
              <a:t>If the nurse finds out there is an inputting error, she can click “Cancel” button to enter the right value.</a:t>
            </a:r>
          </a:p>
        </p:txBody>
      </p:sp>
      <p:sp>
        <p:nvSpPr>
          <p:cNvPr id="197" name="Shape 197"/>
          <p:cNvSpPr txBox="1"/>
          <p:nvPr/>
        </p:nvSpPr>
        <p:spPr>
          <a:xfrm>
            <a:off x="450975" y="4619400"/>
            <a:ext cx="7020600" cy="353400"/>
          </a:xfrm>
          <a:prstGeom prst="rect">
            <a:avLst/>
          </a:prstGeom>
          <a:noFill/>
          <a:ln>
            <a:noFill/>
          </a:ln>
        </p:spPr>
        <p:txBody>
          <a:bodyPr lIns="91425" tIns="91425" rIns="91425" bIns="91425" anchor="t" anchorCtr="0">
            <a:noAutofit/>
          </a:bodyPr>
          <a:lstStyle/>
          <a:p>
            <a:pPr lvl="0" rtl="0">
              <a:spcBef>
                <a:spcPts val="0"/>
              </a:spcBef>
              <a:buNone/>
            </a:pPr>
            <a:r>
              <a:rPr lang="en">
                <a:solidFill>
                  <a:srgbClr val="666666"/>
                </a:solidFill>
              </a:rPr>
              <a:t>E: Feng, Murray, Park, Rue, Stevens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Questions 4 and 5</a:t>
            </a:r>
          </a:p>
        </p:txBody>
      </p:sp>
      <p:sp>
        <p:nvSpPr>
          <p:cNvPr id="203" name="Shape 203"/>
          <p:cNvSpPr txBox="1">
            <a:spLocks noGrp="1"/>
          </p:cNvSpPr>
          <p:nvPr>
            <p:ph type="body" idx="1"/>
          </p:nvPr>
        </p:nvSpPr>
        <p:spPr>
          <a:xfrm>
            <a:off x="311700" y="1266325"/>
            <a:ext cx="8520600" cy="3302700"/>
          </a:xfrm>
          <a:prstGeom prst="rect">
            <a:avLst/>
          </a:prstGeom>
          <a:noFill/>
        </p:spPr>
        <p:txBody>
          <a:bodyPr lIns="91425" tIns="91425" rIns="91425" bIns="91425" anchor="t" anchorCtr="0">
            <a:noAutofit/>
          </a:bodyPr>
          <a:lstStyle/>
          <a:p>
            <a:pPr marL="457200" lvl="0" indent="-330200" rtl="0">
              <a:spcBef>
                <a:spcPts val="0"/>
              </a:spcBef>
              <a:spcAft>
                <a:spcPts val="600"/>
              </a:spcAft>
              <a:buClr>
                <a:srgbClr val="000000"/>
              </a:buClr>
              <a:buSzPct val="100000"/>
              <a:buFont typeface="Arial" panose="020B0604020202020204" pitchFamily="34" charset="0"/>
              <a:buChar char="•"/>
            </a:pPr>
            <a:r>
              <a:rPr lang="en" sz="1600" dirty="0">
                <a:solidFill>
                  <a:srgbClr val="000000"/>
                </a:solidFill>
                <a:latin typeface="Arial"/>
                <a:ea typeface="Arial"/>
                <a:cs typeface="Arial"/>
                <a:sym typeface="Arial"/>
              </a:rPr>
              <a:t>Application will be run on an iPad or similar </a:t>
            </a:r>
            <a:r>
              <a:rPr lang="en" sz="1600" dirty="0" smtClean="0">
                <a:solidFill>
                  <a:srgbClr val="000000"/>
                </a:solidFill>
                <a:latin typeface="Arial"/>
                <a:ea typeface="Arial"/>
                <a:cs typeface="Arial"/>
                <a:sym typeface="Arial"/>
              </a:rPr>
              <a:t>tablet</a:t>
            </a:r>
          </a:p>
          <a:p>
            <a:pPr marL="457200" lvl="0" indent="-330200" rtl="0">
              <a:spcBef>
                <a:spcPts val="0"/>
              </a:spcBef>
              <a:spcAft>
                <a:spcPts val="600"/>
              </a:spcAft>
              <a:buClr>
                <a:srgbClr val="000000"/>
              </a:buClr>
              <a:buSzPct val="100000"/>
              <a:buFont typeface="Courier New" panose="02070309020205020404" pitchFamily="49" charset="0"/>
              <a:buChar char="o"/>
            </a:pPr>
            <a:r>
              <a:rPr lang="en" sz="1200" dirty="0" smtClean="0">
                <a:solidFill>
                  <a:srgbClr val="000000"/>
                </a:solidFill>
                <a:latin typeface="Arial"/>
                <a:ea typeface="Arial"/>
                <a:cs typeface="Arial"/>
                <a:sym typeface="Arial"/>
              </a:rPr>
              <a:t>Addresses </a:t>
            </a:r>
            <a:r>
              <a:rPr lang="en" sz="1200" dirty="0">
                <a:solidFill>
                  <a:srgbClr val="000000"/>
                </a:solidFill>
                <a:latin typeface="Arial"/>
                <a:ea typeface="Arial"/>
                <a:cs typeface="Arial"/>
                <a:sym typeface="Arial"/>
              </a:rPr>
              <a:t>privacy </a:t>
            </a:r>
            <a:r>
              <a:rPr lang="en" sz="1200" dirty="0" smtClean="0">
                <a:solidFill>
                  <a:srgbClr val="000000"/>
                </a:solidFill>
                <a:latin typeface="Arial"/>
                <a:ea typeface="Arial"/>
                <a:cs typeface="Arial"/>
                <a:sym typeface="Arial"/>
              </a:rPr>
              <a:t>concerns</a:t>
            </a:r>
          </a:p>
          <a:p>
            <a:pPr marL="457200" lvl="1" indent="-330200">
              <a:spcAft>
                <a:spcPts val="600"/>
              </a:spcAft>
              <a:buClr>
                <a:srgbClr val="000000"/>
              </a:buClr>
              <a:buSzPct val="100000"/>
              <a:buFont typeface="Courier New" panose="02070309020205020404" pitchFamily="49" charset="0"/>
              <a:buChar char="o"/>
            </a:pPr>
            <a:r>
              <a:rPr lang="en" sz="1200" dirty="0" smtClean="0">
                <a:solidFill>
                  <a:srgbClr val="000000"/>
                </a:solidFill>
                <a:latin typeface="Arial"/>
                <a:ea typeface="Arial"/>
                <a:cs typeface="Arial"/>
                <a:sym typeface="Arial"/>
              </a:rPr>
              <a:t>Size </a:t>
            </a:r>
            <a:r>
              <a:rPr lang="en" sz="1200" dirty="0">
                <a:solidFill>
                  <a:srgbClr val="000000"/>
                </a:solidFill>
                <a:latin typeface="Arial"/>
                <a:ea typeface="Arial"/>
                <a:cs typeface="Arial"/>
                <a:sym typeface="Arial"/>
              </a:rPr>
              <a:t>of iPad vs. phone--larger screen allows for greater accuracy in data entry, easy to </a:t>
            </a:r>
            <a:r>
              <a:rPr lang="en" sz="1200" dirty="0" smtClean="0">
                <a:solidFill>
                  <a:srgbClr val="000000"/>
                </a:solidFill>
                <a:latin typeface="Arial"/>
                <a:ea typeface="Arial"/>
                <a:cs typeface="Arial"/>
                <a:sym typeface="Arial"/>
              </a:rPr>
              <a:t>read</a:t>
            </a:r>
          </a:p>
          <a:p>
            <a:pPr marL="457200" lvl="2" indent="-330200">
              <a:spcAft>
                <a:spcPts val="600"/>
              </a:spcAft>
              <a:buClr>
                <a:srgbClr val="000000"/>
              </a:buClr>
              <a:buSzPct val="100000"/>
              <a:buFont typeface="Courier New" panose="02070309020205020404" pitchFamily="49" charset="0"/>
              <a:buChar char="o"/>
            </a:pPr>
            <a:r>
              <a:rPr lang="en" sz="1200" dirty="0">
                <a:solidFill>
                  <a:srgbClr val="000000"/>
                </a:solidFill>
                <a:latin typeface="Arial"/>
                <a:ea typeface="Arial"/>
                <a:cs typeface="Arial"/>
                <a:sym typeface="Arial"/>
              </a:rPr>
              <a:t>Meets </a:t>
            </a:r>
            <a:r>
              <a:rPr lang="en" sz="1200" dirty="0">
                <a:solidFill>
                  <a:srgbClr val="000000"/>
                </a:solidFill>
                <a:latin typeface="Arial"/>
                <a:ea typeface="Arial"/>
                <a:cs typeface="Arial"/>
                <a:sym typeface="Arial"/>
              </a:rPr>
              <a:t>need of </a:t>
            </a:r>
            <a:r>
              <a:rPr lang="en" sz="1200" dirty="0" smtClean="0">
                <a:solidFill>
                  <a:srgbClr val="000000"/>
                </a:solidFill>
                <a:latin typeface="Arial"/>
                <a:ea typeface="Arial"/>
                <a:cs typeface="Arial"/>
                <a:sym typeface="Arial"/>
              </a:rPr>
              <a:t>portability</a:t>
            </a:r>
          </a:p>
          <a:p>
            <a:pPr marL="457200" lvl="2" indent="-330200">
              <a:spcAft>
                <a:spcPts val="600"/>
              </a:spcAft>
              <a:buClr>
                <a:srgbClr val="000000"/>
              </a:buClr>
              <a:buSzPct val="100000"/>
              <a:buFont typeface="Arial" panose="020B0604020202020204" pitchFamily="34" charset="0"/>
              <a:buChar char="•"/>
            </a:pPr>
            <a:r>
              <a:rPr lang="en" sz="1600" dirty="0" smtClean="0">
                <a:solidFill>
                  <a:srgbClr val="000000"/>
                </a:solidFill>
                <a:latin typeface="Arial"/>
                <a:ea typeface="Arial"/>
                <a:cs typeface="Arial"/>
                <a:sym typeface="Arial"/>
              </a:rPr>
              <a:t>2*Patients </a:t>
            </a:r>
            <a:r>
              <a:rPr lang="en" sz="1600" dirty="0">
                <a:solidFill>
                  <a:srgbClr val="000000"/>
                </a:solidFill>
                <a:latin typeface="Arial"/>
                <a:ea typeface="Arial"/>
                <a:cs typeface="Arial"/>
                <a:sym typeface="Arial"/>
              </a:rPr>
              <a:t>+ (X+Y) = total </a:t>
            </a:r>
            <a:r>
              <a:rPr lang="en" sz="1600" dirty="0" smtClean="0">
                <a:solidFill>
                  <a:srgbClr val="000000"/>
                </a:solidFill>
                <a:latin typeface="Arial"/>
                <a:ea typeface="Arial"/>
                <a:cs typeface="Arial"/>
                <a:sym typeface="Arial"/>
              </a:rPr>
              <a:t>time</a:t>
            </a:r>
          </a:p>
          <a:p>
            <a:pPr marL="457200" lvl="2" indent="-330200">
              <a:spcAft>
                <a:spcPts val="600"/>
              </a:spcAft>
              <a:buClr>
                <a:srgbClr val="000000"/>
              </a:buClr>
              <a:buSzPct val="100000"/>
              <a:buFont typeface="Courier New" panose="02070309020205020404" pitchFamily="49" charset="0"/>
              <a:buChar char="o"/>
            </a:pPr>
            <a:r>
              <a:rPr lang="en" sz="1200" dirty="0">
                <a:solidFill>
                  <a:srgbClr val="000000"/>
                </a:solidFill>
                <a:latin typeface="Arial"/>
                <a:ea typeface="Arial"/>
                <a:cs typeface="Arial"/>
                <a:sym typeface="Arial"/>
              </a:rPr>
              <a:t>Say </a:t>
            </a:r>
            <a:r>
              <a:rPr lang="en" sz="1200" dirty="0">
                <a:solidFill>
                  <a:srgbClr val="000000"/>
                </a:solidFill>
                <a:latin typeface="Arial"/>
                <a:ea typeface="Arial"/>
                <a:cs typeface="Arial"/>
                <a:sym typeface="Arial"/>
              </a:rPr>
              <a:t>that X+Y &lt;= 2 minute</a:t>
            </a:r>
          </a:p>
          <a:p>
            <a:pPr marL="457200" lvl="0" indent="-330200">
              <a:spcAft>
                <a:spcPts val="600"/>
              </a:spcAft>
              <a:buClr>
                <a:srgbClr val="000000"/>
              </a:buClr>
              <a:buFont typeface="Courier New" panose="02070309020205020404" pitchFamily="49" charset="0"/>
              <a:buChar char="o"/>
            </a:pPr>
            <a:r>
              <a:rPr lang="en" sz="1200" dirty="0">
                <a:solidFill>
                  <a:srgbClr val="000000"/>
                </a:solidFill>
                <a:latin typeface="Arial"/>
                <a:ea typeface="Arial"/>
                <a:cs typeface="Arial"/>
                <a:sym typeface="Arial"/>
              </a:rPr>
              <a:t>10 patients will give 22 mins taken by BG measurements and related tasks</a:t>
            </a:r>
          </a:p>
          <a:p>
            <a:pPr marL="457200" lvl="0" indent="-330200">
              <a:spcAft>
                <a:spcPts val="600"/>
              </a:spcAft>
              <a:buClr>
                <a:srgbClr val="000000"/>
              </a:buClr>
              <a:buFont typeface="Courier New" panose="02070309020205020404" pitchFamily="49" charset="0"/>
              <a:buChar char="o"/>
            </a:pPr>
            <a:r>
              <a:rPr lang="en" sz="1200" dirty="0">
                <a:solidFill>
                  <a:srgbClr val="000000"/>
                </a:solidFill>
                <a:latin typeface="Arial"/>
                <a:ea typeface="Arial"/>
                <a:cs typeface="Arial"/>
                <a:sym typeface="Arial"/>
              </a:rPr>
              <a:t>Leaving 38 minutes for other nursing tasks</a:t>
            </a:r>
          </a:p>
          <a:p>
            <a:pPr marL="457200" lvl="0" indent="-330200">
              <a:spcAft>
                <a:spcPts val="600"/>
              </a:spcAft>
              <a:buClr>
                <a:srgbClr val="000000"/>
              </a:buClr>
              <a:buFont typeface="Courier New" panose="02070309020205020404" pitchFamily="49" charset="0"/>
              <a:buChar char="o"/>
            </a:pPr>
            <a:r>
              <a:rPr lang="en" sz="1200" dirty="0">
                <a:solidFill>
                  <a:srgbClr val="000000"/>
                </a:solidFill>
                <a:latin typeface="Arial"/>
                <a:ea typeface="Arial"/>
                <a:cs typeface="Arial"/>
                <a:sym typeface="Arial"/>
              </a:rPr>
              <a:t>This question seems highly subjective and dependent on who the nurse is and also on what the real values of X and Y are</a:t>
            </a:r>
          </a:p>
          <a:p>
            <a:pPr marL="0" lvl="0" indent="0" rtl="0">
              <a:spcBef>
                <a:spcPts val="0"/>
              </a:spcBef>
              <a:buNone/>
            </a:pPr>
            <a:endParaRPr sz="1400" dirty="0">
              <a:latin typeface="Arial"/>
              <a:ea typeface="Arial"/>
              <a:cs typeface="Arial"/>
              <a:sym typeface="Arial"/>
            </a:endParaRPr>
          </a:p>
        </p:txBody>
      </p:sp>
      <p:sp>
        <p:nvSpPr>
          <p:cNvPr id="204" name="Shape 204"/>
          <p:cNvSpPr txBox="1"/>
          <p:nvPr/>
        </p:nvSpPr>
        <p:spPr>
          <a:xfrm>
            <a:off x="450975" y="4619400"/>
            <a:ext cx="7020600" cy="353400"/>
          </a:xfrm>
          <a:prstGeom prst="rect">
            <a:avLst/>
          </a:prstGeom>
          <a:noFill/>
          <a:ln>
            <a:noFill/>
          </a:ln>
        </p:spPr>
        <p:txBody>
          <a:bodyPr lIns="91425" tIns="91425" rIns="91425" bIns="91425" anchor="t" anchorCtr="0">
            <a:noAutofit/>
          </a:bodyPr>
          <a:lstStyle/>
          <a:p>
            <a:pPr lvl="0" rtl="0">
              <a:spcBef>
                <a:spcPts val="0"/>
              </a:spcBef>
              <a:buNone/>
            </a:pPr>
            <a:r>
              <a:rPr lang="en">
                <a:solidFill>
                  <a:srgbClr val="666666"/>
                </a:solidFill>
              </a:rPr>
              <a:t>E: Feng, Murray, Park, Rue, Stevens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6733625" y="20125"/>
            <a:ext cx="2099700" cy="707400"/>
          </a:xfrm>
          <a:prstGeom prst="rect">
            <a:avLst/>
          </a:prstGeom>
        </p:spPr>
        <p:txBody>
          <a:bodyPr lIns="91425" tIns="91425" rIns="91425" bIns="91425" anchor="t" anchorCtr="0">
            <a:noAutofit/>
          </a:bodyPr>
          <a:lstStyle/>
          <a:p>
            <a:pPr lvl="0">
              <a:spcBef>
                <a:spcPts val="0"/>
              </a:spcBef>
              <a:buNone/>
            </a:pPr>
            <a:r>
              <a:rPr lang="en"/>
              <a:t>Home Page </a:t>
            </a:r>
          </a:p>
        </p:txBody>
      </p:sp>
      <p:sp>
        <p:nvSpPr>
          <p:cNvPr id="73" name="Shape 73"/>
          <p:cNvSpPr txBox="1"/>
          <p:nvPr/>
        </p:nvSpPr>
        <p:spPr>
          <a:xfrm>
            <a:off x="450975" y="4619400"/>
            <a:ext cx="7020600" cy="353400"/>
          </a:xfrm>
          <a:prstGeom prst="rect">
            <a:avLst/>
          </a:prstGeom>
          <a:noFill/>
          <a:ln>
            <a:noFill/>
          </a:ln>
        </p:spPr>
        <p:txBody>
          <a:bodyPr lIns="91425" tIns="91425" rIns="91425" bIns="91425" anchor="t" anchorCtr="0">
            <a:noAutofit/>
          </a:bodyPr>
          <a:lstStyle/>
          <a:p>
            <a:pPr lvl="0">
              <a:spcBef>
                <a:spcPts val="0"/>
              </a:spcBef>
              <a:buNone/>
            </a:pPr>
            <a:r>
              <a:rPr lang="en">
                <a:solidFill>
                  <a:srgbClr val="666666"/>
                </a:solidFill>
              </a:rPr>
              <a:t>E: Feng, Murray, Park, Rue, Stevens</a:t>
            </a:r>
          </a:p>
        </p:txBody>
      </p:sp>
      <p:pic>
        <p:nvPicPr>
          <p:cNvPr id="74" name="Shape 74"/>
          <p:cNvPicPr preferRelativeResize="0"/>
          <p:nvPr/>
        </p:nvPicPr>
        <p:blipFill>
          <a:blip r:embed="rId3">
            <a:alphaModFix/>
          </a:blip>
          <a:stretch>
            <a:fillRect/>
          </a:stretch>
        </p:blipFill>
        <p:spPr>
          <a:xfrm>
            <a:off x="187249" y="96325"/>
            <a:ext cx="6105300" cy="4599825"/>
          </a:xfrm>
          <a:prstGeom prst="rect">
            <a:avLst/>
          </a:prstGeom>
          <a:noFill/>
          <a:ln>
            <a:noFill/>
          </a:ln>
        </p:spPr>
      </p:pic>
      <p:sp>
        <p:nvSpPr>
          <p:cNvPr id="75" name="Shape 75"/>
          <p:cNvSpPr/>
          <p:nvPr/>
        </p:nvSpPr>
        <p:spPr>
          <a:xfrm>
            <a:off x="5880850" y="197125"/>
            <a:ext cx="368700" cy="3534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76" name="Shape 76"/>
          <p:cNvCxnSpPr>
            <a:stCxn id="75" idx="5"/>
            <a:endCxn id="77" idx="1"/>
          </p:cNvCxnSpPr>
          <p:nvPr/>
        </p:nvCxnSpPr>
        <p:spPr>
          <a:xfrm>
            <a:off x="6195555" y="498770"/>
            <a:ext cx="971099" cy="823800"/>
          </a:xfrm>
          <a:prstGeom prst="straightConnector1">
            <a:avLst/>
          </a:prstGeom>
          <a:noFill/>
          <a:ln w="9525" cap="flat" cmpd="sng">
            <a:solidFill>
              <a:schemeClr val="dk2"/>
            </a:solidFill>
            <a:prstDash val="solid"/>
            <a:round/>
            <a:headEnd type="triangle" w="lg" len="lg"/>
            <a:tailEnd type="none" w="lg" len="lg"/>
          </a:ln>
        </p:spPr>
      </p:cxnSp>
      <p:sp>
        <p:nvSpPr>
          <p:cNvPr id="77" name="Shape 77"/>
          <p:cNvSpPr txBox="1"/>
          <p:nvPr/>
        </p:nvSpPr>
        <p:spPr>
          <a:xfrm>
            <a:off x="7166725" y="773325"/>
            <a:ext cx="1370700" cy="1098300"/>
          </a:xfrm>
          <a:prstGeom prst="rect">
            <a:avLst/>
          </a:prstGeom>
          <a:noFill/>
          <a:ln>
            <a:noFill/>
          </a:ln>
        </p:spPr>
        <p:txBody>
          <a:bodyPr lIns="91425" tIns="91425" rIns="91425" bIns="91425" anchor="t" anchorCtr="0">
            <a:noAutofit/>
          </a:bodyPr>
          <a:lstStyle/>
          <a:p>
            <a:pPr lvl="0">
              <a:spcBef>
                <a:spcPts val="0"/>
              </a:spcBef>
              <a:buNone/>
            </a:pPr>
            <a:r>
              <a:rPr lang="en"/>
              <a:t>General navigation to the home screen</a:t>
            </a:r>
          </a:p>
        </p:txBody>
      </p:sp>
      <p:cxnSp>
        <p:nvCxnSpPr>
          <p:cNvPr id="78" name="Shape 78"/>
          <p:cNvCxnSpPr>
            <a:stCxn id="79" idx="1"/>
          </p:cNvCxnSpPr>
          <p:nvPr/>
        </p:nvCxnSpPr>
        <p:spPr>
          <a:xfrm rot="10800000">
            <a:off x="2427925" y="2095050"/>
            <a:ext cx="4738800" cy="2083800"/>
          </a:xfrm>
          <a:prstGeom prst="straightConnector1">
            <a:avLst/>
          </a:prstGeom>
          <a:noFill/>
          <a:ln w="9525" cap="flat" cmpd="sng">
            <a:solidFill>
              <a:schemeClr val="dk2"/>
            </a:solidFill>
            <a:prstDash val="solid"/>
            <a:round/>
            <a:headEnd type="none" w="lg" len="lg"/>
            <a:tailEnd type="triangle" w="lg" len="lg"/>
          </a:ln>
        </p:spPr>
      </p:cxnSp>
      <p:sp>
        <p:nvSpPr>
          <p:cNvPr id="79" name="Shape 79"/>
          <p:cNvSpPr txBox="1"/>
          <p:nvPr/>
        </p:nvSpPr>
        <p:spPr>
          <a:xfrm>
            <a:off x="7166725" y="3738300"/>
            <a:ext cx="1459800" cy="881100"/>
          </a:xfrm>
          <a:prstGeom prst="rect">
            <a:avLst/>
          </a:prstGeom>
          <a:noFill/>
          <a:ln>
            <a:noFill/>
          </a:ln>
        </p:spPr>
        <p:txBody>
          <a:bodyPr lIns="91425" tIns="91425" rIns="91425" bIns="91425" anchor="t" anchorCtr="0">
            <a:noAutofit/>
          </a:bodyPr>
          <a:lstStyle/>
          <a:p>
            <a:pPr lvl="0" rtl="0">
              <a:spcBef>
                <a:spcPts val="0"/>
              </a:spcBef>
              <a:buNone/>
            </a:pPr>
            <a:r>
              <a:rPr lang="en"/>
              <a:t>Click patient for more details and data entry</a:t>
            </a:r>
          </a:p>
        </p:txBody>
      </p:sp>
      <p:cxnSp>
        <p:nvCxnSpPr>
          <p:cNvPr id="80" name="Shape 80"/>
          <p:cNvCxnSpPr/>
          <p:nvPr/>
        </p:nvCxnSpPr>
        <p:spPr>
          <a:xfrm rot="10800000">
            <a:off x="2976325" y="980050"/>
            <a:ext cx="4208400" cy="1816500"/>
          </a:xfrm>
          <a:prstGeom prst="straightConnector1">
            <a:avLst/>
          </a:prstGeom>
          <a:noFill/>
          <a:ln w="9525" cap="flat" cmpd="sng">
            <a:solidFill>
              <a:schemeClr val="dk2"/>
            </a:solidFill>
            <a:prstDash val="solid"/>
            <a:round/>
            <a:headEnd type="none" w="lg" len="lg"/>
            <a:tailEnd type="triangle" w="lg" len="lg"/>
          </a:ln>
        </p:spPr>
      </p:cxnSp>
      <p:sp>
        <p:nvSpPr>
          <p:cNvPr id="81" name="Shape 81"/>
          <p:cNvSpPr txBox="1"/>
          <p:nvPr/>
        </p:nvSpPr>
        <p:spPr>
          <a:xfrm>
            <a:off x="7166725" y="2211600"/>
            <a:ext cx="1459800" cy="1200600"/>
          </a:xfrm>
          <a:prstGeom prst="rect">
            <a:avLst/>
          </a:prstGeom>
          <a:noFill/>
          <a:ln>
            <a:noFill/>
          </a:ln>
        </p:spPr>
        <p:txBody>
          <a:bodyPr lIns="91425" tIns="91425" rIns="91425" bIns="91425" anchor="t" anchorCtr="0">
            <a:noAutofit/>
          </a:bodyPr>
          <a:lstStyle/>
          <a:p>
            <a:pPr lvl="0" rtl="0">
              <a:spcBef>
                <a:spcPts val="0"/>
              </a:spcBef>
              <a:buNone/>
            </a:pPr>
            <a:r>
              <a:rPr lang="en"/>
              <a:t>Sort function allows viewing the list by time, name, room, and level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6294050" y="5225"/>
            <a:ext cx="2943900" cy="759000"/>
          </a:xfrm>
          <a:prstGeom prst="rect">
            <a:avLst/>
          </a:prstGeom>
        </p:spPr>
        <p:txBody>
          <a:bodyPr lIns="91425" tIns="91425" rIns="91425" bIns="91425" anchor="t" anchorCtr="0">
            <a:noAutofit/>
          </a:bodyPr>
          <a:lstStyle/>
          <a:p>
            <a:pPr lvl="0" rtl="0">
              <a:spcBef>
                <a:spcPts val="0"/>
              </a:spcBef>
              <a:buNone/>
            </a:pPr>
            <a:r>
              <a:rPr lang="en"/>
              <a:t>Patient Selected</a:t>
            </a:r>
          </a:p>
        </p:txBody>
      </p:sp>
      <p:sp>
        <p:nvSpPr>
          <p:cNvPr id="87" name="Shape 87"/>
          <p:cNvSpPr txBox="1"/>
          <p:nvPr/>
        </p:nvSpPr>
        <p:spPr>
          <a:xfrm>
            <a:off x="450975" y="4619400"/>
            <a:ext cx="7020600" cy="353400"/>
          </a:xfrm>
          <a:prstGeom prst="rect">
            <a:avLst/>
          </a:prstGeom>
          <a:noFill/>
          <a:ln>
            <a:noFill/>
          </a:ln>
        </p:spPr>
        <p:txBody>
          <a:bodyPr lIns="91425" tIns="91425" rIns="91425" bIns="91425" anchor="t" anchorCtr="0">
            <a:noAutofit/>
          </a:bodyPr>
          <a:lstStyle/>
          <a:p>
            <a:pPr lvl="0" rtl="0">
              <a:spcBef>
                <a:spcPts val="0"/>
              </a:spcBef>
              <a:buNone/>
            </a:pPr>
            <a:r>
              <a:rPr lang="en">
                <a:solidFill>
                  <a:srgbClr val="666666"/>
                </a:solidFill>
              </a:rPr>
              <a:t>E: Feng, Murray, Park, Rue, Stevens</a:t>
            </a:r>
          </a:p>
        </p:txBody>
      </p:sp>
      <p:pic>
        <p:nvPicPr>
          <p:cNvPr id="88" name="Shape 88"/>
          <p:cNvPicPr preferRelativeResize="0"/>
          <p:nvPr/>
        </p:nvPicPr>
        <p:blipFill>
          <a:blip r:embed="rId3">
            <a:alphaModFix/>
          </a:blip>
          <a:stretch>
            <a:fillRect/>
          </a:stretch>
        </p:blipFill>
        <p:spPr>
          <a:xfrm>
            <a:off x="148025" y="81424"/>
            <a:ext cx="6074297" cy="4569024"/>
          </a:xfrm>
          <a:prstGeom prst="rect">
            <a:avLst/>
          </a:prstGeom>
          <a:noFill/>
          <a:ln>
            <a:noFill/>
          </a:ln>
        </p:spPr>
      </p:pic>
      <p:cxnSp>
        <p:nvCxnSpPr>
          <p:cNvPr id="89" name="Shape 89"/>
          <p:cNvCxnSpPr>
            <a:endCxn id="90" idx="1"/>
          </p:cNvCxnSpPr>
          <p:nvPr/>
        </p:nvCxnSpPr>
        <p:spPr>
          <a:xfrm rot="10800000" flipH="1">
            <a:off x="2571750" y="1133125"/>
            <a:ext cx="4379100" cy="557400"/>
          </a:xfrm>
          <a:prstGeom prst="straightConnector1">
            <a:avLst/>
          </a:prstGeom>
          <a:noFill/>
          <a:ln w="9525" cap="flat" cmpd="sng">
            <a:solidFill>
              <a:schemeClr val="dk2"/>
            </a:solidFill>
            <a:prstDash val="solid"/>
            <a:round/>
            <a:headEnd type="triangle" w="lg" len="lg"/>
            <a:tailEnd type="none" w="lg" len="lg"/>
          </a:ln>
        </p:spPr>
      </p:cxnSp>
      <p:sp>
        <p:nvSpPr>
          <p:cNvPr id="90" name="Shape 90"/>
          <p:cNvSpPr txBox="1"/>
          <p:nvPr/>
        </p:nvSpPr>
        <p:spPr>
          <a:xfrm>
            <a:off x="6950850" y="809425"/>
            <a:ext cx="1362900" cy="647400"/>
          </a:xfrm>
          <a:prstGeom prst="rect">
            <a:avLst/>
          </a:prstGeom>
          <a:noFill/>
          <a:ln>
            <a:noFill/>
          </a:ln>
        </p:spPr>
        <p:txBody>
          <a:bodyPr lIns="91425" tIns="91425" rIns="91425" bIns="91425" anchor="t" anchorCtr="0">
            <a:noAutofit/>
          </a:bodyPr>
          <a:lstStyle/>
          <a:p>
            <a:pPr lvl="0" rtl="0">
              <a:spcBef>
                <a:spcPts val="0"/>
              </a:spcBef>
              <a:buNone/>
            </a:pPr>
            <a:r>
              <a:rPr lang="en"/>
              <a:t>Selected patient is bolded</a:t>
            </a:r>
          </a:p>
        </p:txBody>
      </p:sp>
      <p:cxnSp>
        <p:nvCxnSpPr>
          <p:cNvPr id="91" name="Shape 91"/>
          <p:cNvCxnSpPr>
            <a:endCxn id="92" idx="1"/>
          </p:cNvCxnSpPr>
          <p:nvPr/>
        </p:nvCxnSpPr>
        <p:spPr>
          <a:xfrm>
            <a:off x="5667750" y="2299875"/>
            <a:ext cx="1283100" cy="4200"/>
          </a:xfrm>
          <a:prstGeom prst="straightConnector1">
            <a:avLst/>
          </a:prstGeom>
          <a:noFill/>
          <a:ln w="9525" cap="flat" cmpd="sng">
            <a:solidFill>
              <a:schemeClr val="dk2"/>
            </a:solidFill>
            <a:prstDash val="solid"/>
            <a:round/>
            <a:headEnd type="triangle" w="lg" len="lg"/>
            <a:tailEnd type="none" w="lg" len="lg"/>
          </a:ln>
        </p:spPr>
      </p:cxnSp>
      <p:sp>
        <p:nvSpPr>
          <p:cNvPr id="92" name="Shape 92"/>
          <p:cNvSpPr txBox="1"/>
          <p:nvPr/>
        </p:nvSpPr>
        <p:spPr>
          <a:xfrm>
            <a:off x="6950850" y="1786575"/>
            <a:ext cx="1499400" cy="1035000"/>
          </a:xfrm>
          <a:prstGeom prst="rect">
            <a:avLst/>
          </a:prstGeom>
          <a:noFill/>
          <a:ln>
            <a:noFill/>
          </a:ln>
        </p:spPr>
        <p:txBody>
          <a:bodyPr lIns="91425" tIns="91425" rIns="91425" bIns="91425" anchor="t" anchorCtr="0">
            <a:noAutofit/>
          </a:bodyPr>
          <a:lstStyle/>
          <a:p>
            <a:pPr lvl="0" rtl="0">
              <a:spcBef>
                <a:spcPts val="0"/>
              </a:spcBef>
              <a:buNone/>
            </a:pPr>
            <a:r>
              <a:rPr lang="en"/>
              <a:t>Blue region signifies the target range for the patient</a:t>
            </a:r>
          </a:p>
        </p:txBody>
      </p:sp>
      <p:cxnSp>
        <p:nvCxnSpPr>
          <p:cNvPr id="93" name="Shape 93"/>
          <p:cNvCxnSpPr>
            <a:stCxn id="94" idx="1"/>
          </p:cNvCxnSpPr>
          <p:nvPr/>
        </p:nvCxnSpPr>
        <p:spPr>
          <a:xfrm rot="10800000">
            <a:off x="4523075" y="3272925"/>
            <a:ext cx="2478600" cy="633000"/>
          </a:xfrm>
          <a:prstGeom prst="straightConnector1">
            <a:avLst/>
          </a:prstGeom>
          <a:noFill/>
          <a:ln w="9525" cap="flat" cmpd="sng">
            <a:solidFill>
              <a:schemeClr val="dk2"/>
            </a:solidFill>
            <a:prstDash val="solid"/>
            <a:round/>
            <a:headEnd type="none" w="lg" len="lg"/>
            <a:tailEnd type="triangle" w="lg" len="lg"/>
          </a:ln>
        </p:spPr>
      </p:cxnSp>
      <p:sp>
        <p:nvSpPr>
          <p:cNvPr id="94" name="Shape 94"/>
          <p:cNvSpPr txBox="1"/>
          <p:nvPr/>
        </p:nvSpPr>
        <p:spPr>
          <a:xfrm>
            <a:off x="7001675" y="3649575"/>
            <a:ext cx="1702800" cy="512700"/>
          </a:xfrm>
          <a:prstGeom prst="rect">
            <a:avLst/>
          </a:prstGeom>
          <a:noFill/>
          <a:ln>
            <a:noFill/>
          </a:ln>
        </p:spPr>
        <p:txBody>
          <a:bodyPr lIns="91425" tIns="91425" rIns="91425" bIns="91425" anchor="t" anchorCtr="0">
            <a:noAutofit/>
          </a:bodyPr>
          <a:lstStyle/>
          <a:p>
            <a:pPr lvl="0" rtl="0">
              <a:spcBef>
                <a:spcPts val="0"/>
              </a:spcBef>
              <a:buNone/>
            </a:pPr>
            <a:r>
              <a:rPr lang="en"/>
              <a:t>Click box to enter measured glucose level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6403125" y="28550"/>
            <a:ext cx="2867100" cy="726900"/>
          </a:xfrm>
          <a:prstGeom prst="rect">
            <a:avLst/>
          </a:prstGeom>
        </p:spPr>
        <p:txBody>
          <a:bodyPr lIns="91425" tIns="91425" rIns="91425" bIns="91425" anchor="t" anchorCtr="0">
            <a:noAutofit/>
          </a:bodyPr>
          <a:lstStyle/>
          <a:p>
            <a:pPr lvl="0">
              <a:spcBef>
                <a:spcPts val="0"/>
              </a:spcBef>
              <a:buNone/>
            </a:pPr>
            <a:r>
              <a:rPr lang="en"/>
              <a:t>BG Data Input</a:t>
            </a:r>
          </a:p>
        </p:txBody>
      </p:sp>
      <p:pic>
        <p:nvPicPr>
          <p:cNvPr id="100" name="Shape 100"/>
          <p:cNvPicPr preferRelativeResize="0"/>
          <p:nvPr/>
        </p:nvPicPr>
        <p:blipFill>
          <a:blip r:embed="rId3">
            <a:alphaModFix/>
          </a:blip>
          <a:stretch>
            <a:fillRect/>
          </a:stretch>
        </p:blipFill>
        <p:spPr>
          <a:xfrm>
            <a:off x="155650" y="86700"/>
            <a:ext cx="5893224" cy="4594474"/>
          </a:xfrm>
          <a:prstGeom prst="rect">
            <a:avLst/>
          </a:prstGeom>
          <a:noFill/>
          <a:ln>
            <a:noFill/>
          </a:ln>
        </p:spPr>
      </p:pic>
      <p:sp>
        <p:nvSpPr>
          <p:cNvPr id="101" name="Shape 101"/>
          <p:cNvSpPr txBox="1"/>
          <p:nvPr/>
        </p:nvSpPr>
        <p:spPr>
          <a:xfrm>
            <a:off x="450975" y="4619400"/>
            <a:ext cx="7020600" cy="353400"/>
          </a:xfrm>
          <a:prstGeom prst="rect">
            <a:avLst/>
          </a:prstGeom>
          <a:noFill/>
          <a:ln>
            <a:noFill/>
          </a:ln>
        </p:spPr>
        <p:txBody>
          <a:bodyPr lIns="91425" tIns="91425" rIns="91425" bIns="91425" anchor="t" anchorCtr="0">
            <a:noAutofit/>
          </a:bodyPr>
          <a:lstStyle/>
          <a:p>
            <a:pPr lvl="0" rtl="0">
              <a:spcBef>
                <a:spcPts val="0"/>
              </a:spcBef>
              <a:buNone/>
            </a:pPr>
            <a:r>
              <a:rPr lang="en">
                <a:solidFill>
                  <a:srgbClr val="666666"/>
                </a:solidFill>
              </a:rPr>
              <a:t>E: Feng, Murray, Park, Rue, Stevens</a:t>
            </a:r>
          </a:p>
        </p:txBody>
      </p:sp>
      <p:cxnSp>
        <p:nvCxnSpPr>
          <p:cNvPr id="102" name="Shape 102"/>
          <p:cNvCxnSpPr>
            <a:stCxn id="103" idx="1"/>
          </p:cNvCxnSpPr>
          <p:nvPr/>
        </p:nvCxnSpPr>
        <p:spPr>
          <a:xfrm rot="10800000">
            <a:off x="5620125" y="3605729"/>
            <a:ext cx="1110000" cy="435600"/>
          </a:xfrm>
          <a:prstGeom prst="straightConnector1">
            <a:avLst/>
          </a:prstGeom>
          <a:noFill/>
          <a:ln w="9525" cap="flat" cmpd="sng">
            <a:solidFill>
              <a:schemeClr val="dk2"/>
            </a:solidFill>
            <a:prstDash val="solid"/>
            <a:round/>
            <a:headEnd type="none" w="lg" len="lg"/>
            <a:tailEnd type="triangle" w="lg" len="lg"/>
          </a:ln>
        </p:spPr>
      </p:cxnSp>
      <p:sp>
        <p:nvSpPr>
          <p:cNvPr id="103" name="Shape 103"/>
          <p:cNvSpPr txBox="1"/>
          <p:nvPr/>
        </p:nvSpPr>
        <p:spPr>
          <a:xfrm>
            <a:off x="6730125" y="3604529"/>
            <a:ext cx="1483800" cy="873600"/>
          </a:xfrm>
          <a:prstGeom prst="rect">
            <a:avLst/>
          </a:prstGeom>
          <a:noFill/>
          <a:ln>
            <a:noFill/>
          </a:ln>
        </p:spPr>
        <p:txBody>
          <a:bodyPr lIns="91425" tIns="91425" rIns="91425" bIns="91425" anchor="t" anchorCtr="0">
            <a:noAutofit/>
          </a:bodyPr>
          <a:lstStyle/>
          <a:p>
            <a:pPr lvl="0" rtl="0">
              <a:spcBef>
                <a:spcPts val="0"/>
              </a:spcBef>
              <a:buNone/>
            </a:pPr>
            <a:r>
              <a:rPr lang="en"/>
              <a:t>Keypad appears to enter glucose level</a:t>
            </a:r>
          </a:p>
        </p:txBody>
      </p:sp>
      <p:cxnSp>
        <p:nvCxnSpPr>
          <p:cNvPr id="104" name="Shape 104"/>
          <p:cNvCxnSpPr>
            <a:stCxn id="105" idx="1"/>
          </p:cNvCxnSpPr>
          <p:nvPr/>
        </p:nvCxnSpPr>
        <p:spPr>
          <a:xfrm rot="10800000">
            <a:off x="5491125" y="1343325"/>
            <a:ext cx="1239000" cy="15300"/>
          </a:xfrm>
          <a:prstGeom prst="straightConnector1">
            <a:avLst/>
          </a:prstGeom>
          <a:noFill/>
          <a:ln w="9525" cap="flat" cmpd="sng">
            <a:solidFill>
              <a:schemeClr val="dk2"/>
            </a:solidFill>
            <a:prstDash val="solid"/>
            <a:round/>
            <a:headEnd type="none" w="lg" len="lg"/>
            <a:tailEnd type="triangle" w="lg" len="lg"/>
          </a:ln>
        </p:spPr>
      </p:cxnSp>
      <p:sp>
        <p:nvSpPr>
          <p:cNvPr id="105" name="Shape 105"/>
          <p:cNvSpPr txBox="1"/>
          <p:nvPr/>
        </p:nvSpPr>
        <p:spPr>
          <a:xfrm>
            <a:off x="6730125" y="1034925"/>
            <a:ext cx="1681500" cy="647400"/>
          </a:xfrm>
          <a:prstGeom prst="rect">
            <a:avLst/>
          </a:prstGeom>
          <a:noFill/>
          <a:ln>
            <a:noFill/>
          </a:ln>
        </p:spPr>
        <p:txBody>
          <a:bodyPr lIns="91425" tIns="91425" rIns="91425" bIns="91425" anchor="t" anchorCtr="0">
            <a:noAutofit/>
          </a:bodyPr>
          <a:lstStyle/>
          <a:p>
            <a:pPr lvl="0" rtl="0">
              <a:spcBef>
                <a:spcPts val="0"/>
              </a:spcBef>
              <a:buNone/>
            </a:pPr>
            <a:r>
              <a:rPr lang="en"/>
              <a:t>Click Calculate Dosage to get the recommended insulin amount</a:t>
            </a:r>
          </a:p>
        </p:txBody>
      </p:sp>
      <p:cxnSp>
        <p:nvCxnSpPr>
          <p:cNvPr id="106" name="Shape 106"/>
          <p:cNvCxnSpPr>
            <a:stCxn id="107" idx="1"/>
          </p:cNvCxnSpPr>
          <p:nvPr/>
        </p:nvCxnSpPr>
        <p:spPr>
          <a:xfrm rot="10800000">
            <a:off x="4796625" y="1880512"/>
            <a:ext cx="1933500" cy="780900"/>
          </a:xfrm>
          <a:prstGeom prst="straightConnector1">
            <a:avLst/>
          </a:prstGeom>
          <a:noFill/>
          <a:ln w="9525" cap="flat" cmpd="sng">
            <a:solidFill>
              <a:schemeClr val="dk2"/>
            </a:solidFill>
            <a:prstDash val="solid"/>
            <a:round/>
            <a:headEnd type="none" w="lg" len="lg"/>
            <a:tailEnd type="triangle" w="lg" len="lg"/>
          </a:ln>
        </p:spPr>
      </p:cxnSp>
      <p:sp>
        <p:nvSpPr>
          <p:cNvPr id="107" name="Shape 107"/>
          <p:cNvSpPr txBox="1"/>
          <p:nvPr/>
        </p:nvSpPr>
        <p:spPr>
          <a:xfrm>
            <a:off x="6730125" y="2337712"/>
            <a:ext cx="2319000" cy="647400"/>
          </a:xfrm>
          <a:prstGeom prst="rect">
            <a:avLst/>
          </a:prstGeom>
          <a:noFill/>
          <a:ln>
            <a:noFill/>
          </a:ln>
        </p:spPr>
        <p:txBody>
          <a:bodyPr lIns="91425" tIns="91425" rIns="91425" bIns="91425" anchor="t" anchorCtr="0">
            <a:noAutofit/>
          </a:bodyPr>
          <a:lstStyle/>
          <a:p>
            <a:pPr lvl="0" rtl="0">
              <a:spcBef>
                <a:spcPts val="0"/>
              </a:spcBef>
              <a:buNone/>
            </a:pPr>
            <a:r>
              <a:rPr lang="en"/>
              <a:t>Confirm or change the amount administered to the patient, making the alert disappear.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5947275" y="22925"/>
            <a:ext cx="3329100" cy="707400"/>
          </a:xfrm>
          <a:prstGeom prst="rect">
            <a:avLst/>
          </a:prstGeom>
        </p:spPr>
        <p:txBody>
          <a:bodyPr lIns="91425" tIns="91425" rIns="91425" bIns="91425" anchor="t" anchorCtr="0">
            <a:noAutofit/>
          </a:bodyPr>
          <a:lstStyle/>
          <a:p>
            <a:pPr lvl="0">
              <a:spcBef>
                <a:spcPts val="0"/>
              </a:spcBef>
              <a:buNone/>
            </a:pPr>
            <a:r>
              <a:rPr lang="en"/>
              <a:t>Deviant Data Alert</a:t>
            </a:r>
          </a:p>
        </p:txBody>
      </p:sp>
      <p:pic>
        <p:nvPicPr>
          <p:cNvPr id="113" name="Shape 113"/>
          <p:cNvPicPr preferRelativeResize="0"/>
          <p:nvPr/>
        </p:nvPicPr>
        <p:blipFill>
          <a:blip r:embed="rId3">
            <a:alphaModFix/>
          </a:blip>
          <a:stretch>
            <a:fillRect/>
          </a:stretch>
        </p:blipFill>
        <p:spPr>
          <a:xfrm>
            <a:off x="99675" y="154100"/>
            <a:ext cx="5847600" cy="4617599"/>
          </a:xfrm>
          <a:prstGeom prst="rect">
            <a:avLst/>
          </a:prstGeom>
          <a:noFill/>
          <a:ln>
            <a:noFill/>
          </a:ln>
        </p:spPr>
      </p:pic>
      <p:cxnSp>
        <p:nvCxnSpPr>
          <p:cNvPr id="114" name="Shape 114"/>
          <p:cNvCxnSpPr/>
          <p:nvPr/>
        </p:nvCxnSpPr>
        <p:spPr>
          <a:xfrm flipH="1">
            <a:off x="3929625" y="2526800"/>
            <a:ext cx="3021300" cy="27000"/>
          </a:xfrm>
          <a:prstGeom prst="straightConnector1">
            <a:avLst/>
          </a:prstGeom>
          <a:noFill/>
          <a:ln w="9525" cap="flat" cmpd="sng">
            <a:solidFill>
              <a:schemeClr val="dk2"/>
            </a:solidFill>
            <a:prstDash val="solid"/>
            <a:round/>
            <a:headEnd type="none" w="lg" len="lg"/>
            <a:tailEnd type="triangle" w="lg" len="lg"/>
          </a:ln>
        </p:spPr>
      </p:cxnSp>
      <p:sp>
        <p:nvSpPr>
          <p:cNvPr id="115" name="Shape 115"/>
          <p:cNvSpPr txBox="1"/>
          <p:nvPr/>
        </p:nvSpPr>
        <p:spPr>
          <a:xfrm>
            <a:off x="6905900" y="2216600"/>
            <a:ext cx="2140200" cy="647400"/>
          </a:xfrm>
          <a:prstGeom prst="rect">
            <a:avLst/>
          </a:prstGeom>
          <a:noFill/>
          <a:ln>
            <a:noFill/>
          </a:ln>
        </p:spPr>
        <p:txBody>
          <a:bodyPr lIns="91425" tIns="91425" rIns="91425" bIns="91425" anchor="t" anchorCtr="0">
            <a:noAutofit/>
          </a:bodyPr>
          <a:lstStyle/>
          <a:p>
            <a:pPr lvl="0" rtl="0">
              <a:spcBef>
                <a:spcPts val="0"/>
              </a:spcBef>
              <a:buNone/>
            </a:pPr>
            <a:r>
              <a:rPr lang="en"/>
              <a:t>Unusual results trigger warning before the data is recorded.</a:t>
            </a:r>
          </a:p>
        </p:txBody>
      </p:sp>
      <p:sp>
        <p:nvSpPr>
          <p:cNvPr id="2" name="Rectangle 1"/>
          <p:cNvSpPr/>
          <p:nvPr/>
        </p:nvSpPr>
        <p:spPr>
          <a:xfrm>
            <a:off x="539733" y="4771699"/>
            <a:ext cx="3110147" cy="307777"/>
          </a:xfrm>
          <a:prstGeom prst="rect">
            <a:avLst/>
          </a:prstGeom>
        </p:spPr>
        <p:txBody>
          <a:bodyPr wrap="none">
            <a:spAutoFit/>
          </a:bodyPr>
          <a:lstStyle/>
          <a:p>
            <a:pPr lvl="0"/>
            <a:r>
              <a:rPr lang="en" dirty="0">
                <a:solidFill>
                  <a:srgbClr val="666666"/>
                </a:solidFill>
              </a:rPr>
              <a:t>E: Feng, Murray, Park, Rue, Stevens</a:t>
            </a:r>
            <a:endParaRPr lang="en" dirty="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6177600" y="-25475"/>
            <a:ext cx="2814000" cy="707400"/>
          </a:xfrm>
          <a:prstGeom prst="rect">
            <a:avLst/>
          </a:prstGeom>
        </p:spPr>
        <p:txBody>
          <a:bodyPr lIns="91425" tIns="91425" rIns="91425" bIns="91425" anchor="t" anchorCtr="0">
            <a:noAutofit/>
          </a:bodyPr>
          <a:lstStyle/>
          <a:p>
            <a:pPr lvl="0">
              <a:spcBef>
                <a:spcPts val="0"/>
              </a:spcBef>
              <a:buNone/>
            </a:pPr>
            <a:r>
              <a:rPr lang="en"/>
              <a:t>Patient Information</a:t>
            </a:r>
          </a:p>
        </p:txBody>
      </p:sp>
      <p:pic>
        <p:nvPicPr>
          <p:cNvPr id="121" name="Shape 121"/>
          <p:cNvPicPr preferRelativeResize="0"/>
          <p:nvPr/>
        </p:nvPicPr>
        <p:blipFill>
          <a:blip r:embed="rId3">
            <a:alphaModFix/>
          </a:blip>
          <a:stretch>
            <a:fillRect/>
          </a:stretch>
        </p:blipFill>
        <p:spPr>
          <a:xfrm>
            <a:off x="165025" y="125225"/>
            <a:ext cx="5782474" cy="4507775"/>
          </a:xfrm>
          <a:prstGeom prst="rect">
            <a:avLst/>
          </a:prstGeom>
          <a:noFill/>
          <a:ln>
            <a:noFill/>
          </a:ln>
        </p:spPr>
      </p:pic>
      <p:sp>
        <p:nvSpPr>
          <p:cNvPr id="122" name="Shape 122"/>
          <p:cNvSpPr txBox="1"/>
          <p:nvPr/>
        </p:nvSpPr>
        <p:spPr>
          <a:xfrm>
            <a:off x="450975" y="4619400"/>
            <a:ext cx="7020600" cy="353400"/>
          </a:xfrm>
          <a:prstGeom prst="rect">
            <a:avLst/>
          </a:prstGeom>
          <a:noFill/>
          <a:ln>
            <a:noFill/>
          </a:ln>
        </p:spPr>
        <p:txBody>
          <a:bodyPr lIns="91425" tIns="91425" rIns="91425" bIns="91425" anchor="t" anchorCtr="0">
            <a:noAutofit/>
          </a:bodyPr>
          <a:lstStyle/>
          <a:p>
            <a:pPr lvl="0" rtl="0">
              <a:spcBef>
                <a:spcPts val="0"/>
              </a:spcBef>
              <a:buNone/>
            </a:pPr>
            <a:r>
              <a:rPr lang="en">
                <a:solidFill>
                  <a:srgbClr val="666666"/>
                </a:solidFill>
              </a:rPr>
              <a:t>E: Feng, Murray, Park, Rue, Stevens</a:t>
            </a:r>
          </a:p>
        </p:txBody>
      </p:sp>
      <p:cxnSp>
        <p:nvCxnSpPr>
          <p:cNvPr id="123" name="Shape 123"/>
          <p:cNvCxnSpPr>
            <a:stCxn id="124" idx="1"/>
          </p:cNvCxnSpPr>
          <p:nvPr/>
        </p:nvCxnSpPr>
        <p:spPr>
          <a:xfrm flipH="1">
            <a:off x="2868400" y="2186600"/>
            <a:ext cx="3866700" cy="1479900"/>
          </a:xfrm>
          <a:prstGeom prst="straightConnector1">
            <a:avLst/>
          </a:prstGeom>
          <a:noFill/>
          <a:ln w="9525" cap="flat" cmpd="sng">
            <a:solidFill>
              <a:schemeClr val="dk2"/>
            </a:solidFill>
            <a:prstDash val="solid"/>
            <a:round/>
            <a:headEnd type="none" w="lg" len="lg"/>
            <a:tailEnd type="triangle" w="lg" len="lg"/>
          </a:ln>
        </p:spPr>
      </p:cxnSp>
      <p:sp>
        <p:nvSpPr>
          <p:cNvPr id="124" name="Shape 124"/>
          <p:cNvSpPr txBox="1"/>
          <p:nvPr/>
        </p:nvSpPr>
        <p:spPr>
          <a:xfrm>
            <a:off x="6735100" y="1862900"/>
            <a:ext cx="1555500" cy="647400"/>
          </a:xfrm>
          <a:prstGeom prst="rect">
            <a:avLst/>
          </a:prstGeom>
          <a:noFill/>
          <a:ln>
            <a:noFill/>
          </a:ln>
        </p:spPr>
        <p:txBody>
          <a:bodyPr lIns="91425" tIns="91425" rIns="91425" bIns="91425" anchor="t" anchorCtr="0">
            <a:noAutofit/>
          </a:bodyPr>
          <a:lstStyle/>
          <a:p>
            <a:pPr lvl="0" rtl="0">
              <a:spcBef>
                <a:spcPts val="0"/>
              </a:spcBef>
              <a:buNone/>
            </a:pPr>
            <a:r>
              <a:rPr lang="en"/>
              <a:t>View past data and graph.</a:t>
            </a:r>
          </a:p>
        </p:txBody>
      </p:sp>
      <p:cxnSp>
        <p:nvCxnSpPr>
          <p:cNvPr id="125" name="Shape 125"/>
          <p:cNvCxnSpPr>
            <a:stCxn id="126" idx="1"/>
          </p:cNvCxnSpPr>
          <p:nvPr/>
        </p:nvCxnSpPr>
        <p:spPr>
          <a:xfrm flipH="1">
            <a:off x="5763850" y="3682275"/>
            <a:ext cx="953400" cy="310200"/>
          </a:xfrm>
          <a:prstGeom prst="straightConnector1">
            <a:avLst/>
          </a:prstGeom>
          <a:noFill/>
          <a:ln w="9525" cap="flat" cmpd="sng">
            <a:solidFill>
              <a:schemeClr val="dk2"/>
            </a:solidFill>
            <a:prstDash val="solid"/>
            <a:round/>
            <a:headEnd type="none" w="lg" len="lg"/>
            <a:tailEnd type="triangle" w="lg" len="lg"/>
          </a:ln>
        </p:spPr>
      </p:cxnSp>
      <p:sp>
        <p:nvSpPr>
          <p:cNvPr id="126" name="Shape 126"/>
          <p:cNvSpPr txBox="1"/>
          <p:nvPr/>
        </p:nvSpPr>
        <p:spPr>
          <a:xfrm>
            <a:off x="6717250" y="3102375"/>
            <a:ext cx="1591200" cy="1159800"/>
          </a:xfrm>
          <a:prstGeom prst="rect">
            <a:avLst/>
          </a:prstGeom>
          <a:noFill/>
          <a:ln>
            <a:noFill/>
          </a:ln>
        </p:spPr>
        <p:txBody>
          <a:bodyPr lIns="91425" tIns="91425" rIns="91425" bIns="91425" anchor="t" anchorCtr="0">
            <a:noAutofit/>
          </a:bodyPr>
          <a:lstStyle/>
          <a:p>
            <a:pPr lvl="0" rtl="0">
              <a:spcBef>
                <a:spcPts val="0"/>
              </a:spcBef>
              <a:buNone/>
            </a:pPr>
            <a:r>
              <a:rPr lang="en"/>
              <a:t>Remove can be used when nurses trade or check other patients.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6301900" y="15850"/>
            <a:ext cx="2880000" cy="730200"/>
          </a:xfrm>
          <a:prstGeom prst="rect">
            <a:avLst/>
          </a:prstGeom>
        </p:spPr>
        <p:txBody>
          <a:bodyPr lIns="91425" tIns="91425" rIns="91425" bIns="91425" anchor="t" anchorCtr="0">
            <a:noAutofit/>
          </a:bodyPr>
          <a:lstStyle/>
          <a:p>
            <a:pPr lvl="0">
              <a:spcBef>
                <a:spcPts val="0"/>
              </a:spcBef>
              <a:buNone/>
            </a:pPr>
            <a:r>
              <a:rPr lang="en"/>
              <a:t>Edit Table Data</a:t>
            </a:r>
          </a:p>
        </p:txBody>
      </p:sp>
      <p:sp>
        <p:nvSpPr>
          <p:cNvPr id="132" name="Shape 132"/>
          <p:cNvSpPr txBox="1"/>
          <p:nvPr/>
        </p:nvSpPr>
        <p:spPr>
          <a:xfrm>
            <a:off x="450975" y="4619400"/>
            <a:ext cx="7020600" cy="353400"/>
          </a:xfrm>
          <a:prstGeom prst="rect">
            <a:avLst/>
          </a:prstGeom>
          <a:noFill/>
          <a:ln>
            <a:noFill/>
          </a:ln>
        </p:spPr>
        <p:txBody>
          <a:bodyPr lIns="91425" tIns="91425" rIns="91425" bIns="91425" anchor="t" anchorCtr="0">
            <a:noAutofit/>
          </a:bodyPr>
          <a:lstStyle/>
          <a:p>
            <a:pPr lvl="0" rtl="0">
              <a:spcBef>
                <a:spcPts val="0"/>
              </a:spcBef>
              <a:buNone/>
            </a:pPr>
            <a:r>
              <a:rPr lang="en">
                <a:solidFill>
                  <a:srgbClr val="666666"/>
                </a:solidFill>
              </a:rPr>
              <a:t>E: Feng, Murray, Park, Rue, Stevens</a:t>
            </a:r>
          </a:p>
        </p:txBody>
      </p:sp>
      <p:pic>
        <p:nvPicPr>
          <p:cNvPr id="133" name="Shape 133"/>
          <p:cNvPicPr preferRelativeResize="0"/>
          <p:nvPr/>
        </p:nvPicPr>
        <p:blipFill>
          <a:blip r:embed="rId3">
            <a:alphaModFix/>
          </a:blip>
          <a:stretch>
            <a:fillRect/>
          </a:stretch>
        </p:blipFill>
        <p:spPr>
          <a:xfrm>
            <a:off x="157799" y="166750"/>
            <a:ext cx="6025950" cy="4541374"/>
          </a:xfrm>
          <a:prstGeom prst="rect">
            <a:avLst/>
          </a:prstGeom>
          <a:noFill/>
          <a:ln>
            <a:noFill/>
          </a:ln>
        </p:spPr>
      </p:pic>
      <p:sp>
        <p:nvSpPr>
          <p:cNvPr id="134" name="Shape 134"/>
          <p:cNvSpPr txBox="1"/>
          <p:nvPr/>
        </p:nvSpPr>
        <p:spPr>
          <a:xfrm>
            <a:off x="6922125" y="961400"/>
            <a:ext cx="1117500" cy="636900"/>
          </a:xfrm>
          <a:prstGeom prst="rect">
            <a:avLst/>
          </a:prstGeom>
          <a:noFill/>
          <a:ln>
            <a:noFill/>
          </a:ln>
        </p:spPr>
        <p:txBody>
          <a:bodyPr lIns="91425" tIns="91425" rIns="91425" bIns="91425" anchor="t" anchorCtr="0">
            <a:noAutofit/>
          </a:bodyPr>
          <a:lstStyle/>
          <a:p>
            <a:pPr lvl="0">
              <a:spcBef>
                <a:spcPts val="0"/>
              </a:spcBef>
              <a:buNone/>
            </a:pPr>
            <a:r>
              <a:rPr lang="en"/>
              <a:t>Click to go to Patient Data page</a:t>
            </a:r>
          </a:p>
        </p:txBody>
      </p:sp>
      <p:sp>
        <p:nvSpPr>
          <p:cNvPr id="135" name="Shape 135"/>
          <p:cNvSpPr txBox="1"/>
          <p:nvPr/>
        </p:nvSpPr>
        <p:spPr>
          <a:xfrm>
            <a:off x="6922125" y="2568050"/>
            <a:ext cx="1117500" cy="636900"/>
          </a:xfrm>
          <a:prstGeom prst="rect">
            <a:avLst/>
          </a:prstGeom>
          <a:noFill/>
          <a:ln>
            <a:noFill/>
          </a:ln>
        </p:spPr>
        <p:txBody>
          <a:bodyPr lIns="91425" tIns="91425" rIns="91425" bIns="91425" anchor="t" anchorCtr="0">
            <a:noAutofit/>
          </a:bodyPr>
          <a:lstStyle/>
          <a:p>
            <a:pPr lvl="0" rtl="0">
              <a:spcBef>
                <a:spcPts val="0"/>
              </a:spcBef>
              <a:buNone/>
            </a:pPr>
            <a:r>
              <a:rPr lang="en"/>
              <a:t>Selected field is contrasted </a:t>
            </a:r>
          </a:p>
        </p:txBody>
      </p:sp>
      <p:sp>
        <p:nvSpPr>
          <p:cNvPr id="136" name="Shape 136"/>
          <p:cNvSpPr txBox="1"/>
          <p:nvPr/>
        </p:nvSpPr>
        <p:spPr>
          <a:xfrm>
            <a:off x="6922125" y="3705800"/>
            <a:ext cx="1117500" cy="636900"/>
          </a:xfrm>
          <a:prstGeom prst="rect">
            <a:avLst/>
          </a:prstGeom>
          <a:noFill/>
          <a:ln>
            <a:noFill/>
          </a:ln>
        </p:spPr>
        <p:txBody>
          <a:bodyPr lIns="91425" tIns="91425" rIns="91425" bIns="91425" anchor="t" anchorCtr="0">
            <a:noAutofit/>
          </a:bodyPr>
          <a:lstStyle/>
          <a:p>
            <a:pPr lvl="0" rtl="0">
              <a:spcBef>
                <a:spcPts val="0"/>
              </a:spcBef>
              <a:buNone/>
            </a:pPr>
            <a:r>
              <a:rPr lang="en"/>
              <a:t>Number pad for data entry</a:t>
            </a:r>
          </a:p>
        </p:txBody>
      </p:sp>
      <p:cxnSp>
        <p:nvCxnSpPr>
          <p:cNvPr id="137" name="Shape 137"/>
          <p:cNvCxnSpPr>
            <a:stCxn id="134" idx="1"/>
          </p:cNvCxnSpPr>
          <p:nvPr/>
        </p:nvCxnSpPr>
        <p:spPr>
          <a:xfrm rot="10800000">
            <a:off x="6056925" y="937250"/>
            <a:ext cx="865200" cy="342600"/>
          </a:xfrm>
          <a:prstGeom prst="straightConnector1">
            <a:avLst/>
          </a:prstGeom>
          <a:noFill/>
          <a:ln w="9525" cap="flat" cmpd="sng">
            <a:solidFill>
              <a:schemeClr val="dk2"/>
            </a:solidFill>
            <a:prstDash val="solid"/>
            <a:round/>
            <a:headEnd type="none" w="lg" len="lg"/>
            <a:tailEnd type="triangle" w="lg" len="lg"/>
          </a:ln>
        </p:spPr>
      </p:cxnSp>
      <p:cxnSp>
        <p:nvCxnSpPr>
          <p:cNvPr id="138" name="Shape 138"/>
          <p:cNvCxnSpPr>
            <a:stCxn id="135" idx="1"/>
          </p:cNvCxnSpPr>
          <p:nvPr/>
        </p:nvCxnSpPr>
        <p:spPr>
          <a:xfrm rot="10800000">
            <a:off x="2591325" y="2319500"/>
            <a:ext cx="4330800" cy="567000"/>
          </a:xfrm>
          <a:prstGeom prst="straightConnector1">
            <a:avLst/>
          </a:prstGeom>
          <a:noFill/>
          <a:ln w="9525" cap="flat" cmpd="sng">
            <a:solidFill>
              <a:schemeClr val="dk2"/>
            </a:solidFill>
            <a:prstDash val="solid"/>
            <a:round/>
            <a:headEnd type="none" w="lg" len="lg"/>
            <a:tailEnd type="triangle" w="lg" len="lg"/>
          </a:ln>
        </p:spPr>
      </p:cxnSp>
      <p:cxnSp>
        <p:nvCxnSpPr>
          <p:cNvPr id="139" name="Shape 139"/>
          <p:cNvCxnSpPr>
            <a:stCxn id="136" idx="1"/>
          </p:cNvCxnSpPr>
          <p:nvPr/>
        </p:nvCxnSpPr>
        <p:spPr>
          <a:xfrm rot="10800000">
            <a:off x="5979825" y="3480050"/>
            <a:ext cx="942300" cy="5442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6203025" y="-14750"/>
            <a:ext cx="3024300" cy="707400"/>
          </a:xfrm>
          <a:prstGeom prst="rect">
            <a:avLst/>
          </a:prstGeom>
        </p:spPr>
        <p:txBody>
          <a:bodyPr lIns="91425" tIns="91425" rIns="91425" bIns="91425" anchor="t" anchorCtr="0">
            <a:noAutofit/>
          </a:bodyPr>
          <a:lstStyle/>
          <a:p>
            <a:pPr lvl="0" rtl="0">
              <a:spcBef>
                <a:spcPts val="0"/>
              </a:spcBef>
              <a:buNone/>
            </a:pPr>
            <a:r>
              <a:rPr lang="en"/>
              <a:t>Edit Patient Information</a:t>
            </a:r>
          </a:p>
        </p:txBody>
      </p:sp>
      <p:sp>
        <p:nvSpPr>
          <p:cNvPr id="145" name="Shape 145"/>
          <p:cNvSpPr txBox="1"/>
          <p:nvPr/>
        </p:nvSpPr>
        <p:spPr>
          <a:xfrm>
            <a:off x="450975" y="4619400"/>
            <a:ext cx="7020600" cy="353400"/>
          </a:xfrm>
          <a:prstGeom prst="rect">
            <a:avLst/>
          </a:prstGeom>
          <a:noFill/>
          <a:ln>
            <a:noFill/>
          </a:ln>
        </p:spPr>
        <p:txBody>
          <a:bodyPr lIns="91425" tIns="91425" rIns="91425" bIns="91425" anchor="t" anchorCtr="0">
            <a:noAutofit/>
          </a:bodyPr>
          <a:lstStyle/>
          <a:p>
            <a:pPr lvl="0" rtl="0">
              <a:spcBef>
                <a:spcPts val="0"/>
              </a:spcBef>
              <a:buNone/>
            </a:pPr>
            <a:r>
              <a:rPr lang="en">
                <a:solidFill>
                  <a:srgbClr val="666666"/>
                </a:solidFill>
              </a:rPr>
              <a:t>E: Feng, Murray, Park, Rue, Stevens</a:t>
            </a:r>
          </a:p>
        </p:txBody>
      </p:sp>
      <p:pic>
        <p:nvPicPr>
          <p:cNvPr id="146" name="Shape 146"/>
          <p:cNvPicPr preferRelativeResize="0"/>
          <p:nvPr/>
        </p:nvPicPr>
        <p:blipFill>
          <a:blip r:embed="rId3">
            <a:alphaModFix/>
          </a:blip>
          <a:stretch>
            <a:fillRect/>
          </a:stretch>
        </p:blipFill>
        <p:spPr>
          <a:xfrm>
            <a:off x="199399" y="213850"/>
            <a:ext cx="5868775" cy="4414425"/>
          </a:xfrm>
          <a:prstGeom prst="rect">
            <a:avLst/>
          </a:prstGeom>
          <a:noFill/>
          <a:ln>
            <a:noFill/>
          </a:ln>
        </p:spPr>
      </p:pic>
      <p:sp>
        <p:nvSpPr>
          <p:cNvPr id="147" name="Shape 147"/>
          <p:cNvSpPr txBox="1"/>
          <p:nvPr/>
        </p:nvSpPr>
        <p:spPr>
          <a:xfrm>
            <a:off x="6294425" y="2140275"/>
            <a:ext cx="2104200" cy="764100"/>
          </a:xfrm>
          <a:prstGeom prst="rect">
            <a:avLst/>
          </a:prstGeom>
          <a:noFill/>
          <a:ln>
            <a:noFill/>
          </a:ln>
        </p:spPr>
        <p:txBody>
          <a:bodyPr lIns="91425" tIns="91425" rIns="91425" bIns="91425" anchor="t" anchorCtr="0">
            <a:noAutofit/>
          </a:bodyPr>
          <a:lstStyle/>
          <a:p>
            <a:pPr lvl="0" rtl="0">
              <a:spcBef>
                <a:spcPts val="0"/>
              </a:spcBef>
              <a:buNone/>
            </a:pPr>
            <a:r>
              <a:rPr lang="en"/>
              <a:t>Page designed to have both the fields and the keyboard visible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4500" y="4525"/>
            <a:ext cx="3004800" cy="707400"/>
          </a:xfrm>
          <a:prstGeom prst="rect">
            <a:avLst/>
          </a:prstGeom>
        </p:spPr>
        <p:txBody>
          <a:bodyPr lIns="91425" tIns="91425" rIns="91425" bIns="91425" anchor="t" anchorCtr="0">
            <a:noAutofit/>
          </a:bodyPr>
          <a:lstStyle/>
          <a:p>
            <a:pPr lvl="0">
              <a:spcBef>
                <a:spcPts val="0"/>
              </a:spcBef>
              <a:buNone/>
            </a:pPr>
            <a:r>
              <a:rPr lang="en"/>
              <a:t>All Patients List</a:t>
            </a:r>
          </a:p>
        </p:txBody>
      </p:sp>
      <p:sp>
        <p:nvSpPr>
          <p:cNvPr id="153" name="Shape 153"/>
          <p:cNvSpPr txBox="1"/>
          <p:nvPr/>
        </p:nvSpPr>
        <p:spPr>
          <a:xfrm>
            <a:off x="450975" y="4619400"/>
            <a:ext cx="7020600" cy="353400"/>
          </a:xfrm>
          <a:prstGeom prst="rect">
            <a:avLst/>
          </a:prstGeom>
          <a:noFill/>
          <a:ln>
            <a:noFill/>
          </a:ln>
        </p:spPr>
        <p:txBody>
          <a:bodyPr lIns="91425" tIns="91425" rIns="91425" bIns="91425" anchor="t" anchorCtr="0">
            <a:noAutofit/>
          </a:bodyPr>
          <a:lstStyle/>
          <a:p>
            <a:pPr lvl="0" rtl="0">
              <a:spcBef>
                <a:spcPts val="0"/>
              </a:spcBef>
              <a:buNone/>
            </a:pPr>
            <a:r>
              <a:rPr lang="en">
                <a:solidFill>
                  <a:srgbClr val="666666"/>
                </a:solidFill>
              </a:rPr>
              <a:t>E: Feng, Murray, Park, Rue, Stevens</a:t>
            </a:r>
          </a:p>
        </p:txBody>
      </p:sp>
      <p:pic>
        <p:nvPicPr>
          <p:cNvPr id="154" name="Shape 154"/>
          <p:cNvPicPr preferRelativeResize="0"/>
          <p:nvPr/>
        </p:nvPicPr>
        <p:blipFill>
          <a:blip r:embed="rId3">
            <a:alphaModFix/>
          </a:blip>
          <a:stretch>
            <a:fillRect/>
          </a:stretch>
        </p:blipFill>
        <p:spPr>
          <a:xfrm>
            <a:off x="211900" y="183000"/>
            <a:ext cx="5538425" cy="4382574"/>
          </a:xfrm>
          <a:prstGeom prst="rect">
            <a:avLst/>
          </a:prstGeom>
          <a:noFill/>
          <a:ln>
            <a:noFill/>
          </a:ln>
        </p:spPr>
      </p:pic>
      <p:sp>
        <p:nvSpPr>
          <p:cNvPr id="155" name="Shape 155"/>
          <p:cNvSpPr/>
          <p:nvPr/>
        </p:nvSpPr>
        <p:spPr>
          <a:xfrm>
            <a:off x="4972650" y="278800"/>
            <a:ext cx="368700" cy="353400"/>
          </a:xfrm>
          <a:prstGeom prst="ellipse">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txBox="1"/>
          <p:nvPr/>
        </p:nvSpPr>
        <p:spPr>
          <a:xfrm>
            <a:off x="6762025" y="1204900"/>
            <a:ext cx="1766700" cy="583200"/>
          </a:xfrm>
          <a:prstGeom prst="rect">
            <a:avLst/>
          </a:prstGeom>
          <a:noFill/>
          <a:ln>
            <a:noFill/>
          </a:ln>
        </p:spPr>
        <p:txBody>
          <a:bodyPr lIns="91425" tIns="91425" rIns="91425" bIns="91425" anchor="t" anchorCtr="0">
            <a:noAutofit/>
          </a:bodyPr>
          <a:lstStyle/>
          <a:p>
            <a:pPr lvl="0">
              <a:spcBef>
                <a:spcPts val="0"/>
              </a:spcBef>
              <a:buNone/>
            </a:pPr>
            <a:r>
              <a:rPr lang="en"/>
              <a:t>Icon to go to all patients list</a:t>
            </a:r>
          </a:p>
        </p:txBody>
      </p:sp>
      <p:sp>
        <p:nvSpPr>
          <p:cNvPr id="157" name="Shape 157"/>
          <p:cNvSpPr txBox="1"/>
          <p:nvPr/>
        </p:nvSpPr>
        <p:spPr>
          <a:xfrm>
            <a:off x="6762025" y="2281080"/>
            <a:ext cx="1766700" cy="1119900"/>
          </a:xfrm>
          <a:prstGeom prst="rect">
            <a:avLst/>
          </a:prstGeom>
          <a:noFill/>
          <a:ln>
            <a:noFill/>
          </a:ln>
        </p:spPr>
        <p:txBody>
          <a:bodyPr lIns="91425" tIns="91425" rIns="91425" bIns="91425" anchor="t" anchorCtr="0">
            <a:noAutofit/>
          </a:bodyPr>
          <a:lstStyle/>
          <a:p>
            <a:pPr lvl="0" rtl="0">
              <a:spcBef>
                <a:spcPts val="0"/>
              </a:spcBef>
              <a:buNone/>
            </a:pPr>
            <a:r>
              <a:rPr lang="en"/>
              <a:t>Aggregated patient list with most important information</a:t>
            </a:r>
          </a:p>
        </p:txBody>
      </p:sp>
      <p:cxnSp>
        <p:nvCxnSpPr>
          <p:cNvPr id="158" name="Shape 158"/>
          <p:cNvCxnSpPr>
            <a:stCxn id="156" idx="1"/>
          </p:cNvCxnSpPr>
          <p:nvPr/>
        </p:nvCxnSpPr>
        <p:spPr>
          <a:xfrm rot="10800000">
            <a:off x="5259925" y="619300"/>
            <a:ext cx="1502100" cy="877200"/>
          </a:xfrm>
          <a:prstGeom prst="straightConnector1">
            <a:avLst/>
          </a:prstGeom>
          <a:noFill/>
          <a:ln w="9525" cap="flat" cmpd="sng">
            <a:solidFill>
              <a:schemeClr val="dk2"/>
            </a:solidFill>
            <a:prstDash val="solid"/>
            <a:round/>
            <a:headEnd type="none" w="lg" len="lg"/>
            <a:tailEnd type="triangle" w="lg" len="lg"/>
          </a:ln>
        </p:spPr>
      </p:cxnSp>
      <p:cxnSp>
        <p:nvCxnSpPr>
          <p:cNvPr id="159" name="Shape 159"/>
          <p:cNvCxnSpPr>
            <a:stCxn id="157" idx="1"/>
          </p:cNvCxnSpPr>
          <p:nvPr/>
        </p:nvCxnSpPr>
        <p:spPr>
          <a:xfrm flipH="1">
            <a:off x="5763925" y="2841030"/>
            <a:ext cx="998100" cy="96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2202</Words>
  <Application>Microsoft Office PowerPoint</Application>
  <PresentationFormat>On-screen Show (16:9)</PresentationFormat>
  <Paragraphs>130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PT Sans Narrow</vt:lpstr>
      <vt:lpstr>Arial</vt:lpstr>
      <vt:lpstr>Courier New</vt:lpstr>
      <vt:lpstr>Open Sans</vt:lpstr>
      <vt:lpstr>tropic</vt:lpstr>
      <vt:lpstr>Group Assignment 3</vt:lpstr>
      <vt:lpstr>Home Page </vt:lpstr>
      <vt:lpstr>Patient Selected</vt:lpstr>
      <vt:lpstr>BG Data Input</vt:lpstr>
      <vt:lpstr>Deviant Data Alert</vt:lpstr>
      <vt:lpstr>Patient Information</vt:lpstr>
      <vt:lpstr>Edit Table Data</vt:lpstr>
      <vt:lpstr>Edit Patient Information</vt:lpstr>
      <vt:lpstr>All Patients List</vt:lpstr>
      <vt:lpstr>Add Patient to My Patients List</vt:lpstr>
      <vt:lpstr>New Patient Input</vt:lpstr>
      <vt:lpstr>Accommodations to Scenario A</vt:lpstr>
      <vt:lpstr>Accommodations to Scenario B </vt:lpstr>
      <vt:lpstr>Questions 4 and 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Assignment 3</dc:title>
  <dc:creator>Kathryn Murray</dc:creator>
  <cp:lastModifiedBy>student</cp:lastModifiedBy>
  <cp:revision>1</cp:revision>
  <dcterms:modified xsi:type="dcterms:W3CDTF">2016-10-24T02:35:38Z</dcterms:modified>
</cp:coreProperties>
</file>