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68" r:id="rId2"/>
    <p:sldId id="277" r:id="rId3"/>
    <p:sldId id="278" r:id="rId4"/>
    <p:sldId id="279" r:id="rId5"/>
    <p:sldId id="280" r:id="rId6"/>
    <p:sldId id="281" r:id="rId7"/>
    <p:sldId id="282" r:id="rId8"/>
    <p:sldId id="283" r:id="rId9"/>
    <p:sldId id="284" r:id="rId10"/>
    <p:sldId id="285"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p:scale>
          <a:sx n="66" d="100"/>
          <a:sy n="66" d="100"/>
        </p:scale>
        <p:origin x="1330" y="413"/>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7/15/2024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7/15/2024</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7/15/2024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7/15/2024</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normAutofit/>
          </a:bodyPr>
          <a:lstStyle/>
          <a:p>
            <a:pPr>
              <a:lnSpc>
                <a:spcPct val="115000"/>
              </a:lnSpc>
              <a:spcAft>
                <a:spcPts val="600"/>
              </a:spcAft>
            </a:pPr>
            <a:r>
              <a:rPr lang="en-GB" sz="3000" b="1" i="1" dirty="0">
                <a:effectLst/>
                <a:latin typeface="Times New Roman" panose="02020603050405020304" pitchFamily="18" charset="0"/>
                <a:ea typeface="Times New Roman" panose="02020603050405020304" pitchFamily="18" charset="0"/>
                <a:cs typeface="Times New Roman" panose="02020603050405020304" pitchFamily="18" charset="0"/>
              </a:rPr>
              <a:t>PS-07 Innovative Monitoring System for </a:t>
            </a:r>
            <a:r>
              <a:rPr lang="en-GB" sz="3000" b="1" i="1" dirty="0" err="1">
                <a:effectLst/>
                <a:latin typeface="Times New Roman" panose="02020603050405020304" pitchFamily="18" charset="0"/>
                <a:ea typeface="Times New Roman" panose="02020603050405020304" pitchFamily="18" charset="0"/>
                <a:cs typeface="Times New Roman" panose="02020603050405020304" pitchFamily="18" charset="0"/>
              </a:rPr>
              <a:t>TeleICU</a:t>
            </a:r>
            <a:r>
              <a:rPr lang="en-GB" sz="3000" b="1" i="1" dirty="0">
                <a:effectLst/>
                <a:latin typeface="Times New Roman" panose="02020603050405020304" pitchFamily="18" charset="0"/>
                <a:ea typeface="Times New Roman" panose="02020603050405020304" pitchFamily="18" charset="0"/>
                <a:cs typeface="Times New Roman" panose="02020603050405020304" pitchFamily="18" charset="0"/>
              </a:rPr>
              <a:t> Patients Using Video Processing &amp; Deep Learning</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2476500" y="5597168"/>
            <a:ext cx="8683625" cy="732840"/>
          </a:xfrm>
        </p:spPr>
        <p:txBody>
          <a:bodyPr/>
          <a:lstStyle/>
          <a:p>
            <a:pPr algn="ctr">
              <a:lnSpc>
                <a:spcPct val="115000"/>
              </a:lnSpc>
              <a:spcAft>
                <a:spcPts val="600"/>
              </a:spcAft>
            </a:pPr>
            <a:r>
              <a:rPr lang="en-GB" sz="1800" b="1" i="1" dirty="0">
                <a:effectLst/>
                <a:latin typeface="Times New Roman" panose="02020603050405020304" pitchFamily="18" charset="0"/>
                <a:ea typeface="Calibri" panose="020F0502020204030204" pitchFamily="34" charset="0"/>
                <a:cs typeface="Times New Roman" panose="02020603050405020304" pitchFamily="18" charset="0"/>
              </a:rPr>
              <a:t>Submitted for the Intel Unnati Industrial Training Program 2024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0CBB-FDB2-7CEF-434B-20ED469A27D6}"/>
              </a:ext>
            </a:extLst>
          </p:cNvPr>
          <p:cNvSpPr>
            <a:spLocks noGrp="1"/>
          </p:cNvSpPr>
          <p:nvPr>
            <p:ph type="title"/>
          </p:nvPr>
        </p:nvSpPr>
        <p:spPr/>
        <p:txBody>
          <a:bodyPr/>
          <a:lstStyle/>
          <a:p>
            <a:pPr algn="ct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TEAM MEMBERS &amp; CONTRIBUTION</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47038B-149C-7114-7EC3-5B2DE76F6D7F}"/>
              </a:ext>
            </a:extLst>
          </p:cNvPr>
          <p:cNvSpPr>
            <a:spLocks noGrp="1"/>
          </p:cNvSpPr>
          <p:nvPr>
            <p:ph idx="1"/>
          </p:nvPr>
        </p:nvSpPr>
        <p:spPr>
          <a:xfrm>
            <a:off x="685801" y="1491916"/>
            <a:ext cx="10840914" cy="4299285"/>
          </a:xfrm>
        </p:spPr>
        <p:txBody>
          <a:bodyPr/>
          <a:lstStyle/>
          <a:p>
            <a:pPr marL="0" indent="0" algn="ctr">
              <a:lnSpc>
                <a:spcPct val="150000"/>
              </a:lnSpc>
              <a:spcAft>
                <a:spcPts val="600"/>
              </a:spcAft>
              <a:buNone/>
            </a:pPr>
            <a:r>
              <a:rPr lang="en-GB" sz="2200" b="1" i="1" u="sng" dirty="0">
                <a:effectLst/>
                <a:latin typeface="Times New Roman" panose="02020603050405020304" pitchFamily="18" charset="0"/>
                <a:ea typeface="Calibri" panose="020F0502020204030204" pitchFamily="34" charset="0"/>
                <a:cs typeface="Times New Roman" panose="02020603050405020304" pitchFamily="18" charset="0"/>
              </a:rPr>
              <a:t>Team- AI Wizards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600"/>
              </a:spcAft>
            </a:pP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Fathima Fahim      [1NT21AD018]</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600"/>
              </a:spcAft>
            </a:pP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Manasa S               [1NT21AD030]</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600"/>
              </a:spcAft>
            </a:pP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Sneha V                  [1NT21AD052]</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15000"/>
              </a:lnSpc>
              <a:buNone/>
            </a:pPr>
            <a:endParaRPr lang="en-GB"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buFont typeface="Wingdings" panose="05000000000000000000" pitchFamily="2" charset="2"/>
              <a:buChar char="Ø"/>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Fathima Fahim- Synopsis, Code, Dataset Creation and Final Report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buFont typeface="Wingdings" panose="05000000000000000000" pitchFamily="2" charset="2"/>
              <a:buChar char="Ø"/>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Manasa S- Synopsis, Code, Dataset Creation and Final Report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600"/>
              </a:spcAft>
              <a:buFont typeface="Wingdings" panose="05000000000000000000" pitchFamily="2" charset="2"/>
              <a:buChar char="Ø"/>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Sneha V- Synopsis, Code, Dataset Creation and Final Report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502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Conclusion</a:t>
            </a:r>
          </a:p>
        </p:txBody>
      </p:sp>
      <p:pic>
        <p:nvPicPr>
          <p:cNvPr id="10" name="Picture 9"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251032" y="609600"/>
            <a:ext cx="1171575" cy="1171575"/>
          </a:xfrm>
          <a:prstGeom prst="rect">
            <a:avLst/>
          </a:prstGeom>
        </p:spPr>
      </p:pic>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685801" y="1869600"/>
            <a:ext cx="10820397" cy="3921601"/>
          </a:xfrm>
        </p:spPr>
        <p:txBody>
          <a:bodyPr>
            <a:normAutofit/>
          </a:bodyPr>
          <a:lstStyle/>
          <a:p>
            <a:pPr marL="0" indent="0" algn="just">
              <a:buNone/>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integration of YOLOv8 for person classification and fall detection, along with </a:t>
            </a:r>
            <a:r>
              <a:rPr lang="en-GB" sz="2200"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for seizure and breathlessness detection, presents a robust and innovative solution for monitoring </a:t>
            </a:r>
            <a:r>
              <a:rPr lang="en-GB" sz="2200" dirty="0" err="1">
                <a:effectLst/>
                <a:latin typeface="Times New Roman" panose="02020603050405020304" pitchFamily="18" charset="0"/>
                <a:ea typeface="Calibri" panose="020F0502020204030204" pitchFamily="34" charset="0"/>
                <a:cs typeface="Times New Roman" panose="02020603050405020304" pitchFamily="18" charset="0"/>
              </a:rPr>
              <a:t>TeleICU</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patients. By leveraging the precise object detection capabilities of YOLOv8, the system ensures accurate and real-time classification of patients and can swiftly identify falls, enabling immediate intervention and reducing the risk of injury. Concurrently, </a:t>
            </a:r>
            <a:r>
              <a:rPr lang="en-GB" sz="2200" dirty="0" err="1">
                <a:effectLst/>
                <a:latin typeface="Times New Roman" panose="02020603050405020304" pitchFamily="18" charset="0"/>
                <a:ea typeface="Calibri" panose="020F0502020204030204" pitchFamily="34" charset="0"/>
                <a:cs typeface="Times New Roman" panose="02020603050405020304" pitchFamily="18" charset="0"/>
              </a:rPr>
              <a:t>MediaPipe's</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advanced movement and pose estimation technologies allow for the effective detection of seizures and breathlessness, critical conditions that require prompt medical attention. This dual-technology approach not only enhances patient safety and care but also significantly alleviates the workload of healthcare providers by providing continuous, non-intrusive monitoring.</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200" dirty="0"/>
          </a:p>
        </p:txBody>
      </p:sp>
    </p:spTree>
    <p:extLst>
      <p:ext uri="{BB962C8B-B14F-4D97-AF65-F5344CB8AC3E}">
        <p14:creationId xmlns:p14="http://schemas.microsoft.com/office/powerpoint/2010/main" val="133014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CEC2-2D4C-B0F6-DC26-C9CBB7368BAA}"/>
              </a:ext>
            </a:extLst>
          </p:cNvPr>
          <p:cNvSpPr>
            <a:spLocks noGrp="1"/>
          </p:cNvSpPr>
          <p:nvPr>
            <p:ph type="title"/>
          </p:nvPr>
        </p:nvSpPr>
        <p:spPr>
          <a:xfrm>
            <a:off x="685801" y="1427748"/>
            <a:ext cx="10840914" cy="955201"/>
          </a:xfrm>
        </p:spPr>
        <p:txBody>
          <a:bodyPr>
            <a:normAutofit fontScale="90000"/>
          </a:bodyPr>
          <a:lstStyle/>
          <a:p>
            <a:pPr algn="ctr">
              <a:lnSpc>
                <a:spcPct val="115000"/>
              </a:lnSpc>
              <a:spcAft>
                <a:spcPts val="600"/>
              </a:spcAft>
            </a:pPr>
            <a:r>
              <a:rPr lang="en-GB" sz="27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br>
              <a:rPr lang="en-GB" sz="27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2700" dirty="0">
                <a:effectLst/>
                <a:latin typeface="Times New Roman" panose="02020603050405020304" pitchFamily="18" charset="0"/>
                <a:ea typeface="Calibri" panose="020F0502020204030204" pitchFamily="34" charset="0"/>
                <a:cs typeface="Times New Roman" panose="02020603050405020304" pitchFamily="18" charset="0"/>
              </a:rPr>
            </a:br>
            <a:r>
              <a:rPr lang="en-GB" sz="2700" b="1" dirty="0">
                <a:effectLst/>
                <a:latin typeface="Times New Roman" panose="02020603050405020304" pitchFamily="18" charset="0"/>
                <a:ea typeface="Calibri" panose="020F0502020204030204" pitchFamily="34" charset="0"/>
                <a:cs typeface="Times New Roman" panose="02020603050405020304" pitchFamily="18" charset="0"/>
              </a:rPr>
              <a:t>Innovative Monitoring System for </a:t>
            </a:r>
            <a:r>
              <a:rPr lang="en-GB" sz="2700" b="1" dirty="0" err="1">
                <a:effectLst/>
                <a:latin typeface="Times New Roman" panose="02020603050405020304" pitchFamily="18" charset="0"/>
                <a:ea typeface="Calibri" panose="020F0502020204030204" pitchFamily="34" charset="0"/>
                <a:cs typeface="Times New Roman" panose="02020603050405020304" pitchFamily="18" charset="0"/>
              </a:rPr>
              <a:t>TeleICU</a:t>
            </a:r>
            <a:r>
              <a:rPr lang="en-GB" sz="2700" b="1" dirty="0">
                <a:effectLst/>
                <a:latin typeface="Times New Roman" panose="02020603050405020304" pitchFamily="18" charset="0"/>
                <a:ea typeface="Calibri" panose="020F0502020204030204" pitchFamily="34" charset="0"/>
                <a:cs typeface="Times New Roman" panose="02020603050405020304" pitchFamily="18" charset="0"/>
              </a:rPr>
              <a:t> Patients Using Video Processing and Deep Learning.</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10AE0D3-C3A2-94F2-EB19-DF9E2F4D9EB9}"/>
              </a:ext>
            </a:extLst>
          </p:cNvPr>
          <p:cNvSpPr>
            <a:spLocks noGrp="1"/>
          </p:cNvSpPr>
          <p:nvPr>
            <p:ph idx="1"/>
          </p:nvPr>
        </p:nvSpPr>
        <p:spPr>
          <a:xfrm>
            <a:off x="685801" y="3008591"/>
            <a:ext cx="10840914" cy="2269262"/>
          </a:xfrm>
        </p:spPr>
        <p:txBody>
          <a:bodyPr/>
          <a:lstStyle/>
          <a:p>
            <a:pPr marL="0" indent="0" algn="just">
              <a:buNone/>
            </a:pPr>
            <a:r>
              <a:rPr lang="en-GB" sz="2200" dirty="0" err="1">
                <a:effectLst/>
                <a:latin typeface="Times New Roman" panose="02020603050405020304" pitchFamily="18" charset="0"/>
                <a:ea typeface="Calibri" panose="020F0502020204030204" pitchFamily="34" charset="0"/>
                <a:cs typeface="Times New Roman" panose="02020603050405020304" pitchFamily="18" charset="0"/>
              </a:rPr>
              <a:t>TeleICU</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is concept for monitoring ICU patients from remote locations to reduce the burden of on-site intensivist. Currently there are multiple products available in this domain where one profession seating at remote location physically monitors one or two remote patients in </a:t>
            </a:r>
            <a:r>
              <a:rPr lang="en-GB" sz="2200" dirty="0" err="1">
                <a:effectLst/>
                <a:latin typeface="Times New Roman" panose="02020603050405020304" pitchFamily="18" charset="0"/>
                <a:ea typeface="Calibri" panose="020F0502020204030204" pitchFamily="34" charset="0"/>
                <a:cs typeface="Times New Roman" panose="02020603050405020304" pitchFamily="18" charset="0"/>
              </a:rPr>
              <a:t>TeleICU</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The proposed solution should work to reduce the burden of remote health care professional so, one remote health care professional can monitor 5 or more patients at single time.</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7120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57DC-4040-5A8B-B5A2-1B4BA7B4F483}"/>
              </a:ext>
            </a:extLst>
          </p:cNvPr>
          <p:cNvSpPr>
            <a:spLocks noGrp="1"/>
          </p:cNvSpPr>
          <p:nvPr>
            <p:ph type="title"/>
          </p:nvPr>
        </p:nvSpPr>
        <p:spPr>
          <a:xfrm>
            <a:off x="685801" y="433137"/>
            <a:ext cx="10840914" cy="1260000"/>
          </a:xfrm>
        </p:spPr>
        <p:txBody>
          <a:bodyPr/>
          <a:lstStyle/>
          <a:p>
            <a:pPr algn="ct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UNIQUE IDEA BRIEF (SOLUTION)</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332288F-1760-7AFA-1F49-D17BF9022AD9}"/>
              </a:ext>
            </a:extLst>
          </p:cNvPr>
          <p:cNvSpPr>
            <a:spLocks noGrp="1"/>
          </p:cNvSpPr>
          <p:nvPr>
            <p:ph idx="1"/>
          </p:nvPr>
        </p:nvSpPr>
        <p:spPr>
          <a:xfrm>
            <a:off x="665285" y="1276042"/>
            <a:ext cx="10840914" cy="4611410"/>
          </a:xfrm>
        </p:spPr>
        <p:txBody>
          <a:bodyPr>
            <a:noAutofit/>
          </a:bodyPr>
          <a:lstStyle/>
          <a:p>
            <a:pPr marL="0" indent="0" algn="just">
              <a:buNone/>
            </a:pP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The Advanced </a:t>
            </a:r>
            <a:r>
              <a:rPr lang="en-GB" sz="2100" dirty="0" err="1">
                <a:effectLst/>
                <a:latin typeface="Times New Roman" panose="02020603050405020304" pitchFamily="18" charset="0"/>
                <a:ea typeface="Calibri" panose="020F0502020204030204" pitchFamily="34" charset="0"/>
                <a:cs typeface="Times New Roman" panose="02020603050405020304" pitchFamily="18" charset="0"/>
              </a:rPr>
              <a:t>TeleICU</a:t>
            </a: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 Monitoring System leverages the powerful capabilities of YOLOv8 and </a:t>
            </a:r>
            <a:r>
              <a:rPr lang="en-GB" sz="2100"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 to enhance patient care in intensive care units. YOLOv8 is utilized for precise person classification, providing accurate detection of patients within real-time video feeds. This ensures that the system can consistently identify and monitor patients, distinguishing them from other objects and activities within the ICU environment. Complementing this, </a:t>
            </a:r>
            <a:r>
              <a:rPr lang="en-GB" sz="2100"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 is employed for detailed movement classification, using advanced pose estimation techniques to track and identify specific patient activities and patterns. This includes monitoring movements such as breathlessness, seizures and fall, which can offer crucial insights into a patient's condition. Additionally, YOLOv8's sophisticated fall detection algorithms play a critical role in patient safety by identifying falls in real-time. The system detects sudden changes in posture or rapid movements indicative of a fall, and immediately sends alerts to healthcare providers, enabling swift and effective intervention. Together, these technologies create a comprehensive monitoring solution that enhances patient safety, improves response times, and supports better overall outcomes in the ICU.</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10647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1118-912C-4D96-D588-649D9A7AE761}"/>
              </a:ext>
            </a:extLst>
          </p:cNvPr>
          <p:cNvSpPr>
            <a:spLocks noGrp="1"/>
          </p:cNvSpPr>
          <p:nvPr>
            <p:ph type="title"/>
          </p:nvPr>
        </p:nvSpPr>
        <p:spPr>
          <a:xfrm>
            <a:off x="685801" y="609600"/>
            <a:ext cx="10840914" cy="673768"/>
          </a:xfrm>
        </p:spPr>
        <p:txBody>
          <a:bodyPr>
            <a:normAutofit fontScale="90000"/>
          </a:bodyPr>
          <a:lstStyle/>
          <a:p>
            <a:pPr algn="ctr"/>
            <a:r>
              <a:rPr lang="en-GB" sz="2700" b="1" dirty="0">
                <a:effectLst/>
                <a:latin typeface="Times New Roman" panose="02020603050405020304" pitchFamily="18" charset="0"/>
                <a:ea typeface="Calibri" panose="020F0502020204030204" pitchFamily="34" charset="0"/>
                <a:cs typeface="Times New Roman" panose="02020603050405020304" pitchFamily="18" charset="0"/>
              </a:rPr>
              <a:t>FEATURES OFFERED</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CA4C5CE-3523-F792-BE6D-B782B9E84ABB}"/>
              </a:ext>
            </a:extLst>
          </p:cNvPr>
          <p:cNvSpPr>
            <a:spLocks noGrp="1"/>
          </p:cNvSpPr>
          <p:nvPr>
            <p:ph idx="1"/>
          </p:nvPr>
        </p:nvSpPr>
        <p:spPr>
          <a:xfrm>
            <a:off x="685801" y="1283368"/>
            <a:ext cx="10840914" cy="5213685"/>
          </a:xfrm>
        </p:spPr>
        <p:txBody>
          <a:bodyPr>
            <a:normAutofit fontScale="92500" lnSpcReduction="20000"/>
          </a:bodyPr>
          <a:lstStyle/>
          <a:p>
            <a:pPr algn="just">
              <a:lnSpc>
                <a:spcPct val="115000"/>
              </a:lnSpc>
              <a:spcAft>
                <a:spcPts val="60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Utilizing YOLOv8's robust object detection capabilities allows the system to accurately classify patients and distinguish them from other objects within the ICU environment. This high-precision detection ensures that the system can reliably identify patients in real-time video feeds, avoiding false positives and negatives that could arise from misidentifying medical equipment, furniture, or other personnel. By maintaining a clear focus on patient monitoring, YOLOv8 ensures continuous, accurate tracking of patient presence and activities, contributing to a more effective and responsive monitoring system.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60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In parallel, the development and deployment of fall detection algorithms using YOLOv8 provide a crucial layer of safety for ICU patients. These algorithms are designed to identify falls in real-time by detecting sudden changes in posture or rapid movements that are indicative of a fall.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2400" dirty="0">
                <a:effectLst/>
                <a:latin typeface="Times New Roman" panose="02020603050405020304" pitchFamily="18" charset="0"/>
                <a:ea typeface="Calibri" panose="020F0502020204030204" pitchFamily="34" charset="0"/>
                <a:cs typeface="Times New Roman" panose="02020603050405020304" pitchFamily="18" charset="0"/>
              </a:rPr>
              <a:t>Leverage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MediaPipe's</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pose estimation models to track and classify patient movements, such as sitting, lying down, standing, or getting out of bed. Use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to identify specific activities and patterns, such as restlessness, repetitive movements, or reaching for objects, providing insights into the patient's condition and comfort.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24318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0CAE-0132-AB1B-E2BA-20C7864A5926}"/>
              </a:ext>
            </a:extLst>
          </p:cNvPr>
          <p:cNvSpPr>
            <a:spLocks noGrp="1"/>
          </p:cNvSpPr>
          <p:nvPr>
            <p:ph type="title"/>
          </p:nvPr>
        </p:nvSpPr>
        <p:spPr>
          <a:xfrm>
            <a:off x="675543" y="553452"/>
            <a:ext cx="10840914" cy="457199"/>
          </a:xfrm>
        </p:spPr>
        <p:txBody>
          <a:bodyPr>
            <a:normAutofit fontScale="90000"/>
          </a:bodyPr>
          <a:lstStyle/>
          <a:p>
            <a:pPr algn="ct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PROCESS FLOW</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10E91A9-B042-7EF1-C403-2E23CD4F3250}"/>
              </a:ext>
            </a:extLst>
          </p:cNvPr>
          <p:cNvSpPr>
            <a:spLocks noGrp="1"/>
          </p:cNvSpPr>
          <p:nvPr>
            <p:ph idx="1"/>
          </p:nvPr>
        </p:nvSpPr>
        <p:spPr>
          <a:xfrm>
            <a:off x="675543" y="836193"/>
            <a:ext cx="10840914" cy="5185613"/>
          </a:xfrm>
        </p:spPr>
        <p:txBody>
          <a:bodyPr>
            <a:noAutofit/>
          </a:bodyPr>
          <a:lstStyle/>
          <a:p>
            <a:pPr marL="0" lvl="0" indent="0" algn="l">
              <a:buNone/>
              <a:tabLst>
                <a:tab pos="457200" algn="l"/>
              </a:tabLst>
            </a:pPr>
            <a:r>
              <a:rPr lang="en-US" sz="2200" b="1" dirty="0">
                <a:effectLst/>
                <a:latin typeface="Times New Roman" panose="02020603050405020304" pitchFamily="18" charset="0"/>
                <a:ea typeface="Times New Roman" panose="02020603050405020304" pitchFamily="18" charset="0"/>
              </a:rPr>
              <a:t>1. Dataset Collection:</a:t>
            </a:r>
            <a:endParaRPr lang="en-IN" sz="2200" dirty="0">
              <a:effectLst/>
              <a:latin typeface="Times New Roman" panose="02020603050405020304" pitchFamily="18" charset="0"/>
              <a:ea typeface="Times New Roman" panose="02020603050405020304" pitchFamily="18" charset="0"/>
            </a:endParaRPr>
          </a:p>
          <a:p>
            <a:pPr marL="800100" lvl="1"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We sourced a comprehensive dataset from publicly available YouTube videos relevant to ICU settings.</a:t>
            </a:r>
            <a:endParaRPr lang="en-IN" sz="2000" dirty="0">
              <a:effectLst/>
              <a:latin typeface="Times New Roman" panose="02020603050405020304" pitchFamily="18" charset="0"/>
              <a:ea typeface="Times New Roman" panose="02020603050405020304" pitchFamily="18" charset="0"/>
            </a:endParaRPr>
          </a:p>
          <a:p>
            <a:pPr marL="800100" lvl="1"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videos were carefully selected to ensure diversity in scenarios and interactions typical to an ICU environment.</a:t>
            </a:r>
            <a:endParaRPr lang="en-IN" sz="2000" dirty="0">
              <a:effectLst/>
              <a:latin typeface="Times New Roman" panose="02020603050405020304" pitchFamily="18" charset="0"/>
              <a:ea typeface="Times New Roman" panose="02020603050405020304" pitchFamily="18" charset="0"/>
            </a:endParaRPr>
          </a:p>
          <a:p>
            <a:pPr marL="0" lvl="0" indent="0" algn="l">
              <a:spcAft>
                <a:spcPts val="600"/>
              </a:spcAft>
              <a:buNone/>
              <a:tabLst>
                <a:tab pos="457200" algn="l"/>
              </a:tabLs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GB" sz="2200" b="1" dirty="0">
                <a:effectLst/>
                <a:latin typeface="Times New Roman" panose="02020603050405020304" pitchFamily="18" charset="0"/>
                <a:ea typeface="Calibri" panose="020F0502020204030204" pitchFamily="34" charset="0"/>
                <a:cs typeface="Times New Roman" panose="02020603050405020304" pitchFamily="18" charset="0"/>
              </a:rPr>
              <a:t>Data Preparation: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2">
              <a:spcAft>
                <a:spcPts val="600"/>
              </a:spcAft>
              <a:buFont typeface="Courier New" panose="02070309020205020404" pitchFamily="49" charset="0"/>
              <a:buChar char="o"/>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Uploaded the collected videos to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Roboflow</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 platform for managing and preprocessing image datasets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2">
              <a:spcAft>
                <a:spcPts val="600"/>
              </a:spcAft>
              <a:buFont typeface="Courier New" panose="02070309020205020404" pitchFamily="49" charset="0"/>
              <a:buChar char="o"/>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Annotated frames from these videos, identifying and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labeling</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key individuals within the frames. The annotated classes include: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485900" lvl="3" indent="-228600">
              <a:spcAft>
                <a:spcPts val="600"/>
              </a:spcAft>
              <a:buFont typeface="Wingdings" panose="05000000000000000000" pitchFamily="2"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Patient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485900" lvl="3" indent="-228600">
              <a:spcAft>
                <a:spcPts val="600"/>
              </a:spcAft>
              <a:buFont typeface="Wingdings" panose="05000000000000000000" pitchFamily="2"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Nurse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485900" lvl="3" indent="-228600">
              <a:spcAft>
                <a:spcPts val="600"/>
              </a:spcAft>
              <a:buFont typeface="Wingdings" panose="05000000000000000000" pitchFamily="2"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Doctor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485900" lvl="3" indent="-228600">
              <a:spcAft>
                <a:spcPts val="600"/>
              </a:spcAft>
              <a:buFont typeface="Wingdings" panose="05000000000000000000" pitchFamily="2"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Relatives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2">
              <a:spcAft>
                <a:spcPts val="600"/>
              </a:spcAft>
              <a:buFont typeface="Courier New" panose="02070309020205020404" pitchFamily="49" charset="0"/>
              <a:buChar char="o"/>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Labelled 7100+ frames manually based on the above classes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1844344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F007E-62E3-A198-ECFF-8BBEED250FED}"/>
              </a:ext>
            </a:extLst>
          </p:cNvPr>
          <p:cNvSpPr>
            <a:spLocks noGrp="1"/>
          </p:cNvSpPr>
          <p:nvPr>
            <p:ph idx="1"/>
          </p:nvPr>
        </p:nvSpPr>
        <p:spPr>
          <a:xfrm>
            <a:off x="675543" y="439837"/>
            <a:ext cx="10840914" cy="6701742"/>
          </a:xfrm>
        </p:spPr>
        <p:txBody>
          <a:bodyPr>
            <a:noAutofit/>
          </a:bodyPr>
          <a:lstStyle/>
          <a:p>
            <a:pPr marL="0" lvl="0" indent="0" algn="just">
              <a:buNone/>
              <a:tabLst>
                <a:tab pos="457200" algn="l"/>
              </a:tabLst>
            </a:pPr>
            <a:r>
              <a:rPr lang="en-IN" sz="2100" b="1" dirty="0">
                <a:effectLst/>
                <a:latin typeface="Times New Roman" panose="02020603050405020304" pitchFamily="18" charset="0"/>
                <a:ea typeface="Times New Roman" panose="02020603050405020304" pitchFamily="18" charset="0"/>
              </a:rPr>
              <a:t>3. </a:t>
            </a:r>
            <a:r>
              <a:rPr lang="en-US" sz="2100" b="1" dirty="0">
                <a:effectLst/>
                <a:latin typeface="Times New Roman" panose="02020603050405020304" pitchFamily="18" charset="0"/>
                <a:ea typeface="Times New Roman" panose="02020603050405020304" pitchFamily="18" charset="0"/>
              </a:rPr>
              <a:t>Model Training:</a:t>
            </a:r>
            <a:endParaRPr lang="en-IN" sz="2100" dirty="0">
              <a:effectLst/>
              <a:latin typeface="Times New Roman" panose="02020603050405020304" pitchFamily="18" charset="0"/>
              <a:ea typeface="Times New Roman" panose="02020603050405020304" pitchFamily="18" charset="0"/>
            </a:endParaRPr>
          </a:p>
          <a:p>
            <a:pPr marL="800100" lvl="1" indent="-342900" algn="just">
              <a:buFont typeface="Symbol" panose="05050102010706020507" pitchFamily="18" charset="2"/>
              <a:buChar char=""/>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Employed the YOLOv8 (You Only Look Once version 8) model for object detection.</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buFont typeface="Symbol" panose="05050102010706020507" pitchFamily="18" charset="2"/>
              <a:buChar char=""/>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Utilized the annotated dataset to train the YOLOv8 model.</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spcAft>
                <a:spcPts val="600"/>
              </a:spcAft>
              <a:buFont typeface="Symbol" panose="05050102010706020507" pitchFamily="18" charset="2"/>
              <a:buChar char=""/>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Successfully achieved person detection within frames, with bounding boxes accurately identifying and classifying the individuals into the specified categories.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tabLst>
                <a:tab pos="457200" algn="l"/>
              </a:tabLst>
            </a:pPr>
            <a:r>
              <a:rPr lang="en-US" sz="2100" b="1" dirty="0">
                <a:effectLst/>
                <a:latin typeface="Times New Roman" panose="02020603050405020304" pitchFamily="18" charset="0"/>
                <a:ea typeface="Times New Roman" panose="02020603050405020304" pitchFamily="18" charset="0"/>
              </a:rPr>
              <a:t>4. Model Performance:</a:t>
            </a:r>
            <a:endParaRPr lang="en-IN" sz="2100" dirty="0">
              <a:effectLst/>
              <a:latin typeface="Times New Roman" panose="02020603050405020304" pitchFamily="18" charset="0"/>
              <a:ea typeface="Times New Roman" panose="02020603050405020304" pitchFamily="18" charset="0"/>
            </a:endParaRPr>
          </a:p>
          <a:p>
            <a:pPr marL="800100" lvl="1" indent="-342900" algn="just">
              <a:buFont typeface="Symbol" panose="05050102010706020507" pitchFamily="18" charset="2"/>
              <a:buChar char=""/>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The trained YOLOv8 model demonstrated a high level of accuracy in detecting and classifying individuals.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spcAft>
                <a:spcPts val="600"/>
              </a:spcAft>
              <a:buFont typeface="Symbol" panose="05050102010706020507" pitchFamily="18" charset="2"/>
              <a:buChar char=""/>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The bounding boxes provided reliable localization of persons within the frames, confirming the effectiveness of our annotation and training processes.</a:t>
            </a:r>
          </a:p>
          <a:p>
            <a:pPr marL="0" indent="0" algn="just">
              <a:spcAft>
                <a:spcPts val="600"/>
              </a:spcAft>
              <a:buNone/>
            </a:pPr>
            <a:r>
              <a:rPr lang="en-US" sz="2100" b="1" dirty="0">
                <a:effectLst/>
                <a:latin typeface="Times New Roman" panose="02020603050405020304" pitchFamily="18" charset="0"/>
                <a:ea typeface="Times New Roman" panose="02020603050405020304" pitchFamily="18" charset="0"/>
              </a:rPr>
              <a:t>5. Movement Detection:</a:t>
            </a:r>
          </a:p>
          <a:p>
            <a:pPr marL="800100" lvl="1" indent="-342900" algn="just">
              <a:buFont typeface="Symbol" panose="05050102010706020507" pitchFamily="18" charset="2"/>
              <a:buChar char=""/>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Develop a framework for detecting and </a:t>
            </a:r>
            <a:r>
              <a:rPr lang="en-GB" sz="19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 patient movements within the video frames.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buFont typeface="Symbol" panose="05050102010706020507" pitchFamily="18" charset="2"/>
              <a:buChar char=""/>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Explore motion detection algorithms and integrate them with our existing YOLOv8 model to enhance its functionality.</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buFont typeface="Symbol" panose="05050102010706020507" pitchFamily="18" charset="2"/>
              <a:buChar char=""/>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Evaluate the movement detection accuracy and adjust the model as necessary to ensure reliable performance.</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857250" indent="0" algn="just">
              <a:spcAft>
                <a:spcPts val="600"/>
              </a:spcAft>
              <a:buNone/>
            </a:pP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600"/>
              </a:spcAft>
              <a:buNone/>
            </a:pPr>
            <a:endParaRPr lang="en-IN" sz="2100" dirty="0">
              <a:effectLst/>
              <a:latin typeface="Times New Roman" panose="02020603050405020304" pitchFamily="18" charset="0"/>
              <a:ea typeface="Times New Roman" panose="02020603050405020304" pitchFamily="18" charset="0"/>
            </a:endParaRPr>
          </a:p>
          <a:p>
            <a:pPr marL="0" lvl="0" indent="0" algn="just">
              <a:spcAft>
                <a:spcPts val="600"/>
              </a:spcAft>
              <a:buNone/>
            </a:pP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100" dirty="0"/>
          </a:p>
        </p:txBody>
      </p:sp>
    </p:spTree>
    <p:extLst>
      <p:ext uri="{BB962C8B-B14F-4D97-AF65-F5344CB8AC3E}">
        <p14:creationId xmlns:p14="http://schemas.microsoft.com/office/powerpoint/2010/main" val="426384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D23E-B0CA-C34A-3367-3F6EAAC15118}"/>
              </a:ext>
            </a:extLst>
          </p:cNvPr>
          <p:cNvSpPr>
            <a:spLocks noGrp="1"/>
          </p:cNvSpPr>
          <p:nvPr>
            <p:ph type="title"/>
          </p:nvPr>
        </p:nvSpPr>
        <p:spPr>
          <a:xfrm>
            <a:off x="675543" y="718141"/>
            <a:ext cx="10840914" cy="571018"/>
          </a:xfrm>
        </p:spPr>
        <p:txBody>
          <a:bodyPr>
            <a:normAutofit fontScale="90000"/>
          </a:bodyPr>
          <a:lstStyle/>
          <a:p>
            <a:pPr algn="ct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ARCHITECTURE DESIGN</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pic>
        <p:nvPicPr>
          <p:cNvPr id="4" name="Content Placeholder 3" descr="A diagram of a video processing process&#10;&#10;Description automatically generated">
            <a:extLst>
              <a:ext uri="{FF2B5EF4-FFF2-40B4-BE49-F238E27FC236}">
                <a16:creationId xmlns:a16="http://schemas.microsoft.com/office/drawing/2014/main" id="{DCFDB41C-2161-B413-E3AF-7E87532EC3D7}"/>
              </a:ext>
            </a:extLst>
          </p:cNvPr>
          <p:cNvPicPr>
            <a:picLocks noGrp="1" noChangeAspect="1"/>
          </p:cNvPicPr>
          <p:nvPr>
            <p:ph idx="1"/>
          </p:nvPr>
        </p:nvPicPr>
        <p:blipFill>
          <a:blip r:embed="rId2"/>
          <a:stretch>
            <a:fillRect/>
          </a:stretch>
        </p:blipFill>
        <p:spPr>
          <a:xfrm>
            <a:off x="962373" y="1453153"/>
            <a:ext cx="10287892" cy="4686706"/>
          </a:xfrm>
          <a:prstGeom prst="rect">
            <a:avLst/>
          </a:prstGeom>
        </p:spPr>
      </p:pic>
    </p:spTree>
    <p:extLst>
      <p:ext uri="{BB962C8B-B14F-4D97-AF65-F5344CB8AC3E}">
        <p14:creationId xmlns:p14="http://schemas.microsoft.com/office/powerpoint/2010/main" val="156751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C25D-33F8-5F82-1971-BE438FC8A871}"/>
              </a:ext>
            </a:extLst>
          </p:cNvPr>
          <p:cNvSpPr>
            <a:spLocks noGrp="1"/>
          </p:cNvSpPr>
          <p:nvPr>
            <p:ph type="title"/>
          </p:nvPr>
        </p:nvSpPr>
        <p:spPr>
          <a:xfrm>
            <a:off x="685801" y="465221"/>
            <a:ext cx="10840914" cy="617316"/>
          </a:xfrm>
        </p:spPr>
        <p:txBody>
          <a:bodyPr>
            <a:normAutofit fontScale="90000"/>
          </a:bodyPr>
          <a:lstStyle/>
          <a:p>
            <a:pPr algn="ct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TECHNOLOGIES USED</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231701C-135C-2067-E7A7-831737CF3CDB}"/>
              </a:ext>
            </a:extLst>
          </p:cNvPr>
          <p:cNvSpPr>
            <a:spLocks noGrp="1"/>
          </p:cNvSpPr>
          <p:nvPr>
            <p:ph idx="1"/>
          </p:nvPr>
        </p:nvSpPr>
        <p:spPr>
          <a:xfrm>
            <a:off x="685801" y="918258"/>
            <a:ext cx="10840914" cy="4378799"/>
          </a:xfrm>
        </p:spPr>
        <p:txBody>
          <a:bodyPr>
            <a:noAutofit/>
          </a:bodyPr>
          <a:lstStyle/>
          <a:p>
            <a:pPr marL="0" indent="0">
              <a:buNone/>
            </a:pPr>
            <a:r>
              <a:rPr lang="en-GB" sz="2100" u="sng" dirty="0" err="1">
                <a:effectLst/>
                <a:latin typeface="Times New Roman" panose="02020603050405020304" pitchFamily="18" charset="0"/>
                <a:ea typeface="Calibri" panose="020F0502020204030204" pitchFamily="34" charset="0"/>
                <a:cs typeface="Times New Roman" panose="02020603050405020304" pitchFamily="18" charset="0"/>
              </a:rPr>
              <a:t>Roboflow</a:t>
            </a:r>
            <a:r>
              <a:rPr lang="en-GB" sz="2100" u="sng" dirty="0">
                <a:effectLst/>
                <a:latin typeface="Times New Roman" panose="02020603050405020304" pitchFamily="18" charset="0"/>
                <a:ea typeface="Calibri" panose="020F0502020204030204" pitchFamily="34" charset="0"/>
                <a:cs typeface="Times New Roman" panose="02020603050405020304" pitchFamily="18" charset="0"/>
              </a:rPr>
              <a:t> Integration</a:t>
            </a: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 Utilization of </a:t>
            </a:r>
            <a:r>
              <a:rPr lang="en-GB" sz="2100" dirty="0" err="1">
                <a:effectLst/>
                <a:latin typeface="Times New Roman" panose="02020603050405020304" pitchFamily="18" charset="0"/>
                <a:ea typeface="Calibri" panose="020F0502020204030204" pitchFamily="34" charset="0"/>
                <a:cs typeface="Times New Roman" panose="02020603050405020304" pitchFamily="18" charset="0"/>
              </a:rPr>
              <a:t>Roboflow</a:t>
            </a: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 for managing and preprocessing image datasets streamlines the data preparation process, ensuring efficiency and scalability. Frames from the videos were meticulously annotated to identify and label key individuals (Patients, Nurses, Doctors, Relatives). This detailed annotation enables the YOLOv8 model to accurately recognize and classify these individuals.</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15000"/>
              </a:lnSpc>
              <a:spcAft>
                <a:spcPts val="600"/>
              </a:spcAft>
              <a:buNone/>
            </a:pPr>
            <a:r>
              <a:rPr lang="en-GB" sz="2100" u="sng" dirty="0">
                <a:effectLst/>
                <a:latin typeface="Times New Roman" panose="02020603050405020304" pitchFamily="18" charset="0"/>
                <a:ea typeface="Calibri" panose="020F0502020204030204" pitchFamily="34" charset="0"/>
                <a:cs typeface="Times New Roman" panose="02020603050405020304" pitchFamily="18" charset="0"/>
              </a:rPr>
              <a:t>YOLOv8 for Person Classification and Fall Detection</a:t>
            </a: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15000"/>
              </a:lnSpc>
              <a:spcAft>
                <a:spcPts val="600"/>
              </a:spcAft>
            </a:pPr>
            <a:r>
              <a:rPr lang="en-GB" sz="2100" b="1" dirty="0">
                <a:effectLst/>
                <a:latin typeface="Times New Roman" panose="02020603050405020304" pitchFamily="18" charset="0"/>
                <a:ea typeface="Calibri" panose="020F0502020204030204" pitchFamily="34" charset="0"/>
                <a:cs typeface="Times New Roman" panose="02020603050405020304" pitchFamily="18" charset="0"/>
              </a:rPr>
              <a:t>Framework:</a:t>
            </a: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 Deep learning framework for object detection.</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600"/>
              </a:spcAft>
            </a:pPr>
            <a:r>
              <a:rPr lang="en-GB" sz="2100" b="1" dirty="0">
                <a:effectLst/>
                <a:latin typeface="Times New Roman" panose="02020603050405020304" pitchFamily="18" charset="0"/>
                <a:ea typeface="Calibri" panose="020F0502020204030204" pitchFamily="34" charset="0"/>
                <a:cs typeface="Times New Roman" panose="02020603050405020304" pitchFamily="18" charset="0"/>
              </a:rPr>
              <a:t>Technology Stack:</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buFont typeface="+mj-lt"/>
              <a:buAutoNum type="romanLcPeriod"/>
            </a:pP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Python: Programming language for implementing YOLOv8 models.</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buFont typeface="+mj-lt"/>
              <a:buAutoNum type="romanLcPeriod"/>
            </a:pPr>
            <a:r>
              <a:rPr lang="en-GB" sz="21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/TensorFlow: Deep learning libraries for training and deploying YOLOv8 models.</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buFont typeface="+mj-lt"/>
              <a:buAutoNum type="romanLcPeriod"/>
            </a:pP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OpenCV: Computer vision library for processing video feeds and integrating with YOLOv8.</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spcAft>
                <a:spcPts val="600"/>
              </a:spcAft>
              <a:buFont typeface="+mj-lt"/>
              <a:buAutoNum type="romanLcPeriod"/>
            </a:pPr>
            <a:r>
              <a:rPr lang="en-GB" sz="2100" dirty="0">
                <a:effectLst/>
                <a:latin typeface="Times New Roman" panose="02020603050405020304" pitchFamily="18" charset="0"/>
                <a:ea typeface="Calibri" panose="020F0502020204030204" pitchFamily="34" charset="0"/>
                <a:cs typeface="Times New Roman" panose="02020603050405020304" pitchFamily="18" charset="0"/>
              </a:rPr>
              <a:t>CUDA: NVIDIA's parallel computing platform and application programming interface model for using GPU acceleration.</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100" dirty="0"/>
          </a:p>
        </p:txBody>
      </p:sp>
    </p:spTree>
    <p:extLst>
      <p:ext uri="{BB962C8B-B14F-4D97-AF65-F5344CB8AC3E}">
        <p14:creationId xmlns:p14="http://schemas.microsoft.com/office/powerpoint/2010/main" val="394963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3FF40-1535-43AB-AD4F-B504A579EA4A}"/>
              </a:ext>
            </a:extLst>
          </p:cNvPr>
          <p:cNvSpPr>
            <a:spLocks noGrp="1"/>
          </p:cNvSpPr>
          <p:nvPr>
            <p:ph idx="1"/>
          </p:nvPr>
        </p:nvSpPr>
        <p:spPr>
          <a:xfrm>
            <a:off x="675543" y="252663"/>
            <a:ext cx="10840914" cy="6352673"/>
          </a:xfrm>
        </p:spPr>
        <p:txBody>
          <a:bodyPr>
            <a:noAutofit/>
          </a:bodyPr>
          <a:lstStyle/>
          <a:p>
            <a:pPr algn="just"/>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Hardware:</a:t>
            </a:r>
          </a:p>
          <a:p>
            <a:pPr marL="800100" lvl="1" indent="-342900" algn="just">
              <a:lnSpc>
                <a:spcPct val="115000"/>
              </a:lnSpc>
              <a:buFont typeface="+mj-lt"/>
              <a:buAutoNum type="romanL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High-Resolution Cameras: For capturing detailed video feeds in the ICU.</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buFont typeface="+mj-lt"/>
              <a:buAutoNum type="romanL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GPUs (Graphics Processing Units): For accelerating the YOLOv8 model inference.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15000"/>
              </a:lnSpc>
              <a:spcAft>
                <a:spcPts val="600"/>
              </a:spcAft>
              <a:buNone/>
            </a:pPr>
            <a:r>
              <a:rPr lang="en-GB" sz="2000" u="sng"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GB" sz="2000" u="sng" dirty="0">
                <a:effectLst/>
                <a:latin typeface="Times New Roman" panose="02020603050405020304" pitchFamily="18" charset="0"/>
                <a:ea typeface="Calibri" panose="020F0502020204030204" pitchFamily="34" charset="0"/>
                <a:cs typeface="Times New Roman" panose="02020603050405020304" pitchFamily="18" charset="0"/>
              </a:rPr>
              <a:t> for Seizure and Breathlessness Detection</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600"/>
              </a:spcAft>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Framework:</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Open-source framework for building multimodal (e.g., video, audio) applied machine learning pipelines.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600"/>
              </a:spcAft>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Technology Stack: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buFont typeface="+mj-lt"/>
              <a:buAutoNum type="romanL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Python/C++: Programming languages for implementing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solutions.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buFont typeface="+mj-lt"/>
              <a:buAutoNum type="romanL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TensorFlow Lite: For running inference on edge devices with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buFont typeface="+mj-lt"/>
              <a:buAutoNum type="romanL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OpenCV: For video processing and integrating with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buFont typeface="+mj-lt"/>
              <a:buAutoNum type="romanL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For training and prototyping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models.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buFont typeface="+mj-lt"/>
              <a:buAutoNum type="romanL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Custom Detection Algorithms: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3" algn="just">
              <a:lnSpc>
                <a:spcPct val="115000"/>
              </a:lnSpc>
              <a:buFont typeface="Courier New" panose="02070309020205020404" pitchFamily="49" charset="0"/>
              <a:buChar char="o"/>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Seizure Detection: Use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MediaPipe's</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pose estimation and activity recognition capabilities to identify seizure-specific movement patterns.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3" algn="just">
              <a:lnSpc>
                <a:spcPct val="115000"/>
              </a:lnSpc>
              <a:spcAft>
                <a:spcPts val="600"/>
              </a:spcAft>
              <a:buFont typeface="Courier New" panose="02070309020205020404" pitchFamily="49" charset="0"/>
              <a:buChar char="o"/>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Breathlessness Detection: Use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MediaPipe's</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facial landmarks and respiratory motion analysis to monitor and detect abnormal breathing patterns.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8576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44</TotalTime>
  <Words>1207</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Corbel</vt:lpstr>
      <vt:lpstr>Courier New</vt:lpstr>
      <vt:lpstr>Symbol</vt:lpstr>
      <vt:lpstr>Times New Roman</vt:lpstr>
      <vt:lpstr>Wingdings</vt:lpstr>
      <vt:lpstr>Celestial</vt:lpstr>
      <vt:lpstr>PS-07 Innovative Monitoring System for TeleICU Patients Using Video Processing &amp; Deep Learning</vt:lpstr>
      <vt:lpstr>PROBLEM STATEMENT  Innovative Monitoring System for TeleICU Patients Using Video Processing and Deep Learning. </vt:lpstr>
      <vt:lpstr>UNIQUE IDEA BRIEF (SOLUTION) </vt:lpstr>
      <vt:lpstr>FEATURES OFFERED </vt:lpstr>
      <vt:lpstr>PROCESS FLOW </vt:lpstr>
      <vt:lpstr>PowerPoint Presentation</vt:lpstr>
      <vt:lpstr>ARCHITECTURE DESIGN </vt:lpstr>
      <vt:lpstr>TECHNOLOGIES USED </vt:lpstr>
      <vt:lpstr>PowerPoint Presentation</vt:lpstr>
      <vt:lpstr>TEAM MEMBERS &amp; CONTRIBUTION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Fathima Fahim</dc:creator>
  <cp:lastModifiedBy>Fathima Fahim</cp:lastModifiedBy>
  <cp:revision>1</cp:revision>
  <dcterms:created xsi:type="dcterms:W3CDTF">2024-07-15T03:39:16Z</dcterms:created>
  <dcterms:modified xsi:type="dcterms:W3CDTF">2024-07-15T04:23:54Z</dcterms:modified>
</cp:coreProperties>
</file>