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3"/>
  </p:notesMasterIdLst>
  <p:sldIdLst>
    <p:sldId id="669" r:id="rId2"/>
    <p:sldId id="699" r:id="rId3"/>
    <p:sldId id="672" r:id="rId4"/>
    <p:sldId id="698" r:id="rId5"/>
    <p:sldId id="671" r:id="rId6"/>
    <p:sldId id="696" r:id="rId7"/>
    <p:sldId id="697" r:id="rId8"/>
    <p:sldId id="673" r:id="rId9"/>
    <p:sldId id="578" r:id="rId10"/>
    <p:sldId id="256" r:id="rId11"/>
    <p:sldId id="674" r:id="rId12"/>
    <p:sldId id="676" r:id="rId13"/>
    <p:sldId id="675" r:id="rId14"/>
    <p:sldId id="677" r:id="rId15"/>
    <p:sldId id="679" r:id="rId16"/>
    <p:sldId id="680" r:id="rId17"/>
    <p:sldId id="681" r:id="rId18"/>
    <p:sldId id="682" r:id="rId19"/>
    <p:sldId id="685" r:id="rId20"/>
    <p:sldId id="683" r:id="rId21"/>
    <p:sldId id="687" r:id="rId22"/>
    <p:sldId id="684" r:id="rId23"/>
    <p:sldId id="686" r:id="rId24"/>
    <p:sldId id="688" r:id="rId25"/>
    <p:sldId id="700" r:id="rId26"/>
    <p:sldId id="689" r:id="rId27"/>
    <p:sldId id="690" r:id="rId28"/>
    <p:sldId id="692" r:id="rId29"/>
    <p:sldId id="693" r:id="rId30"/>
    <p:sldId id="691" r:id="rId31"/>
    <p:sldId id="695" r:id="rId32"/>
  </p:sldIdLst>
  <p:sldSz cx="12192000" cy="6858000"/>
  <p:notesSz cx="6858000" cy="9144000"/>
  <p:embeddedFontLst>
    <p:embeddedFont>
      <p:font typeface="나눔바른고딕" panose="020B0600000101010101" charset="-127"/>
      <p:regular r:id="rId34"/>
    </p:embeddedFont>
    <p:embeddedFont>
      <p:font typeface="AppleSDGothicNeoB00" panose="02000503000000000000" pitchFamily="2" charset="-127"/>
      <p:regular r:id="rId35"/>
    </p:embeddedFont>
    <p:embeddedFont>
      <p:font typeface="AppleSDGothicNeoH00" panose="02000503000000000000" pitchFamily="2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3" autoAdjust="0"/>
    <p:restoredTop sz="77091" autoAdjust="0"/>
  </p:normalViewPr>
  <p:slideViewPr>
    <p:cSldViewPr snapToGrid="0">
      <p:cViewPr varScale="1">
        <p:scale>
          <a:sx n="85" d="100"/>
          <a:sy n="85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컴퓨터는 기계어 즉</a:t>
            </a:r>
            <a:r>
              <a:rPr lang="en-US" altLang="ko-KR" dirty="0"/>
              <a:t>,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로만 구성된 언어를 이해할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C# </a:t>
            </a:r>
            <a:r>
              <a:rPr lang="ko-KR" altLang="en-US" dirty="0"/>
              <a:t>문법으로 작성된 소스 코드를 기계어로 번역해줄 필요가 있는데</a:t>
            </a:r>
            <a:r>
              <a:rPr lang="en-US" altLang="ko-KR" dirty="0"/>
              <a:t>, </a:t>
            </a:r>
            <a:r>
              <a:rPr lang="ko-KR" altLang="en-US" dirty="0"/>
              <a:t>이 번역 과정을 컴파일이라고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번역을 해주는 프로그램을 컴파일러라고 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컴파일 과정에서 보통은 중간에 소스 코드와 기계어의 중간에서 </a:t>
            </a:r>
            <a:r>
              <a:rPr lang="ko-KR" altLang="en-US" dirty="0" err="1"/>
              <a:t>어샘블리</a:t>
            </a:r>
            <a:r>
              <a:rPr lang="ko-KR" altLang="en-US" dirty="0"/>
              <a:t> 코드로 변환이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MSIL</a:t>
            </a:r>
            <a:r>
              <a:rPr lang="ko-KR" altLang="en-US" dirty="0"/>
              <a:t>도 엄밀히 말하면 조금 다르지만</a:t>
            </a:r>
            <a:r>
              <a:rPr lang="en-US" altLang="ko-KR" dirty="0"/>
              <a:t>, C# </a:t>
            </a:r>
            <a:r>
              <a:rPr lang="ko-KR" altLang="en-US" dirty="0"/>
              <a:t>컴파일 과정에서는 </a:t>
            </a:r>
            <a:r>
              <a:rPr lang="ko-KR" altLang="en-US" dirty="0" err="1"/>
              <a:t>어샘블리</a:t>
            </a:r>
            <a:r>
              <a:rPr lang="ko-KR" altLang="en-US" dirty="0"/>
              <a:t> 코드의 역할을 한다고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03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한줄용</a:t>
            </a:r>
            <a:r>
              <a:rPr lang="ko-KR" altLang="en-US" dirty="0"/>
              <a:t> 주석 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 err="1"/>
              <a:t>여러줄용</a:t>
            </a:r>
            <a:r>
              <a:rPr lang="ko-KR" altLang="en-US" dirty="0"/>
              <a:t> 주석 </a:t>
            </a:r>
            <a:r>
              <a:rPr lang="en-US" altLang="ko-KR" dirty="0"/>
              <a:t>/* 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6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에서 우리만의 </a:t>
            </a:r>
            <a:r>
              <a:rPr lang="en-US" altLang="ko-KR" dirty="0"/>
              <a:t>Java</a:t>
            </a:r>
            <a:r>
              <a:rPr lang="ko-KR" altLang="en-US" dirty="0"/>
              <a:t>를 만들자는 컨셉에서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FC02-32DF-161A-4569-A8F4BBA6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864A04-1EF8-1062-E7DC-E7FFF49B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91463-0D86-027C-A291-4B7D8019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도 정적 타입의 언어</a:t>
            </a:r>
            <a:r>
              <a:rPr lang="en-US" altLang="ko-KR" dirty="0"/>
              <a:t>, </a:t>
            </a:r>
            <a:r>
              <a:rPr lang="ko-KR" altLang="en-US" dirty="0"/>
              <a:t>데이터 타입을 정확하게 명시해주지 않으면 실행도 못하고 오류가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정적 타입 언어가 한 편으로는 개발에 있어 신뢰성과 직관성이 있기 때문에 자바스크립트에서 파생되어 타입스크립트가 나왔고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파이썬에서도</a:t>
            </a:r>
            <a:r>
              <a:rPr lang="ko-KR" altLang="en-US" dirty="0"/>
              <a:t> 데이터 형식을 명시할 수 있는 옵션이 </a:t>
            </a:r>
            <a:r>
              <a:rPr lang="en-US" altLang="ko-KR" dirty="0"/>
              <a:t>3.5 </a:t>
            </a:r>
            <a:r>
              <a:rPr lang="ko-KR" altLang="en-US" dirty="0"/>
              <a:t>버전에서 추가되었음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2BAB-D22B-482A-A53B-EDC7FEFB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운영 체제에서 기본적으로 실행할 수 있는 데스크톱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및 모바일 애플리케이션 빌드를 위한 오픈 소스 플랫폼입니다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참고로 닷넷과 닷넷 프레임워크는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작성할 때 미리 객체 단위로 기능을 구분할 필요가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마이크로소프트에서 개발한 만큼 마이크소프트에서 개발하고 배포하는 </a:t>
            </a:r>
            <a:r>
              <a:rPr lang="en-US" altLang="ko-KR" dirty="0"/>
              <a:t>IDE(</a:t>
            </a:r>
            <a:r>
              <a:rPr lang="ko-KR" altLang="en-US" dirty="0"/>
              <a:t>통합개발환경</a:t>
            </a:r>
            <a:r>
              <a:rPr lang="en-US" altLang="ko-KR" dirty="0"/>
              <a:t>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그게 비주얼 스튜디오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디자이너 화면이 떠있는데</a:t>
            </a:r>
            <a:r>
              <a:rPr lang="en-US" altLang="ko-KR" dirty="0"/>
              <a:t>, </a:t>
            </a:r>
            <a:r>
              <a:rPr lang="ko-KR" altLang="en-US" dirty="0"/>
              <a:t>단축키 </a:t>
            </a:r>
            <a:r>
              <a:rPr lang="en-US" altLang="ko-KR" dirty="0"/>
              <a:t>F7 </a:t>
            </a:r>
            <a:r>
              <a:rPr lang="ko-KR" altLang="en-US" dirty="0"/>
              <a:t>또는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View Code</a:t>
            </a:r>
            <a:r>
              <a:rPr lang="ko-KR" altLang="en-US" dirty="0"/>
              <a:t>를 해서 코드를 보는 것이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 파일을 </a:t>
            </a:r>
            <a:r>
              <a:rPr lang="ko-KR" altLang="en-US" dirty="0" err="1"/>
              <a:t>더블클릭해서</a:t>
            </a:r>
            <a:r>
              <a:rPr lang="ko-KR" altLang="en-US" dirty="0"/>
              <a:t> </a:t>
            </a:r>
            <a:r>
              <a:rPr lang="ko-KR" altLang="en-US" dirty="0" err="1"/>
              <a:t>열어야함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930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9">
            <a:extLst>
              <a:ext uri="{FF2B5EF4-FFF2-40B4-BE49-F238E27FC236}">
                <a16:creationId xmlns:a16="http://schemas.microsoft.com/office/drawing/2014/main" id="{CB502657-4F55-3AF0-1407-3491E15A4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2652291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개발 환경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6083E-8F1B-36D1-2EF0-12C69EC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1403662"/>
            <a:ext cx="10141527" cy="486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1934598" y="5214347"/>
            <a:ext cx="1171339" cy="264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C52BB-B249-32AB-0C38-DA78220BAF62}"/>
              </a:ext>
            </a:extLst>
          </p:cNvPr>
          <p:cNvSpPr txBox="1"/>
          <p:nvPr/>
        </p:nvSpPr>
        <p:spPr>
          <a:xfrm>
            <a:off x="5660578" y="889254"/>
            <a:ext cx="61363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https://visualstudio.microsoft.com/ko/</a:t>
            </a:r>
          </a:p>
        </p:txBody>
      </p:sp>
    </p:spTree>
    <p:extLst>
      <p:ext uri="{BB962C8B-B14F-4D97-AF65-F5344CB8AC3E}">
        <p14:creationId xmlns:p14="http://schemas.microsoft.com/office/powerpoint/2010/main" val="40945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776968-F3C6-A942-FC79-9C4E3385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2" y="1471541"/>
            <a:ext cx="8570257" cy="48207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3161289" y="2719321"/>
            <a:ext cx="3007697" cy="8481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6431A-A25D-E3B3-086C-96CF03ED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391" y="920045"/>
            <a:ext cx="4124901" cy="4277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83075-A630-4C08-9E58-D1EE0730E7E4}"/>
              </a:ext>
            </a:extLst>
          </p:cNvPr>
          <p:cNvSpPr/>
          <p:nvPr/>
        </p:nvSpPr>
        <p:spPr>
          <a:xfrm>
            <a:off x="8298871" y="2536758"/>
            <a:ext cx="625976" cy="259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621F6-5B71-D947-AAD3-41EC509D5E0D}"/>
              </a:ext>
            </a:extLst>
          </p:cNvPr>
          <p:cNvSpPr/>
          <p:nvPr/>
        </p:nvSpPr>
        <p:spPr>
          <a:xfrm>
            <a:off x="10194669" y="1148669"/>
            <a:ext cx="634547" cy="27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69B0EF-935B-90E3-CB0C-BBEBDC8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99" y="2019923"/>
            <a:ext cx="5111976" cy="3402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299F02-B3C2-BD1D-9E66-073995B1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7" y="2019923"/>
            <a:ext cx="5111978" cy="340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3799984" y="3798779"/>
            <a:ext cx="1821246" cy="5011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24CC-2A83-C906-3F7C-E7AAAF9B77DE}"/>
              </a:ext>
            </a:extLst>
          </p:cNvPr>
          <p:cNvSpPr/>
          <p:nvPr/>
        </p:nvSpPr>
        <p:spPr>
          <a:xfrm>
            <a:off x="8238414" y="2621144"/>
            <a:ext cx="2673929" cy="54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380AC79-113B-852D-F487-E02B2F83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57" y="1521976"/>
            <a:ext cx="6409539" cy="42667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981214" y="3695385"/>
            <a:ext cx="3643686" cy="430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122389-B86F-7B21-872D-2D72DF97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6" y="1325563"/>
            <a:ext cx="6733493" cy="4652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5711911" y="1654987"/>
            <a:ext cx="1709088" cy="1526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643B0-4A98-1D06-0761-8170C9AE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53" y="1808174"/>
            <a:ext cx="4083495" cy="3039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C38CE-6B3B-6D22-EF28-E47641E9BC0A}"/>
              </a:ext>
            </a:extLst>
          </p:cNvPr>
          <p:cNvSpPr/>
          <p:nvPr/>
        </p:nvSpPr>
        <p:spPr>
          <a:xfrm>
            <a:off x="8827356" y="3084524"/>
            <a:ext cx="2896292" cy="2859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08127-756F-0A0E-5D98-DACA98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7" y="1558603"/>
            <a:ext cx="7005546" cy="4840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D7A1-EF9E-6858-4E23-7514CBAE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F67B-85D9-AF56-45E4-A9031E1F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26E54-4282-3AB7-1737-A560B3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D77D0-449E-2BC8-3A6E-8B6A73A53567}"/>
              </a:ext>
            </a:extLst>
          </p:cNvPr>
          <p:cNvSpPr/>
          <p:nvPr/>
        </p:nvSpPr>
        <p:spPr>
          <a:xfrm>
            <a:off x="785931" y="1579419"/>
            <a:ext cx="4602228" cy="367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 dirty="0"/>
              <a:t>솔루션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EF426-F844-CF2E-677C-86A9DD1E4C3E}"/>
              </a:ext>
            </a:extLst>
          </p:cNvPr>
          <p:cNvSpPr/>
          <p:nvPr/>
        </p:nvSpPr>
        <p:spPr>
          <a:xfrm>
            <a:off x="1052944" y="2285366"/>
            <a:ext cx="4108503" cy="1251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/>
              <a:t>프로젝트</a:t>
            </a:r>
            <a:br>
              <a:rPr lang="en-US" altLang="ko-KR"/>
            </a:br>
            <a:endParaRPr lang="en-US" altLang="ko-KR"/>
          </a:p>
          <a:p>
            <a:pPr algn="ctr"/>
            <a:r>
              <a:rPr lang="ko-KR" altLang="en-US"/>
              <a:t>소스 코드 및 리소스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E8CDCF-F77E-F522-768B-9308429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8" y="932319"/>
            <a:ext cx="3310265" cy="2604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8B184-E933-1B31-7F9F-19731F82D5C2}"/>
              </a:ext>
            </a:extLst>
          </p:cNvPr>
          <p:cNvSpPr/>
          <p:nvPr/>
        </p:nvSpPr>
        <p:spPr>
          <a:xfrm>
            <a:off x="1053906" y="3702658"/>
            <a:ext cx="4108503" cy="10442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프로젝트를 솔루션에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EB47-A116-B3D7-E730-F47905DA2116}"/>
              </a:ext>
            </a:extLst>
          </p:cNvPr>
          <p:cNvSpPr txBox="1"/>
          <p:nvPr/>
        </p:nvSpPr>
        <p:spPr>
          <a:xfrm>
            <a:off x="884172" y="5423911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단위로 프로그램이 실행됨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48082-DEA8-F90F-116A-83F30061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31" y="2921906"/>
            <a:ext cx="3987255" cy="2732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1E808-B958-74F3-9610-E8561FED23C6}"/>
              </a:ext>
            </a:extLst>
          </p:cNvPr>
          <p:cNvSpPr txBox="1"/>
          <p:nvPr/>
        </p:nvSpPr>
        <p:spPr>
          <a:xfrm>
            <a:off x="10065956" y="23813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AF858-38B9-1951-4AEC-E5756E52C687}"/>
              </a:ext>
            </a:extLst>
          </p:cNvPr>
          <p:cNvSpPr txBox="1"/>
          <p:nvPr/>
        </p:nvSpPr>
        <p:spPr>
          <a:xfrm>
            <a:off x="10521738" y="4765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9D8BE-AB19-7048-2E4E-D8E8BB1CCE90}"/>
              </a:ext>
            </a:extLst>
          </p:cNvPr>
          <p:cNvSpPr txBox="1"/>
          <p:nvPr/>
        </p:nvSpPr>
        <p:spPr>
          <a:xfrm>
            <a:off x="10185387" y="4224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폴더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4E1B4A-F2A2-57DF-70BD-2169D582B8A4}"/>
              </a:ext>
            </a:extLst>
          </p:cNvPr>
          <p:cNvCxnSpPr>
            <a:stCxn id="14" idx="2"/>
          </p:cNvCxnSpPr>
          <p:nvPr/>
        </p:nvCxnSpPr>
        <p:spPr>
          <a:xfrm flipH="1">
            <a:off x="10065956" y="2750698"/>
            <a:ext cx="617317" cy="3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8150B-1968-150B-6175-296A06146A65}"/>
              </a:ext>
            </a:extLst>
          </p:cNvPr>
          <p:cNvCxnSpPr/>
          <p:nvPr/>
        </p:nvCxnSpPr>
        <p:spPr>
          <a:xfrm flipH="1">
            <a:off x="9771233" y="4457428"/>
            <a:ext cx="385408" cy="2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6CDC0A-2558-932E-0B42-0C6A5C196762}"/>
              </a:ext>
            </a:extLst>
          </p:cNvPr>
          <p:cNvCxnSpPr/>
          <p:nvPr/>
        </p:nvCxnSpPr>
        <p:spPr>
          <a:xfrm flipH="1">
            <a:off x="9963937" y="4939758"/>
            <a:ext cx="532770" cy="19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DE53B-B588-BB6E-3A61-DD15B6A760CC}"/>
              </a:ext>
            </a:extLst>
          </p:cNvPr>
          <p:cNvSpPr txBox="1"/>
          <p:nvPr/>
        </p:nvSpPr>
        <p:spPr>
          <a:xfrm>
            <a:off x="10521738" y="503548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이것을 실행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3751-B20A-6C25-A31B-66756F0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0BC7-C3DF-85A7-CC39-52A5EB9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884FA-E7F7-7416-E189-39E7A71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62E0-59FD-5805-75A2-AB76DA7A3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81"/>
          <a:stretch/>
        </p:blipFill>
        <p:spPr>
          <a:xfrm>
            <a:off x="1338435" y="1808737"/>
            <a:ext cx="2595582" cy="360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BEF6A-E1D4-DC85-764C-FDBC220F9887}"/>
              </a:ext>
            </a:extLst>
          </p:cNvPr>
          <p:cNvSpPr txBox="1"/>
          <p:nvPr/>
        </p:nvSpPr>
        <p:spPr>
          <a:xfrm>
            <a:off x="5728224" y="2644170"/>
            <a:ext cx="4485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폴더를 통째로 복사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또는 </a:t>
            </a:r>
            <a:r>
              <a:rPr lang="en-US" altLang="ko-KR" sz="3200" dirty="0"/>
              <a:t>Push</a:t>
            </a:r>
            <a:r>
              <a:rPr lang="ko-KR" altLang="en-US" sz="3200" dirty="0"/>
              <a:t>하여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5C5072-7012-438E-F42D-B6B82E9374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6688" y="3429000"/>
            <a:ext cx="2191536" cy="14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783B7-5068-E518-3D79-FA60B936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18" y="1572967"/>
            <a:ext cx="8206764" cy="40570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3FCC-38B4-4B97-EBAD-C13E95D462A7}"/>
              </a:ext>
            </a:extLst>
          </p:cNvPr>
          <p:cNvSpPr/>
          <p:nvPr/>
        </p:nvSpPr>
        <p:spPr>
          <a:xfrm>
            <a:off x="4863462" y="2342679"/>
            <a:ext cx="4585338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2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CAFE-1815-E878-75E7-A9A0499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4212-91ED-17AB-D71F-B9445F0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B832-9467-F22F-ECC0-0E5BD13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93BD-24DB-1C2B-AF6D-0E63A2A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2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14980-5382-073F-8749-1ABE6740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47" y="1378462"/>
            <a:ext cx="3511661" cy="4570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14B39-9077-E107-1F65-6A6FA26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66" y="1378463"/>
            <a:ext cx="3511660" cy="45709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A043D-546C-EE5D-FD46-446CD82157A1}"/>
              </a:ext>
            </a:extLst>
          </p:cNvPr>
          <p:cNvSpPr/>
          <p:nvPr/>
        </p:nvSpPr>
        <p:spPr>
          <a:xfrm>
            <a:off x="2584502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ACD40-9527-4262-B957-52FF78F77AC9}"/>
              </a:ext>
            </a:extLst>
          </p:cNvPr>
          <p:cNvSpPr/>
          <p:nvPr/>
        </p:nvSpPr>
        <p:spPr>
          <a:xfrm>
            <a:off x="7618740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55225-4138-9BB4-F235-71E46D977E8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76754" y="3226850"/>
            <a:ext cx="3741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4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8C32-F0FC-BDF5-5FED-B7E81C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6148-8518-29B3-2A72-E77B5EF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D89C-BC7F-A354-3B30-8D671D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8D944-531E-09AE-E537-15DCBE4D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24" y="2385314"/>
            <a:ext cx="7598424" cy="33353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48D649-176D-BB1F-37B1-0B10A5A8A7CA}"/>
              </a:ext>
            </a:extLst>
          </p:cNvPr>
          <p:cNvSpPr/>
          <p:nvPr/>
        </p:nvSpPr>
        <p:spPr>
          <a:xfrm>
            <a:off x="3841116" y="2652517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3639F-03D9-717A-C7F6-4F26C75B03DF}"/>
              </a:ext>
            </a:extLst>
          </p:cNvPr>
          <p:cNvSpPr txBox="1"/>
          <p:nvPr/>
        </p:nvSpPr>
        <p:spPr>
          <a:xfrm>
            <a:off x="9125449" y="160465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122E3-E4DD-9FC2-6405-6622DC29E32C}"/>
              </a:ext>
            </a:extLst>
          </p:cNvPr>
          <p:cNvSpPr txBox="1"/>
          <p:nvPr/>
        </p:nvSpPr>
        <p:spPr>
          <a:xfrm>
            <a:off x="9285407" y="345151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프로젝트 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74A24-C16F-212A-652D-B9C53B4F9518}"/>
              </a:ext>
            </a:extLst>
          </p:cNvPr>
          <p:cNvSpPr/>
          <p:nvPr/>
        </p:nvSpPr>
        <p:spPr>
          <a:xfrm>
            <a:off x="3841115" y="3711336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D1AA17-1346-8972-6BA0-EBD2D007FB0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199372" y="1897045"/>
            <a:ext cx="926077" cy="91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B534D-E4BE-493C-3D04-4B2515A2691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199371" y="3743901"/>
            <a:ext cx="1086036" cy="1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BD8DC5-081F-0599-A7DB-328B1343AF63}"/>
              </a:ext>
            </a:extLst>
          </p:cNvPr>
          <p:cNvSpPr txBox="1"/>
          <p:nvPr/>
        </p:nvSpPr>
        <p:spPr>
          <a:xfrm>
            <a:off x="1009578" y="1762364"/>
            <a:ext cx="541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실행하지 </a:t>
            </a:r>
            <a:r>
              <a:rPr lang="ko-KR" altLang="en-US" sz="2800"/>
              <a:t>않고 오류만 </a:t>
            </a:r>
            <a:r>
              <a:rPr lang="ko-KR" altLang="en-US" sz="2800" dirty="0"/>
              <a:t>체크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7030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BEC3-2BAC-FF61-3E8A-C831651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6B6E-0653-E9E1-0D00-F7B6541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B0CFE-3A0A-9272-7484-EFF6F1B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7B925-F0D0-B956-7716-6BF7AD30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9" y="3156947"/>
            <a:ext cx="11179701" cy="230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627F-7F4D-E937-DDC8-7642E0E4B373}"/>
              </a:ext>
            </a:extLst>
          </p:cNvPr>
          <p:cNvSpPr txBox="1"/>
          <p:nvPr/>
        </p:nvSpPr>
        <p:spPr>
          <a:xfrm>
            <a:off x="2835145" y="169053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디버그 모드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F5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1C05-250C-FDC8-40EB-9FEE74FF45B6}"/>
              </a:ext>
            </a:extLst>
          </p:cNvPr>
          <p:cNvSpPr txBox="1"/>
          <p:nvPr/>
        </p:nvSpPr>
        <p:spPr>
          <a:xfrm>
            <a:off x="5676586" y="1555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디버깅 없이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Ctrl + F5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DA0B2-FD22-3342-B634-943B7DC899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4164" y="2521528"/>
            <a:ext cx="2161836" cy="105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57937-1CCA-0DE0-D630-97D42129BC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1747" y="2386114"/>
            <a:ext cx="1" cy="114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A64B-4555-5EAC-31A8-D68FEE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테스트 </a:t>
            </a:r>
            <a:r>
              <a:rPr lang="en-US" altLang="ko-KR" dirty="0"/>
              <a:t>– </a:t>
            </a:r>
            <a:r>
              <a:rPr lang="ko-KR" altLang="en-US" dirty="0"/>
              <a:t>메시지 박스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4DC0-4090-9C7A-D2D5-AF21053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9A92-6A1D-F60B-7004-D6D00B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6EF76-6A2E-C8B4-2108-220886E7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66" y="1439878"/>
            <a:ext cx="4277322" cy="465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E24414-04AF-7C14-B43A-EFC6DE79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31" y="3445204"/>
            <a:ext cx="1506407" cy="1683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2993D-6D95-D930-FBAC-C97E93C20324}"/>
              </a:ext>
            </a:extLst>
          </p:cNvPr>
          <p:cNvSpPr txBox="1"/>
          <p:nvPr/>
        </p:nvSpPr>
        <p:spPr>
          <a:xfrm>
            <a:off x="7012920" y="2365349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Ctrl+F5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3E4E-DD80-1CC6-EEA7-55968DFCCACF}"/>
              </a:ext>
            </a:extLst>
          </p:cNvPr>
          <p:cNvSpPr txBox="1"/>
          <p:nvPr/>
        </p:nvSpPr>
        <p:spPr>
          <a:xfrm>
            <a:off x="303037" y="1553068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Form1.cs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93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F383AD-C705-077C-28DB-B8CA90B3B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48"/>
          <a:stretch/>
        </p:blipFill>
        <p:spPr>
          <a:xfrm>
            <a:off x="7583593" y="1406608"/>
            <a:ext cx="4201468" cy="1810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CF130-C9EB-652D-A30F-E93F3E5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6DA1-BB34-45D2-9223-0C8D5C2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(</a:t>
            </a:r>
            <a:r>
              <a:rPr lang="ko-KR" altLang="en-US" sz="2400" dirty="0"/>
              <a:t>파일이름</a:t>
            </a:r>
            <a:r>
              <a:rPr lang="en-US" altLang="ko-KR" sz="2400" dirty="0"/>
              <a:t>).cs </a:t>
            </a:r>
            <a:r>
              <a:rPr lang="ko-KR" altLang="en-US" sz="2400" dirty="0"/>
              <a:t>파일에 코드 작성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코드를 빌드</a:t>
            </a:r>
            <a:r>
              <a:rPr lang="en-US" altLang="ko-KR" sz="2400" dirty="0"/>
              <a:t> -&gt; .exe,</a:t>
            </a:r>
            <a:r>
              <a:rPr lang="ko-KR" altLang="en-US" sz="2400" dirty="0"/>
              <a:t> </a:t>
            </a:r>
            <a:r>
              <a:rPr lang="en-US" altLang="ko-KR" sz="2400" dirty="0"/>
              <a:t>.dll</a:t>
            </a:r>
            <a:r>
              <a:rPr lang="ko-KR" altLang="en-US" sz="2400" dirty="0"/>
              <a:t> 파일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빌드 과정에 </a:t>
            </a:r>
            <a:r>
              <a:rPr lang="en-US" altLang="ko-KR" sz="2000" dirty="0"/>
              <a:t>C#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컴파일</a:t>
            </a:r>
            <a:r>
              <a:rPr lang="ko-KR" altLang="en-US" sz="2000" dirty="0"/>
              <a:t>이 포함됨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프로그램을 실행 가능한 파일을 생성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.exe </a:t>
            </a:r>
            <a:r>
              <a:rPr lang="ko-KR" altLang="en-US" sz="2400" dirty="0"/>
              <a:t>파일 실행 </a:t>
            </a:r>
            <a:r>
              <a:rPr lang="en-US" altLang="ko-KR" sz="2400" dirty="0"/>
              <a:t>(Ctrl + F5 </a:t>
            </a:r>
            <a:r>
              <a:rPr lang="ko-KR" altLang="en-US" sz="2400" dirty="0"/>
              <a:t>로 실행 시 </a:t>
            </a:r>
            <a:r>
              <a:rPr lang="ko-KR" altLang="en-US" sz="2400" dirty="0" err="1"/>
              <a:t>여기까지만</a:t>
            </a:r>
            <a:r>
              <a:rPr lang="ko-KR" altLang="en-US" sz="2400" dirty="0"/>
              <a:t> 실행 됨</a:t>
            </a:r>
            <a:r>
              <a:rPr lang="en-US" altLang="ko-KR" sz="2400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.exe </a:t>
            </a:r>
            <a:r>
              <a:rPr lang="ko-KR" altLang="en-US" sz="2000" dirty="0"/>
              <a:t>을 구성하는 </a:t>
            </a:r>
            <a:r>
              <a:rPr lang="en-US" altLang="ko-KR" sz="2000" dirty="0"/>
              <a:t>CIL </a:t>
            </a:r>
            <a:r>
              <a:rPr lang="ko-KR" altLang="en-US" sz="2000" dirty="0"/>
              <a:t>코드가 </a:t>
            </a:r>
            <a:r>
              <a:rPr lang="en-US" altLang="ko-KR" sz="2000" dirty="0"/>
              <a:t>CLR</a:t>
            </a:r>
            <a:r>
              <a:rPr lang="ko-KR" altLang="en-US" sz="2000" dirty="0"/>
              <a:t>을 거쳐 메모리</a:t>
            </a:r>
            <a:r>
              <a:rPr lang="en-US" altLang="ko-KR" sz="2000" dirty="0"/>
              <a:t>(RAM)</a:t>
            </a:r>
            <a:r>
              <a:rPr lang="ko-KR" altLang="en-US" sz="2000" dirty="0"/>
              <a:t>에 로드 됨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/>
              <a:t>메모리에 로드 된 프로그램을 </a:t>
            </a:r>
            <a:r>
              <a:rPr lang="en-US" altLang="ko-KR" sz="2000" dirty="0"/>
              <a:t>JIT(Just-In-Time) </a:t>
            </a:r>
            <a:r>
              <a:rPr lang="ko-KR" altLang="en-US" sz="2000" dirty="0"/>
              <a:t>컴파일러가 기계어로 번역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0464-A111-A9E5-B74A-37238FE5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0E039-5887-3D92-F40D-764740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6FB2-E1C5-E23B-CA96-86A6DA8E9F2E}"/>
              </a:ext>
            </a:extLst>
          </p:cNvPr>
          <p:cNvSpPr txBox="1"/>
          <p:nvPr/>
        </p:nvSpPr>
        <p:spPr>
          <a:xfrm>
            <a:off x="7927503" y="294354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CIL</a:t>
            </a:r>
            <a:r>
              <a:rPr lang="ko-KR" altLang="en-US" dirty="0">
                <a:solidFill>
                  <a:schemeClr val="accent1"/>
                </a:solidFill>
              </a:rPr>
              <a:t>의 결과물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5F6F2-33C5-6423-DA3B-FB0B2C086936}"/>
              </a:ext>
            </a:extLst>
          </p:cNvPr>
          <p:cNvSpPr/>
          <p:nvPr/>
        </p:nvSpPr>
        <p:spPr>
          <a:xfrm>
            <a:off x="1311144" y="4980774"/>
            <a:ext cx="1964826" cy="93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작성</a:t>
            </a:r>
            <a:endParaRPr lang="en-US" altLang="ko-KR" dirty="0"/>
          </a:p>
          <a:p>
            <a:pPr algn="ctr"/>
            <a:r>
              <a:rPr lang="en-US" altLang="ko-KR" dirty="0"/>
              <a:t>.cs </a:t>
            </a:r>
            <a:r>
              <a:rPr lang="ko-KR" altLang="en-US" dirty="0"/>
              <a:t>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CEF0-F334-F084-2992-FA6A57ED0A0C}"/>
              </a:ext>
            </a:extLst>
          </p:cNvPr>
          <p:cNvSpPr/>
          <p:nvPr/>
        </p:nvSpPr>
        <p:spPr>
          <a:xfrm>
            <a:off x="3774734" y="4981468"/>
            <a:ext cx="1964826" cy="937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en-US" altLang="ko-KR" dirty="0"/>
              <a:t>.exe, .dll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AEA6A-0B2E-875E-FE77-CEABF0618F7C}"/>
              </a:ext>
            </a:extLst>
          </p:cNvPr>
          <p:cNvSpPr/>
          <p:nvPr/>
        </p:nvSpPr>
        <p:spPr>
          <a:xfrm>
            <a:off x="6238324" y="4982856"/>
            <a:ext cx="1964826" cy="9370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.exe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C8205-3CBF-53FD-9009-C8168DDB33AD}"/>
              </a:ext>
            </a:extLst>
          </p:cNvPr>
          <p:cNvSpPr/>
          <p:nvPr/>
        </p:nvSpPr>
        <p:spPr>
          <a:xfrm>
            <a:off x="8701914" y="4980773"/>
            <a:ext cx="1964826" cy="9370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  <a:p>
            <a:pPr algn="ctr"/>
            <a:r>
              <a:rPr lang="en-US" altLang="ko-KR" dirty="0"/>
              <a:t>RAM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7F270-70B4-5D88-5E2A-95CCF9B6E2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5970" y="5449310"/>
            <a:ext cx="498764" cy="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D94059-9F59-C5E5-B665-AAEDE69892E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39560" y="5450004"/>
            <a:ext cx="498764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C86543-6744-673C-08DB-BB13A1AD87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03150" y="5449309"/>
            <a:ext cx="498764" cy="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7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DD72-F359-6F3D-073F-D363E7F4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4C9-A4F8-76BD-D932-34E81BA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A86DF-58EE-EE1C-11D3-D061854B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코드를 컴퓨터가 알아들을 수 있는 기계어로 변환하는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9788-8290-B34E-85A0-56B589E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5D76-628A-B165-0B89-0B6169A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7" name="그림 16" descr="텍스트, 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1AB8F67-3615-C39C-EB83-B8C1562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06715"/>
            <a:ext cx="6803571" cy="3639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4360E1-D132-3007-EC7F-B86C456C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4626249"/>
            <a:ext cx="4316186" cy="1866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C7A5D-1F8E-73DF-A503-F56BFEEAC25F}"/>
              </a:ext>
            </a:extLst>
          </p:cNvPr>
          <p:cNvCxnSpPr/>
          <p:nvPr/>
        </p:nvCxnSpPr>
        <p:spPr>
          <a:xfrm flipH="1" flipV="1">
            <a:off x="4212771" y="4419600"/>
            <a:ext cx="2699658" cy="10600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encoding - Difference between machine language, binary code and a binary  file - Stack Overflow">
            <a:extLst>
              <a:ext uri="{FF2B5EF4-FFF2-40B4-BE49-F238E27FC236}">
                <a16:creationId xmlns:a16="http://schemas.microsoft.com/office/drawing/2014/main" id="{114F77D0-566A-79D9-1EEB-A59CCB46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1509713"/>
            <a:ext cx="2752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31BF4-F28D-366A-D4A0-E9275EA58DEA}"/>
              </a:ext>
            </a:extLst>
          </p:cNvPr>
          <p:cNvCxnSpPr>
            <a:cxnSpLocks/>
          </p:cNvCxnSpPr>
          <p:nvPr/>
        </p:nvCxnSpPr>
        <p:spPr>
          <a:xfrm flipH="1">
            <a:off x="7228114" y="2695932"/>
            <a:ext cx="1682524" cy="1553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9D811F-6916-56DE-351B-157AEC8B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83" y="1512266"/>
            <a:ext cx="6710050" cy="4619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148451" y="3319788"/>
            <a:ext cx="2274664" cy="255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1E6D-F8A7-8A96-4CAB-7BD2CCE44445}"/>
              </a:ext>
            </a:extLst>
          </p:cNvPr>
          <p:cNvSpPr/>
          <p:nvPr/>
        </p:nvSpPr>
        <p:spPr>
          <a:xfrm>
            <a:off x="1910383" y="2609923"/>
            <a:ext cx="290967" cy="4378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stCxn id="10" idx="3"/>
          </p:cNvCxnSpPr>
          <p:nvPr/>
        </p:nvCxnSpPr>
        <p:spPr>
          <a:xfrm>
            <a:off x="4423115" y="3447313"/>
            <a:ext cx="2161309" cy="74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D5E57-B6F4-8816-7CDB-54D28C447225}"/>
              </a:ext>
            </a:extLst>
          </p:cNvPr>
          <p:cNvSpPr txBox="1"/>
          <p:nvPr/>
        </p:nvSpPr>
        <p:spPr>
          <a:xfrm>
            <a:off x="5503769" y="339017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Drag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Drop!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49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EE1F73-2313-96A4-F9A6-14B0B9F3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68" y="1418715"/>
            <a:ext cx="3591426" cy="3915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297336" y="4874281"/>
            <a:ext cx="2032839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0175" y="3083266"/>
            <a:ext cx="1821243" cy="195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91B542-8B93-CEFA-7B9F-A1AC96A47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64" y="1325563"/>
            <a:ext cx="2962688" cy="47536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20601-3F7F-F1C2-9179-718541FC5677}"/>
              </a:ext>
            </a:extLst>
          </p:cNvPr>
          <p:cNvSpPr/>
          <p:nvPr/>
        </p:nvSpPr>
        <p:spPr>
          <a:xfrm>
            <a:off x="6371832" y="2563091"/>
            <a:ext cx="2076922" cy="278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B8FD4-7D9B-C4F6-0C32-C69F4F593882}"/>
              </a:ext>
            </a:extLst>
          </p:cNvPr>
          <p:cNvSpPr/>
          <p:nvPr/>
        </p:nvSpPr>
        <p:spPr>
          <a:xfrm>
            <a:off x="6349161" y="5117401"/>
            <a:ext cx="2221590" cy="2695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C4DDF3-0B5D-C7E2-83E1-CBDC13A144F4}"/>
              </a:ext>
            </a:extLst>
          </p:cNvPr>
          <p:cNvCxnSpPr/>
          <p:nvPr/>
        </p:nvCxnSpPr>
        <p:spPr>
          <a:xfrm flipV="1">
            <a:off x="8570751" y="4556886"/>
            <a:ext cx="1192925" cy="69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3346-2255-2BAC-D53D-82B8DB58B432}"/>
              </a:ext>
            </a:extLst>
          </p:cNvPr>
          <p:cNvSpPr txBox="1"/>
          <p:nvPr/>
        </p:nvSpPr>
        <p:spPr>
          <a:xfrm>
            <a:off x="9763676" y="422795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9763676" y="247233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줄 출력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8448754" y="2657004"/>
            <a:ext cx="1314922" cy="4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15A63-A15B-CFC8-2CD4-B2736819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6" y="1325563"/>
            <a:ext cx="5458587" cy="461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7205777" y="18632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Muitiline</a:t>
            </a:r>
            <a:r>
              <a:rPr lang="en-US" altLang="ko-KR" dirty="0"/>
              <a:t> </a:t>
            </a:r>
            <a:r>
              <a:rPr lang="ko-KR" altLang="en-US" dirty="0"/>
              <a:t>옵션을 켜면 창 크기 조절이 가능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</p:cNvCxnSpPr>
          <p:nvPr/>
        </p:nvCxnSpPr>
        <p:spPr>
          <a:xfrm flipV="1">
            <a:off x="5735782" y="2047954"/>
            <a:ext cx="1398049" cy="4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5B860-A735-F58F-FDDC-7775FEB071C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71808" y="3307769"/>
            <a:ext cx="1333969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17ACA-C3DB-B88A-6F4F-3F3D70BE82EF}"/>
              </a:ext>
            </a:extLst>
          </p:cNvPr>
          <p:cNvSpPr txBox="1"/>
          <p:nvPr/>
        </p:nvSpPr>
        <p:spPr>
          <a:xfrm>
            <a:off x="7205777" y="298460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 크기를 적당하게 줄이고</a:t>
            </a:r>
            <a:endParaRPr lang="en-US" altLang="ko-KR" dirty="0"/>
          </a:p>
          <a:p>
            <a:r>
              <a:rPr lang="ko-KR" altLang="en-US" dirty="0"/>
              <a:t>텍스트박스 크기를 적당히 맞추기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74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C8C8DF9-A338-F93D-AAB2-E080CBD9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" y="1569582"/>
            <a:ext cx="7350932" cy="4652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5326742" y="2359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코드 보기 단축키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F7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97B18-E28C-22CC-31AD-5F965D8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4" y="2474209"/>
            <a:ext cx="2470224" cy="25855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3ACF8C-5803-3893-37CE-4B18D4F5F223}"/>
              </a:ext>
            </a:extLst>
          </p:cNvPr>
          <p:cNvCxnSpPr>
            <a:cxnSpLocks/>
          </p:cNvCxnSpPr>
          <p:nvPr/>
        </p:nvCxnSpPr>
        <p:spPr>
          <a:xfrm flipV="1">
            <a:off x="7676535" y="3766960"/>
            <a:ext cx="1407009" cy="16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6F8075-DE1D-C5B4-962C-619779266F90}"/>
              </a:ext>
            </a:extLst>
          </p:cNvPr>
          <p:cNvSpPr txBox="1"/>
          <p:nvPr/>
        </p:nvSpPr>
        <p:spPr>
          <a:xfrm>
            <a:off x="5326742" y="4328652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주석</a:t>
            </a:r>
            <a:r>
              <a:rPr lang="en-US" altLang="ko-KR" dirty="0">
                <a:solidFill>
                  <a:srgbClr val="00B0F0"/>
                </a:solidFill>
              </a:rPr>
              <a:t>: //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/* */ </a:t>
            </a:r>
            <a:r>
              <a:rPr lang="ko-KR" altLang="en-US" dirty="0">
                <a:solidFill>
                  <a:srgbClr val="00B0F0"/>
                </a:solidFill>
              </a:rPr>
              <a:t>감싸기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3BDAC-E705-BAF9-D37F-FA03E05C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7116"/>
            <a:ext cx="2257740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0FFD-B2E2-9C4D-2ECA-94EC8F73C887}"/>
              </a:ext>
            </a:extLst>
          </p:cNvPr>
          <p:cNvSpPr txBox="1"/>
          <p:nvPr/>
        </p:nvSpPr>
        <p:spPr>
          <a:xfrm>
            <a:off x="1895176" y="465967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1972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11B608-1F72-150A-9626-AAECEE52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95" y="2134229"/>
            <a:ext cx="2268454" cy="2343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0A796-F736-D392-CC6F-404795FA9055}"/>
              </a:ext>
            </a:extLst>
          </p:cNvPr>
          <p:cNvSpPr txBox="1"/>
          <p:nvPr/>
        </p:nvSpPr>
        <p:spPr>
          <a:xfrm>
            <a:off x="4834389" y="4616783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1983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698040-AB9D-DD1F-8CE6-C759444C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56" y="2177116"/>
            <a:ext cx="2257740" cy="2257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3A83E2-CF98-6DA5-C814-36429CB2D0B6}"/>
              </a:ext>
            </a:extLst>
          </p:cNvPr>
          <p:cNvSpPr txBox="1"/>
          <p:nvPr/>
        </p:nvSpPr>
        <p:spPr>
          <a:xfrm>
            <a:off x="9148293" y="465967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2000</a:t>
            </a:r>
            <a:endParaRPr lang="ko-KR" altLang="en-US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A4963-39BF-8D1A-D7B1-A8EF508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58" y="709478"/>
            <a:ext cx="1286054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D25C6-B747-5101-E7A7-162CFF77CA14}"/>
              </a:ext>
            </a:extLst>
          </p:cNvPr>
          <p:cNvSpPr txBox="1"/>
          <p:nvPr/>
        </p:nvSpPr>
        <p:spPr>
          <a:xfrm>
            <a:off x="7744989" y="237658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1995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968CB-A9AC-D2E4-34A9-84617802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922" y="850892"/>
            <a:ext cx="2762636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A0CAB-C875-A8F5-DEC6-0F7AF7902DD4}"/>
              </a:ext>
            </a:extLst>
          </p:cNvPr>
          <p:cNvSpPr txBox="1"/>
          <p:nvPr/>
        </p:nvSpPr>
        <p:spPr>
          <a:xfrm>
            <a:off x="6262504" y="148835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/r/n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A55D-5CA3-B90A-808A-E7BE372B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357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/r (CR, Carriage Return, </a:t>
            </a:r>
            <a:r>
              <a:rPr lang="ko-KR" altLang="en-US" dirty="0" err="1">
                <a:solidFill>
                  <a:schemeClr val="accent2"/>
                </a:solidFill>
              </a:rPr>
              <a:t>캐리지</a:t>
            </a:r>
            <a:r>
              <a:rPr lang="ko-KR" altLang="en-US" dirty="0">
                <a:solidFill>
                  <a:schemeClr val="accent2"/>
                </a:solidFill>
              </a:rPr>
              <a:t> 리턴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옛날 </a:t>
            </a:r>
            <a:r>
              <a:rPr lang="en-US" altLang="ko-KR" dirty="0"/>
              <a:t>Mac OS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/n (LF, Line Feed, </a:t>
            </a:r>
            <a:r>
              <a:rPr lang="ko-KR" altLang="en-US" dirty="0">
                <a:solidFill>
                  <a:schemeClr val="accent2"/>
                </a:solidFill>
              </a:rPr>
              <a:t>줄 바꿈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, Mac OS X (</a:t>
            </a:r>
            <a:r>
              <a:rPr lang="ko-KR" altLang="en-US" dirty="0"/>
              <a:t>요즘 맥</a:t>
            </a:r>
            <a:r>
              <a:rPr lang="en-US" altLang="ko-KR" dirty="0"/>
              <a:t>) 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밑의 줄로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/r/n (CR + LF)</a:t>
            </a:r>
          </a:p>
          <a:p>
            <a:pPr lvl="1"/>
            <a:r>
              <a:rPr lang="ko-KR" altLang="en-US" dirty="0"/>
              <a:t>윈도우에서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</a:t>
            </a:r>
            <a:r>
              <a:rPr lang="en-US" altLang="ko-KR" dirty="0"/>
              <a:t>+ </a:t>
            </a:r>
            <a:r>
              <a:rPr lang="ko-KR" altLang="en-US" dirty="0"/>
              <a:t>밑의 줄로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대화형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E709-D3A1-F8E3-932F-3A5C87AF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9" y="1718432"/>
            <a:ext cx="463932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67998-8DEB-293D-3E29-A73B6731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89" y="1718432"/>
            <a:ext cx="2657846" cy="1448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C1A157-FE6D-23C2-B75A-00D72188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9" y="3661794"/>
            <a:ext cx="9164329" cy="222916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6D0DA3-D11F-9D00-9D02-27CE329805C2}"/>
              </a:ext>
            </a:extLst>
          </p:cNvPr>
          <p:cNvCxnSpPr>
            <a:stCxn id="9" idx="3"/>
          </p:cNvCxnSpPr>
          <p:nvPr/>
        </p:nvCxnSpPr>
        <p:spPr>
          <a:xfrm flipV="1">
            <a:off x="5495671" y="2109011"/>
            <a:ext cx="965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6C0F8B-D622-8924-6499-96FBD0B01FD1}"/>
              </a:ext>
            </a:extLst>
          </p:cNvPr>
          <p:cNvCxnSpPr>
            <a:cxnSpLocks/>
          </p:cNvCxnSpPr>
          <p:nvPr/>
        </p:nvCxnSpPr>
        <p:spPr>
          <a:xfrm>
            <a:off x="7718696" y="3136206"/>
            <a:ext cx="0" cy="49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4589D-7D2A-7125-56C9-891D690220FD}"/>
              </a:ext>
            </a:extLst>
          </p:cNvPr>
          <p:cNvSpPr txBox="1"/>
          <p:nvPr/>
        </p:nvSpPr>
        <p:spPr>
          <a:xfrm>
            <a:off x="2350235" y="50480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파이썬 인터프리터와 같이 한 줄 단위로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8747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8E97-92F5-263A-9D46-327E2DCC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915-178F-EA0E-16BB-4A57653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8C36C-BB7E-75E4-3D5B-CCEEF37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28D0-2675-90B9-315C-5DB791D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88EA-196E-75A4-3EEA-CBBC341992F3}"/>
              </a:ext>
            </a:extLst>
          </p:cNvPr>
          <p:cNvSpPr txBox="1"/>
          <p:nvPr/>
        </p:nvSpPr>
        <p:spPr>
          <a:xfrm>
            <a:off x="1469572" y="186709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정적 타입 </a:t>
            </a:r>
            <a:r>
              <a:rPr lang="en-US" altLang="ko-KR" sz="2400" dirty="0"/>
              <a:t>(Static Typing)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00EE-685A-05CE-C785-6AFFBF6EEED5}"/>
              </a:ext>
            </a:extLst>
          </p:cNvPr>
          <p:cNvSpPr txBox="1"/>
          <p:nvPr/>
        </p:nvSpPr>
        <p:spPr>
          <a:xfrm>
            <a:off x="6886310" y="186709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동적 타입 </a:t>
            </a:r>
            <a:r>
              <a:rPr lang="en-US" altLang="ko-KR" sz="2400" dirty="0"/>
              <a:t>(Dynamic Typing)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0223B8-A0BF-EE8C-1072-38AB79E94AB9}"/>
              </a:ext>
            </a:extLst>
          </p:cNvPr>
          <p:cNvCxnSpPr/>
          <p:nvPr/>
        </p:nvCxnSpPr>
        <p:spPr>
          <a:xfrm>
            <a:off x="6096000" y="1690688"/>
            <a:ext cx="0" cy="451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99C1D-2DC4-C3EF-AC35-4F567BEE3881}"/>
              </a:ext>
            </a:extLst>
          </p:cNvPr>
          <p:cNvSpPr txBox="1"/>
          <p:nvPr/>
        </p:nvSpPr>
        <p:spPr>
          <a:xfrm>
            <a:off x="785089" y="250516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타입을 명시적으로 지정해야만 하는 개발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CBD4-9D6F-F287-B21D-406DC0C70EC5}"/>
              </a:ext>
            </a:extLst>
          </p:cNvPr>
          <p:cNvSpPr txBox="1"/>
          <p:nvPr/>
        </p:nvSpPr>
        <p:spPr>
          <a:xfrm>
            <a:off x="6510406" y="250516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타입이 런타임 시점에서 결정되는 개발 언어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78ED58-0DAA-1468-C9A8-214EB57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" y="4864353"/>
            <a:ext cx="1027869" cy="9714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4E1BCC-304D-1F3B-8D95-BDC11BF9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2" y="4836544"/>
            <a:ext cx="971489" cy="1003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0A6372-6C11-1615-E117-E6FDDAF1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58" y="4864353"/>
            <a:ext cx="971489" cy="9714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2C9BE9-C12D-A35A-D9EF-3AAE4448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03" y="4777194"/>
            <a:ext cx="832466" cy="10791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D4C1ED9E-4F92-04F6-268A-7E66436D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5" y="4912173"/>
            <a:ext cx="923988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&amp; TypeScript - ADM Interactive">
            <a:extLst>
              <a:ext uri="{FF2B5EF4-FFF2-40B4-BE49-F238E27FC236}">
                <a16:creationId xmlns:a16="http://schemas.microsoft.com/office/drawing/2014/main" id="{E95DCE4C-DBF9-6E70-C996-411295BB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7204" r="50166" b="16400"/>
          <a:stretch/>
        </p:blipFill>
        <p:spPr bwMode="auto">
          <a:xfrm>
            <a:off x="4782192" y="4967101"/>
            <a:ext cx="92597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JavaScript &amp; TypeScript - ADM Interactive">
            <a:extLst>
              <a:ext uri="{FF2B5EF4-FFF2-40B4-BE49-F238E27FC236}">
                <a16:creationId xmlns:a16="http://schemas.microsoft.com/office/drawing/2014/main" id="{CF2CB845-8530-A7CE-DBDE-2E84EFFE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17204" r="4122" b="16400"/>
          <a:stretch/>
        </p:blipFill>
        <p:spPr bwMode="auto">
          <a:xfrm>
            <a:off x="8636964" y="4902201"/>
            <a:ext cx="92528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by (programming language) - Wikipedia">
            <a:extLst>
              <a:ext uri="{FF2B5EF4-FFF2-40B4-BE49-F238E27FC236}">
                <a16:creationId xmlns:a16="http://schemas.microsoft.com/office/drawing/2014/main" id="{3A411AF3-A105-0051-F5E2-30BB776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23" y="4864353"/>
            <a:ext cx="919783" cy="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4B4654-2ADD-6D3D-2383-76908076C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446" y="3030309"/>
            <a:ext cx="4096322" cy="162900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E1068E-3792-B417-0D01-733F3DE38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846" y="3050905"/>
            <a:ext cx="4201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D34-D07E-B476-BE61-C1BE59A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6BFE-38D3-4C6B-A4DE-643B079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1E9C-CD20-EDAA-AAC0-33A219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8BC4D-4D5E-FA1F-1646-23682704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55" y="3518900"/>
            <a:ext cx="2386089" cy="232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9EA926-B9B0-9425-CF55-032C55E7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85" y="1431839"/>
            <a:ext cx="7006111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.NET Framework와 .NET Core 비교">
            <a:extLst>
              <a:ext uri="{FF2B5EF4-FFF2-40B4-BE49-F238E27FC236}">
                <a16:creationId xmlns:a16="http://schemas.microsoft.com/office/drawing/2014/main" id="{4003EB71-479B-0BB6-AF42-2EE9A036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58"/>
          <a:stretch/>
        </p:blipFill>
        <p:spPr bwMode="auto">
          <a:xfrm>
            <a:off x="2059604" y="1433237"/>
            <a:ext cx="7794756" cy="45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1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8508-4666-89F6-7080-BFBB31C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Net</a:t>
            </a:r>
            <a:r>
              <a:rPr lang="en-US" altLang="ko-KR" dirty="0">
                <a:solidFill>
                  <a:schemeClr val="accent2"/>
                </a:solidFill>
              </a:rPr>
              <a:t> Framework </a:t>
            </a:r>
            <a:r>
              <a:rPr lang="en-US" altLang="ko-KR" dirty="0"/>
              <a:t>- </a:t>
            </a:r>
            <a:r>
              <a:rPr lang="ko-KR" altLang="en-US" dirty="0"/>
              <a:t>윈도우 환경에서만 작동</a:t>
            </a:r>
            <a:r>
              <a:rPr lang="en-US" altLang="ko-KR" dirty="0"/>
              <a:t>, </a:t>
            </a:r>
            <a:r>
              <a:rPr lang="ko-KR" altLang="en-US" dirty="0"/>
              <a:t>많은 기능 포함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Core </a:t>
            </a:r>
            <a:r>
              <a:rPr lang="en-US" altLang="ko-KR" dirty="0"/>
              <a:t>- </a:t>
            </a:r>
            <a:r>
              <a:rPr lang="ko-KR" altLang="en-US" dirty="0"/>
              <a:t>멀티플랫폼에서 작동</a:t>
            </a:r>
            <a:r>
              <a:rPr lang="en-US" altLang="ko-KR" dirty="0"/>
              <a:t>, </a:t>
            </a:r>
            <a:r>
              <a:rPr lang="ko-KR" altLang="en-US" dirty="0"/>
              <a:t>비교적 적은 기능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.Net</a:t>
            </a:r>
            <a:r>
              <a:rPr lang="en-US" altLang="ko-KR" dirty="0"/>
              <a:t> 5.0 </a:t>
            </a:r>
            <a:r>
              <a:rPr lang="ko-KR" altLang="en-US" dirty="0"/>
              <a:t>부터 </a:t>
            </a:r>
            <a:r>
              <a:rPr lang="en-US" altLang="ko-KR" dirty="0" err="1"/>
              <a:t>.Net</a:t>
            </a:r>
            <a:r>
              <a:rPr lang="en-US" altLang="ko-KR" dirty="0"/>
              <a:t> Core </a:t>
            </a:r>
            <a:r>
              <a:rPr lang="ko-KR" altLang="en-US" dirty="0"/>
              <a:t>와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  <a:r>
              <a:rPr lang="ko-KR" altLang="en-US" dirty="0"/>
              <a:t>를 통합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윈도우용 어플리케이션 개발은 아직 </a:t>
            </a:r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Framework</a:t>
            </a:r>
            <a:r>
              <a:rPr lang="ko-KR" altLang="en-US" dirty="0"/>
              <a:t>를 이용하는 것이 편리함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B2C1-73FA-CD62-4CA8-C1E8D149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6381-33C9-0F5D-78BD-6327CC4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18C-A61C-7D8B-7280-C5712E6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B220-93AA-E5C1-66B6-B293B09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6" y="1467465"/>
            <a:ext cx="3567681" cy="4626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C54BA-C86B-DB09-0B18-B23214DDC1BB}"/>
              </a:ext>
            </a:extLst>
          </p:cNvPr>
          <p:cNvSpPr txBox="1"/>
          <p:nvPr/>
        </p:nvSpPr>
        <p:spPr>
          <a:xfrm>
            <a:off x="8375307" y="3521574"/>
            <a:ext cx="35464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C#, F#, VSB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CIL</a:t>
            </a:r>
            <a:r>
              <a:rPr lang="ko-KR" altLang="en-US" sz="1600" dirty="0">
                <a:latin typeface="+mn-ea"/>
              </a:rPr>
              <a:t>로 번역이 가능한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언어는 모두 닷넷 호환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CIL, CLR </a:t>
            </a:r>
            <a:r>
              <a:rPr lang="ko-KR" altLang="en-US" sz="1600" dirty="0">
                <a:latin typeface="+mn-ea"/>
              </a:rPr>
              <a:t>두번의 번역이 이루어지고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OS</a:t>
            </a:r>
            <a:r>
              <a:rPr lang="ko-KR" altLang="en-US" sz="1600" dirty="0">
                <a:latin typeface="+mn-ea"/>
              </a:rPr>
              <a:t>로 컴파일 결과가 전달됨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CC1D-1648-B5F5-B63E-7F9C8F74EC37}"/>
              </a:ext>
            </a:extLst>
          </p:cNvPr>
          <p:cNvSpPr txBox="1"/>
          <p:nvPr/>
        </p:nvSpPr>
        <p:spPr>
          <a:xfrm>
            <a:off x="742995" y="1536174"/>
            <a:ext cx="4064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각종 유용한 클래스 및 서비스를 기본 제공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분야에서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      데스크톱</a:t>
            </a:r>
            <a:endParaRPr lang="en-US" altLang="ko-KR" sz="2000" dirty="0"/>
          </a:p>
          <a:p>
            <a:r>
              <a:rPr lang="ko-KR" altLang="en-US" sz="2000" dirty="0"/>
              <a:t>      웹</a:t>
            </a:r>
            <a:endParaRPr lang="en-US" altLang="ko-KR" sz="2000" dirty="0"/>
          </a:p>
          <a:p>
            <a:r>
              <a:rPr lang="ko-KR" altLang="en-US" sz="2000" dirty="0"/>
              <a:t>      클라우드</a:t>
            </a:r>
            <a:endParaRPr lang="en-US" altLang="ko-KR" sz="2000" dirty="0"/>
          </a:p>
          <a:p>
            <a:r>
              <a:rPr lang="ko-KR" altLang="en-US" sz="2000" dirty="0"/>
              <a:t>      모바일</a:t>
            </a:r>
            <a:endParaRPr lang="en-US" altLang="ko-KR" sz="2000" dirty="0"/>
          </a:p>
          <a:p>
            <a:r>
              <a:rPr lang="ko-KR" altLang="en-US" sz="2000" dirty="0"/>
              <a:t>      게임</a:t>
            </a:r>
            <a:endParaRPr lang="en-US" altLang="ko-KR" sz="2000" dirty="0"/>
          </a:p>
          <a:p>
            <a:r>
              <a:rPr lang="en-US" altLang="ko-KR" sz="2000" dirty="0"/>
              <a:t>      IoT</a:t>
            </a:r>
          </a:p>
          <a:p>
            <a:r>
              <a:rPr lang="ko-KR" altLang="en-US" sz="2000" dirty="0"/>
              <a:t>      인공 지능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329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593FC-4DB6-8B05-0819-B72136C7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3" y="190878"/>
            <a:ext cx="6430057" cy="6009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7F89D-A654-FEA1-8E95-69CA07053544}"/>
              </a:ext>
            </a:extLst>
          </p:cNvPr>
          <p:cNvSpPr/>
          <p:nvPr/>
        </p:nvSpPr>
        <p:spPr>
          <a:xfrm>
            <a:off x="5667768" y="763260"/>
            <a:ext cx="1330037" cy="521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코딩온템플릿</Template>
  <TotalTime>5825</TotalTime>
  <Words>819</Words>
  <Application>Microsoft Office PowerPoint</Application>
  <PresentationFormat>와이드스크린</PresentationFormat>
  <Paragraphs>217</Paragraphs>
  <Slides>31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나눔바른고딕</vt:lpstr>
      <vt:lpstr>AppleSDGothicNeoH00</vt:lpstr>
      <vt:lpstr>AppleSDGothicNeoB00</vt:lpstr>
      <vt:lpstr>Arial</vt:lpstr>
      <vt:lpstr>맑은 고딕</vt:lpstr>
      <vt:lpstr>코딩온템플릿</vt:lpstr>
      <vt:lpstr>    x</vt:lpstr>
      <vt:lpstr>C# 소개</vt:lpstr>
      <vt:lpstr>C# 소개</vt:lpstr>
      <vt:lpstr>C# 소개</vt:lpstr>
      <vt:lpstr>C# 의 구조</vt:lpstr>
      <vt:lpstr>닷넷과 닷넷 프레임워크</vt:lpstr>
      <vt:lpstr>닷넷과 닷넷 프레임워크</vt:lpstr>
      <vt:lpstr>닷넷 프레임워크</vt:lpstr>
      <vt:lpstr>PowerPoint 프레젠테이션</vt:lpstr>
      <vt:lpstr>C# 개발 환경</vt:lpstr>
      <vt:lpstr>Visual Studio 설치</vt:lpstr>
      <vt:lpstr>Visual Studio 설치</vt:lpstr>
      <vt:lpstr>솔루션 생성</vt:lpstr>
      <vt:lpstr>솔루션 생성</vt:lpstr>
      <vt:lpstr>Form1.cs 코드 확인</vt:lpstr>
      <vt:lpstr>Form1.cs 코드 확인</vt:lpstr>
      <vt:lpstr>솔루션 구조</vt:lpstr>
      <vt:lpstr>솔루션 이동</vt:lpstr>
      <vt:lpstr>솔루션 정리 (용량 줄이기)</vt:lpstr>
      <vt:lpstr>솔루션 정리 (용량 줄이기)</vt:lpstr>
      <vt:lpstr>코드 빌드</vt:lpstr>
      <vt:lpstr>코드 실행</vt:lpstr>
      <vt:lpstr>작동 테스트 – 메시지 박스 </vt:lpstr>
      <vt:lpstr>코드 실행 과정</vt:lpstr>
      <vt:lpstr>컴파일이란?</vt:lpstr>
      <vt:lpstr>출력 확인용 텍스트 박스</vt:lpstr>
      <vt:lpstr>출력 확인용 텍스트 박스</vt:lpstr>
      <vt:lpstr>출력 확인용 텍스트 박스</vt:lpstr>
      <vt:lpstr>출력 확인용 텍스트 박스</vt:lpstr>
      <vt:lpstr>/r/n 이란?</vt:lpstr>
      <vt:lpstr>C# Interactive (대화형)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1086</cp:revision>
  <dcterms:created xsi:type="dcterms:W3CDTF">2022-06-26T11:10:22Z</dcterms:created>
  <dcterms:modified xsi:type="dcterms:W3CDTF">2024-12-11T12:03:23Z</dcterms:modified>
</cp:coreProperties>
</file>