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75"/>
  </p:notesMasterIdLst>
  <p:sldIdLst>
    <p:sldId id="715" r:id="rId2"/>
    <p:sldId id="256" r:id="rId3"/>
    <p:sldId id="680" r:id="rId4"/>
    <p:sldId id="681" r:id="rId5"/>
    <p:sldId id="682" r:id="rId6"/>
    <p:sldId id="672" r:id="rId7"/>
    <p:sldId id="718" r:id="rId8"/>
    <p:sldId id="719" r:id="rId9"/>
    <p:sldId id="720" r:id="rId10"/>
    <p:sldId id="721" r:id="rId11"/>
    <p:sldId id="675" r:id="rId12"/>
    <p:sldId id="677" r:id="rId13"/>
    <p:sldId id="673" r:id="rId14"/>
    <p:sldId id="725" r:id="rId15"/>
    <p:sldId id="679" r:id="rId16"/>
    <p:sldId id="724" r:id="rId17"/>
    <p:sldId id="726" r:id="rId18"/>
    <p:sldId id="710" r:id="rId19"/>
    <p:sldId id="687" r:id="rId20"/>
    <p:sldId id="686" r:id="rId21"/>
    <p:sldId id="728" r:id="rId22"/>
    <p:sldId id="727" r:id="rId23"/>
    <p:sldId id="734" r:id="rId24"/>
    <p:sldId id="731" r:id="rId25"/>
    <p:sldId id="741" r:id="rId26"/>
    <p:sldId id="742" r:id="rId27"/>
    <p:sldId id="713" r:id="rId28"/>
    <p:sldId id="735" r:id="rId29"/>
    <p:sldId id="743" r:id="rId30"/>
    <p:sldId id="736" r:id="rId31"/>
    <p:sldId id="683" r:id="rId32"/>
    <p:sldId id="746" r:id="rId33"/>
    <p:sldId id="744" r:id="rId34"/>
    <p:sldId id="689" r:id="rId35"/>
    <p:sldId id="745" r:id="rId36"/>
    <p:sldId id="738" r:id="rId37"/>
    <p:sldId id="748" r:id="rId38"/>
    <p:sldId id="693" r:id="rId39"/>
    <p:sldId id="750" r:id="rId40"/>
    <p:sldId id="751" r:id="rId41"/>
    <p:sldId id="752" r:id="rId42"/>
    <p:sldId id="753" r:id="rId43"/>
    <p:sldId id="754" r:id="rId44"/>
    <p:sldId id="755" r:id="rId45"/>
    <p:sldId id="756" r:id="rId46"/>
    <p:sldId id="758" r:id="rId47"/>
    <p:sldId id="692" r:id="rId48"/>
    <p:sldId id="757" r:id="rId49"/>
    <p:sldId id="760" r:id="rId50"/>
    <p:sldId id="702" r:id="rId51"/>
    <p:sldId id="703" r:id="rId52"/>
    <p:sldId id="739" r:id="rId53"/>
    <p:sldId id="769" r:id="rId54"/>
    <p:sldId id="771" r:id="rId55"/>
    <p:sldId id="770" r:id="rId56"/>
    <p:sldId id="772" r:id="rId57"/>
    <p:sldId id="773" r:id="rId58"/>
    <p:sldId id="774" r:id="rId59"/>
    <p:sldId id="762" r:id="rId60"/>
    <p:sldId id="763" r:id="rId61"/>
    <p:sldId id="764" r:id="rId62"/>
    <p:sldId id="761" r:id="rId63"/>
    <p:sldId id="765" r:id="rId64"/>
    <p:sldId id="714" r:id="rId65"/>
    <p:sldId id="766" r:id="rId66"/>
    <p:sldId id="767" r:id="rId67"/>
    <p:sldId id="768" r:id="rId68"/>
    <p:sldId id="695" r:id="rId69"/>
    <p:sldId id="740" r:id="rId70"/>
    <p:sldId id="776" r:id="rId71"/>
    <p:sldId id="775" r:id="rId72"/>
    <p:sldId id="777" r:id="rId73"/>
    <p:sldId id="716" r:id="rId74"/>
  </p:sldIdLst>
  <p:sldSz cx="12192000" cy="6858000"/>
  <p:notesSz cx="6858000" cy="9144000"/>
  <p:embeddedFontLst>
    <p:embeddedFont>
      <p:font typeface="AppleSDGothicNeoB00" panose="02000503000000000000" pitchFamily="2" charset="-127"/>
      <p:regular r:id="rId76"/>
    </p:embeddedFont>
    <p:embeddedFont>
      <p:font typeface="AppleSDGothicNeoH00" panose="02000503000000000000" pitchFamily="2" charset="-127"/>
      <p:regular r:id="rId77"/>
    </p:embeddedFont>
    <p:embeddedFont>
      <p:font typeface="Cascadia Mono" panose="020B0609020000020004" pitchFamily="49" charset="0"/>
      <p:regular r:id="rId78"/>
      <p:bold r:id="rId79"/>
      <p:italic r:id="rId80"/>
      <p:boldItalic r:id="rId81"/>
    </p:embeddedFont>
    <p:embeddedFont>
      <p:font typeface="Consolas" panose="020B0609020204030204" pitchFamily="49" charset="0"/>
      <p:regular r:id="rId82"/>
      <p:bold r:id="rId83"/>
      <p:italic r:id="rId84"/>
      <p:boldItalic r:id="rId85"/>
    </p:embeddedFont>
    <p:embeddedFont>
      <p:font typeface="나눔바른고딕" panose="020B0603020101020101" pitchFamily="50" charset="-127"/>
      <p:regular r:id="rId86"/>
      <p:bold r:id="rId87"/>
    </p:embeddedFont>
    <p:embeddedFont>
      <p:font typeface="맑은 고딕" panose="020B0503020000020004" pitchFamily="50" charset="-127"/>
      <p:regular r:id="rId88"/>
      <p:bold r:id="rId8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2" autoAdjust="0"/>
    <p:restoredTop sz="80182" autoAdjust="0"/>
  </p:normalViewPr>
  <p:slideViewPr>
    <p:cSldViewPr snapToGrid="0">
      <p:cViewPr varScale="1">
        <p:scale>
          <a:sx n="61" d="100"/>
          <a:sy n="61" d="100"/>
        </p:scale>
        <p:origin x="84" y="110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9.fntdata"/><Relationship Id="rId89" Type="http://schemas.openxmlformats.org/officeDocument/2006/relationships/font" Target="fonts/font1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88" Type="http://schemas.openxmlformats.org/officeDocument/2006/relationships/font" Target="fonts/font13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2.fntdata"/><Relationship Id="rId61" Type="http://schemas.openxmlformats.org/officeDocument/2006/relationships/slide" Target="slides/slide60.xml"/><Relationship Id="rId82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지금은 클래스와 함수를 배우지 않았기 때문에 앞에 파란색으로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ko-KR" altLang="en-US" dirty="0" err="1"/>
              <a:t>적혀있으면</a:t>
            </a:r>
            <a:r>
              <a:rPr lang="ko-KR" altLang="en-US" dirty="0"/>
              <a:t> </a:t>
            </a:r>
            <a:r>
              <a:rPr lang="en-US" altLang="ko-KR" dirty="0"/>
              <a:t>class, </a:t>
            </a:r>
            <a:r>
              <a:rPr lang="ko-KR" altLang="en-US" dirty="0"/>
              <a:t>없으면 함수 정도로 이해해도 무방합니다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그래도</a:t>
            </a:r>
            <a:r>
              <a:rPr lang="en-US" altLang="ko-KR" dirty="0"/>
              <a:t> </a:t>
            </a:r>
            <a:r>
              <a:rPr lang="ko-KR" altLang="en-US" dirty="0"/>
              <a:t>살짝 설명을 하고 넘어가자면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을 포함한 대부분의 프로그래밍 언어들은 만들고자 하는 기능을 아주 작은 단위로 쪼개서 개발을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들면 계산기를 만들 때</a:t>
            </a:r>
            <a:r>
              <a:rPr lang="en-US" altLang="ko-KR" dirty="0"/>
              <a:t>, </a:t>
            </a:r>
            <a:r>
              <a:rPr lang="ko-KR" altLang="en-US" dirty="0"/>
              <a:t>계산기에 들어있는 모든 기능을 각각 쪼개서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 등 가능한 작은 기능으로 나눠서 각각 개발을 하는데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이런 작은 하나의 기능을 </a:t>
            </a:r>
            <a:r>
              <a:rPr lang="en-US" altLang="ko-KR" dirty="0"/>
              <a:t>"</a:t>
            </a:r>
            <a:r>
              <a:rPr lang="ko-KR" altLang="en-US" dirty="0"/>
              <a:t>함수</a:t>
            </a:r>
            <a:r>
              <a:rPr lang="en-US" altLang="ko-KR" dirty="0"/>
              <a:t>" </a:t>
            </a:r>
            <a:r>
              <a:rPr lang="ko-KR" altLang="en-US" dirty="0"/>
              <a:t>라는 것으로 만들고</a:t>
            </a:r>
            <a:r>
              <a:rPr lang="en-US" altLang="ko-KR" dirty="0"/>
              <a:t>, </a:t>
            </a:r>
            <a:r>
              <a:rPr lang="ko-KR" altLang="en-US" dirty="0"/>
              <a:t>비슷한 성격의 함수들을 모아서 클래스라는 상위 개념을 만듭니다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위 소스코드에서는 </a:t>
            </a:r>
            <a:r>
              <a:rPr lang="en-US" altLang="ko-KR" dirty="0"/>
              <a:t>Form1 (</a:t>
            </a:r>
            <a:r>
              <a:rPr lang="ko-KR" altLang="en-US" dirty="0"/>
              <a:t>윈도우 화면 </a:t>
            </a:r>
            <a:r>
              <a:rPr lang="en-US" altLang="ko-KR" dirty="0"/>
              <a:t>1) </a:t>
            </a:r>
            <a:r>
              <a:rPr lang="ko-KR" altLang="en-US" dirty="0"/>
              <a:t>이라는 클래스 안에 같은 이름으로 된 함수가 하나 있다고 볼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작은 단위의 묶음 또는 기능을 표현할 때 중괄호</a:t>
            </a:r>
            <a:r>
              <a:rPr lang="en-US" altLang="ko-KR" dirty="0"/>
              <a:t> {, } 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수학의 소괄호 </a:t>
            </a:r>
            <a:r>
              <a:rPr lang="en-US" altLang="ko-KR" dirty="0"/>
              <a:t>(, ) </a:t>
            </a:r>
            <a:r>
              <a:rPr lang="ko-KR" altLang="en-US" dirty="0"/>
              <a:t>와 어느정도 비슷한 역할을 한다고 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41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지난 강의에서 소개한 것과 같이 동적 언어이고</a:t>
            </a:r>
            <a:r>
              <a:rPr lang="en-US" altLang="ko-KR" dirty="0"/>
              <a:t>, Indent </a:t>
            </a:r>
            <a:r>
              <a:rPr lang="ko-KR" altLang="en-US" dirty="0"/>
              <a:t>종속적인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들여쓰기로 소스코드의 묶음 또는 단위를 구분하기 때문에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들여쓰기를 정확하게 하는 것이 매우 중요합니다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C# </a:t>
            </a:r>
            <a:r>
              <a:rPr lang="ko-KR" altLang="en-US" dirty="0"/>
              <a:t>및 정적 </a:t>
            </a:r>
            <a:r>
              <a:rPr lang="ko-KR" altLang="en-US" dirty="0" err="1"/>
              <a:t>언어들에서는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들여쓰기 역할을 중괄호가 한다고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49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변수에는 자료형과 일치하는 형태의 데이터만 복사가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중요한 점은 </a:t>
            </a:r>
            <a:r>
              <a:rPr lang="en-US" altLang="ko-KR" dirty="0"/>
              <a:t>=</a:t>
            </a:r>
            <a:r>
              <a:rPr lang="ko-KR" altLang="en-US" dirty="0"/>
              <a:t>을 기준으로 우 항에 있는 값을 복사하여 좌 항에 붙여넣기를 한다는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수학과 같아 좌 항</a:t>
            </a:r>
            <a:r>
              <a:rPr lang="en-US" altLang="ko-KR" dirty="0"/>
              <a:t>,</a:t>
            </a:r>
            <a:r>
              <a:rPr lang="ko-KR" altLang="en-US" dirty="0"/>
              <a:t> 우 항이 같다는 의미가 아니어서 변수는 꼭 좌 항에 위치해야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자료형 앞에 </a:t>
            </a:r>
            <a:r>
              <a:rPr lang="en-US" altLang="ko-KR" dirty="0"/>
              <a:t>u </a:t>
            </a:r>
            <a:r>
              <a:rPr lang="ko-KR" altLang="en-US" dirty="0"/>
              <a:t>가 붙어있는 경우 </a:t>
            </a:r>
            <a:r>
              <a:rPr lang="en-US" altLang="ko-KR" dirty="0"/>
              <a:t>unsigned</a:t>
            </a:r>
            <a:r>
              <a:rPr lang="ko-KR" altLang="en-US" dirty="0"/>
              <a:t>를 의미하는데</a:t>
            </a:r>
            <a:r>
              <a:rPr lang="en-US" altLang="ko-KR" dirty="0"/>
              <a:t>,</a:t>
            </a:r>
            <a:r>
              <a:rPr lang="ko-KR" altLang="en-US" dirty="0"/>
              <a:t> 이는 마이너스 기호를 사용하지 못하는 대신</a:t>
            </a:r>
            <a:r>
              <a:rPr lang="en-US" altLang="ko-KR" dirty="0"/>
              <a:t> </a:t>
            </a:r>
            <a:r>
              <a:rPr lang="ko-KR" altLang="en-US" dirty="0"/>
              <a:t>양수 값을 두 배 더 표현할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8bit </a:t>
            </a:r>
            <a:r>
              <a:rPr lang="ko-KR" altLang="en-US" dirty="0"/>
              <a:t>데이터를 기준으로 했을 때 </a:t>
            </a:r>
            <a:r>
              <a:rPr lang="en-US" altLang="ko-KR" dirty="0"/>
              <a:t>2^8</a:t>
            </a:r>
            <a:r>
              <a:rPr lang="ko-KR" altLang="en-US" dirty="0"/>
              <a:t>로 총 </a:t>
            </a:r>
            <a:r>
              <a:rPr lang="en-US" altLang="ko-KR" dirty="0"/>
              <a:t>256</a:t>
            </a:r>
            <a:r>
              <a:rPr lang="ko-KR" altLang="en-US" dirty="0"/>
              <a:t>가지의 데이터를 표현할 수 있는데</a:t>
            </a:r>
            <a:r>
              <a:rPr lang="en-US" altLang="ko-KR" dirty="0"/>
              <a:t>, 0</a:t>
            </a:r>
            <a:r>
              <a:rPr lang="ko-KR" altLang="en-US" dirty="0"/>
              <a:t>을 기준으로 음수 </a:t>
            </a:r>
            <a:r>
              <a:rPr lang="en-US" altLang="ko-KR" dirty="0"/>
              <a:t>127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양수 </a:t>
            </a:r>
            <a:r>
              <a:rPr lang="en-US" altLang="ko-KR" dirty="0"/>
              <a:t>127</a:t>
            </a:r>
            <a:r>
              <a:rPr lang="ko-KR" altLang="en-US" dirty="0"/>
              <a:t>개를 표현하거나</a:t>
            </a:r>
            <a:r>
              <a:rPr lang="en-US" altLang="ko-KR" dirty="0"/>
              <a:t>, </a:t>
            </a:r>
            <a:r>
              <a:rPr lang="ko-KR" altLang="en-US" dirty="0"/>
              <a:t>양수만 </a:t>
            </a:r>
            <a:r>
              <a:rPr lang="en-US" altLang="ko-KR" dirty="0"/>
              <a:t>255</a:t>
            </a:r>
            <a:r>
              <a:rPr lang="ko-KR" altLang="en-US" dirty="0"/>
              <a:t>개를 표현하거나 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소수 같은 경우 </a:t>
            </a:r>
            <a:r>
              <a:rPr lang="en-US" altLang="ko-KR" dirty="0"/>
              <a:t>float, double, decimal </a:t>
            </a:r>
            <a:r>
              <a:rPr lang="ko-KR" altLang="en-US" dirty="0"/>
              <a:t>세 가지 타입이 있는데</a:t>
            </a:r>
            <a:r>
              <a:rPr lang="en-US" altLang="ko-KR" dirty="0"/>
              <a:t>, </a:t>
            </a:r>
            <a:r>
              <a:rPr lang="ko-KR" altLang="en-US" dirty="0"/>
              <a:t>숫자로 된 데이터만 놓고 봤을 때</a:t>
            </a:r>
            <a:r>
              <a:rPr lang="en-US" altLang="ko-KR" dirty="0"/>
              <a:t>, </a:t>
            </a:r>
            <a:r>
              <a:rPr lang="ko-KR" altLang="en-US" dirty="0"/>
              <a:t>본 숫자가 어떤 데이터를 의미하는지 확실하게 표현하기 위해 </a:t>
            </a:r>
            <a:endParaRPr lang="en-US" altLang="ko-KR" dirty="0"/>
          </a:p>
          <a:p>
            <a:r>
              <a:rPr lang="ko-KR" altLang="en-US" dirty="0"/>
              <a:t>숫자 뒤에 </a:t>
            </a:r>
            <a:r>
              <a:rPr lang="en-US" altLang="ko-KR" dirty="0"/>
              <a:t>f </a:t>
            </a:r>
            <a:r>
              <a:rPr lang="ko-KR" altLang="en-US" dirty="0"/>
              <a:t>또는</a:t>
            </a:r>
            <a:r>
              <a:rPr lang="en-US" altLang="ko-KR" dirty="0"/>
              <a:t> m</a:t>
            </a:r>
            <a:r>
              <a:rPr lang="ko-KR" altLang="en-US" dirty="0"/>
              <a:t>을 붙여서 이 소수가 </a:t>
            </a:r>
            <a:r>
              <a:rPr lang="en-US" altLang="ko-KR" dirty="0"/>
              <a:t>float </a:t>
            </a:r>
            <a:r>
              <a:rPr lang="ko-KR" altLang="en-US" dirty="0"/>
              <a:t>인지</a:t>
            </a:r>
            <a:r>
              <a:rPr lang="en-US" altLang="ko-KR" dirty="0"/>
              <a:t>, decimal </a:t>
            </a:r>
            <a:r>
              <a:rPr lang="ko-KR" altLang="en-US" dirty="0"/>
              <a:t>인지 아니면 </a:t>
            </a:r>
            <a:r>
              <a:rPr lang="en-US" altLang="ko-KR" dirty="0"/>
              <a:t>double</a:t>
            </a:r>
            <a:r>
              <a:rPr lang="ko-KR" altLang="en-US" dirty="0"/>
              <a:t>인지 식별할 수 있도록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문자 같은 경우 단일 문자</a:t>
            </a:r>
            <a:r>
              <a:rPr lang="en-US" altLang="ko-KR" dirty="0"/>
              <a:t>(</a:t>
            </a:r>
            <a:r>
              <a:rPr lang="ko-KR" altLang="en-US" dirty="0"/>
              <a:t>한 글자</a:t>
            </a:r>
            <a:r>
              <a:rPr lang="en-US" altLang="ko-KR" dirty="0"/>
              <a:t>)</a:t>
            </a:r>
            <a:r>
              <a:rPr lang="ko-KR" altLang="en-US" dirty="0"/>
              <a:t>는 작은 따옴표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(</a:t>
            </a:r>
            <a:r>
              <a:rPr lang="ko-KR" altLang="en-US" dirty="0"/>
              <a:t>여러 글자</a:t>
            </a:r>
            <a:r>
              <a:rPr lang="en-US" altLang="ko-KR" dirty="0"/>
              <a:t>) </a:t>
            </a:r>
            <a:r>
              <a:rPr lang="ko-KR" altLang="en-US" dirty="0"/>
              <a:t>같은 경우는 큰 따옴표를 사용하여 데이터를 표현합니다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8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중괄호 안에서 선언된 변수를</a:t>
            </a:r>
            <a:r>
              <a:rPr lang="en-US" altLang="ko-KR" dirty="0"/>
              <a:t>, </a:t>
            </a:r>
            <a:r>
              <a:rPr lang="ko-KR" altLang="en-US" dirty="0"/>
              <a:t>중괄호 밖에서는 사용할 수 없지만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밖</a:t>
            </a:r>
            <a:r>
              <a:rPr lang="en-US" altLang="ko-KR" dirty="0"/>
              <a:t>(</a:t>
            </a:r>
            <a:r>
              <a:rPr lang="ko-KR" altLang="en-US" dirty="0"/>
              <a:t>윗줄</a:t>
            </a:r>
            <a:r>
              <a:rPr lang="en-US" altLang="ko-KR" dirty="0"/>
              <a:t>)</a:t>
            </a:r>
            <a:r>
              <a:rPr lang="ko-KR" altLang="en-US" dirty="0"/>
              <a:t>에서 선언된 변수는 중괄호 안에서도 사용이 가능합니다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23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string -&gt; int </a:t>
            </a:r>
            <a:r>
              <a:rPr lang="ko-KR" altLang="en-US" dirty="0"/>
              <a:t>로 변환하려고 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. 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을 뒤에 붙이면 앞에 있는 요소의 안에서 기능을 꺼내 온다고 보시면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Parse</a:t>
            </a:r>
            <a:r>
              <a:rPr lang="ko-KR" altLang="en-US" dirty="0"/>
              <a:t>로 전달되는 값이 숫자로 변환이 불가능한 값이라면 오류가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Parse</a:t>
            </a:r>
            <a:r>
              <a:rPr lang="ko-KR" altLang="en-US" dirty="0"/>
              <a:t>는 대부분의 숫자형 자료형에 포함되어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89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 -&gt; string </a:t>
            </a:r>
            <a:r>
              <a:rPr lang="ko-KR" altLang="en-US" dirty="0"/>
              <a:t>으로 변환하려고 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거의 모든 자료형 및 각종 데이터 형식에서 </a:t>
            </a:r>
            <a:r>
              <a:rPr lang="en-US" altLang="ko-KR" dirty="0"/>
              <a:t>. 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을 찍어보면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함수를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이는 해당 자료형을 </a:t>
            </a:r>
            <a:r>
              <a:rPr lang="en-US" altLang="ko-KR" dirty="0"/>
              <a:t>string 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로 변환시켜 주는 역할을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7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+= </a:t>
            </a:r>
            <a:r>
              <a:rPr lang="ko-KR" altLang="en-US" dirty="0"/>
              <a:t>기호와 관련해서는 소스코드를 작성해서 보여줄 것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a = 10;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아래 두 줄은 완전히 같은 기능을 함</a:t>
            </a:r>
            <a:endParaRPr lang="en-US" altLang="ko-KR" dirty="0"/>
          </a:p>
          <a:p>
            <a:r>
              <a:rPr lang="en-US" altLang="ko-KR" dirty="0"/>
              <a:t>a += 5; </a:t>
            </a:r>
          </a:p>
          <a:p>
            <a:r>
              <a:rPr lang="en-US" altLang="ko-KR" dirty="0"/>
              <a:t>a = a + 5;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64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변수의 이름은 최소 단어 세 글자를 조합하여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예를 들어 로켓이 목적지에 도착하기 까지의 거리를 표현하는 </a:t>
            </a:r>
            <a:r>
              <a:rPr lang="en-US" altLang="ko-KR" dirty="0"/>
              <a:t>long </a:t>
            </a:r>
            <a:r>
              <a:rPr lang="ko-KR" altLang="en-US" dirty="0"/>
              <a:t>타입 변수가 있다면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distance: </a:t>
            </a:r>
            <a:r>
              <a:rPr lang="ko-KR" altLang="en-US" dirty="0"/>
              <a:t>나쁨</a:t>
            </a:r>
            <a:endParaRPr lang="en-US" altLang="ko-KR" dirty="0"/>
          </a:p>
          <a:p>
            <a:r>
              <a:rPr lang="en-US" altLang="ko-KR" dirty="0" err="1"/>
              <a:t>remainDistance</a:t>
            </a:r>
            <a:r>
              <a:rPr lang="en-US" altLang="ko-KR" dirty="0"/>
              <a:t>: </a:t>
            </a:r>
            <a:r>
              <a:rPr lang="ko-KR" altLang="en-US" dirty="0"/>
              <a:t>나쁘지 않음</a:t>
            </a:r>
            <a:endParaRPr lang="en-US" altLang="ko-KR" dirty="0"/>
          </a:p>
          <a:p>
            <a:r>
              <a:rPr lang="en-US" altLang="ko-KR" dirty="0" err="1"/>
              <a:t>remainDistnace_cm</a:t>
            </a:r>
            <a:r>
              <a:rPr lang="en-US" altLang="ko-KR" dirty="0"/>
              <a:t>: </a:t>
            </a:r>
            <a:r>
              <a:rPr lang="ko-KR" altLang="en-US" dirty="0"/>
              <a:t>좋음 </a:t>
            </a:r>
            <a:r>
              <a:rPr lang="en-US" altLang="ko-KR" dirty="0"/>
              <a:t>(</a:t>
            </a:r>
            <a:r>
              <a:rPr lang="ko-KR" altLang="en-US" dirty="0"/>
              <a:t>단위가 </a:t>
            </a:r>
            <a:r>
              <a:rPr lang="en-US" altLang="ko-KR" dirty="0"/>
              <a:t>cm </a:t>
            </a:r>
            <a:r>
              <a:rPr lang="ko-KR" altLang="en-US" dirty="0"/>
              <a:t>임을 기입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변수명을 복잡하게 짓는 경우는 많지 않지만</a:t>
            </a:r>
            <a:r>
              <a:rPr lang="en-US" altLang="ko-KR" dirty="0"/>
              <a:t>, </a:t>
            </a:r>
            <a:r>
              <a:rPr lang="ko-KR" altLang="en-US" dirty="0"/>
              <a:t>이후 클래스</a:t>
            </a:r>
            <a:r>
              <a:rPr lang="en-US" altLang="ko-KR" dirty="0"/>
              <a:t>, </a:t>
            </a:r>
            <a:r>
              <a:rPr lang="ko-KR" altLang="en-US" dirty="0"/>
              <a:t>함수 명은 용도에 맞게 고민하여 이름을 지어야 하기 때문에 지금 미리 연습하는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37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유니코드에 대한 자세한 설명</a:t>
            </a:r>
            <a:endParaRPr lang="en-US" altLang="ko-KR" dirty="0"/>
          </a:p>
          <a:p>
            <a:r>
              <a:rPr lang="en-US" altLang="ko-KR" dirty="0"/>
              <a:t>https://forward-movement.tistory.com/182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66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링크는 </a:t>
            </a:r>
            <a:r>
              <a:rPr lang="en-US" altLang="ko-KR" dirty="0"/>
              <a:t>string </a:t>
            </a:r>
            <a:r>
              <a:rPr lang="ko-KR" altLang="en-US" dirty="0"/>
              <a:t>관련 마소 공식 매뉴얼</a:t>
            </a:r>
            <a:r>
              <a:rPr lang="en-US" altLang="ko-KR" dirty="0"/>
              <a:t>, </a:t>
            </a:r>
            <a:r>
              <a:rPr lang="ko-KR" altLang="en-US" dirty="0"/>
              <a:t>참고하여 사용 법을 숙지하면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4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변수를 선언하듯 함수도 사용을 하기 전에 선언을 먼저 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중괄호 안에 사용하여 함수의 기능을 구현하는 코드를 작성합니다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97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81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87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95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BA2A4-A00B-C97A-474C-37C4EBB6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8E5E2B-39C8-549D-7B14-FEB181BE3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DF3289-D67B-8DA5-0EA3-BF0A4C66B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BADFD-1CFC-66A7-C767-2955394AD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36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27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48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9C11-CAC9-3C33-E0A1-36FE00455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6D01AF-0616-EB53-88B2-C5E2D6DF4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BEF96C-B3E7-C6FC-1235-DE5F00DF4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975D5-6BB0-E84C-AACA-E801E1F86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12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06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응용 실습은 수업 외적인 내용이 포함되고 직접 검색하는 것을 활용해서 문제를 해결하는 실습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문자열 숫자 변환</a:t>
            </a:r>
            <a:r>
              <a:rPr lang="en-US" altLang="ko-KR"/>
              <a:t>,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2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문법을 배우기에 앞서</a:t>
            </a:r>
            <a:r>
              <a:rPr lang="en-US" altLang="ko-KR" dirty="0"/>
              <a:t>, </a:t>
            </a:r>
            <a:r>
              <a:rPr lang="ko-KR" altLang="en-US" dirty="0"/>
              <a:t>앞으로 맞이하게 될 오류를 해결할 때</a:t>
            </a:r>
            <a:r>
              <a:rPr lang="en-US" altLang="ko-KR" dirty="0"/>
              <a:t>,</a:t>
            </a:r>
            <a:r>
              <a:rPr lang="ko-KR" altLang="en-US" dirty="0"/>
              <a:t> 항상 메시지를 자세히 읽어보는 습관이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코드에서 전역 변수를 사용하려고 하면 오류가 발생하고</a:t>
            </a:r>
            <a:r>
              <a:rPr lang="en-US" altLang="ko-KR" dirty="0"/>
              <a:t>, C#</a:t>
            </a:r>
            <a:r>
              <a:rPr lang="ko-KR" altLang="en-US" dirty="0"/>
              <a:t> </a:t>
            </a:r>
            <a:r>
              <a:rPr lang="en-US" altLang="ko-KR" dirty="0"/>
              <a:t>9.0 </a:t>
            </a:r>
            <a:r>
              <a:rPr lang="ko-KR" altLang="en-US" dirty="0"/>
              <a:t>버전 이상에서 지원한다고 메시지가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버전에 따라 문법도 바뀐다는 점을 기억해주면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24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 우리가 사용할 </a:t>
            </a:r>
            <a:r>
              <a:rPr lang="en-US" altLang="ko-KR" dirty="0"/>
              <a:t>.NET Framework 4.7.2</a:t>
            </a:r>
            <a:r>
              <a:rPr lang="ko-KR" altLang="en-US" dirty="0"/>
              <a:t>는 </a:t>
            </a:r>
            <a:r>
              <a:rPr lang="en-US" altLang="ko-KR" dirty="0"/>
              <a:t>.NET</a:t>
            </a:r>
            <a:r>
              <a:rPr lang="ko-KR" altLang="en-US" dirty="0"/>
              <a:t> </a:t>
            </a:r>
            <a:r>
              <a:rPr lang="en-US" altLang="ko-KR" dirty="0"/>
              <a:t>7.3</a:t>
            </a:r>
            <a:r>
              <a:rPr lang="ko-KR" altLang="en-US" dirty="0"/>
              <a:t>을 이용하기 때문에 전역</a:t>
            </a:r>
            <a:r>
              <a:rPr lang="en-US" altLang="ko-KR" dirty="0"/>
              <a:t>(</a:t>
            </a:r>
            <a:r>
              <a:rPr lang="ko-KR" altLang="en-US" dirty="0"/>
              <a:t>아직은 배우지 않았지만</a:t>
            </a:r>
            <a:r>
              <a:rPr lang="en-US" altLang="ko-KR" dirty="0"/>
              <a:t>) </a:t>
            </a:r>
            <a:r>
              <a:rPr lang="ko-KR" altLang="en-US" dirty="0"/>
              <a:t>변수 선언이 불가능합니다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5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지금은 위 내용을 전혀 모르셔도 괜찮습니다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이런 용어가 있다는 사실을 기억하고</a:t>
            </a:r>
            <a:r>
              <a:rPr lang="en-US" altLang="ko-KR" dirty="0"/>
              <a:t>, </a:t>
            </a:r>
            <a:r>
              <a:rPr lang="ko-KR" altLang="en-US" dirty="0"/>
              <a:t>위 내용을 모두 이해할 수 있도록 앞으로 교육을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8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2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5DC8D-5CA0-0F0E-CAE0-20264708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832BEA-EE8A-563F-CEC6-36B7A8C11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089923-7FC5-B206-B8E1-44F1613C9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5C69B-442A-7F6A-5031-B83D8F2DE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12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41540-B2CC-537D-B053-A35A05E8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8EC0E8-B3B2-E82C-04BC-AA3320DE9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333D0B-BBE0-D0B8-EF6C-49F56F933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35C2C-C083-053A-5EE8-67B5E9763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8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F73A3-A44B-7EEC-D2FF-6FABB48D4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7B4E76-2B17-5548-0DB1-3F24C65FF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A7E7B2-096B-FBD1-05CC-456A2995E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B3F4C2-C0F5-EA60-3931-EB9E557BA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6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8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5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2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6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0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12-22(Sun)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Fira+Co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csharp/language-reference/keywords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ode.org/charts/PDF/UAC00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scii-code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csharp/programming-guide/string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whats-new/csharp-version-histor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language-reference/configure-language-version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59D44-8929-10F4-AB8C-A6FAA904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6" y="2667000"/>
            <a:ext cx="3698753" cy="795104"/>
          </a:xfrm>
          <a:prstGeom prst="rect">
            <a:avLst/>
          </a:pr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3BCAFC0B-7412-2C73-60E1-2E64FC757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K-Digital Training  </a:t>
            </a:r>
            <a:r>
              <a:rPr lang="ko-KR" altLang="en-US" dirty="0" err="1"/>
              <a:t>스마트팩토리</a:t>
            </a:r>
            <a:r>
              <a:rPr lang="ko-KR" altLang="en-US" dirty="0"/>
              <a:t> 단기 </a:t>
            </a:r>
            <a:r>
              <a:rPr lang="en-US" altLang="ko-KR" dirty="0"/>
              <a:t>3</a:t>
            </a:r>
            <a:r>
              <a:rPr lang="ko-KR" altLang="en-US" dirty="0"/>
              <a:t>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28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753C3-55AC-E3D2-7531-EFA404431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82940-D35B-17A9-0059-EFAFCC2C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EF472-133A-4C05-02D7-54C34AB2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폰트는 </a:t>
            </a:r>
            <a:r>
              <a:rPr lang="en-US" altLang="ko-KR" dirty="0"/>
              <a:t>B80OlI1</a:t>
            </a:r>
            <a:r>
              <a:rPr lang="ko-KR" altLang="en-US" dirty="0"/>
              <a:t>를 구분하기 좋고 </a:t>
            </a:r>
            <a:r>
              <a:rPr lang="en-US" altLang="ko-KR" dirty="0" err="1"/>
              <a:t>consola</a:t>
            </a:r>
            <a:r>
              <a:rPr lang="en-US" altLang="ko-KR" dirty="0"/>
              <a:t>, </a:t>
            </a:r>
            <a:r>
              <a:rPr lang="en-US" altLang="ko-KR" dirty="0" err="1"/>
              <a:t>fira</a:t>
            </a:r>
            <a:r>
              <a:rPr lang="en-US" altLang="ko-KR" dirty="0"/>
              <a:t>, </a:t>
            </a:r>
            <a:r>
              <a:rPr lang="en-US" altLang="ko-KR" dirty="0" err="1"/>
              <a:t>cascadia</a:t>
            </a:r>
            <a:r>
              <a:rPr lang="en-US" altLang="ko-KR" dirty="0"/>
              <a:t> </a:t>
            </a:r>
            <a:r>
              <a:rPr lang="ko-KR" altLang="en-US" dirty="0"/>
              <a:t>등 문자 간격이 일정한 </a:t>
            </a:r>
            <a:r>
              <a:rPr lang="en-US" altLang="ko-KR" dirty="0"/>
              <a:t>mono </a:t>
            </a:r>
            <a:r>
              <a:rPr lang="ko-KR" altLang="en-US" dirty="0"/>
              <a:t>타입 폰트를 사용</a:t>
            </a:r>
            <a:endParaRPr lang="en-US" altLang="ko-KR" dirty="0"/>
          </a:p>
          <a:p>
            <a:pPr lvl="1"/>
            <a:r>
              <a:rPr lang="en-US" altLang="ko-KR" dirty="0" err="1"/>
              <a:t>consola</a:t>
            </a:r>
            <a:r>
              <a:rPr lang="en-US" altLang="ko-KR" dirty="0"/>
              <a:t>: </a:t>
            </a:r>
            <a:r>
              <a:rPr lang="ko-KR" altLang="en-US" dirty="0"/>
              <a:t>윈도우에서 기본 제공</a:t>
            </a:r>
            <a:endParaRPr lang="en-US" altLang="ko-KR" dirty="0"/>
          </a:p>
          <a:p>
            <a:pPr lvl="1"/>
            <a:r>
              <a:rPr lang="en-US" altLang="ko-KR" dirty="0" err="1"/>
              <a:t>fira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https://fonts.google.com/specimen/Fira+Code</a:t>
            </a:r>
            <a:endParaRPr lang="en-US" altLang="ko-KR" dirty="0"/>
          </a:p>
          <a:p>
            <a:pPr lvl="1"/>
            <a:r>
              <a:rPr lang="en-US" altLang="ko-KR" dirty="0" err="1"/>
              <a:t>cascadia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기본 제공</a:t>
            </a:r>
            <a:endParaRPr lang="en-US" altLang="ko-KR" dirty="0"/>
          </a:p>
          <a:p>
            <a:r>
              <a:rPr lang="en-US" altLang="ko-KR" dirty="0"/>
              <a:t>Tools &gt; Options &gt; Environment &gt; Fonts and Colors </a:t>
            </a:r>
            <a:r>
              <a:rPr lang="ko-KR" altLang="en-US" dirty="0"/>
              <a:t>에서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F42AC-C2DF-39F0-C9E6-B88B425C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B16F7-85BC-6743-B564-2A3C82FF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44FF87-9455-A060-01DF-F198FD0F8A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837"/>
          <a:stretch/>
        </p:blipFill>
        <p:spPr>
          <a:xfrm>
            <a:off x="1185854" y="4427699"/>
            <a:ext cx="5784842" cy="18842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6219D4-84D4-B932-A361-9B731C771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811" y="4909557"/>
            <a:ext cx="2990962" cy="9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(</a:t>
            </a:r>
            <a:r>
              <a:rPr lang="ko-KR" altLang="en-US" dirty="0"/>
              <a:t>코드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4D86B9F-17FC-2DDB-8F36-14C7D976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{ } </a:t>
            </a:r>
            <a:r>
              <a:rPr lang="ko-KR" altLang="en-US" dirty="0"/>
              <a:t>를 사용하여 해당 클래스</a:t>
            </a:r>
            <a:r>
              <a:rPr lang="en-US" altLang="ko-KR" dirty="0"/>
              <a:t>, </a:t>
            </a:r>
            <a:r>
              <a:rPr lang="ko-KR" altLang="en-US" dirty="0"/>
              <a:t>함수 등의 시작과 끝을 표시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E9F23-476A-C532-264C-3CC1AD83D8F5}"/>
              </a:ext>
            </a:extLst>
          </p:cNvPr>
          <p:cNvSpPr txBox="1"/>
          <p:nvPr/>
        </p:nvSpPr>
        <p:spPr>
          <a:xfrm>
            <a:off x="5010495" y="2478245"/>
            <a:ext cx="61363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WindowsFormsApp1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Form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2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6489D89-7DE6-973B-DA32-F0768A039664}"/>
              </a:ext>
            </a:extLst>
          </p:cNvPr>
          <p:cNvCxnSpPr/>
          <p:nvPr/>
        </p:nvCxnSpPr>
        <p:spPr>
          <a:xfrm flipH="1">
            <a:off x="3106126" y="2995007"/>
            <a:ext cx="19799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E0869AA-24E3-C6D9-A506-0D96B279934C}"/>
              </a:ext>
            </a:extLst>
          </p:cNvPr>
          <p:cNvCxnSpPr/>
          <p:nvPr/>
        </p:nvCxnSpPr>
        <p:spPr>
          <a:xfrm flipH="1">
            <a:off x="3106126" y="5422071"/>
            <a:ext cx="19799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370D6BE-4222-E51F-A26E-3D2EC65EB694}"/>
              </a:ext>
            </a:extLst>
          </p:cNvPr>
          <p:cNvCxnSpPr>
            <a:cxnSpLocks/>
          </p:cNvCxnSpPr>
          <p:nvPr/>
        </p:nvCxnSpPr>
        <p:spPr>
          <a:xfrm>
            <a:off x="3106126" y="2995007"/>
            <a:ext cx="0" cy="24270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E6208D-3F6D-59A5-0A66-F751854D36B7}"/>
              </a:ext>
            </a:extLst>
          </p:cNvPr>
          <p:cNvSpPr txBox="1"/>
          <p:nvPr/>
        </p:nvSpPr>
        <p:spPr>
          <a:xfrm>
            <a:off x="454899" y="3740128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WindowsFormsApp1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네임스페이스의 시작과 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C231D5E-27C2-B8EE-4D57-0C8167374A68}"/>
              </a:ext>
            </a:extLst>
          </p:cNvPr>
          <p:cNvCxnSpPr>
            <a:cxnSpLocks/>
          </p:cNvCxnSpPr>
          <p:nvPr/>
        </p:nvCxnSpPr>
        <p:spPr>
          <a:xfrm flipH="1">
            <a:off x="5010495" y="3563044"/>
            <a:ext cx="658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D5A0BDE-2B9D-79FB-F887-F694953BF20D}"/>
              </a:ext>
            </a:extLst>
          </p:cNvPr>
          <p:cNvCxnSpPr>
            <a:cxnSpLocks/>
          </p:cNvCxnSpPr>
          <p:nvPr/>
        </p:nvCxnSpPr>
        <p:spPr>
          <a:xfrm flipH="1">
            <a:off x="5010495" y="5105936"/>
            <a:ext cx="658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C3E9148-A56C-C3B9-6691-BF23B0DC6509}"/>
              </a:ext>
            </a:extLst>
          </p:cNvPr>
          <p:cNvCxnSpPr>
            <a:cxnSpLocks/>
          </p:cNvCxnSpPr>
          <p:nvPr/>
        </p:nvCxnSpPr>
        <p:spPr>
          <a:xfrm>
            <a:off x="5010495" y="3563044"/>
            <a:ext cx="0" cy="15428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21A206-3D39-821A-5C93-DCC1FB371F66}"/>
              </a:ext>
            </a:extLst>
          </p:cNvPr>
          <p:cNvSpPr txBox="1"/>
          <p:nvPr/>
        </p:nvSpPr>
        <p:spPr>
          <a:xfrm>
            <a:off x="3366750" y="4073929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Form1</a:t>
            </a:r>
            <a:r>
              <a:rPr lang="ko-KR" altLang="en-US"/>
              <a:t> 클래스의</a:t>
            </a:r>
            <a:endParaRPr lang="en-US" altLang="ko-KR"/>
          </a:p>
          <a:p>
            <a:r>
              <a:rPr lang="ko-KR" altLang="en-US"/>
              <a:t>시작과 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7EAC3B-3487-1D2B-AE61-A794C5C30106}"/>
              </a:ext>
            </a:extLst>
          </p:cNvPr>
          <p:cNvCxnSpPr>
            <a:cxnSpLocks/>
          </p:cNvCxnSpPr>
          <p:nvPr/>
        </p:nvCxnSpPr>
        <p:spPr>
          <a:xfrm>
            <a:off x="5138966" y="5937209"/>
            <a:ext cx="6360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FE50056-5DA7-E797-B778-0571DB92BF06}"/>
              </a:ext>
            </a:extLst>
          </p:cNvPr>
          <p:cNvCxnSpPr/>
          <p:nvPr/>
        </p:nvCxnSpPr>
        <p:spPr>
          <a:xfrm>
            <a:off x="5138966" y="5571952"/>
            <a:ext cx="0" cy="50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A9E7ED-9A03-1A66-37F2-F172A30B59E6}"/>
              </a:ext>
            </a:extLst>
          </p:cNvPr>
          <p:cNvCxnSpPr>
            <a:cxnSpLocks/>
          </p:cNvCxnSpPr>
          <p:nvPr/>
        </p:nvCxnSpPr>
        <p:spPr>
          <a:xfrm>
            <a:off x="5775016" y="5255816"/>
            <a:ext cx="0" cy="8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CED93C-B3B8-FBAF-B9D2-422082642DFF}"/>
              </a:ext>
            </a:extLst>
          </p:cNvPr>
          <p:cNvSpPr txBox="1"/>
          <p:nvPr/>
        </p:nvSpPr>
        <p:spPr>
          <a:xfrm>
            <a:off x="5827916" y="575254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</a:t>
            </a:r>
            <a:r>
              <a:rPr lang="ko-KR" altLang="en-US" dirty="0"/>
              <a:t>으로 들여 씀</a:t>
            </a:r>
          </a:p>
        </p:txBody>
      </p:sp>
    </p:spTree>
    <p:extLst>
      <p:ext uri="{BB962C8B-B14F-4D97-AF65-F5344CB8AC3E}">
        <p14:creationId xmlns:p14="http://schemas.microsoft.com/office/powerpoint/2010/main" val="62938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(</a:t>
            </a:r>
            <a:r>
              <a:rPr lang="ko-KR" altLang="en-US" dirty="0"/>
              <a:t>코드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1376-0F31-40AC-D248-D3CFD747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파이썬과 다르게 줄 간격</a:t>
            </a:r>
            <a:r>
              <a:rPr lang="en-US" altLang="ko-KR"/>
              <a:t>, </a:t>
            </a:r>
            <a:r>
              <a:rPr lang="ko-KR" altLang="en-US"/>
              <a:t>들여쓰기와 상관 없음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49B3E-5247-3227-A952-E409D0BE9566}"/>
              </a:ext>
            </a:extLst>
          </p:cNvPr>
          <p:cNvSpPr txBox="1"/>
          <p:nvPr/>
        </p:nvSpPr>
        <p:spPr>
          <a:xfrm>
            <a:off x="1073098" y="3047405"/>
            <a:ext cx="61363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WindowsFormsApp1</a:t>
            </a:r>
          </a:p>
          <a:p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: Form {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       { InitializeComponent(); }}}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2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기본 자료 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31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num = -100;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ko-KR" alt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321;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양수만 가능</a:t>
            </a:r>
            <a:endParaRPr lang="ko-KR" alt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124.5213f;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321.321;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987.654m;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word = </a:t>
            </a:r>
            <a:r>
              <a:rPr lang="en-US" altLang="ko-KR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유니코드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16bit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문자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한 글자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)</a:t>
            </a:r>
            <a:endParaRPr lang="ko-KR" alt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ko-KR" alt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altLang="ko-KR" dirty="0">
                <a:solidFill>
                  <a:srgbClr val="A31515"/>
                </a:solidFill>
                <a:latin typeface="Cascadia Mono" panose="020B0609020000020004" pitchFamily="49" charset="0"/>
              </a:rPr>
              <a:t>"John"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유니코드 문자열</a:t>
            </a:r>
            <a:endParaRPr lang="ko-KR" altLang="en-US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1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080CE-4FD1-5690-4D53-BCAED700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8B500-4C1E-7425-8219-F1E2F7CB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변수의 크기 만큼 메모리</a:t>
            </a:r>
            <a:r>
              <a:rPr lang="en-US" altLang="ko-KR" dirty="0"/>
              <a:t>(RAM)</a:t>
            </a:r>
            <a:r>
              <a:rPr lang="ko-KR" altLang="en-US" dirty="0"/>
              <a:t>에서 용량을 차지함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91EDC-DF0F-D69B-3AB6-A017A438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A280D-5E7A-E5BB-0987-B83EC773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ED5002E2-D717-DEFC-350D-59960BFF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49" y="2369730"/>
            <a:ext cx="7611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7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58E1438-F3C3-4349-908F-D1614CC8D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572" y="2072212"/>
            <a:ext cx="9716856" cy="3858163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6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9A67C-6087-6008-3299-67A6ED6F0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1A029-BAED-96EF-2D2B-6B15769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B74FC-A9DB-3B0C-DD39-8115D64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선언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자료형</a:t>
            </a:r>
            <a:r>
              <a:rPr lang="en-US" altLang="ko-KR" dirty="0">
                <a:solidFill>
                  <a:srgbClr val="00B050"/>
                </a:solidFill>
              </a:rPr>
              <a:t>"^"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"; </a:t>
            </a:r>
            <a:r>
              <a:rPr lang="ko-KR" altLang="en-US" dirty="0"/>
              <a:t>형태로 작성</a:t>
            </a:r>
            <a:endParaRPr lang="en-US" altLang="ko-KR" dirty="0"/>
          </a:p>
          <a:p>
            <a:pPr lvl="1"/>
            <a:r>
              <a:rPr lang="ko-KR" altLang="en-US" dirty="0"/>
              <a:t>앞으로 해당 변수를 사용하겠다고 컴파일러에게 알려주는 기능</a:t>
            </a:r>
            <a:endParaRPr lang="en-US" altLang="ko-KR" dirty="0"/>
          </a:p>
          <a:p>
            <a:pPr lvl="1"/>
            <a:r>
              <a:rPr lang="ko-KR" altLang="en-US" dirty="0"/>
              <a:t>같은 </a:t>
            </a:r>
            <a:r>
              <a:rPr lang="en-US" altLang="ko-KR" dirty="0"/>
              <a:t>Scope</a:t>
            </a:r>
            <a:r>
              <a:rPr lang="ko-KR" altLang="en-US" dirty="0"/>
              <a:t> 안에서 같은 이름의 변수를 사용할 수 없음</a:t>
            </a:r>
            <a:endParaRPr lang="en-US" altLang="ko-KR" dirty="0"/>
          </a:p>
          <a:p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 = "</a:t>
            </a:r>
            <a:r>
              <a:rPr lang="ko-KR" altLang="en-US" dirty="0">
                <a:solidFill>
                  <a:srgbClr val="00B050"/>
                </a:solidFill>
              </a:rPr>
              <a:t>데이터</a:t>
            </a:r>
            <a:r>
              <a:rPr lang="en-US" altLang="ko-KR" dirty="0">
                <a:solidFill>
                  <a:srgbClr val="00B050"/>
                </a:solidFill>
              </a:rPr>
              <a:t>"; </a:t>
            </a:r>
            <a:r>
              <a:rPr lang="ko-KR" altLang="en-US" dirty="0"/>
              <a:t>형태로 작성</a:t>
            </a:r>
            <a:endParaRPr lang="en-US" altLang="ko-KR" dirty="0"/>
          </a:p>
          <a:p>
            <a:pPr lvl="1"/>
            <a:r>
              <a:rPr lang="ko-KR" altLang="en-US" dirty="0"/>
              <a:t>변수의 선언을 한 뒤에만 사용이 가능</a:t>
            </a:r>
            <a:endParaRPr lang="en-US" altLang="ko-KR" dirty="0"/>
          </a:p>
          <a:p>
            <a:pPr lvl="1"/>
            <a:r>
              <a:rPr lang="ko-KR" altLang="en-US" dirty="0"/>
              <a:t>선언된 변수에 특정 데이터를 복사하는 기능</a:t>
            </a:r>
            <a:endParaRPr lang="en-US" altLang="ko-KR" dirty="0"/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기호를 중심으로</a:t>
            </a:r>
            <a:r>
              <a:rPr lang="en-US" altLang="ko-KR" dirty="0"/>
              <a:t>,</a:t>
            </a:r>
            <a:r>
              <a:rPr lang="ko-KR" altLang="en-US" dirty="0"/>
              <a:t> 좌 </a:t>
            </a:r>
            <a:r>
              <a:rPr lang="en-US" altLang="ko-KR" dirty="0"/>
              <a:t>= 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en-US" altLang="ko-KR" dirty="0"/>
              <a:t>= </a:t>
            </a:r>
            <a:r>
              <a:rPr lang="ko-KR" altLang="en-US" dirty="0"/>
              <a:t>복사할 데이터 🌟</a:t>
            </a:r>
            <a:endParaRPr lang="en-US" altLang="ko-KR" dirty="0"/>
          </a:p>
          <a:p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자료형</a:t>
            </a:r>
            <a:r>
              <a:rPr lang="en-US" altLang="ko-KR" dirty="0">
                <a:solidFill>
                  <a:srgbClr val="00B050"/>
                </a:solidFill>
              </a:rPr>
              <a:t>"^"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 = "</a:t>
            </a:r>
            <a:r>
              <a:rPr lang="ko-KR" altLang="en-US" dirty="0">
                <a:solidFill>
                  <a:srgbClr val="00B050"/>
                </a:solidFill>
              </a:rPr>
              <a:t>데이터</a:t>
            </a:r>
            <a:r>
              <a:rPr lang="en-US" altLang="ko-KR" dirty="0">
                <a:solidFill>
                  <a:srgbClr val="00B050"/>
                </a:solidFill>
              </a:rPr>
              <a:t>";</a:t>
            </a:r>
          </a:p>
          <a:p>
            <a:pPr lvl="1"/>
            <a:r>
              <a:rPr lang="ko-KR" altLang="en-US" dirty="0"/>
              <a:t>변수 선언과 동시에 값을 지정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C3227-5FF2-E06F-B562-507AA7E8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1350CB-C59C-B49E-AD8D-DAAF611D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4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60342-13AF-655E-8448-5A2EA9A49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1F66-E656-50A4-D1D5-82106A32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 및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ACAA1-8AD2-77B1-622B-AB93FAAD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FDE4C-3532-1C0C-0B7E-7057C11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B5C053-2CB7-8037-0719-1D116687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50" y="1464685"/>
            <a:ext cx="4277322" cy="44392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1C5621-3226-6A49-CC65-EB87D06B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75" y="1464685"/>
            <a:ext cx="463932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0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</a:t>
            </a:r>
            <a:r>
              <a:rPr lang="en-US" altLang="ko-KR" dirty="0"/>
              <a:t>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1376-0F31-40AC-D248-D3CFD747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선언된 변수는 같은 </a:t>
            </a:r>
            <a:r>
              <a:rPr lang="en-US" altLang="ko-KR" dirty="0"/>
              <a:t>Scope (</a:t>
            </a:r>
            <a:r>
              <a:rPr lang="ko-KR" altLang="en-US" dirty="0"/>
              <a:t>중괄호</a:t>
            </a:r>
            <a:r>
              <a:rPr lang="en-US" altLang="ko-KR" dirty="0"/>
              <a:t>) </a:t>
            </a:r>
            <a:r>
              <a:rPr lang="ko-KR" altLang="en-US" dirty="0"/>
              <a:t>안에서만 사용 가능</a:t>
            </a:r>
            <a:endParaRPr lang="en-US" altLang="ko-KR" dirty="0"/>
          </a:p>
          <a:p>
            <a:r>
              <a:rPr lang="en-US" altLang="ko-KR" dirty="0"/>
              <a:t>Scope</a:t>
            </a:r>
            <a:r>
              <a:rPr lang="ko-KR" altLang="en-US" dirty="0"/>
              <a:t>를 벗어난 변수는 메모리에서 반환됨 </a:t>
            </a:r>
            <a:r>
              <a:rPr lang="en-US" altLang="ko-KR" dirty="0"/>
              <a:t>(</a:t>
            </a:r>
            <a:r>
              <a:rPr lang="ko-KR" altLang="en-US" dirty="0"/>
              <a:t>더이상 사용 못함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D00AA5-5BFF-5B81-3A17-D3306AE3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41" y="3141848"/>
            <a:ext cx="452500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Casting(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453"/>
            <a:ext cx="1073160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데이터를 주고 받을 때 자료형을 반드시 맞춰 줘야 함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num = -100;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ko-KR" alt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altLang="ko-KR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"300"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num = name;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Error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num = </a:t>
            </a:r>
            <a:r>
              <a:rPr lang="en-US" altLang="ko-KR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 err="1">
                <a:latin typeface="Cascadia Mono" panose="020B0609020000020004" pitchFamily="49" charset="0"/>
              </a:rPr>
              <a:t>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Parse</a:t>
            </a:r>
            <a:r>
              <a:rPr lang="en-US" altLang="ko-KR" sz="3200" dirty="0">
                <a:latin typeface="Cascadia Mono" panose="020B0609020000020004" pitchFamily="49" charset="0"/>
              </a:rPr>
              <a:t>(name);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 // name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의 값을 숫자로 변환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num = </a:t>
            </a:r>
            <a:r>
              <a:rPr lang="en-US" altLang="ko-KR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 err="1">
                <a:latin typeface="Cascadia Mono" panose="020B0609020000020004" pitchFamily="49" charset="0"/>
              </a:rPr>
              <a:t>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Parse</a:t>
            </a:r>
            <a:r>
              <a:rPr lang="en-US" altLang="ko-KR" sz="3200" dirty="0">
                <a:latin typeface="Cascadia Mono" panose="020B0609020000020004" pitchFamily="49" charset="0"/>
              </a:rPr>
              <a:t>(</a:t>
            </a:r>
            <a:r>
              <a:rPr lang="en-US" altLang="ko-KR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"200"</a:t>
            </a:r>
            <a:r>
              <a:rPr lang="en-US" altLang="ko-KR" sz="3200" dirty="0">
                <a:latin typeface="Cascadia Mono" panose="020B0609020000020004" pitchFamily="49" charset="0"/>
              </a:rPr>
              <a:t>);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이렇게도 가능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4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pPr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8A2DF-32EB-49F8-AF0F-A03C52281F20}"/>
              </a:ext>
            </a:extLst>
          </p:cNvPr>
          <p:cNvSpPr txBox="1"/>
          <p:nvPr/>
        </p:nvSpPr>
        <p:spPr>
          <a:xfrm>
            <a:off x="6393243" y="3117791"/>
            <a:ext cx="485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소괄호 안에 값을 넣을 수 있는 코드를 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자세한 조건은 이후 함수를 배울 때 다룰 예정</a:t>
            </a:r>
            <a:r>
              <a:rPr lang="en-US" altLang="ko-KR" dirty="0"/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82E5CF-491C-F09D-AFCF-E4AC80851DEB}"/>
              </a:ext>
            </a:extLst>
          </p:cNvPr>
          <p:cNvCxnSpPr/>
          <p:nvPr/>
        </p:nvCxnSpPr>
        <p:spPr>
          <a:xfrm flipH="1">
            <a:off x="5561970" y="3429000"/>
            <a:ext cx="808602" cy="11656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1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Casting(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83"/>
            <a:ext cx="1073160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데이터를 주고 받을 때 자료형을 반드시 맞춰 줘야 함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num = -100;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ko-KR" alt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altLang="ko-KR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"300"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name = num;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Error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name = </a:t>
            </a:r>
            <a:r>
              <a:rPr lang="en-US" altLang="ko-KR" sz="3200" dirty="0" err="1">
                <a:latin typeface="Cascadia Mono" panose="020B0609020000020004" pitchFamily="49" charset="0"/>
              </a:rPr>
              <a:t>num.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ToString</a:t>
            </a:r>
            <a:r>
              <a:rPr lang="en-US" altLang="ko-KR" sz="3200" dirty="0">
                <a:latin typeface="Cascadia Mono" panose="020B0609020000020004" pitchFamily="49" charset="0"/>
              </a:rPr>
              <a:t>();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 // num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의 값을 문자열로 변환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name = 400.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ToString</a:t>
            </a:r>
            <a:r>
              <a:rPr lang="en-US" altLang="ko-KR" sz="3200" dirty="0">
                <a:latin typeface="Cascadia Mono" panose="020B0609020000020004" pitchFamily="49" charset="0"/>
              </a:rPr>
              <a:t>();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이렇게도 가능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4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E9A3B-A818-1601-F346-0C0126F095CB}"/>
              </a:ext>
            </a:extLst>
          </p:cNvPr>
          <p:cNvSpPr txBox="1"/>
          <p:nvPr/>
        </p:nvSpPr>
        <p:spPr>
          <a:xfrm>
            <a:off x="6393243" y="3117791"/>
            <a:ext cx="491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소괄호에 값을 넣지 않아도 작동하는 함수도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이름 옆에 소괄호가 있으면 함수라고 생각해도 무방</a:t>
            </a:r>
            <a:r>
              <a:rPr lang="en-US" altLang="ko-KR" dirty="0"/>
              <a:t>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1C0529-C3A5-D9F3-BF14-7C18E4761BA6}"/>
              </a:ext>
            </a:extLst>
          </p:cNvPr>
          <p:cNvCxnSpPr/>
          <p:nvPr/>
        </p:nvCxnSpPr>
        <p:spPr>
          <a:xfrm flipH="1">
            <a:off x="5561970" y="3429000"/>
            <a:ext cx="808602" cy="11656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593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6E6B7-8EB9-1EDB-0D81-5859E06E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자료형 지정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52FD4-4861-D8B0-A5C0-18B9F3AA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데이터의 형식이 불분명 할 경우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C7979-1AB5-A16E-D393-5B77E2F9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CF5A3-03F1-ED92-C83A-3BA4BBA8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51157-5541-8BC6-1B45-EE9B11AD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0" y="2813013"/>
            <a:ext cx="5790088" cy="2925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8A0A6-8165-C193-C875-4F5029D58C31}"/>
              </a:ext>
            </a:extLst>
          </p:cNvPr>
          <p:cNvSpPr txBox="1"/>
          <p:nvPr/>
        </p:nvSpPr>
        <p:spPr>
          <a:xfrm>
            <a:off x="4725400" y="2463827"/>
            <a:ext cx="642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+= </a:t>
            </a:r>
            <a:r>
              <a:rPr lang="ko-KR" altLang="en-US" dirty="0"/>
              <a:t>기호는 덧셈 누적 연산을 수행</a:t>
            </a:r>
            <a:endParaRPr lang="en-US" altLang="ko-KR" dirty="0"/>
          </a:p>
          <a:p>
            <a:r>
              <a:rPr lang="ko-KR" altLang="en-US" dirty="0"/>
              <a:t>값을 덮어쓰지 않고</a:t>
            </a:r>
            <a:r>
              <a:rPr lang="en-US" altLang="ko-KR" dirty="0"/>
              <a:t>,</a:t>
            </a:r>
            <a:r>
              <a:rPr lang="ko-KR" altLang="en-US" dirty="0"/>
              <a:t> 기존 값에 추가로 연산을 수행</a:t>
            </a:r>
            <a:r>
              <a:rPr lang="en-US" altLang="ko-KR" dirty="0"/>
              <a:t> (-=, *=, /= </a:t>
            </a:r>
            <a:r>
              <a:rPr lang="ko-KR" altLang="en-US" dirty="0"/>
              <a:t>도 가능</a:t>
            </a:r>
            <a:r>
              <a:rPr lang="en-US" altLang="ko-KR" dirty="0"/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71BB26-EBED-BE89-E2EC-E2722E6DA78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46526" y="2786993"/>
            <a:ext cx="878874" cy="13769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4251493-52B6-87E3-0581-DE3100798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166" y="3795153"/>
            <a:ext cx="2255268" cy="20384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7418D3-D293-E96B-14A1-335B0D824F27}"/>
              </a:ext>
            </a:extLst>
          </p:cNvPr>
          <p:cNvSpPr txBox="1"/>
          <p:nvPr/>
        </p:nvSpPr>
        <p:spPr>
          <a:xfrm>
            <a:off x="2743200" y="5738057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문자열끼리 덧셈이 가능</a:t>
            </a:r>
            <a:r>
              <a:rPr lang="en-US" altLang="ko-KR" dirty="0"/>
              <a:t>: "App" + "le" → "Apple"</a:t>
            </a:r>
          </a:p>
        </p:txBody>
      </p:sp>
    </p:spTree>
    <p:extLst>
      <p:ext uri="{BB962C8B-B14F-4D97-AF65-F5344CB8AC3E}">
        <p14:creationId xmlns:p14="http://schemas.microsoft.com/office/powerpoint/2010/main" val="20859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B8119-80C0-FC0F-7FCE-8B4696C6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변수 및 캐스팅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5B9C5-09CF-7F5C-C2AB-43DE235C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byte, short, int, float, double, decimal </a:t>
            </a:r>
            <a:r>
              <a:rPr lang="ko-KR" altLang="en-US" dirty="0"/>
              <a:t>변수를 선언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변수 이름은 자료형과 적합한 것을 선택</a:t>
            </a:r>
            <a:endParaRPr lang="en-US" altLang="ko-KR" dirty="0"/>
          </a:p>
          <a:p>
            <a:pPr lvl="1"/>
            <a:r>
              <a:rPr lang="en-US" altLang="ko-KR" dirty="0"/>
              <a:t>ex1.</a:t>
            </a:r>
            <a:r>
              <a:rPr lang="ko-KR" altLang="en-US" dirty="0"/>
              <a:t> </a:t>
            </a:r>
            <a:r>
              <a:rPr lang="en-US" altLang="ko-KR" dirty="0"/>
              <a:t>byte</a:t>
            </a:r>
            <a:r>
              <a:rPr lang="ko-KR" altLang="en-US" dirty="0"/>
              <a:t>는 </a:t>
            </a:r>
            <a:r>
              <a:rPr lang="en-US" altLang="ko-KR" dirty="0"/>
              <a:t>0~255</a:t>
            </a:r>
            <a:r>
              <a:rPr lang="ko-KR" altLang="en-US" dirty="0"/>
              <a:t>까지만 표현이 가능하므로 초등학교 한 반의 학생 수 </a:t>
            </a:r>
            <a:endParaRPr lang="en-US" altLang="ko-KR" dirty="0"/>
          </a:p>
          <a:p>
            <a:pPr lvl="1"/>
            <a:r>
              <a:rPr lang="en-US" altLang="ko-KR" dirty="0"/>
              <a:t>ex2. double</a:t>
            </a:r>
            <a:r>
              <a:rPr lang="ko-KR" altLang="en-US" dirty="0"/>
              <a:t>은 매우 많은 소수점 자리 수 표현이 가능하므로 우주 로켓 발사 시 변화하는 압력의 값</a:t>
            </a:r>
            <a:endParaRPr lang="en-US" altLang="ko-KR" dirty="0"/>
          </a:p>
          <a:p>
            <a:pPr lvl="1"/>
            <a:r>
              <a:rPr lang="ko-KR" altLang="en-US" dirty="0"/>
              <a:t>변수 이름은 숫자로 시작할 수 없음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GetType</a:t>
            </a:r>
            <a:r>
              <a:rPr lang="en-US" altLang="ko-KR" dirty="0"/>
              <a:t>() </a:t>
            </a:r>
            <a:r>
              <a:rPr lang="ko-KR" altLang="en-US" dirty="0"/>
              <a:t>함수 및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"</a:t>
            </a:r>
            <a:r>
              <a:rPr lang="ko-KR" altLang="en-US" dirty="0"/>
              <a:t>데이터 타입</a:t>
            </a:r>
            <a:r>
              <a:rPr lang="en-US" altLang="ko-KR" dirty="0"/>
              <a:t>"^"</a:t>
            </a:r>
            <a:r>
              <a:rPr lang="ko-KR" altLang="en-US" dirty="0" err="1"/>
              <a:t>변수명</a:t>
            </a:r>
            <a:r>
              <a:rPr lang="en-US" altLang="ko-KR" dirty="0"/>
              <a:t>":^"</a:t>
            </a:r>
            <a:r>
              <a:rPr lang="ko-KR" altLang="en-US" dirty="0"/>
              <a:t>데이터</a:t>
            </a:r>
            <a:r>
              <a:rPr lang="en-US" altLang="ko-KR" dirty="0"/>
              <a:t>" </a:t>
            </a:r>
            <a:r>
              <a:rPr lang="ko-KR" altLang="en-US" dirty="0"/>
              <a:t>순서로 표시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</a:t>
            </a:r>
            <a:r>
              <a:rPr lang="ko-KR" altLang="en-US" dirty="0"/>
              <a:t>후 </a:t>
            </a:r>
            <a:r>
              <a:rPr lang="ko-KR" altLang="en-US" dirty="0" err="1"/>
              <a:t>레포</a:t>
            </a:r>
            <a:r>
              <a:rPr lang="ko-KR" altLang="en-US" dirty="0"/>
              <a:t> 주소를 </a:t>
            </a:r>
            <a:r>
              <a:rPr lang="ko-KR" altLang="en-US" dirty="0" err="1"/>
              <a:t>슬랙</a:t>
            </a:r>
            <a:r>
              <a:rPr lang="ko-KR" altLang="en-US" dirty="0"/>
              <a:t> 댓글에 남기기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49129-E90E-6982-DF4B-47123EDB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42B0F-1164-864F-64ED-09738BAA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4BA1D4-AE93-6F60-B524-ACEC8CA9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85" y="5257306"/>
            <a:ext cx="3889474" cy="10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13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35B1C-4AB2-80A3-9478-1A44A519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18FC1-FEDE-37F2-9B78-E93DD0E7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C1C10-FCD5-C2B7-24E4-A07E8AB0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번에 많은 양의 데이터를 다룰 필요가 있을 때 사용</a:t>
            </a:r>
            <a:endParaRPr lang="en-US" altLang="ko-KR" dirty="0"/>
          </a:p>
          <a:p>
            <a:r>
              <a:rPr lang="ko-KR" altLang="en-US" dirty="0"/>
              <a:t>한 개의 배열에는 한 개의 데이터 타입만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B08A4-4ADD-2541-52FE-B80E61BA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9DAC6-FC55-3B35-89AD-529B18E9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6A9A0-E805-2030-61E2-8EF3E48F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7" y="2868652"/>
            <a:ext cx="6630325" cy="319132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D2CB21-2320-090A-EFED-4693E147C159}"/>
              </a:ext>
            </a:extLst>
          </p:cNvPr>
          <p:cNvCxnSpPr/>
          <p:nvPr/>
        </p:nvCxnSpPr>
        <p:spPr>
          <a:xfrm>
            <a:off x="2743200" y="3733170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73F2B1-3CBC-B9DF-1061-377844798C5B}"/>
              </a:ext>
            </a:extLst>
          </p:cNvPr>
          <p:cNvSpPr txBox="1"/>
          <p:nvPr/>
        </p:nvSpPr>
        <p:spPr>
          <a:xfrm>
            <a:off x="6680411" y="5215236"/>
            <a:ext cx="434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인스턴스는 이후 클래스에서 다룸</a:t>
            </a:r>
          </a:p>
        </p:txBody>
      </p:sp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5BF0DE72-CEFB-CB08-0424-31BD05D7D54E}"/>
              </a:ext>
            </a:extLst>
          </p:cNvPr>
          <p:cNvSpPr txBox="1"/>
          <p:nvPr/>
        </p:nvSpPr>
        <p:spPr>
          <a:xfrm>
            <a:off x="6680411" y="5676901"/>
            <a:ext cx="5380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https://learn.microsoft.com/ko-kr/dotnet/csharp/language-reference/keywords/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1494E4-82C2-982A-73A2-748293A9D289}"/>
              </a:ext>
            </a:extLst>
          </p:cNvPr>
          <p:cNvCxnSpPr/>
          <p:nvPr/>
        </p:nvCxnSpPr>
        <p:spPr>
          <a:xfrm>
            <a:off x="3379250" y="4883097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3F2740-DFF2-D224-57ED-7B6FF1111345}"/>
              </a:ext>
            </a:extLst>
          </p:cNvPr>
          <p:cNvSpPr txBox="1"/>
          <p:nvPr/>
        </p:nvSpPr>
        <p:spPr>
          <a:xfrm>
            <a:off x="6680410" y="4849466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en-US" altLang="ko-KR" sz="2400" dirty="0">
                <a:solidFill>
                  <a:srgbClr val="0000FF"/>
                </a:solidFill>
              </a:rPr>
              <a:t>new</a:t>
            </a:r>
            <a:r>
              <a:rPr lang="en-US" altLang="ko-KR" sz="2400" dirty="0"/>
              <a:t>:</a:t>
            </a:r>
            <a:r>
              <a:rPr lang="ko-KR" altLang="en-US" sz="2400" dirty="0"/>
              <a:t> 인스턴스 생성 </a:t>
            </a:r>
            <a:r>
              <a:rPr lang="en-US" altLang="ko-KR" sz="2400" dirty="0"/>
              <a:t>"</a:t>
            </a:r>
            <a:r>
              <a:rPr lang="ko-KR" altLang="en-US" sz="2400" dirty="0"/>
              <a:t>키워드</a:t>
            </a:r>
            <a:r>
              <a:rPr lang="en-US" altLang="ko-KR" sz="2400" dirty="0"/>
              <a:t>"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37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22E43-BD1D-4627-8094-685755F0B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EE8A-0DC7-AE92-DECF-B87F49AA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670EA-5AD9-C8BA-FA6F-2792E57A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[5];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array2 = { 1, 2, 3, 4, 5, 6 };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[2, 3];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multiDimensionalArray2 = { { 1, 2, 3 }, { 4, 5, 6 } };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[6][];</a:t>
            </a:r>
            <a:endParaRPr lang="en-US" altLang="ko-KR" sz="2400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[0]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[4] { 1, 2, 3, 4 };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161616"/>
                </a:solidFill>
                <a:latin typeface="Consolas" panose="020B0609020204030204" pitchFamily="49" charset="0"/>
              </a:rPr>
              <a:t>jaggedArray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[1]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[2]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5,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};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80F05-CFB9-B832-FEB2-CAEE873A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80543-0567-5416-A6FB-D094C6D8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7E3CA-B942-0585-42DB-1FB08C8F9436}"/>
              </a:ext>
            </a:extLst>
          </p:cNvPr>
          <p:cNvSpPr txBox="1"/>
          <p:nvPr/>
        </p:nvSpPr>
        <p:spPr>
          <a:xfrm>
            <a:off x="921958" y="5283249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큰 크기의 배열은 이후 배울 </a:t>
            </a:r>
            <a:r>
              <a:rPr lang="ko-KR" altLang="en-US" sz="2400" dirty="0">
                <a:solidFill>
                  <a:srgbClr val="00B050"/>
                </a:solidFill>
              </a:rPr>
              <a:t>반복문</a:t>
            </a:r>
            <a:r>
              <a:rPr lang="ko-KR" altLang="en-US" sz="2400" dirty="0"/>
              <a:t>과 함께 사용</a:t>
            </a:r>
          </a:p>
        </p:txBody>
      </p:sp>
    </p:spTree>
    <p:extLst>
      <p:ext uri="{BB962C8B-B14F-4D97-AF65-F5344CB8AC3E}">
        <p14:creationId xmlns:p14="http://schemas.microsoft.com/office/powerpoint/2010/main" val="2893646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54CFE-F8A4-558E-E525-59312948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문자와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7751-7596-A760-C4FB-2E684511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char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단일 문자</a:t>
            </a:r>
            <a:r>
              <a:rPr lang="en-US" altLang="ko-KR" dirty="0"/>
              <a:t>, </a:t>
            </a:r>
            <a:r>
              <a:rPr lang="ko-KR" altLang="en-US" dirty="0"/>
              <a:t>유니코드 </a:t>
            </a:r>
            <a:r>
              <a:rPr lang="en-US" altLang="ko-KR" dirty="0"/>
              <a:t>16bit </a:t>
            </a:r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작은 따옴표로 표현</a:t>
            </a:r>
            <a:r>
              <a:rPr lang="en-US" altLang="ko-KR" dirty="0"/>
              <a:t>: 'a', '+', 'G'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string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 개의 문자의 집합</a:t>
            </a:r>
            <a:r>
              <a:rPr lang="en-US" altLang="ko-KR" dirty="0"/>
              <a:t>, </a:t>
            </a:r>
            <a:r>
              <a:rPr lang="ko-KR" altLang="en-US" dirty="0"/>
              <a:t>유니코드 문자열</a:t>
            </a:r>
            <a:endParaRPr lang="en-US" altLang="ko-KR" dirty="0"/>
          </a:p>
          <a:p>
            <a:pPr lvl="1"/>
            <a:r>
              <a:rPr lang="ko-KR" altLang="en-US" dirty="0"/>
              <a:t>큰 따옴표로 표현</a:t>
            </a:r>
            <a:r>
              <a:rPr lang="en-US" altLang="ko-KR" dirty="0"/>
              <a:t>: "</a:t>
            </a:r>
            <a:r>
              <a:rPr lang="ko-KR" altLang="en-US" dirty="0"/>
              <a:t>문자열 입니다</a:t>
            </a:r>
            <a:r>
              <a:rPr lang="en-US" altLang="ko-KR" dirty="0"/>
              <a:t>.", "1234!@#$", "A" </a:t>
            </a:r>
          </a:p>
          <a:p>
            <a:pPr lvl="1"/>
            <a:r>
              <a:rPr lang="ko-KR" altLang="en-US" dirty="0"/>
              <a:t>덧셈 연산 가능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다양한 문자열 제어 함수를 사용하여 다방면으로 활용 가능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D17B5-6C4F-FBCF-B2F3-D3DB2134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94EE9C-576B-E74E-4BA3-A7D14C1E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007340-4EC6-1796-124D-6E24F7DD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05" y="4345440"/>
            <a:ext cx="760201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25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878D1-F3A6-B6BD-E425-51F467F0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7D3B7-8906-C156-4740-321780A8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전세계의 언어를 표현하기 위해 만들어진 문자 포맷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https://www.unicode.org/charts/PDF/UAC00.pdf</a:t>
            </a:r>
            <a:endParaRPr lang="en-US" altLang="ko-KR" dirty="0"/>
          </a:p>
          <a:p>
            <a:pPr lvl="1"/>
            <a:r>
              <a:rPr lang="ko-KR" altLang="en-US" dirty="0"/>
              <a:t>한글 같은 경우 한 글자에 </a:t>
            </a:r>
            <a:r>
              <a:rPr lang="en-US" altLang="ko-KR" dirty="0"/>
              <a:t>24bit</a:t>
            </a:r>
            <a:r>
              <a:rPr lang="ko-KR" altLang="en-US" dirty="0"/>
              <a:t>를 소비</a:t>
            </a:r>
            <a:endParaRPr lang="en-US" altLang="ko-KR" dirty="0"/>
          </a:p>
          <a:p>
            <a:r>
              <a:rPr lang="ko-KR" altLang="en-US" dirty="0"/>
              <a:t>이전에는 영어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특수문자만 표현 가능한 </a:t>
            </a:r>
            <a:r>
              <a:rPr lang="en-US" altLang="ko-KR" dirty="0"/>
              <a:t>ASCII </a:t>
            </a:r>
            <a:r>
              <a:rPr lang="ko-KR" altLang="en-US" dirty="0"/>
              <a:t>코드를 사용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https://www.ascii-code.com/</a:t>
            </a:r>
            <a:endParaRPr lang="en-US" altLang="ko-KR" dirty="0"/>
          </a:p>
          <a:p>
            <a:pPr lvl="1"/>
            <a:r>
              <a:rPr lang="ko-KR" altLang="en-US" dirty="0"/>
              <a:t>한 글자에 </a:t>
            </a:r>
            <a:r>
              <a:rPr lang="en-US" altLang="ko-KR" dirty="0"/>
              <a:t>8bit</a:t>
            </a:r>
            <a:r>
              <a:rPr lang="ko-KR" altLang="en-US" dirty="0"/>
              <a:t>를 소비 </a:t>
            </a:r>
            <a:endParaRPr lang="en-US" altLang="ko-KR" dirty="0"/>
          </a:p>
          <a:p>
            <a:r>
              <a:rPr lang="ko-KR" altLang="en-US" dirty="0"/>
              <a:t>단순히 글자</a:t>
            </a:r>
            <a:r>
              <a:rPr lang="en-US" altLang="ko-KR" dirty="0"/>
              <a:t>-</a:t>
            </a:r>
            <a:r>
              <a:rPr lang="ko-KR" altLang="en-US" dirty="0"/>
              <a:t>숫자 형태의 표기법인 유니코드를 실제 컴퓨터에서 사용 가능한 형태로 코드화 한 것이 </a:t>
            </a:r>
            <a:r>
              <a:rPr lang="en-US" altLang="ko-KR" dirty="0"/>
              <a:t>UTF-8, UTF-16 </a:t>
            </a:r>
            <a:r>
              <a:rPr lang="ko-KR" altLang="en-US" dirty="0"/>
              <a:t>같은 문자 인코딩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8FC99-0C32-90D2-39C2-FC7FB0B6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F8C06-5F59-6419-6997-C2E00DD0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45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A07BD-625D-BB21-5A1E-271C8918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관련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1E7F2-D772-7A8D-4226-A59C5E65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A0B6F-0F29-BAE6-A6C4-FCB1FA41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E03C21-9559-1415-D6ED-31592505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25971"/>
              </p:ext>
            </p:extLst>
          </p:nvPr>
        </p:nvGraphicFramePr>
        <p:xfrm>
          <a:off x="429323" y="1355791"/>
          <a:ext cx="11318240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343835669"/>
                    </a:ext>
                  </a:extLst>
                </a:gridCol>
                <a:gridCol w="8483600">
                  <a:extLst>
                    <a:ext uri="{9D8B030D-6E8A-4147-A177-3AD203B41FA5}">
                      <a16:colId xmlns:a16="http://schemas.microsoft.com/office/drawing/2014/main" val="232510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함수명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54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IndexOf()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위치의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4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LastIndexOf()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위치를 뒤에서 부터 찾고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1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Contains()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문자열에 지정된 문자열이 존재하면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True, </a:t>
                      </a:r>
                      <a:r>
                        <a:rPr lang="ko-KR" altLang="en-US" sz="2000">
                          <a:latin typeface="+mn-ea"/>
                          <a:ea typeface="+mn-ea"/>
                        </a:rPr>
                        <a:t>아니면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1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Replace()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지정한 문자열이 다른 지정된 문자열로 모두 바뀐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3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Insert()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위치에 지정된 문자열을 삽입한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9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Remove()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인덱스부터 지정된 수 만큼 삭제된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6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Split()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문자를 기준으로 분리된 문자열들을 배열로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3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>
                          <a:latin typeface="+mn-ea"/>
                          <a:ea typeface="+mn-ea"/>
                        </a:rPr>
                        <a:t>SubString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위치로부터 지정된 수 만큼의 문자로 이루어진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60465"/>
                  </a:ext>
                </a:extLst>
              </a:tr>
            </a:tbl>
          </a:graphicData>
        </a:graphic>
      </p:graphicFrame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4836A56F-08DB-1A50-66F9-6B0241FC884D}"/>
              </a:ext>
            </a:extLst>
          </p:cNvPr>
          <p:cNvSpPr txBox="1"/>
          <p:nvPr/>
        </p:nvSpPr>
        <p:spPr>
          <a:xfrm>
            <a:off x="436880" y="5636872"/>
            <a:ext cx="979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https://learn.microsoft.com/ko-kr/dotnet/csharp/programming-guide/strings/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4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FF5FE-1E8E-7963-9606-FEB6AC3D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 및 배열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005CD-4EF0-D792-AC47-8FFBCF39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문자열 관련 함수의 사용법을 직접 검색하여 아래 기능을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칸 크기의 문자열 배열을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배열의 각 요소에 문자열 관련 함수를 하나씩 적용하여 결과값을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(): "</a:t>
            </a:r>
            <a:r>
              <a:rPr lang="ko-KR" altLang="en-US" dirty="0"/>
              <a:t>동해 물과 백두산이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백두산</a:t>
            </a:r>
            <a:r>
              <a:rPr lang="en-US" altLang="ko-KR" dirty="0"/>
              <a:t>"</a:t>
            </a:r>
            <a:r>
              <a:rPr lang="ko-KR" altLang="en-US" dirty="0"/>
              <a:t>의 검색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LastIndexOf</a:t>
            </a:r>
            <a:r>
              <a:rPr lang="en-US" altLang="ko-KR" dirty="0"/>
              <a:t>(): "</a:t>
            </a:r>
            <a:r>
              <a:rPr lang="ko-KR" altLang="en-US" dirty="0"/>
              <a:t>토요일에 먹는 토마토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토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Contains(): "</a:t>
            </a:r>
            <a:r>
              <a:rPr lang="ko-KR" altLang="en-US" dirty="0"/>
              <a:t>질서 있는 퇴장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퇴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Replace(): "</a:t>
            </a:r>
            <a:r>
              <a:rPr lang="ko-KR" altLang="en-US" dirty="0"/>
              <a:t>그 사람의 그림자는 그랬다</a:t>
            </a:r>
            <a:r>
              <a:rPr lang="en-US" altLang="ko-KR" dirty="0"/>
              <a:t>."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그</a:t>
            </a:r>
            <a:r>
              <a:rPr lang="en-US" altLang="ko-KR" dirty="0"/>
              <a:t>"</a:t>
            </a:r>
            <a:r>
              <a:rPr lang="ko-KR" altLang="en-US" dirty="0"/>
              <a:t>를 </a:t>
            </a:r>
            <a:r>
              <a:rPr lang="en-US" altLang="ko-KR" dirty="0"/>
              <a:t>"</a:t>
            </a:r>
            <a:r>
              <a:rPr lang="ko-KR" altLang="en-US" dirty="0"/>
              <a:t>이</a:t>
            </a:r>
            <a:r>
              <a:rPr lang="en-US" altLang="ko-KR" dirty="0"/>
              <a:t>"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Insert(): "</a:t>
            </a:r>
            <a:r>
              <a:rPr lang="ko-KR" altLang="en-US" dirty="0"/>
              <a:t>삼성 갤럭시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삼성</a:t>
            </a:r>
            <a:r>
              <a:rPr lang="en-US" altLang="ko-KR" dirty="0"/>
              <a:t>" </a:t>
            </a:r>
            <a:r>
              <a:rPr lang="ko-KR" altLang="en-US" dirty="0"/>
              <a:t>과 </a:t>
            </a:r>
            <a:r>
              <a:rPr lang="en-US" altLang="ko-KR" dirty="0"/>
              <a:t>"</a:t>
            </a:r>
            <a:r>
              <a:rPr lang="ko-KR" altLang="en-US" dirty="0"/>
              <a:t>갤럭시</a:t>
            </a:r>
            <a:r>
              <a:rPr lang="en-US" altLang="ko-KR" dirty="0"/>
              <a:t>" </a:t>
            </a:r>
            <a:r>
              <a:rPr lang="ko-KR" altLang="en-US" dirty="0"/>
              <a:t>사이에 </a:t>
            </a:r>
            <a:r>
              <a:rPr lang="en-US" altLang="ko-KR" dirty="0"/>
              <a:t>"</a:t>
            </a:r>
            <a:r>
              <a:rPr lang="ko-KR" altLang="en-US" dirty="0"/>
              <a:t>애플</a:t>
            </a:r>
            <a:r>
              <a:rPr lang="en-US" altLang="ko-KR" dirty="0"/>
              <a:t>"</a:t>
            </a:r>
            <a:r>
              <a:rPr lang="ko-KR" altLang="en-US" dirty="0"/>
              <a:t>을 넣기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Remove(): "</a:t>
            </a:r>
            <a:r>
              <a:rPr lang="ko-KR" altLang="en-US" dirty="0"/>
              <a:t>오늘은 왠지 더 배고프다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더</a:t>
            </a:r>
            <a:r>
              <a:rPr lang="en-US" altLang="ko-KR" dirty="0"/>
              <a:t>"</a:t>
            </a:r>
            <a:r>
              <a:rPr lang="ko-KR" altLang="en-US" dirty="0"/>
              <a:t>를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Split(): "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" </a:t>
            </a:r>
            <a:r>
              <a:rPr lang="ko-KR" altLang="en-US" dirty="0"/>
              <a:t>를 </a:t>
            </a:r>
            <a:r>
              <a:rPr lang="en-US" altLang="ko-KR" dirty="0"/>
              <a:t>","</a:t>
            </a:r>
            <a:r>
              <a:rPr lang="ko-KR" altLang="en-US" dirty="0"/>
              <a:t>를 기준으로 분리하여 저장 </a:t>
            </a:r>
            <a:r>
              <a:rPr lang="en-US" altLang="ko-KR" dirty="0"/>
              <a:t>(</a:t>
            </a:r>
            <a:r>
              <a:rPr lang="ko-KR" altLang="en-US" dirty="0"/>
              <a:t>배열 </a:t>
            </a:r>
            <a:r>
              <a:rPr lang="en-US" altLang="ko-KR" dirty="0"/>
              <a:t>3</a:t>
            </a:r>
            <a:r>
              <a:rPr lang="ko-KR" altLang="en-US" dirty="0"/>
              <a:t>칸 소모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SubString</a:t>
            </a:r>
            <a:r>
              <a:rPr lang="en-US" altLang="ko-KR" dirty="0"/>
              <a:t>(): "</a:t>
            </a:r>
            <a:r>
              <a:rPr lang="ko-KR" altLang="en-US" dirty="0"/>
              <a:t>우리 나라 만세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나라</a:t>
            </a:r>
            <a:r>
              <a:rPr lang="en-US" altLang="ko-KR" dirty="0"/>
              <a:t>" </a:t>
            </a:r>
            <a:r>
              <a:rPr lang="ko-KR" altLang="en-US" dirty="0"/>
              <a:t>만 꺼내서 저장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배열의 모든 요소를 </a:t>
            </a:r>
            <a:r>
              <a:rPr lang="en-US" altLang="ko-KR" dirty="0" err="1"/>
              <a:t>TextBox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98F6D-8E06-36AB-AF2E-169A1E1E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A67DF-BAF9-9FF3-E3A5-29018592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1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E0833-EFA6-68A1-2101-4DFC3994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83195-9EFD-3560-1C2C-819C1FB6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353A4-E166-EFFE-1BFC-B343FAFC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"</a:t>
            </a:r>
            <a:r>
              <a:rPr lang="ko-KR" altLang="en-US" dirty="0"/>
              <a:t>멈추지 않는 한 얼마나 천천히 가는지는 중요하지 않다</a:t>
            </a:r>
            <a:r>
              <a:rPr lang="en-US" altLang="ko-KR" dirty="0"/>
              <a:t>. -</a:t>
            </a:r>
            <a:r>
              <a:rPr lang="ko-KR" altLang="en-US" dirty="0"/>
              <a:t>공자</a:t>
            </a:r>
            <a:r>
              <a:rPr lang="en-US" altLang="ko-KR" dirty="0"/>
              <a:t>"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위 문구를 문자열 함수만을 이용하여 아래 과제를 수행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특수 문자를 검색하고</a:t>
            </a:r>
            <a:r>
              <a:rPr lang="en-US" altLang="ko-KR" dirty="0"/>
              <a:t>, </a:t>
            </a:r>
            <a:r>
              <a:rPr lang="en-US" altLang="ko-KR" dirty="0" err="1"/>
              <a:t>SubString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Remove()</a:t>
            </a:r>
            <a:r>
              <a:rPr lang="ko-KR" altLang="en-US" dirty="0"/>
              <a:t>를 사용해 </a:t>
            </a:r>
            <a:r>
              <a:rPr lang="en-US" altLang="ko-KR" dirty="0"/>
              <a:t>"-</a:t>
            </a:r>
            <a:r>
              <a:rPr lang="ko-KR" altLang="en-US" dirty="0"/>
              <a:t>공자</a:t>
            </a:r>
            <a:r>
              <a:rPr lang="en-US" altLang="ko-KR" dirty="0"/>
              <a:t>" </a:t>
            </a:r>
            <a:r>
              <a:rPr lang="ko-KR" altLang="en-US" dirty="0"/>
              <a:t>부분을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단어를 검색하고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Split()</a:t>
            </a:r>
            <a:r>
              <a:rPr lang="ko-KR" altLang="en-US" dirty="0"/>
              <a:t>을 사용하여 </a:t>
            </a:r>
            <a:r>
              <a:rPr lang="en-US" altLang="ko-KR" dirty="0"/>
              <a:t>"</a:t>
            </a:r>
            <a:r>
              <a:rPr lang="ko-KR" altLang="en-US" dirty="0"/>
              <a:t>얼마나</a:t>
            </a:r>
            <a:r>
              <a:rPr lang="en-US" altLang="ko-KR" dirty="0"/>
              <a:t>",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천천히</a:t>
            </a:r>
            <a:r>
              <a:rPr lang="en-US" altLang="ko-KR" dirty="0"/>
              <a:t>", "</a:t>
            </a:r>
            <a:r>
              <a:rPr lang="ko-KR" altLang="en-US" dirty="0"/>
              <a:t>가는지</a:t>
            </a:r>
            <a:r>
              <a:rPr lang="en-US" altLang="ko-KR" dirty="0"/>
              <a:t>" </a:t>
            </a:r>
            <a:r>
              <a:rPr lang="ko-KR" altLang="en-US" dirty="0"/>
              <a:t>세 개 단어로 나누어 배열의 요소에 각각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"." </a:t>
            </a:r>
            <a:r>
              <a:rPr lang="ko-KR" altLang="en-US" dirty="0"/>
              <a:t>과</a:t>
            </a:r>
            <a:r>
              <a:rPr lang="en-US" altLang="ko-KR" dirty="0"/>
              <a:t> "-"</a:t>
            </a:r>
            <a:r>
              <a:rPr lang="ko-KR" altLang="en-US" dirty="0"/>
              <a:t>를 제거하고</a:t>
            </a:r>
            <a:r>
              <a:rPr lang="en-US" altLang="ko-KR" dirty="0"/>
              <a:t>, </a:t>
            </a:r>
            <a:r>
              <a:rPr lang="ko-KR" altLang="en-US" dirty="0"/>
              <a:t>모든 공백 문자를 </a:t>
            </a:r>
            <a:r>
              <a:rPr lang="en-US" altLang="ko-KR" dirty="0"/>
              <a:t>","</a:t>
            </a:r>
            <a:r>
              <a:rPr lang="ko-KR" altLang="en-US" dirty="0"/>
              <a:t>로 바꾸기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각 결과를 </a:t>
            </a:r>
            <a:r>
              <a:rPr lang="en-US" altLang="ko-KR" dirty="0" err="1"/>
              <a:t>TextBox</a:t>
            </a:r>
            <a:r>
              <a:rPr lang="ko-KR" altLang="en-US" dirty="0"/>
              <a:t>에 모두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D5038-8DC3-A5B2-4802-D64B4429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334AA-C845-5E0D-998F-07599206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6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00EF4D2-5102-C287-11B6-D4CFA6B4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659" y="1916427"/>
            <a:ext cx="7058598" cy="358197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C026A-4AEE-1D09-B8BE-7B99D0A7ABD2}"/>
              </a:ext>
            </a:extLst>
          </p:cNvPr>
          <p:cNvSpPr txBox="1"/>
          <p:nvPr/>
        </p:nvSpPr>
        <p:spPr>
          <a:xfrm>
            <a:off x="7798849" y="2531604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C#</a:t>
            </a:r>
            <a:r>
              <a:rPr lang="ko-KR" altLang="en-US"/>
              <a:t> </a:t>
            </a:r>
            <a:r>
              <a:rPr lang="en-US" altLang="ko-KR"/>
              <a:t>7.3</a:t>
            </a:r>
            <a:r>
              <a:rPr lang="ko-KR" altLang="en-US"/>
              <a:t> 에서는 전역변수 사용이 불가능 </a:t>
            </a:r>
          </a:p>
        </p:txBody>
      </p:sp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CFA036A5-81DF-2A48-8E98-EE3A84B8875E}"/>
              </a:ext>
            </a:extLst>
          </p:cNvPr>
          <p:cNvSpPr txBox="1"/>
          <p:nvPr/>
        </p:nvSpPr>
        <p:spPr>
          <a:xfrm>
            <a:off x="5889442" y="5517961"/>
            <a:ext cx="61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https://learn.microsoft.com/ko-kr/dotnet/csharp/whats-new/csharp-version-history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E3448-C4F6-C231-8352-BCC45B7CD97E}"/>
              </a:ext>
            </a:extLst>
          </p:cNvPr>
          <p:cNvSpPr txBox="1"/>
          <p:nvPr/>
        </p:nvSpPr>
        <p:spPr>
          <a:xfrm>
            <a:off x="5889442" y="520253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C#</a:t>
            </a:r>
            <a:r>
              <a:rPr lang="ko-KR" altLang="en-US"/>
              <a:t>의 역사 </a:t>
            </a:r>
            <a:r>
              <a:rPr lang="en-US" altLang="ko-KR"/>
              <a:t>(</a:t>
            </a:r>
            <a:r>
              <a:rPr lang="ko-KR" altLang="en-US"/>
              <a:t>공식 문서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7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922F4-9E6C-1061-AF15-1B5B8A7C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B8ABD-0B52-5D10-36ED-3D7271C6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수학에서의 함수와 같이 </a:t>
            </a:r>
            <a:r>
              <a:rPr lang="ko-KR" altLang="en-US" dirty="0">
                <a:solidFill>
                  <a:srgbClr val="00B050"/>
                </a:solidFill>
              </a:rPr>
              <a:t>입력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처리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반환</a:t>
            </a:r>
            <a:r>
              <a:rPr lang="en-US" altLang="ko-KR" dirty="0">
                <a:solidFill>
                  <a:srgbClr val="00B050"/>
                </a:solidFill>
              </a:rPr>
              <a:t>(return)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으로 이루어진 코드 형태</a:t>
            </a:r>
            <a:endParaRPr lang="en-US" altLang="ko-KR" dirty="0"/>
          </a:p>
          <a:p>
            <a:pPr lvl="1"/>
            <a:r>
              <a:rPr lang="ko-KR" altLang="en-US" dirty="0"/>
              <a:t>반복적으로 사용하는 코드를 함수로 만들어서 효율적으로 처리</a:t>
            </a:r>
            <a:endParaRPr lang="en-US" altLang="ko-KR" dirty="0"/>
          </a:p>
          <a:p>
            <a:pPr lvl="1"/>
            <a:r>
              <a:rPr lang="ko-KR" altLang="en-US" dirty="0"/>
              <a:t>입력 자료형</a:t>
            </a:r>
            <a:r>
              <a:rPr lang="en-US" altLang="ko-KR" dirty="0"/>
              <a:t>, </a:t>
            </a:r>
            <a:r>
              <a:rPr lang="ko-KR" altLang="en-US" dirty="0"/>
              <a:t>출력 자료형을 지정해야 함 </a:t>
            </a:r>
            <a:endParaRPr lang="en-US" altLang="ko-KR" dirty="0"/>
          </a:p>
          <a:p>
            <a:pPr lvl="1"/>
            <a:r>
              <a:rPr lang="ko-KR" altLang="en-US" dirty="0"/>
              <a:t>입력 변수의 수는 제약이 없음</a:t>
            </a:r>
            <a:r>
              <a:rPr lang="en-US" altLang="ko-KR" dirty="0"/>
              <a:t>, 0</a:t>
            </a:r>
            <a:r>
              <a:rPr lang="ko-KR" altLang="en-US" dirty="0"/>
              <a:t>개도 가능</a:t>
            </a:r>
            <a:endParaRPr lang="en-US" altLang="ko-KR" dirty="0"/>
          </a:p>
          <a:p>
            <a:pPr lvl="1"/>
            <a:r>
              <a:rPr lang="ko-KR" altLang="en-US" dirty="0"/>
              <a:t>반환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7030A0"/>
                </a:solidFill>
              </a:rPr>
              <a:t>return</a:t>
            </a:r>
            <a:r>
              <a:rPr lang="en-US" altLang="ko-KR" dirty="0"/>
              <a:t>)</a:t>
            </a:r>
            <a:r>
              <a:rPr lang="ko-KR" altLang="en-US" dirty="0"/>
              <a:t>은 한 개만 가능하지만</a:t>
            </a:r>
            <a:r>
              <a:rPr lang="en-US" altLang="ko-KR" dirty="0"/>
              <a:t>,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클래스 등 다양한 형태를 출력 가능</a:t>
            </a:r>
            <a:endParaRPr lang="en-US" altLang="ko-KR" dirty="0"/>
          </a:p>
          <a:p>
            <a:pPr lvl="2"/>
            <a:r>
              <a:rPr lang="ko-KR" altLang="en-US" dirty="0"/>
              <a:t>반환되는 값이 없는</a:t>
            </a:r>
            <a:r>
              <a:rPr lang="en-US" altLang="ko-KR" dirty="0"/>
              <a:t>(void) </a:t>
            </a:r>
            <a:r>
              <a:rPr lang="ko-KR" altLang="en-US" dirty="0"/>
              <a:t>함수도 만들 수 있음</a:t>
            </a:r>
            <a:endParaRPr lang="en-US" altLang="ko-KR" dirty="0"/>
          </a:p>
          <a:p>
            <a:pPr lvl="1"/>
            <a:r>
              <a:rPr lang="ko-KR" altLang="en-US" dirty="0"/>
              <a:t>반환된 값은 같은 자료형으로 복사 가능</a:t>
            </a:r>
            <a:endParaRPr lang="en-US" altLang="ko-KR" dirty="0"/>
          </a:p>
          <a:p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클래스 안에 선언된 함수 </a:t>
            </a:r>
            <a:endParaRPr lang="en-US" altLang="ko-KR" dirty="0"/>
          </a:p>
          <a:p>
            <a:pPr lvl="1"/>
            <a:r>
              <a:rPr lang="ko-KR" altLang="en-US" dirty="0"/>
              <a:t>클래스를 배울 때 조금 더 자세히 다룰 예정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85C83-EE83-0922-DB04-3C5F1FA1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D0EFF-DC40-5503-9272-14A5F0A2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8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CD98AC-9EEB-6C11-99CD-C1E33696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36" y="2059345"/>
            <a:ext cx="4650645" cy="3827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CC9B3-7962-B24C-B404-B2D1B3D01364}"/>
              </a:ext>
            </a:extLst>
          </p:cNvPr>
          <p:cNvSpPr txBox="1"/>
          <p:nvPr/>
        </p:nvSpPr>
        <p:spPr>
          <a:xfrm>
            <a:off x="5230239" y="3337434"/>
            <a:ext cx="6518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변수 </a:t>
            </a:r>
            <a:r>
              <a:rPr lang="en-US" altLang="ko-KR" sz="2400" dirty="0"/>
              <a:t>a, b, result</a:t>
            </a:r>
            <a:r>
              <a:rPr lang="ko-KR" altLang="en-US" sz="2400" dirty="0"/>
              <a:t>는 </a:t>
            </a:r>
            <a:r>
              <a:rPr lang="en-US" altLang="ko-KR" sz="2400" dirty="0"/>
              <a:t>Add() </a:t>
            </a:r>
            <a:r>
              <a:rPr lang="ko-KR" altLang="en-US" sz="2400" dirty="0"/>
              <a:t>함수가 끝나는 시점에서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Scope</a:t>
            </a:r>
            <a:r>
              <a:rPr lang="ko-KR" altLang="en-US" sz="2400" dirty="0"/>
              <a:t>를 벗어나기 때문에 함수 밖에서는 사용 불가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E25A79-0ED8-9B51-DDC6-21F17FE5380C}"/>
              </a:ext>
            </a:extLst>
          </p:cNvPr>
          <p:cNvCxnSpPr>
            <a:cxnSpLocks/>
          </p:cNvCxnSpPr>
          <p:nvPr/>
        </p:nvCxnSpPr>
        <p:spPr>
          <a:xfrm flipV="1">
            <a:off x="1175117" y="1911590"/>
            <a:ext cx="0" cy="61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B6C838-F3E7-4BEA-E39A-0CC99FCEF933}"/>
              </a:ext>
            </a:extLst>
          </p:cNvPr>
          <p:cNvSpPr txBox="1"/>
          <p:nvPr/>
        </p:nvSpPr>
        <p:spPr>
          <a:xfrm>
            <a:off x="708027" y="1498898"/>
            <a:ext cx="37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값</a:t>
            </a:r>
            <a:r>
              <a:rPr lang="en-US" altLang="ko-KR" sz="2400" dirty="0"/>
              <a:t>(return</a:t>
            </a:r>
            <a:r>
              <a:rPr lang="ko-KR" altLang="en-US" sz="2400" dirty="0"/>
              <a:t> 값</a:t>
            </a:r>
            <a:r>
              <a:rPr lang="en-US" altLang="ko-KR" sz="2400" dirty="0"/>
              <a:t>)</a:t>
            </a:r>
            <a:r>
              <a:rPr lang="ko-KR" altLang="en-US" sz="2400" dirty="0"/>
              <a:t>의 자료형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97BCE0-1DD7-98AA-D5F6-9DBE320A8416}"/>
              </a:ext>
            </a:extLst>
          </p:cNvPr>
          <p:cNvCxnSpPr>
            <a:cxnSpLocks/>
          </p:cNvCxnSpPr>
          <p:nvPr/>
        </p:nvCxnSpPr>
        <p:spPr>
          <a:xfrm>
            <a:off x="2274666" y="2785565"/>
            <a:ext cx="56677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2207216" y="2806098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변수의 자료형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138638" y="2128028"/>
            <a:ext cx="2484523" cy="358233"/>
          </a:xfrm>
          <a:prstGeom prst="line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4623161" y="1897195"/>
            <a:ext cx="627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함수의 이름</a:t>
            </a:r>
            <a:r>
              <a:rPr lang="en-US" altLang="ko-KR" sz="2400" dirty="0"/>
              <a:t>(</a:t>
            </a:r>
            <a:r>
              <a:rPr lang="ko-KR" altLang="en-US" sz="2400" dirty="0"/>
              <a:t>식별자</a:t>
            </a:r>
            <a:r>
              <a:rPr lang="en-US" altLang="ko-KR" sz="2400" dirty="0"/>
              <a:t>), </a:t>
            </a:r>
            <a:r>
              <a:rPr lang="ko-KR" altLang="en-US" sz="2400" dirty="0"/>
              <a:t>보통 첫 글자를 대문자로 작성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E9A22E-8CFA-6DB6-4CED-4FA59E50D468}"/>
              </a:ext>
            </a:extLst>
          </p:cNvPr>
          <p:cNvCxnSpPr>
            <a:cxnSpLocks/>
          </p:cNvCxnSpPr>
          <p:nvPr/>
        </p:nvCxnSpPr>
        <p:spPr>
          <a:xfrm>
            <a:off x="1471683" y="5343382"/>
            <a:ext cx="121861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615879-4C42-9869-B1EF-5926CC4D6759}"/>
              </a:ext>
            </a:extLst>
          </p:cNvPr>
          <p:cNvSpPr txBox="1"/>
          <p:nvPr/>
        </p:nvSpPr>
        <p:spPr>
          <a:xfrm>
            <a:off x="1409562" y="5347117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키워드</a:t>
            </a:r>
          </a:p>
        </p:txBody>
      </p:sp>
    </p:spTree>
    <p:extLst>
      <p:ext uri="{BB962C8B-B14F-4D97-AF65-F5344CB8AC3E}">
        <p14:creationId xmlns:p14="http://schemas.microsoft.com/office/powerpoint/2010/main" val="3266977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4AFB5-09BE-038F-6AE9-50DE778F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64E3-8F13-F3BE-FC7D-ACAFA2B1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B7E59-731D-D8CD-00E9-174087D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D6A3F-460A-DDC2-6EE9-4BDB01DE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3B434-581E-4D87-9DFB-3B5694842D9E}"/>
              </a:ext>
            </a:extLst>
          </p:cNvPr>
          <p:cNvSpPr txBox="1"/>
          <p:nvPr/>
        </p:nvSpPr>
        <p:spPr>
          <a:xfrm>
            <a:off x="838200" y="3996007"/>
            <a:ext cx="8635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void</a:t>
            </a:r>
            <a:r>
              <a:rPr lang="ko-KR" altLang="en-US" sz="2400" dirty="0"/>
              <a:t> 타입 함수를 언제 사용하는 지는 클래스를 배울 때 다룸</a:t>
            </a:r>
            <a:endParaRPr lang="en-US" altLang="ko-KR" sz="2400" dirty="0"/>
          </a:p>
          <a:p>
            <a:r>
              <a:rPr lang="en-US" altLang="ko-KR" sz="2400" dirty="0"/>
              <a:t>* </a:t>
            </a:r>
            <a:r>
              <a:rPr lang="ko-KR" altLang="en-US" sz="2400" dirty="0"/>
              <a:t>입력 값이 없는 경우는 입력 값과 상관없이 정해진 값을 출력하는 경우</a:t>
            </a:r>
            <a:endParaRPr lang="en-US" altLang="ko-KR" sz="2400" dirty="0"/>
          </a:p>
          <a:p>
            <a:r>
              <a:rPr lang="en-US" altLang="ko-KR" sz="2400" dirty="0"/>
              <a:t>   (</a:t>
            </a:r>
            <a:r>
              <a:rPr lang="ko-KR" altLang="en-US" sz="2400" dirty="0"/>
              <a:t>마찬가지로 클래스를 배울 때 배우기로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49719-010D-FD28-A2D9-30B328346DD2}"/>
              </a:ext>
            </a:extLst>
          </p:cNvPr>
          <p:cNvSpPr txBox="1"/>
          <p:nvPr/>
        </p:nvSpPr>
        <p:spPr>
          <a:xfrm>
            <a:off x="3391917" y="2974602"/>
            <a:ext cx="431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값이 존재하지 않을 수도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77952-85F5-58C2-6F1E-2A13575B2657}"/>
              </a:ext>
            </a:extLst>
          </p:cNvPr>
          <p:cNvSpPr txBox="1"/>
          <p:nvPr/>
        </p:nvSpPr>
        <p:spPr>
          <a:xfrm>
            <a:off x="3391917" y="1866385"/>
            <a:ext cx="4717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</a:rPr>
              <a:t>void</a:t>
            </a:r>
            <a:r>
              <a:rPr lang="ko-KR" altLang="en-US" sz="2400" dirty="0"/>
              <a:t>는 함수의 반환 값이 없다는 의미 </a:t>
            </a:r>
            <a:endParaRPr lang="en-US" altLang="ko-KR" sz="2400" dirty="0"/>
          </a:p>
          <a:p>
            <a:r>
              <a:rPr lang="ko-KR" altLang="en-US" sz="2400" dirty="0"/>
              <a:t>변수의 자료형으로 사용은 불가능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931DCB-F38A-10B3-A7CB-BDFCC719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18" y="1650576"/>
            <a:ext cx="208626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9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5E9D7-7BDB-0812-09B1-DF0782A9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C2D10DD-1ECD-F1D5-3FDD-5BACE020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926245-617F-18C1-1977-28954D1F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DB642-8C00-25A8-2E1F-329E93E3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AC097-4581-EAB5-5E4B-66023484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78EE0-B556-8A8E-F3E5-9B8A89C73166}"/>
              </a:ext>
            </a:extLst>
          </p:cNvPr>
          <p:cNvSpPr txBox="1"/>
          <p:nvPr/>
        </p:nvSpPr>
        <p:spPr>
          <a:xfrm>
            <a:off x="5206790" y="2274838"/>
            <a:ext cx="50754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컴파일러가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함수를 만나면 </a:t>
            </a:r>
            <a:endParaRPr lang="en-US" altLang="ko-KR" sz="2400" dirty="0"/>
          </a:p>
          <a:p>
            <a:r>
              <a:rPr lang="en-US" altLang="ko-KR" sz="2400" dirty="0"/>
              <a:t>Add() </a:t>
            </a:r>
            <a:r>
              <a:rPr lang="ko-KR" altLang="en-US" sz="2400" dirty="0"/>
              <a:t>함수가 정의된 부분으로 이동하여 </a:t>
            </a:r>
            <a:endParaRPr lang="en-US" altLang="ko-KR" sz="2400" dirty="0"/>
          </a:p>
          <a:p>
            <a:r>
              <a:rPr lang="ko-KR" altLang="en-US" sz="2400" dirty="0"/>
              <a:t>코드를 실행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return </a:t>
            </a:r>
            <a:r>
              <a:rPr lang="ko-KR" altLang="en-US" sz="2400" dirty="0"/>
              <a:t>된 값이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함수와 치환됨</a:t>
            </a:r>
            <a:endParaRPr lang="en-US" altLang="ko-KR" sz="2400" dirty="0"/>
          </a:p>
          <a:p>
            <a:r>
              <a:rPr lang="en-US" altLang="ko-KR" sz="2400" dirty="0"/>
              <a:t>→ Add(100, num)</a:t>
            </a:r>
            <a:r>
              <a:rPr lang="ko-KR" altLang="en-US" sz="2400" dirty="0"/>
              <a:t>이 </a:t>
            </a:r>
            <a:r>
              <a:rPr lang="en-US" altLang="ko-KR" sz="2400" dirty="0"/>
              <a:t>300</a:t>
            </a:r>
            <a:r>
              <a:rPr lang="ko-KR" altLang="en-US" sz="2400" dirty="0"/>
              <a:t>으로 바뀜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A97C71-F838-9DF4-00DA-F741BC2B8210}"/>
              </a:ext>
            </a:extLst>
          </p:cNvPr>
          <p:cNvCxnSpPr/>
          <p:nvPr/>
        </p:nvCxnSpPr>
        <p:spPr>
          <a:xfrm flipH="1">
            <a:off x="2357792" y="4012780"/>
            <a:ext cx="634790" cy="733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2B0217-30FB-4370-FFD3-28F291B08636}"/>
              </a:ext>
            </a:extLst>
          </p:cNvPr>
          <p:cNvSpPr txBox="1"/>
          <p:nvPr/>
        </p:nvSpPr>
        <p:spPr>
          <a:xfrm>
            <a:off x="2352592" y="4119590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A53E4-D4D0-3BA2-1EFB-DAB492D3DBF3}"/>
              </a:ext>
            </a:extLst>
          </p:cNvPr>
          <p:cNvSpPr txBox="1"/>
          <p:nvPr/>
        </p:nvSpPr>
        <p:spPr>
          <a:xfrm>
            <a:off x="3786069" y="4883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73AA24-91A8-A08F-4BB8-59C8B1C93399}"/>
              </a:ext>
            </a:extLst>
          </p:cNvPr>
          <p:cNvCxnSpPr>
            <a:cxnSpLocks/>
          </p:cNvCxnSpPr>
          <p:nvPr/>
        </p:nvCxnSpPr>
        <p:spPr>
          <a:xfrm flipV="1">
            <a:off x="3780868" y="4054874"/>
            <a:ext cx="0" cy="14390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9A2B4F8-315C-27A1-ED45-FCE4F9047949}"/>
              </a:ext>
            </a:extLst>
          </p:cNvPr>
          <p:cNvCxnSpPr/>
          <p:nvPr/>
        </p:nvCxnSpPr>
        <p:spPr>
          <a:xfrm>
            <a:off x="3045481" y="5486400"/>
            <a:ext cx="74058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11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382E600-6E1C-7BAB-DEB7-8C1B51F0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4238260" y="4730120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함수는 </a:t>
            </a:r>
            <a:r>
              <a:rPr lang="en-US" altLang="ko-KR" sz="2400" dirty="0"/>
              <a:t>Form1() </a:t>
            </a:r>
            <a:r>
              <a:rPr lang="ko-KR" altLang="en-US" sz="2400" dirty="0"/>
              <a:t>밖에 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</p:cNvCxnSpPr>
          <p:nvPr/>
        </p:nvCxnSpPr>
        <p:spPr>
          <a:xfrm flipV="1">
            <a:off x="3650043" y="3083266"/>
            <a:ext cx="0" cy="7011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2994125" y="2676085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자료형이 같다면 값을 직접 입력하는 것도 가능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6091E1-69A2-3DBA-DE9B-C14542C6FEAC}"/>
              </a:ext>
            </a:extLst>
          </p:cNvPr>
          <p:cNvCxnSpPr>
            <a:cxnSpLocks/>
          </p:cNvCxnSpPr>
          <p:nvPr/>
        </p:nvCxnSpPr>
        <p:spPr>
          <a:xfrm flipH="1">
            <a:off x="3461117" y="4927180"/>
            <a:ext cx="778374" cy="4448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DBD7BF-2529-C625-A98A-9A7CBC449FB4}"/>
              </a:ext>
            </a:extLst>
          </p:cNvPr>
          <p:cNvSpPr txBox="1"/>
          <p:nvPr/>
        </p:nvSpPr>
        <p:spPr>
          <a:xfrm>
            <a:off x="4922113" y="334657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변수를 입력하는 것도 가능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52601C-5838-3396-28E4-F940E11BF7A9}"/>
              </a:ext>
            </a:extLst>
          </p:cNvPr>
          <p:cNvCxnSpPr>
            <a:cxnSpLocks/>
          </p:cNvCxnSpPr>
          <p:nvPr/>
        </p:nvCxnSpPr>
        <p:spPr>
          <a:xfrm flipV="1">
            <a:off x="4477449" y="3555233"/>
            <a:ext cx="477411" cy="3183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157AEA-DA35-B1C0-B169-D653DA89CA80}"/>
              </a:ext>
            </a:extLst>
          </p:cNvPr>
          <p:cNvSpPr txBox="1"/>
          <p:nvPr/>
        </p:nvSpPr>
        <p:spPr>
          <a:xfrm>
            <a:off x="2055510" y="4078021"/>
            <a:ext cx="9034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Add()</a:t>
            </a:r>
            <a:r>
              <a:rPr lang="ko-KR" altLang="en-US" sz="2400" dirty="0"/>
              <a:t> 함수의 출력 자료형이 </a:t>
            </a:r>
            <a:r>
              <a:rPr lang="en-US" altLang="ko-KR" sz="2400" dirty="0"/>
              <a:t>int </a:t>
            </a:r>
            <a:r>
              <a:rPr lang="ko-KR" altLang="en-US" sz="2400" dirty="0"/>
              <a:t>이기 때문에 </a:t>
            </a:r>
            <a:r>
              <a:rPr lang="en-US" altLang="ko-KR" sz="2400" dirty="0"/>
              <a:t>int </a:t>
            </a:r>
            <a:r>
              <a:rPr lang="ko-KR" altLang="en-US" sz="2400" dirty="0"/>
              <a:t>형 변수로 결과 값을 복사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7EC13A-C172-2B86-3BB7-1260530EAA31}"/>
              </a:ext>
            </a:extLst>
          </p:cNvPr>
          <p:cNvCxnSpPr>
            <a:cxnSpLocks/>
          </p:cNvCxnSpPr>
          <p:nvPr/>
        </p:nvCxnSpPr>
        <p:spPr>
          <a:xfrm>
            <a:off x="1360264" y="3999421"/>
            <a:ext cx="125446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3FD0787-D66F-D26E-B94F-77046A68F27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836357" y="3999421"/>
            <a:ext cx="219153" cy="3094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39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1DC9-810E-1DDB-9CD8-BCB77C92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CD1BD-0BB9-2A6F-118C-120CA906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아래 내용을 참고하여 적당한 이름의 함수를 구현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int </a:t>
            </a:r>
            <a:r>
              <a:rPr lang="ko-KR" altLang="en-US" dirty="0"/>
              <a:t>형 숫자 두 개를 입력 받기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첫 번째 입력 값을 두 번째 입력 값으로 나눔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나눠진 값은 배열의 첫 번째 요소에 저장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나머지 값은 배열의 두 번째 요소에 저장</a:t>
            </a:r>
            <a:endParaRPr lang="en-US" altLang="ko-KR" dirty="0"/>
          </a:p>
          <a:p>
            <a:pPr lvl="2"/>
            <a:r>
              <a:rPr lang="ko-KR" altLang="en-US" dirty="0"/>
              <a:t>나머지 연산은 </a:t>
            </a:r>
            <a:r>
              <a:rPr lang="en-US" altLang="ko-KR" dirty="0"/>
              <a:t>%</a:t>
            </a:r>
            <a:r>
              <a:rPr lang="ko-KR" altLang="en-US" dirty="0"/>
              <a:t>를 이용 </a:t>
            </a:r>
            <a:r>
              <a:rPr lang="en-US" altLang="ko-KR" dirty="0"/>
              <a:t>(</a:t>
            </a:r>
            <a:r>
              <a:rPr lang="ko-KR" altLang="en-US" dirty="0"/>
              <a:t>필요시 검색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위 배열을 반환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Form1()</a:t>
            </a:r>
            <a:r>
              <a:rPr lang="ko-KR" altLang="en-US" dirty="0"/>
              <a:t>에서 위 함수를 사용하고 </a:t>
            </a:r>
            <a:r>
              <a:rPr lang="en-US" altLang="ko-KR" dirty="0" err="1"/>
              <a:t>TextBox</a:t>
            </a:r>
            <a:r>
              <a:rPr lang="ko-KR" altLang="en-US" dirty="0"/>
              <a:t>에 결과 값을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0A120-7D47-6B07-A7B1-A131F478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3A834-49B9-13C0-F83D-0C6501A8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22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AED75-1F8D-5D6D-A27F-21E49A50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11633-F45A-C31A-44C0-DC77197B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조건문은 임의의 조건을 기반으로 입력 값을 판별</a:t>
            </a:r>
            <a:endParaRPr lang="en-US" altLang="ko-KR" dirty="0"/>
          </a:p>
          <a:p>
            <a:r>
              <a:rPr lang="ko-KR" altLang="en-US" dirty="0"/>
              <a:t>판별 결과에 따라 코드를 동작 또는 건너뜀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적을 때 사용 </a:t>
            </a:r>
            <a:r>
              <a:rPr lang="en-US" altLang="ko-KR" dirty="0"/>
              <a:t>(y/n) </a:t>
            </a:r>
          </a:p>
          <a:p>
            <a:pPr lvl="1"/>
            <a:r>
              <a:rPr lang="ko-KR" altLang="en-US" dirty="0"/>
              <a:t>겹겹이 사용하는 것은 코드 복잡도를 높임 </a:t>
            </a:r>
            <a:r>
              <a:rPr lang="en-US" altLang="ko-KR" dirty="0"/>
              <a:t>(</a:t>
            </a:r>
            <a:r>
              <a:rPr lang="ko-KR" altLang="en-US" dirty="0"/>
              <a:t>부정적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많을 때 사용 </a:t>
            </a:r>
            <a:r>
              <a:rPr lang="en-US" altLang="ko-KR" dirty="0"/>
              <a:t>(1:n)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 err="1"/>
              <a:t>enum</a:t>
            </a:r>
            <a:r>
              <a:rPr lang="en-US" altLang="ko-KR" dirty="0"/>
              <a:t>(</a:t>
            </a:r>
            <a:r>
              <a:rPr lang="ko-KR" altLang="en-US" dirty="0"/>
              <a:t>열거형식</a:t>
            </a:r>
            <a:r>
              <a:rPr lang="en-US" altLang="ko-KR" dirty="0"/>
              <a:t>)</a:t>
            </a:r>
            <a:r>
              <a:rPr lang="ko-KR" altLang="en-US" dirty="0"/>
              <a:t>과 함께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5A744-7FA1-1EC6-0C65-C8DEB9CC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0965-D648-0081-A880-53B7CD29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5C9694-C22E-176D-C542-DA3196E2FB0A}"/>
              </a:ext>
            </a:extLst>
          </p:cNvPr>
          <p:cNvCxnSpPr/>
          <p:nvPr/>
        </p:nvCxnSpPr>
        <p:spPr>
          <a:xfrm>
            <a:off x="9906000" y="2100943"/>
            <a:ext cx="0" cy="71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383712-D352-9D80-CE9C-83D5DCA3649B}"/>
              </a:ext>
            </a:extLst>
          </p:cNvPr>
          <p:cNvSpPr txBox="1"/>
          <p:nvPr/>
        </p:nvSpPr>
        <p:spPr>
          <a:xfrm>
            <a:off x="9482646" y="164095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값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2A2FBA40-BE23-14A1-785C-3ED1E894A978}"/>
              </a:ext>
            </a:extLst>
          </p:cNvPr>
          <p:cNvSpPr/>
          <p:nvPr/>
        </p:nvSpPr>
        <p:spPr>
          <a:xfrm>
            <a:off x="9122229" y="2888796"/>
            <a:ext cx="1578426" cy="79465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1291943-6267-9AF3-9343-153E9A795A0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784771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18A3F79-D25B-F5E9-6D75-7F44E161C0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700655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9B98E5-2148-954B-96B0-86A976EB95E4}"/>
              </a:ext>
            </a:extLst>
          </p:cNvPr>
          <p:cNvCxnSpPr>
            <a:stCxn id="9" idx="2"/>
          </p:cNvCxnSpPr>
          <p:nvPr/>
        </p:nvCxnSpPr>
        <p:spPr>
          <a:xfrm flipH="1">
            <a:off x="9905999" y="3683453"/>
            <a:ext cx="5443" cy="144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4B9CB6-AB38-33B9-E228-A659297C71B5}"/>
              </a:ext>
            </a:extLst>
          </p:cNvPr>
          <p:cNvSpPr txBox="1"/>
          <p:nvPr/>
        </p:nvSpPr>
        <p:spPr>
          <a:xfrm>
            <a:off x="7918478" y="29167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 만족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35F26-4FFB-2CC1-0BCF-91A011E02465}"/>
              </a:ext>
            </a:extLst>
          </p:cNvPr>
          <p:cNvSpPr txBox="1"/>
          <p:nvPr/>
        </p:nvSpPr>
        <p:spPr>
          <a:xfrm>
            <a:off x="10730071" y="291679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조건 불만족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B0841-0BE9-AD98-8165-6CFDBD0B0BD2}"/>
              </a:ext>
            </a:extLst>
          </p:cNvPr>
          <p:cNvSpPr txBox="1"/>
          <p:nvPr/>
        </p:nvSpPr>
        <p:spPr>
          <a:xfrm>
            <a:off x="9951624" y="3970127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만족</a:t>
            </a:r>
          </a:p>
        </p:txBody>
      </p:sp>
    </p:spTree>
    <p:extLst>
      <p:ext uri="{BB962C8B-B14F-4D97-AF65-F5344CB8AC3E}">
        <p14:creationId xmlns:p14="http://schemas.microsoft.com/office/powerpoint/2010/main" val="2832777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F29D-4298-5CED-E6E8-22760DF9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9562F-7FE8-6840-6199-974E53E9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if</a:t>
            </a:r>
            <a:r>
              <a:rPr lang="en-US" altLang="ko-KR" dirty="0"/>
              <a:t> 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true</a:t>
            </a:r>
            <a:r>
              <a:rPr lang="ko-KR" altLang="en-US" dirty="0"/>
              <a:t>면 중괄호 내부의 소스코드를 실행</a:t>
            </a:r>
            <a:endParaRPr lang="en-US" altLang="ko-KR" dirty="0"/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false</a:t>
            </a:r>
            <a:r>
              <a:rPr lang="ko-KR" altLang="en-US" dirty="0"/>
              <a:t>면 중괄호를 건너뜀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 if </a:t>
            </a:r>
            <a:r>
              <a:rPr lang="en-US" altLang="ko-KR" dirty="0"/>
              <a:t>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 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사용한 뒤에 바로 이어서 사용 가능</a:t>
            </a:r>
            <a:endParaRPr lang="en-US" altLang="ko-KR" dirty="0"/>
          </a:p>
          <a:p>
            <a:pPr lvl="1"/>
            <a:r>
              <a:rPr lang="ko-KR" altLang="en-US" dirty="0"/>
              <a:t>앞선 </a:t>
            </a:r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문의 조건이 </a:t>
            </a:r>
            <a:r>
              <a:rPr lang="en-US" altLang="ko-KR" dirty="0"/>
              <a:t>false</a:t>
            </a:r>
            <a:r>
              <a:rPr lang="ko-KR" altLang="en-US" dirty="0"/>
              <a:t>일 경우에만 작동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</a:t>
            </a:r>
            <a:r>
              <a:rPr lang="en-US" altLang="ko-KR" dirty="0"/>
              <a:t> { }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 후 맨 마지막에 사용 가능</a:t>
            </a:r>
            <a:endParaRPr lang="en-US" altLang="ko-KR" dirty="0"/>
          </a:p>
          <a:p>
            <a:pPr lvl="1"/>
            <a:r>
              <a:rPr lang="ko-KR" altLang="en-US" dirty="0"/>
              <a:t>위에서 사용한 </a:t>
            </a:r>
            <a:r>
              <a:rPr lang="en-US" altLang="ko-KR" dirty="0"/>
              <a:t>if </a:t>
            </a:r>
            <a:r>
              <a:rPr lang="ko-KR" altLang="en-US" dirty="0"/>
              <a:t>및 </a:t>
            </a:r>
            <a:r>
              <a:rPr lang="en-US" altLang="ko-KR" dirty="0"/>
              <a:t>if else </a:t>
            </a:r>
            <a:r>
              <a:rPr lang="ko-KR" altLang="en-US" dirty="0"/>
              <a:t>문의 조건 비교가 모두 </a:t>
            </a:r>
            <a:r>
              <a:rPr lang="en-US" altLang="ko-KR" dirty="0"/>
              <a:t>false </a:t>
            </a:r>
            <a:r>
              <a:rPr lang="ko-KR" altLang="en-US" dirty="0"/>
              <a:t>일 경우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DB890-F238-9448-FBDB-BAF63B8C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4B0D8-7EFD-E27E-07EA-28294AD4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00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E41911-A46B-01A0-B3BE-9608BAA6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14" y="1690688"/>
            <a:ext cx="6801799" cy="433448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C8C4E0-715C-AD72-62B0-16CEE84E1E40}"/>
              </a:ext>
            </a:extLst>
          </p:cNvPr>
          <p:cNvCxnSpPr>
            <a:cxnSpLocks/>
          </p:cNvCxnSpPr>
          <p:nvPr/>
        </p:nvCxnSpPr>
        <p:spPr>
          <a:xfrm flipH="1">
            <a:off x="3080657" y="1666627"/>
            <a:ext cx="1230085" cy="597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9CAF92-0846-EBA6-81D4-D826F389C4E6}"/>
              </a:ext>
            </a:extLst>
          </p:cNvPr>
          <p:cNvSpPr txBox="1"/>
          <p:nvPr/>
        </p:nvSpPr>
        <p:spPr>
          <a:xfrm>
            <a:off x="4310742" y="1490633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362500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8A3BC-13D2-0F36-2236-D8EC40BD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E4B10-707D-11AF-B6C2-26C21EEB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 결과가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결정됨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en-US" altLang="ko-KR" sz="2400" dirty="0"/>
          </a:p>
          <a:p>
            <a:pPr lvl="1"/>
            <a:r>
              <a:rPr lang="en-US" altLang="ko-KR" sz="2000" dirty="0"/>
              <a:t>bool </a:t>
            </a:r>
            <a:r>
              <a:rPr lang="ko-KR" altLang="en-US" sz="2000" dirty="0"/>
              <a:t>타입 변수는 </a:t>
            </a:r>
            <a:r>
              <a:rPr lang="en-US" altLang="ko-KR" sz="2000" dirty="0"/>
              <a:t>true </a:t>
            </a:r>
            <a:r>
              <a:rPr lang="ko-KR" altLang="en-US" sz="2000" dirty="0"/>
              <a:t>또는 </a:t>
            </a:r>
            <a:r>
              <a:rPr lang="en-US" altLang="ko-KR" sz="2000" dirty="0"/>
              <a:t>false </a:t>
            </a:r>
            <a:r>
              <a:rPr lang="ko-KR" altLang="en-US" sz="2000" dirty="0"/>
              <a:t>만 저장 가능</a:t>
            </a:r>
            <a:r>
              <a:rPr lang="en-US" altLang="ko-KR" sz="2000" dirty="0"/>
              <a:t> 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5B26A-409A-6749-5A67-79039459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3C4FDE-F35F-6881-3789-E20C6512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47F869-F8C2-E3FF-462F-97720AD06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27" y="2329520"/>
            <a:ext cx="8026919" cy="42456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F30D13-DD4D-FC5B-02D6-06AF5E333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94134"/>
              </p:ext>
            </p:extLst>
          </p:nvPr>
        </p:nvGraphicFramePr>
        <p:xfrm>
          <a:off x="2032000" y="3429000"/>
          <a:ext cx="8127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9886">
                  <a:extLst>
                    <a:ext uri="{9D8B030D-6E8A-4147-A177-3AD203B41FA5}">
                      <a16:colId xmlns:a16="http://schemas.microsoft.com/office/drawing/2014/main" val="2311062104"/>
                    </a:ext>
                  </a:extLst>
                </a:gridCol>
                <a:gridCol w="2405743">
                  <a:extLst>
                    <a:ext uri="{9D8B030D-6E8A-4147-A177-3AD203B41FA5}">
                      <a16:colId xmlns:a16="http://schemas.microsoft.com/office/drawing/2014/main" val="2086707901"/>
                    </a:ext>
                  </a:extLst>
                </a:gridCol>
                <a:gridCol w="3552370">
                  <a:extLst>
                    <a:ext uri="{9D8B030D-6E8A-4147-A177-3AD203B41FA5}">
                      <a16:colId xmlns:a16="http://schemas.microsoft.com/office/drawing/2014/main" val="88305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사용법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5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==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같으면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2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&lt;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보다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크면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2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&gt;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보다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작으면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3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&lt;=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보다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크거나 같으면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54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&gt;=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보다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작거나 같으면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6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!=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서로 다르면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52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1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C026A-4AEE-1D09-B8BE-7B99D0A7ABD2}"/>
              </a:ext>
            </a:extLst>
          </p:cNvPr>
          <p:cNvSpPr txBox="1"/>
          <p:nvPr/>
        </p:nvSpPr>
        <p:spPr>
          <a:xfrm>
            <a:off x="7477675" y="2327564"/>
            <a:ext cx="39084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C#</a:t>
            </a:r>
            <a:r>
              <a:rPr lang="ko-KR" altLang="en-US"/>
              <a:t> 버전은 닷넷 버전에 따라 달라짐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.Net Core -&gt; </a:t>
            </a:r>
            <a:r>
              <a:rPr lang="ko-KR" altLang="en-US"/>
              <a:t>오픈소스</a:t>
            </a:r>
            <a:r>
              <a:rPr lang="en-US" altLang="ko-KR"/>
              <a:t>, </a:t>
            </a:r>
            <a:r>
              <a:rPr lang="ko-KR" altLang="en-US"/>
              <a:t>멀티 플랫폼</a:t>
            </a:r>
            <a:endParaRPr lang="en-US" altLang="ko-KR"/>
          </a:p>
          <a:p>
            <a:r>
              <a:rPr lang="en-US" altLang="ko-KR"/>
              <a:t>.Net Framework -&gt; </a:t>
            </a:r>
            <a:r>
              <a:rPr lang="ko-KR" altLang="en-US"/>
              <a:t>윈도우용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.Net 5.x </a:t>
            </a:r>
            <a:r>
              <a:rPr lang="ko-KR" altLang="en-US"/>
              <a:t>부터 </a:t>
            </a:r>
            <a:r>
              <a:rPr lang="en-US" altLang="ko-KR"/>
              <a:t>Core</a:t>
            </a:r>
            <a:r>
              <a:rPr lang="ko-KR" altLang="en-US"/>
              <a:t>와 </a:t>
            </a:r>
            <a:r>
              <a:rPr lang="en-US" altLang="ko-KR"/>
              <a:t>Framework </a:t>
            </a:r>
            <a:r>
              <a:rPr lang="ko-KR" altLang="en-US"/>
              <a:t>통합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FB36BE-C955-926D-D4F0-68BFC480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7" y="1325563"/>
            <a:ext cx="6858957" cy="4696480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7E7DF406-6BC7-9F8A-0B2A-D43E7F0592AC}"/>
              </a:ext>
            </a:extLst>
          </p:cNvPr>
          <p:cNvSpPr txBox="1"/>
          <p:nvPr/>
        </p:nvSpPr>
        <p:spPr>
          <a:xfrm>
            <a:off x="7477675" y="5017186"/>
            <a:ext cx="4384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https://learn.microsoft.com/ko-kr/dotnet/csharp/language-reference/configure-language-version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5CDDBB-E428-AC8D-4F71-3A7B2DFFBA5E}"/>
              </a:ext>
            </a:extLst>
          </p:cNvPr>
          <p:cNvSpPr/>
          <p:nvPr/>
        </p:nvSpPr>
        <p:spPr>
          <a:xfrm>
            <a:off x="498763" y="5592198"/>
            <a:ext cx="4345289" cy="348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67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BF8C-7FF5-674F-C5F0-6312E0719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2E6CE-5F21-BC98-3881-72496FBC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26D33-7FC2-FE69-CEBB-E12BB721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조건과 조건을 비교하는 연산을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60100-E92B-2DAC-32FA-6F3493FF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FFFFBD-253D-F620-F0A1-03EF5BDD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591EC0-1EB1-FF59-4164-20D1DDDF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57411"/>
              </p:ext>
            </p:extLst>
          </p:nvPr>
        </p:nvGraphicFramePr>
        <p:xfrm>
          <a:off x="1172028" y="3259614"/>
          <a:ext cx="94633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699">
                  <a:extLst>
                    <a:ext uri="{9D8B030D-6E8A-4147-A177-3AD203B41FA5}">
                      <a16:colId xmlns:a16="http://schemas.microsoft.com/office/drawing/2014/main" val="2311062104"/>
                    </a:ext>
                  </a:extLst>
                </a:gridCol>
                <a:gridCol w="1343453">
                  <a:extLst>
                    <a:ext uri="{9D8B030D-6E8A-4147-A177-3AD203B41FA5}">
                      <a16:colId xmlns:a16="http://schemas.microsoft.com/office/drawing/2014/main" val="3953983167"/>
                    </a:ext>
                  </a:extLst>
                </a:gridCol>
                <a:gridCol w="2572838">
                  <a:extLst>
                    <a:ext uri="{9D8B030D-6E8A-4147-A177-3AD203B41FA5}">
                      <a16:colId xmlns:a16="http://schemas.microsoft.com/office/drawing/2014/main" val="2086707901"/>
                    </a:ext>
                  </a:extLst>
                </a:gridCol>
                <a:gridCol w="4161324">
                  <a:extLst>
                    <a:ext uri="{9D8B030D-6E8A-4147-A177-3AD203B41FA5}">
                      <a16:colId xmlns:a16="http://schemas.microsoft.com/office/drawing/2014/main" val="88305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사용법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5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&amp;&amp;, 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&amp;&amp;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 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모두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2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||, 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 || 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</a:t>
                      </a:r>
                      <a:r>
                        <a:rPr lang="ko-KR" altLang="en-US" dirty="0"/>
                        <a:t> 조건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중 하나라도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2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3670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C4DDDC2-3A5C-7566-130C-66A62570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57" y="2294575"/>
            <a:ext cx="6918541" cy="795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9F3448-F3D5-955F-7587-9A95C2C69030}"/>
              </a:ext>
            </a:extLst>
          </p:cNvPr>
          <p:cNvSpPr txBox="1"/>
          <p:nvPr/>
        </p:nvSpPr>
        <p:spPr>
          <a:xfrm>
            <a:off x="1273629" y="5170714"/>
            <a:ext cx="8707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&amp;&amp;</a:t>
            </a:r>
            <a:r>
              <a:rPr lang="ko-KR" altLang="en-US" dirty="0"/>
              <a:t>는 조건</a:t>
            </a:r>
            <a:r>
              <a:rPr lang="en-US" altLang="ko-KR" dirty="0"/>
              <a:t>A</a:t>
            </a:r>
            <a:r>
              <a:rPr lang="ko-KR" altLang="en-US" dirty="0"/>
              <a:t>를 먼저 확인 후 결과를 결정</a:t>
            </a:r>
            <a:r>
              <a:rPr lang="en-US" altLang="ko-KR" dirty="0"/>
              <a:t>, &amp;</a:t>
            </a:r>
            <a:r>
              <a:rPr lang="ko-KR" altLang="en-US" dirty="0"/>
              <a:t>는 무조건 조건</a:t>
            </a:r>
            <a:r>
              <a:rPr lang="en-US" altLang="ko-KR" dirty="0"/>
              <a:t>A </a:t>
            </a:r>
            <a:r>
              <a:rPr lang="ko-KR" altLang="en-US" dirty="0"/>
              <a:t>및 조건</a:t>
            </a:r>
            <a:r>
              <a:rPr lang="en-US" altLang="ko-KR" dirty="0"/>
              <a:t>B</a:t>
            </a:r>
            <a:r>
              <a:rPr lang="ko-KR" altLang="en-US" dirty="0"/>
              <a:t>를 모두 확인 후 결정</a:t>
            </a:r>
            <a:endParaRPr lang="en-US" altLang="ko-KR" dirty="0"/>
          </a:p>
          <a:p>
            <a:r>
              <a:rPr lang="en-US" altLang="ko-KR" dirty="0"/>
              <a:t>  ex) (4 &lt; 2) &amp;&amp; (5 &gt; 1) </a:t>
            </a:r>
            <a:r>
              <a:rPr lang="ko-KR" altLang="en-US" dirty="0"/>
              <a:t>일 경우 </a:t>
            </a:r>
            <a:r>
              <a:rPr lang="en-US" altLang="ko-KR" dirty="0"/>
              <a:t>(4 &lt; 2)</a:t>
            </a:r>
            <a:r>
              <a:rPr lang="ko-KR" altLang="en-US" dirty="0"/>
              <a:t>에서 이미 </a:t>
            </a:r>
            <a:r>
              <a:rPr lang="en-US" altLang="ko-KR" dirty="0"/>
              <a:t>false</a:t>
            </a:r>
            <a:r>
              <a:rPr lang="ko-KR" altLang="en-US" dirty="0"/>
              <a:t>가 결정되므로 </a:t>
            </a:r>
            <a:r>
              <a:rPr lang="en-US" altLang="ko-KR" dirty="0"/>
              <a:t>(5 &gt; 1)</a:t>
            </a:r>
            <a:r>
              <a:rPr lang="ko-KR" altLang="en-US" dirty="0"/>
              <a:t>은 계산하지 않음 </a:t>
            </a:r>
          </a:p>
        </p:txBody>
      </p:sp>
    </p:spTree>
    <p:extLst>
      <p:ext uri="{BB962C8B-B14F-4D97-AF65-F5344CB8AC3E}">
        <p14:creationId xmlns:p14="http://schemas.microsoft.com/office/powerpoint/2010/main" val="2223717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86CA1-77E4-8947-85B6-BA34C174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if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BC263-D8CB-7AE9-4B05-B72013A5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동전 던지기</a:t>
            </a:r>
            <a:r>
              <a:rPr lang="en-US" altLang="ko-KR" dirty="0"/>
              <a:t>(</a:t>
            </a:r>
            <a:r>
              <a:rPr lang="ko-KR" altLang="en-US" dirty="0"/>
              <a:t>앞 면 또는 </a:t>
            </a:r>
            <a:r>
              <a:rPr lang="ko-KR" altLang="en-US" dirty="0" err="1"/>
              <a:t>뒷</a:t>
            </a:r>
            <a:r>
              <a:rPr lang="ko-KR" altLang="en-US" dirty="0"/>
              <a:t> 면</a:t>
            </a:r>
            <a:r>
              <a:rPr lang="en-US" altLang="ko-KR" dirty="0"/>
              <a:t>)</a:t>
            </a:r>
            <a:r>
              <a:rPr lang="ko-KR" altLang="en-US" dirty="0"/>
              <a:t> 함수를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함수 이름을 적당하게 짓기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출력 자료형은 </a:t>
            </a:r>
            <a:r>
              <a:rPr lang="en-US" altLang="ko-KR" dirty="0"/>
              <a:t>bool 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입력은 </a:t>
            </a:r>
            <a:r>
              <a:rPr lang="en-US" altLang="ko-KR" dirty="0"/>
              <a:t>bool </a:t>
            </a:r>
            <a:r>
              <a:rPr lang="ko-KR" altLang="en-US" dirty="0"/>
              <a:t>형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ko-KR" altLang="en-US" dirty="0"/>
              <a:t>난수 생성</a:t>
            </a:r>
            <a:r>
              <a:rPr lang="en-US" altLang="ko-KR" dirty="0"/>
              <a:t>”</a:t>
            </a:r>
            <a:r>
              <a:rPr lang="ko-KR" altLang="en-US" dirty="0"/>
              <a:t>을 검색하여 난수 생성 방법을 학습하고 </a:t>
            </a:r>
            <a:r>
              <a:rPr lang="en-US" altLang="ko-KR" dirty="0"/>
              <a:t>int</a:t>
            </a:r>
            <a:r>
              <a:rPr lang="ko-KR" altLang="en-US" dirty="0"/>
              <a:t>형 난수를 생성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생성된 난수와 </a:t>
            </a:r>
            <a:r>
              <a:rPr lang="en-US" altLang="ko-KR" dirty="0"/>
              <a:t>% </a:t>
            </a:r>
            <a:r>
              <a:rPr lang="ko-KR" altLang="en-US" dirty="0"/>
              <a:t>연산을 이용</a:t>
            </a:r>
            <a:r>
              <a:rPr lang="en-US" altLang="ko-KR" dirty="0"/>
              <a:t>,</a:t>
            </a:r>
            <a:r>
              <a:rPr lang="ko-KR" altLang="en-US" dirty="0"/>
              <a:t> 연산 결과로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만 값이 나오도록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 값과 연산 결과를 비교하여 둘이 같으면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r>
              <a:rPr lang="en-US" altLang="ko-KR" dirty="0"/>
              <a:t>, </a:t>
            </a:r>
            <a:r>
              <a:rPr lang="ko-KR" altLang="en-US" dirty="0"/>
              <a:t>다르면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2"/>
            <a:r>
              <a:rPr lang="en-US" altLang="ko-KR" dirty="0"/>
              <a:t>1 =</a:t>
            </a:r>
            <a:r>
              <a:rPr lang="ko-KR" altLang="en-US" dirty="0"/>
              <a:t> </a:t>
            </a:r>
            <a:r>
              <a:rPr lang="en-US" altLang="ko-KR" dirty="0"/>
              <a:t>true, 0 = false </a:t>
            </a:r>
            <a:r>
              <a:rPr lang="ko-KR" altLang="en-US" dirty="0"/>
              <a:t>라고 가정</a:t>
            </a:r>
            <a:endParaRPr lang="en-US" altLang="ko-KR" dirty="0"/>
          </a:p>
          <a:p>
            <a:r>
              <a:rPr lang="ko-KR" altLang="en-US" dirty="0"/>
              <a:t>함수에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입력하고 반환된 결과에 따라 </a:t>
            </a:r>
            <a:r>
              <a:rPr lang="en-US" altLang="ko-KR" dirty="0"/>
              <a:t>“</a:t>
            </a:r>
            <a:r>
              <a:rPr lang="ko-KR" altLang="en-US" dirty="0"/>
              <a:t>승리</a:t>
            </a:r>
            <a:r>
              <a:rPr lang="en-US" altLang="ko-KR" dirty="0"/>
              <a:t>” </a:t>
            </a:r>
            <a:r>
              <a:rPr lang="ko-KR" altLang="en-US" dirty="0"/>
              <a:t>또는 </a:t>
            </a:r>
            <a:r>
              <a:rPr lang="en-US" altLang="ko-KR" dirty="0"/>
              <a:t>“</a:t>
            </a:r>
            <a:r>
              <a:rPr lang="ko-KR" altLang="en-US" dirty="0"/>
              <a:t>패배</a:t>
            </a:r>
            <a:r>
              <a:rPr lang="en-US" altLang="ko-KR" dirty="0"/>
              <a:t>”</a:t>
            </a:r>
            <a:r>
              <a:rPr lang="ko-KR" altLang="en-US" dirty="0"/>
              <a:t>로 </a:t>
            </a:r>
            <a:r>
              <a:rPr lang="en-US" altLang="ko-KR" dirty="0" err="1"/>
              <a:t>TextBox</a:t>
            </a:r>
            <a:r>
              <a:rPr lang="ko-KR" altLang="en-US" dirty="0"/>
              <a:t>에 표시 </a:t>
            </a:r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68893-6F22-E0B2-B44C-680CA408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17572-88B9-9A0A-2CD6-E2FDE7A5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52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A0304-5865-C300-4FA1-782EABD3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5F494-3F3B-F3D8-270C-A9CEE2C9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제공하는 기본 컨트롤을 이용하여 사용자 입력을 받기</a:t>
            </a:r>
            <a:endParaRPr lang="en-US" altLang="ko-KR" dirty="0"/>
          </a:p>
          <a:p>
            <a:r>
              <a:rPr lang="en-US" altLang="ko-KR" dirty="0" err="1"/>
              <a:t>textBox_input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0</a:t>
            </a:r>
          </a:p>
          <a:p>
            <a:r>
              <a:rPr lang="en-US" altLang="ko-KR" dirty="0" err="1"/>
              <a:t>button_input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1</a:t>
            </a:r>
          </a:p>
          <a:p>
            <a:pPr lvl="1"/>
            <a:r>
              <a:rPr lang="en-US" altLang="ko-KR" dirty="0"/>
              <a:t>Text: Input</a:t>
            </a:r>
          </a:p>
          <a:p>
            <a:r>
              <a:rPr lang="en-US" altLang="ko-KR" dirty="0" err="1"/>
              <a:t>textBox_result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2</a:t>
            </a:r>
          </a:p>
          <a:p>
            <a:pPr lvl="1"/>
            <a:r>
              <a:rPr lang="en-US" altLang="ko-KR" dirty="0"/>
              <a:t>Multiline: True</a:t>
            </a:r>
          </a:p>
          <a:p>
            <a:pPr lvl="1"/>
            <a:r>
              <a:rPr lang="en-US" altLang="ko-KR" dirty="0" err="1"/>
              <a:t>ReadOnly</a:t>
            </a:r>
            <a:r>
              <a:rPr lang="en-US" altLang="ko-KR" dirty="0"/>
              <a:t>: True (</a:t>
            </a:r>
            <a:r>
              <a:rPr lang="ko-KR" altLang="en-US" dirty="0"/>
              <a:t>결과 확인 용</a:t>
            </a:r>
            <a:r>
              <a:rPr lang="en-US" altLang="ko-KR" dirty="0"/>
              <a:t>, </a:t>
            </a:r>
            <a:r>
              <a:rPr lang="ko-KR" altLang="en-US" dirty="0"/>
              <a:t>읽기 전용으로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BackColor</a:t>
            </a:r>
            <a:r>
              <a:rPr lang="en-US" altLang="ko-KR" dirty="0"/>
              <a:t>: </a:t>
            </a:r>
            <a:r>
              <a:rPr lang="en-US" altLang="ko-KR" dirty="0" err="1"/>
              <a:t>ControlLightLight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16AC6-5AA8-0189-2011-538179D4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AAECD4-83E3-C231-FF82-8B88571B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66FA69-5C13-6E4B-3334-D180FDE7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748" y="262473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78E723-7F26-F22A-216D-33A7E785267C}"/>
              </a:ext>
            </a:extLst>
          </p:cNvPr>
          <p:cNvSpPr txBox="1"/>
          <p:nvPr/>
        </p:nvSpPr>
        <p:spPr>
          <a:xfrm>
            <a:off x="7913914" y="315685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textBox_input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2A44B-22F7-28A3-12FB-FC07287B67BB}"/>
              </a:ext>
            </a:extLst>
          </p:cNvPr>
          <p:cNvSpPr txBox="1"/>
          <p:nvPr/>
        </p:nvSpPr>
        <p:spPr>
          <a:xfrm>
            <a:off x="7913914" y="3533021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textBox_result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7E3A3-32EA-932C-2712-5C109CF27010}"/>
              </a:ext>
            </a:extLst>
          </p:cNvPr>
          <p:cNvSpPr txBox="1"/>
          <p:nvPr/>
        </p:nvSpPr>
        <p:spPr>
          <a:xfrm>
            <a:off x="9707822" y="341288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button_input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336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14150-BAE4-C3C8-D219-B9110FC5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B5B6F-DF2D-198B-649E-4CB9E7F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19E9E-3220-5E5D-39C0-3EDC14C3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Designer</a:t>
            </a:r>
            <a:r>
              <a:rPr lang="ko-KR" altLang="en-US" dirty="0"/>
              <a:t>에서 </a:t>
            </a:r>
            <a:r>
              <a:rPr lang="en-US" altLang="ko-KR" dirty="0" err="1"/>
              <a:t>button_input</a:t>
            </a:r>
            <a:r>
              <a:rPr lang="ko-KR" altLang="en-US" dirty="0"/>
              <a:t>을 더블 클릭 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Properties &gt; Events(</a:t>
            </a:r>
            <a:r>
              <a:rPr lang="ko-KR" altLang="en-US" dirty="0"/>
              <a:t>번개 아이콘</a:t>
            </a:r>
            <a:r>
              <a:rPr lang="en-US" altLang="ko-KR" dirty="0"/>
              <a:t>) &gt; Action &gt; Click </a:t>
            </a:r>
            <a:r>
              <a:rPr lang="ko-KR" altLang="en-US" dirty="0"/>
              <a:t>우측 빈칸을 더블 클릭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button_input_click</a:t>
            </a:r>
            <a:r>
              <a:rPr lang="en-US" altLang="ko-KR" dirty="0"/>
              <a:t>(...) </a:t>
            </a:r>
            <a:r>
              <a:rPr lang="ko-KR" altLang="en-US" dirty="0"/>
              <a:t>함수가 자동 생성됨</a:t>
            </a:r>
            <a:endParaRPr lang="en-US" altLang="ko-KR" dirty="0"/>
          </a:p>
          <a:p>
            <a:r>
              <a:rPr lang="en-US" altLang="ko-KR" dirty="0" err="1"/>
              <a:t>button_input</a:t>
            </a:r>
            <a:r>
              <a:rPr lang="en-US" altLang="ko-KR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위 함수 내부에 작성한</a:t>
            </a:r>
            <a:br>
              <a:rPr lang="en-US" altLang="ko-KR" dirty="0"/>
            </a:br>
            <a:r>
              <a:rPr lang="ko-KR" altLang="en-US" dirty="0"/>
              <a:t>소스코드가 실행됨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72E99-1274-F8FC-0638-A016AC6E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FAB262-B09F-24FF-9770-779B5C3D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225564-998D-4189-6310-54C32223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719" y="306238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C31DB4-9777-EB0F-73B2-14A355F6452C}"/>
              </a:ext>
            </a:extLst>
          </p:cNvPr>
          <p:cNvSpPr txBox="1"/>
          <p:nvPr/>
        </p:nvSpPr>
        <p:spPr>
          <a:xfrm>
            <a:off x="10526486" y="394062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444641-1C94-1109-5E01-5B3346413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505" y="4593018"/>
            <a:ext cx="3400900" cy="181000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D0CA2D-C553-594E-83DA-C923B2BE217C}"/>
              </a:ext>
            </a:extLst>
          </p:cNvPr>
          <p:cNvSpPr/>
          <p:nvPr/>
        </p:nvSpPr>
        <p:spPr>
          <a:xfrm>
            <a:off x="10526486" y="3624943"/>
            <a:ext cx="1001485" cy="315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CF61A8-B21F-EC30-B92C-A638A092F822}"/>
              </a:ext>
            </a:extLst>
          </p:cNvPr>
          <p:cNvSpPr/>
          <p:nvPr/>
        </p:nvSpPr>
        <p:spPr>
          <a:xfrm>
            <a:off x="6215743" y="5453743"/>
            <a:ext cx="1621971" cy="2721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202D55-CF14-05CF-B51A-929214BEA451}"/>
              </a:ext>
            </a:extLst>
          </p:cNvPr>
          <p:cNvSpPr txBox="1"/>
          <p:nvPr/>
        </p:nvSpPr>
        <p:spPr>
          <a:xfrm>
            <a:off x="6503187" y="573143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</p:spTree>
    <p:extLst>
      <p:ext uri="{BB962C8B-B14F-4D97-AF65-F5344CB8AC3E}">
        <p14:creationId xmlns:p14="http://schemas.microsoft.com/office/powerpoint/2010/main" val="441162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35CAD-BDDC-AD4E-5713-754D3486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28774-FE4B-8958-09A6-B2F1A22B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textBox_input</a:t>
            </a:r>
            <a:r>
              <a:rPr lang="en-US" altLang="ko-KR" dirty="0"/>
              <a:t> </a:t>
            </a:r>
            <a:r>
              <a:rPr lang="ko-KR" altLang="en-US" dirty="0"/>
              <a:t>컨트롤에 작성한 문자열을 </a:t>
            </a:r>
            <a:r>
              <a:rPr lang="en-US" altLang="ko-KR" dirty="0"/>
              <a:t>textBox_result </a:t>
            </a:r>
            <a:r>
              <a:rPr lang="ko-KR" altLang="en-US" dirty="0"/>
              <a:t>로 복사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3E24E-A349-E4B4-2106-81792839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0662E4-FE06-9FC7-522E-7659416A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20D6B2-5742-0621-C6B5-1398A4B9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6" y="3075270"/>
            <a:ext cx="7131451" cy="1852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3D1545-DCE8-79FB-5D31-DB4F2587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146" y="2566243"/>
            <a:ext cx="3050911" cy="28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0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3EFBA-53E2-F283-BE84-185F3294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사용자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7518B-F7B5-41B9-C2C8-A11697B7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if </a:t>
            </a:r>
            <a:r>
              <a:rPr lang="ko-KR" altLang="en-US" dirty="0"/>
              <a:t>문 에서 사용했던 동전던지기 함수를 사용자 입력을 받아서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C#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en-US" altLang="ko-KR" dirty="0" err="1"/>
              <a:t>RadioButton</a:t>
            </a:r>
            <a:r>
              <a:rPr lang="en-US" altLang="ko-KR" dirty="0"/>
              <a:t> </a:t>
            </a:r>
            <a:r>
              <a:rPr lang="ko-KR" altLang="en-US" dirty="0"/>
              <a:t>사용 방법을 검색하여 학습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아래 이미지와 같이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라디오 버튼을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textBox_input</a:t>
            </a:r>
            <a:r>
              <a:rPr lang="ko-KR" altLang="en-US" dirty="0"/>
              <a:t>에 값을 입력하지 않아도 라디오 버튼의 상태에 따라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값이 입력되도록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textBox_input</a:t>
            </a:r>
            <a:r>
              <a:rPr lang="ko-KR" altLang="en-US" dirty="0"/>
              <a:t>에 입력된 문자열이 있다면 우선적으로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이외의 값을 입력했다면 적당한 에러 메시지를 </a:t>
            </a:r>
            <a:r>
              <a:rPr lang="en-US" altLang="ko-KR" dirty="0"/>
              <a:t>textBox_result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401C1-4B3B-FA34-E217-CC432D1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2C4C32-D833-FFCC-0500-1613726B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5046ED-9483-5E2B-36B4-A1265464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49212"/>
          <a:stretch/>
        </p:blipFill>
        <p:spPr>
          <a:xfrm>
            <a:off x="8455289" y="5421693"/>
            <a:ext cx="2743200" cy="14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2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991F6-03E4-6B03-9211-69D94098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EB64B-60A8-CF96-5F2E-3CBAD619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조건에 따른 분기점이 많을 때 사용</a:t>
            </a:r>
            <a:endParaRPr lang="en-US" altLang="ko-KR" dirty="0"/>
          </a:p>
          <a:p>
            <a:r>
              <a:rPr lang="ko-KR" altLang="en-US" dirty="0"/>
              <a:t>숫자보다는 문자열을 이용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switch</a:t>
            </a:r>
            <a:r>
              <a:rPr lang="en-US" altLang="ko-KR" dirty="0"/>
              <a:t> ( </a:t>
            </a:r>
            <a:r>
              <a:rPr lang="ko-KR" altLang="en-US" dirty="0"/>
              <a:t>변수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조건을 확인할 변수를 입력</a:t>
            </a:r>
            <a:endParaRPr lang="en-US" altLang="ko-KR" dirty="0"/>
          </a:p>
          <a:p>
            <a:pPr lvl="1"/>
            <a:r>
              <a:rPr lang="ko-KR" altLang="en-US" dirty="0"/>
              <a:t>조건을 만족하는 </a:t>
            </a:r>
            <a:r>
              <a:rPr lang="en-US" altLang="ko-KR" dirty="0"/>
              <a:t>case </a:t>
            </a:r>
            <a:r>
              <a:rPr lang="ko-KR" altLang="en-US" dirty="0"/>
              <a:t>의 코드를 실행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case </a:t>
            </a:r>
            <a:r>
              <a:rPr lang="ko-KR" altLang="en-US" dirty="0"/>
              <a:t>및 </a:t>
            </a:r>
            <a:r>
              <a:rPr lang="en-US" altLang="ko-KR" dirty="0"/>
              <a:t>default</a:t>
            </a:r>
            <a:r>
              <a:rPr lang="ko-KR" altLang="en-US" dirty="0"/>
              <a:t>는 </a:t>
            </a:r>
            <a:r>
              <a:rPr lang="en-US" altLang="ko-KR" dirty="0"/>
              <a:t>break;</a:t>
            </a:r>
            <a:r>
              <a:rPr lang="ko-KR" altLang="en-US" dirty="0"/>
              <a:t> 로 끝나야 함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로 입력 받은 변수가 특정한 값을 갖는지 확인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조건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로 입력 받은 변수가 조건을 만족하는지 확인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default</a:t>
            </a:r>
            <a:r>
              <a:rPr lang="en-US" altLang="ko-KR" dirty="0"/>
              <a:t> :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분의 </a:t>
            </a:r>
            <a:r>
              <a:rPr lang="en-US" altLang="ko-KR" dirty="0"/>
              <a:t>else </a:t>
            </a:r>
            <a:r>
              <a:rPr lang="ko-KR" altLang="en-US" dirty="0"/>
              <a:t>와 같이 위 </a:t>
            </a:r>
            <a:r>
              <a:rPr lang="en-US" altLang="ko-KR" dirty="0"/>
              <a:t>case</a:t>
            </a:r>
            <a:r>
              <a:rPr lang="ko-KR" altLang="en-US" dirty="0"/>
              <a:t>에 모두 해당하지 않는다면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2DC5C-BC41-88C9-BF9E-D9628D55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8EDAD-5ABF-8266-9D43-FDC1967B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79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F2C274CF-1E62-F128-07D2-B93F9691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05921"/>
            <a:ext cx="5407051" cy="42140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47</a:t>
            </a:fld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3D2DB3-3006-7BA8-A60A-A6617549CF2A}"/>
              </a:ext>
            </a:extLst>
          </p:cNvPr>
          <p:cNvCxnSpPr>
            <a:cxnSpLocks/>
          </p:cNvCxnSpPr>
          <p:nvPr/>
        </p:nvCxnSpPr>
        <p:spPr>
          <a:xfrm flipH="1">
            <a:off x="6350374" y="3430418"/>
            <a:ext cx="856553" cy="498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43C1EB-74C8-7B1A-0411-58AE6AF3F0CA}"/>
              </a:ext>
            </a:extLst>
          </p:cNvPr>
          <p:cNvSpPr txBox="1"/>
          <p:nvPr/>
        </p:nvSpPr>
        <p:spPr>
          <a:xfrm>
            <a:off x="7206927" y="3227527"/>
            <a:ext cx="3592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case 2 </a:t>
            </a:r>
            <a:r>
              <a:rPr lang="ko-KR" altLang="en-US" sz="2000" dirty="0"/>
              <a:t>에 해당하는 코드가 실행됨</a:t>
            </a:r>
          </a:p>
        </p:txBody>
      </p:sp>
    </p:spTree>
    <p:extLst>
      <p:ext uri="{BB962C8B-B14F-4D97-AF65-F5344CB8AC3E}">
        <p14:creationId xmlns:p14="http://schemas.microsoft.com/office/powerpoint/2010/main" val="591987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EE8BC-7CC8-D3A8-2217-50E6419D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D15F0-124C-A76C-D086-78D7FFE1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 상에서 단순히 숫자를 텍스트로 치환</a:t>
            </a:r>
            <a:endParaRPr lang="en-US" altLang="ko-KR" dirty="0"/>
          </a:p>
          <a:p>
            <a:r>
              <a:rPr lang="ko-KR" altLang="en-US" dirty="0"/>
              <a:t>변수처럼 값이 저장되지는 않음</a:t>
            </a:r>
            <a:endParaRPr lang="en-US" altLang="ko-KR" dirty="0"/>
          </a:p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간 비교 연산도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E2FF2-7741-6189-F624-695D9E32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CAC77-E4F9-D956-EA0C-51CF8F68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6B6A5A-87B6-4A49-3707-0B686477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02" y="3589773"/>
            <a:ext cx="4058216" cy="2210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8A6D69-DB6F-39E3-4191-B588E0F6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92" y="3787032"/>
            <a:ext cx="543953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78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E8AD-BDA5-7BAB-227E-6DF5EED6B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E3B27-326D-B15C-0E88-06C5E073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92D98-F36F-5C15-DC6E-9A312A95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A4F81-C455-62BD-1374-D3E603EC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3F74F6-EF35-49F1-7D6B-D9351EAA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9889"/>
            <a:ext cx="4791964" cy="449707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122850-3BF5-A0ED-E0FA-184CB2310680}"/>
              </a:ext>
            </a:extLst>
          </p:cNvPr>
          <p:cNvCxnSpPr>
            <a:cxnSpLocks/>
          </p:cNvCxnSpPr>
          <p:nvPr/>
        </p:nvCxnSpPr>
        <p:spPr>
          <a:xfrm flipH="1">
            <a:off x="4080793" y="4254605"/>
            <a:ext cx="513878" cy="1148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8D4967-59A9-EB0D-0CAD-729B4E29C190}"/>
              </a:ext>
            </a:extLst>
          </p:cNvPr>
          <p:cNvSpPr txBox="1"/>
          <p:nvPr/>
        </p:nvSpPr>
        <p:spPr>
          <a:xfrm>
            <a:off x="4171477" y="3544255"/>
            <a:ext cx="5834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Parse</a:t>
            </a:r>
            <a:r>
              <a:rPr lang="ko-KR" altLang="en-US" sz="2000" dirty="0"/>
              <a:t>처럼 자료형의 변환이 이루어지는 것은 아님</a:t>
            </a:r>
            <a:endParaRPr lang="en-US" altLang="ko-KR" sz="2000" dirty="0"/>
          </a:p>
          <a:p>
            <a:r>
              <a:rPr lang="ko-KR" altLang="en-US" sz="2000" dirty="0"/>
              <a:t>명시적으로 </a:t>
            </a:r>
            <a:r>
              <a:rPr lang="en-US" altLang="ko-KR" sz="2000" dirty="0"/>
              <a:t>int </a:t>
            </a:r>
            <a:r>
              <a:rPr lang="ko-KR" altLang="en-US" sz="2000" dirty="0"/>
              <a:t>형 데이터 임을 표시해주는 것일 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6890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7DD1F-C705-9E60-83BE-0A9726F5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6DD7AD6-1A9E-650C-5847-CA942A24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90" y="2080760"/>
            <a:ext cx="7668695" cy="376290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39210-0097-2D39-EF97-12A987BE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D5D249-D4DB-CC74-D86C-AE149CB2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19AE3-80E0-BABE-201C-0D85067F128E}"/>
              </a:ext>
            </a:extLst>
          </p:cNvPr>
          <p:cNvSpPr txBox="1"/>
          <p:nvPr/>
        </p:nvSpPr>
        <p:spPr>
          <a:xfrm>
            <a:off x="689790" y="1379996"/>
            <a:ext cx="7668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.NET Framework </a:t>
            </a:r>
            <a:r>
              <a:rPr lang="ko-KR" altLang="en-US"/>
              <a:t>버전 확인하기</a:t>
            </a:r>
            <a:endParaRPr lang="en-US" altLang="ko-KR"/>
          </a:p>
          <a:p>
            <a:r>
              <a:rPr lang="ko-KR" altLang="en-US"/>
              <a:t>솔루션 탐색기 </a:t>
            </a:r>
            <a:r>
              <a:rPr lang="en-US" altLang="ko-KR"/>
              <a:t>&gt; </a:t>
            </a:r>
            <a:r>
              <a:rPr lang="ko-KR" altLang="en-US"/>
              <a:t>프로젝트 우클릭 </a:t>
            </a:r>
            <a:r>
              <a:rPr lang="en-US" altLang="ko-KR"/>
              <a:t>&gt; </a:t>
            </a:r>
            <a:r>
              <a:rPr lang="ko-KR" altLang="en-US"/>
              <a:t>속성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6E124-0149-8652-742F-88586817B9AE}"/>
              </a:ext>
            </a:extLst>
          </p:cNvPr>
          <p:cNvSpPr/>
          <p:nvPr/>
        </p:nvSpPr>
        <p:spPr>
          <a:xfrm>
            <a:off x="2221765" y="3544245"/>
            <a:ext cx="2924569" cy="34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27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 err="1"/>
              <a:t>점프문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31BEFF-A862-A633-D942-0DE8FE476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9" t="-1" b="1569"/>
          <a:stretch/>
        </p:blipFill>
        <p:spPr>
          <a:xfrm>
            <a:off x="1129957" y="1765642"/>
            <a:ext cx="6050404" cy="39184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F3A43C-172A-9153-1466-3061CC99F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332" y="2481173"/>
            <a:ext cx="2251148" cy="2762772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470A239-DEAB-0634-DBA8-7318F546341A}"/>
              </a:ext>
            </a:extLst>
          </p:cNvPr>
          <p:cNvSpPr/>
          <p:nvPr/>
        </p:nvSpPr>
        <p:spPr>
          <a:xfrm>
            <a:off x="605935" y="2845421"/>
            <a:ext cx="1630638" cy="2430914"/>
          </a:xfrm>
          <a:custGeom>
            <a:avLst/>
            <a:gdLst>
              <a:gd name="connsiteX0" fmla="*/ 1630638 w 1630638"/>
              <a:gd name="connsiteY0" fmla="*/ 2430914 h 2430914"/>
              <a:gd name="connsiteX1" fmla="*/ 518530 w 1630638"/>
              <a:gd name="connsiteY1" fmla="*/ 2294990 h 2430914"/>
              <a:gd name="connsiteX2" fmla="*/ 98400 w 1630638"/>
              <a:gd name="connsiteY2" fmla="*/ 1788363 h 2430914"/>
              <a:gd name="connsiteX3" fmla="*/ 36616 w 1630638"/>
              <a:gd name="connsiteY3" fmla="*/ 268482 h 2430914"/>
              <a:gd name="connsiteX4" fmla="*/ 567957 w 1630638"/>
              <a:gd name="connsiteY4" fmla="*/ 8990 h 243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0638" h="2430914">
                <a:moveTo>
                  <a:pt x="1630638" y="2430914"/>
                </a:moveTo>
                <a:cubicBezTo>
                  <a:pt x="1202270" y="2416498"/>
                  <a:pt x="773903" y="2402082"/>
                  <a:pt x="518530" y="2294990"/>
                </a:cubicBezTo>
                <a:cubicBezTo>
                  <a:pt x="263157" y="2187898"/>
                  <a:pt x="178719" y="2126114"/>
                  <a:pt x="98400" y="1788363"/>
                </a:cubicBezTo>
                <a:cubicBezTo>
                  <a:pt x="18081" y="1450612"/>
                  <a:pt x="-41644" y="565044"/>
                  <a:pt x="36616" y="268482"/>
                </a:cubicBezTo>
                <a:cubicBezTo>
                  <a:pt x="114876" y="-28080"/>
                  <a:pt x="341416" y="-9545"/>
                  <a:pt x="567957" y="899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25C60-9BF5-E36B-2DD0-70304C82F938}"/>
              </a:ext>
            </a:extLst>
          </p:cNvPr>
          <p:cNvSpPr txBox="1"/>
          <p:nvPr/>
        </p:nvSpPr>
        <p:spPr>
          <a:xfrm>
            <a:off x="2678152" y="2673112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</a:t>
            </a:r>
            <a:r>
              <a:rPr lang="en-US" altLang="ko-KR" dirty="0" err="1">
                <a:solidFill>
                  <a:srgbClr val="008000"/>
                </a:solidFill>
              </a:rPr>
              <a:t>goto</a:t>
            </a:r>
            <a:r>
              <a:rPr lang="ko-KR" altLang="en-US" dirty="0">
                <a:solidFill>
                  <a:srgbClr val="008000"/>
                </a:solidFill>
              </a:rPr>
              <a:t>로 이동할 곳을 지정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6363D-48F6-3C3A-EF7B-E98E639D526E}"/>
              </a:ext>
            </a:extLst>
          </p:cNvPr>
          <p:cNvSpPr txBox="1"/>
          <p:nvPr/>
        </p:nvSpPr>
        <p:spPr>
          <a:xfrm>
            <a:off x="3853776" y="927461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잦은 사용은 걷잡을 수 없는 혼란을 유발시킴 </a:t>
            </a:r>
            <a:r>
              <a:rPr lang="en-US" altLang="ko-KR" dirty="0"/>
              <a:t>(</a:t>
            </a:r>
            <a:r>
              <a:rPr lang="ko-KR" altLang="en-US" dirty="0"/>
              <a:t>가능한 사용 지양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53154-F6F5-A306-719C-BEE6479A5F25}"/>
              </a:ext>
            </a:extLst>
          </p:cNvPr>
          <p:cNvSpPr txBox="1"/>
          <p:nvPr/>
        </p:nvSpPr>
        <p:spPr>
          <a:xfrm>
            <a:off x="4372186" y="5114340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소스코드에서 </a:t>
            </a:r>
            <a:r>
              <a:rPr lang="en-US" altLang="ko-KR" dirty="0">
                <a:solidFill>
                  <a:srgbClr val="008000"/>
                </a:solidFill>
              </a:rPr>
              <a:t>Location1: </a:t>
            </a:r>
            <a:r>
              <a:rPr lang="ko-KR" altLang="en-US" dirty="0">
                <a:solidFill>
                  <a:srgbClr val="008000"/>
                </a:solidFill>
              </a:rPr>
              <a:t>을 찾아서 이동</a:t>
            </a:r>
          </a:p>
        </p:txBody>
      </p:sp>
    </p:spTree>
    <p:extLst>
      <p:ext uri="{BB962C8B-B14F-4D97-AF65-F5344CB8AC3E}">
        <p14:creationId xmlns:p14="http://schemas.microsoft.com/office/powerpoint/2010/main" val="2115998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goto &amp; switch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70159A-6792-ACCC-C3F3-AF70A65E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5" y="1703539"/>
            <a:ext cx="5356185" cy="3997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CD89B3-47BD-E277-DE61-950E3B6A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51" y="2814509"/>
            <a:ext cx="2930497" cy="1775410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0B37A7F-B889-71F0-7C79-C2A93400C469}"/>
              </a:ext>
            </a:extLst>
          </p:cNvPr>
          <p:cNvSpPr/>
          <p:nvPr/>
        </p:nvSpPr>
        <p:spPr>
          <a:xfrm>
            <a:off x="622977" y="2483556"/>
            <a:ext cx="1138090" cy="2788355"/>
          </a:xfrm>
          <a:custGeom>
            <a:avLst/>
            <a:gdLst>
              <a:gd name="connsiteX0" fmla="*/ 1138090 w 1138090"/>
              <a:gd name="connsiteY0" fmla="*/ 2788355 h 2788355"/>
              <a:gd name="connsiteX1" fmla="*/ 178534 w 1138090"/>
              <a:gd name="connsiteY1" fmla="*/ 2359377 h 2788355"/>
              <a:gd name="connsiteX2" fmla="*/ 43067 w 1138090"/>
              <a:gd name="connsiteY2" fmla="*/ 428977 h 2788355"/>
              <a:gd name="connsiteX3" fmla="*/ 686534 w 1138090"/>
              <a:gd name="connsiteY3" fmla="*/ 0 h 278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090" h="2788355">
                <a:moveTo>
                  <a:pt x="1138090" y="2788355"/>
                </a:moveTo>
                <a:cubicBezTo>
                  <a:pt x="749564" y="2770481"/>
                  <a:pt x="361038" y="2752607"/>
                  <a:pt x="178534" y="2359377"/>
                </a:cubicBezTo>
                <a:cubicBezTo>
                  <a:pt x="-3970" y="1966147"/>
                  <a:pt x="-41600" y="822206"/>
                  <a:pt x="43067" y="428977"/>
                </a:cubicBezTo>
                <a:cubicBezTo>
                  <a:pt x="127734" y="35748"/>
                  <a:pt x="407134" y="17874"/>
                  <a:pt x="686534" y="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46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09FD8-60A8-B0B8-3ADD-30CE72D0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switch</a:t>
            </a:r>
            <a:r>
              <a:rPr lang="ko-KR" altLang="en-US" dirty="0">
                <a:solidFill>
                  <a:srgbClr val="00B050"/>
                </a:solidFill>
              </a:rPr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36CDA-8A70-36B5-CB6D-795D1597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요구사항을 만족하는 프로그램을 </a:t>
            </a:r>
            <a:r>
              <a:rPr lang="en-US" altLang="ko-KR" dirty="0"/>
              <a:t>switch, </a:t>
            </a:r>
            <a:r>
              <a:rPr lang="en-US" altLang="ko-KR" dirty="0" err="1"/>
              <a:t>enum</a:t>
            </a:r>
            <a:r>
              <a:rPr lang="ko-KR" altLang="en-US" dirty="0"/>
              <a:t>을 사용하여 작성</a:t>
            </a:r>
            <a:endParaRPr lang="en-US" altLang="ko-KR" dirty="0"/>
          </a:p>
          <a:p>
            <a:r>
              <a:rPr lang="ko-KR" altLang="en-US" dirty="0"/>
              <a:t>요구사항 이외의 요소</a:t>
            </a:r>
            <a:r>
              <a:rPr lang="en-US" altLang="ko-KR" dirty="0"/>
              <a:t>(</a:t>
            </a:r>
            <a:r>
              <a:rPr lang="ko-KR" altLang="en-US" dirty="0"/>
              <a:t>버튼이 꼭 필요한가</a:t>
            </a:r>
            <a:r>
              <a:rPr lang="en-US" altLang="ko-KR" dirty="0"/>
              <a:t>?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자율에 맡김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사용자는 요일을 입력할 수 있음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요일 이외의 문자열을 입력하면 오류를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요일별로 재미난 메시지를 화면에 출력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월요일 입력</a:t>
            </a:r>
            <a:r>
              <a:rPr lang="en-US" altLang="ko-KR" dirty="0"/>
              <a:t>: "</a:t>
            </a:r>
            <a:r>
              <a:rPr lang="ko-KR" altLang="en-US" dirty="0"/>
              <a:t>심근경색</a:t>
            </a:r>
            <a:r>
              <a:rPr lang="en-US" altLang="ko-KR" dirty="0"/>
              <a:t>, </a:t>
            </a:r>
            <a:r>
              <a:rPr lang="ko-KR" altLang="en-US" dirty="0"/>
              <a:t>월요일 아침이 가장 위험</a:t>
            </a:r>
            <a:r>
              <a:rPr lang="en-US" altLang="ko-KR" dirty="0"/>
              <a:t>! </a:t>
            </a:r>
            <a:r>
              <a:rPr lang="ko-KR" altLang="en-US" dirty="0"/>
              <a:t>출근을 안 해야</a:t>
            </a:r>
            <a:r>
              <a:rPr lang="en-US" altLang="ko-KR" dirty="0"/>
              <a:t>..."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F1F2D-C4EF-F1D2-2364-E8BC43AE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562A3E-703A-388D-5F99-8EAE196E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95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AC936-E861-755B-AA6C-8D3EEB8D1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E2F9C-6844-B834-BE67-48AEA9DA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D0EAF-9966-1EC4-1CBC-99FE1544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오류를 해결하고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코드를 테스트 하는데 가장 강력한 방법 🌟👍💪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소스코드를 한 줄 단위로 실행하면서 변수에 담겨진 값의 변화를 추적</a:t>
            </a:r>
            <a:endParaRPr lang="en-US" altLang="ko-KR" dirty="0"/>
          </a:p>
          <a:p>
            <a:r>
              <a:rPr lang="en-US" altLang="ko-KR" dirty="0"/>
              <a:t>F5</a:t>
            </a:r>
            <a:r>
              <a:rPr lang="ko-KR" altLang="en-US" dirty="0"/>
              <a:t>로 디버그 모드 시작</a:t>
            </a:r>
            <a:endParaRPr lang="en-US" altLang="ko-KR" dirty="0"/>
          </a:p>
          <a:p>
            <a:r>
              <a:rPr lang="en-US" altLang="ko-KR" dirty="0"/>
              <a:t>Shift + F5</a:t>
            </a:r>
            <a:r>
              <a:rPr lang="ko-KR" altLang="en-US" dirty="0"/>
              <a:t>로 디버그 모드 종료</a:t>
            </a:r>
            <a:endParaRPr lang="en-US" altLang="ko-KR" dirty="0"/>
          </a:p>
          <a:p>
            <a:r>
              <a:rPr lang="en-US" altLang="ko-KR" dirty="0"/>
              <a:t>F9</a:t>
            </a:r>
            <a:r>
              <a:rPr lang="ko-KR" altLang="en-US" dirty="0"/>
              <a:t>로 브레이크 포인트를 설정하여 어느 줄에서 코드 실행을 멈출지 선택</a:t>
            </a:r>
            <a:endParaRPr lang="en-US" altLang="ko-KR" dirty="0"/>
          </a:p>
          <a:p>
            <a:r>
              <a:rPr lang="en-US" altLang="ko-KR" dirty="0"/>
              <a:t>F10</a:t>
            </a:r>
            <a:r>
              <a:rPr lang="ko-KR" altLang="en-US" dirty="0"/>
              <a:t>으로 한 줄 단위로 실행</a:t>
            </a:r>
            <a:endParaRPr lang="en-US" altLang="ko-KR" dirty="0"/>
          </a:p>
          <a:p>
            <a:r>
              <a:rPr lang="ko-KR" altLang="en-US" dirty="0"/>
              <a:t>함수를 만났을 때</a:t>
            </a:r>
            <a:r>
              <a:rPr lang="en-US" altLang="ko-KR" dirty="0"/>
              <a:t>, F11</a:t>
            </a:r>
            <a:r>
              <a:rPr lang="ko-KR" altLang="en-US" dirty="0"/>
              <a:t>로 함수 내부로 들어가는 것이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3CEE3-0859-1449-D3FB-20AC67B1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72719F-97DC-A4CD-3DB3-5C492D28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24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40B04-CF44-1693-B96E-718E1451E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9F748-7B4E-D60D-EC1E-6EC8DD29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3B5B-1D9B-57FC-0D69-6B4B8798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506FB-63FF-89D6-38B1-1224B0E2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280BCD7-314B-7C02-15E5-46FF8600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줄 수 왼편에 회색 지점을 클릭하여 브레이크 포인트 생성</a:t>
            </a:r>
            <a:endParaRPr lang="en-US" altLang="ko-KR" dirty="0"/>
          </a:p>
          <a:p>
            <a:r>
              <a:rPr lang="ko-KR" altLang="en-US" dirty="0"/>
              <a:t>또는 단축키 </a:t>
            </a:r>
            <a:r>
              <a:rPr lang="en-US" altLang="ko-KR" dirty="0"/>
              <a:t>F9 </a:t>
            </a:r>
            <a:r>
              <a:rPr lang="ko-KR" altLang="en-US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B426EE-7AD7-558F-4EDB-6C45241C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62794"/>
            <a:ext cx="6008914" cy="28624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F396B6-2808-9C9F-42C9-EC558EEA1033}"/>
              </a:ext>
            </a:extLst>
          </p:cNvPr>
          <p:cNvSpPr/>
          <p:nvPr/>
        </p:nvSpPr>
        <p:spPr>
          <a:xfrm>
            <a:off x="1436915" y="4528457"/>
            <a:ext cx="461815" cy="4528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738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E278-BC5E-D56A-746F-1529ACF3E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FB6E9-737A-1EA8-617F-1E971EB2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8E160-84F0-7A6B-3417-D524DA7D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817CEF-049F-7E5B-9780-B6CF2E75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511037-F878-AA8D-9B7B-83F40EBBC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디버그 모드가 시작되면 창 하단이 주황색으로 바뀜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30207A-E9F8-10F7-D849-46CBD95D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1" y="2390026"/>
            <a:ext cx="7424057" cy="39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30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3A63D-55BF-255C-AF61-7B8CC9C53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4DB27-5E2A-A95F-FD62-5B385A07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35BDE-6199-D7A0-727F-48F1C26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CBFB56-EEFA-5CE1-F006-5D89DD28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46C6422-8581-8DA5-4CEA-7EEC33CD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코드가 실행되면 노랑 화살표가 생기며 브레이크 포인트에서 멈춤</a:t>
            </a:r>
            <a:endParaRPr lang="en-US" altLang="ko-KR" dirty="0"/>
          </a:p>
          <a:p>
            <a:r>
              <a:rPr lang="en-US" altLang="ko-KR" dirty="0"/>
              <a:t>F10 </a:t>
            </a:r>
            <a:r>
              <a:rPr lang="ko-KR" altLang="en-US" dirty="0"/>
              <a:t>또는 </a:t>
            </a:r>
            <a:r>
              <a:rPr lang="en-US" altLang="ko-KR" dirty="0"/>
              <a:t>F11 </a:t>
            </a:r>
            <a:r>
              <a:rPr lang="ko-KR" altLang="en-US" dirty="0"/>
              <a:t>버튼으로 코드를 한 줄 단위로 실행하거나 함수 진입 가능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83EA72-31B1-F262-E6EF-0B7AB587BBE5}"/>
              </a:ext>
            </a:extLst>
          </p:cNvPr>
          <p:cNvGrpSpPr/>
          <p:nvPr/>
        </p:nvGrpSpPr>
        <p:grpSpPr>
          <a:xfrm>
            <a:off x="1108501" y="2964880"/>
            <a:ext cx="3795021" cy="3081113"/>
            <a:chOff x="792349" y="2851600"/>
            <a:chExt cx="3795021" cy="308111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066E8C1-96BA-CB51-E589-97314ED59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030" y="2851600"/>
              <a:ext cx="3688340" cy="308111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C6E71-47D6-8179-75BA-F5747345C2E0}"/>
                </a:ext>
              </a:extLst>
            </p:cNvPr>
            <p:cNvSpPr/>
            <p:nvPr/>
          </p:nvSpPr>
          <p:spPr>
            <a:xfrm>
              <a:off x="792349" y="4472781"/>
              <a:ext cx="461815" cy="45289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1698D3-EE86-D769-19D1-1E507A022F34}"/>
              </a:ext>
            </a:extLst>
          </p:cNvPr>
          <p:cNvGrpSpPr/>
          <p:nvPr/>
        </p:nvGrpSpPr>
        <p:grpSpPr>
          <a:xfrm>
            <a:off x="5439888" y="3209003"/>
            <a:ext cx="5287756" cy="2592868"/>
            <a:chOff x="5418778" y="3067703"/>
            <a:chExt cx="5287756" cy="259286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C39724E-8455-D97B-7319-523A4E459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568" y="3067703"/>
              <a:ext cx="5197966" cy="259286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1C0AD6-6FBB-26EC-964D-AB84850A862C}"/>
                </a:ext>
              </a:extLst>
            </p:cNvPr>
            <p:cNvSpPr/>
            <p:nvPr/>
          </p:nvSpPr>
          <p:spPr>
            <a:xfrm>
              <a:off x="5418778" y="4505438"/>
              <a:ext cx="461815" cy="45289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0292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491BA-FA32-228C-ED43-746E8133B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7399-645F-F1A6-C82B-A86CA48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8B265-B4FA-8078-46F9-031758D2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8D4E4D-9137-E3A2-2CAE-EA206413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D292B45-ED91-0767-9B0A-D512AA87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브레이크 포인트가 여러 개 일 경우 </a:t>
            </a:r>
            <a:r>
              <a:rPr lang="en-US" altLang="ko-KR" dirty="0"/>
              <a:t>F5 </a:t>
            </a:r>
            <a:r>
              <a:rPr lang="ko-KR" altLang="en-US" dirty="0"/>
              <a:t>키로 다음 브레이크 포인까지 코드 실행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4B06F4-3E9A-A2C0-4034-6A10AC07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05"/>
          <a:stretch/>
        </p:blipFill>
        <p:spPr>
          <a:xfrm>
            <a:off x="1658997" y="2982686"/>
            <a:ext cx="5630061" cy="28257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06D21A-F6E8-8F78-9A5E-9806EC927F0A}"/>
              </a:ext>
            </a:extLst>
          </p:cNvPr>
          <p:cNvSpPr/>
          <p:nvPr/>
        </p:nvSpPr>
        <p:spPr>
          <a:xfrm>
            <a:off x="1565701" y="4586061"/>
            <a:ext cx="461815" cy="4528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629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979A-45CD-0264-C7A7-39FF4925A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6780-338E-FA2E-D57B-7460AD0C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56847-D216-A402-FB43-B982C3BE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B1A08C-1F08-237C-1AE0-EC03E595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475C8C7-5662-8B75-87FE-C0623D1F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실행이 멈춘 시점에서 같은 </a:t>
            </a:r>
            <a:r>
              <a:rPr lang="ko-KR" altLang="en-US" dirty="0" err="1"/>
              <a:t>스코프에</a:t>
            </a:r>
            <a:r>
              <a:rPr lang="ko-KR" altLang="en-US" dirty="0"/>
              <a:t> 있는 변수들의 값을 확인 가능</a:t>
            </a:r>
            <a:endParaRPr lang="en-US" altLang="ko-KR" dirty="0"/>
          </a:p>
          <a:p>
            <a:r>
              <a:rPr lang="en-US" altLang="ko-KR" dirty="0"/>
              <a:t>Autos: </a:t>
            </a:r>
            <a:r>
              <a:rPr lang="ko-KR" altLang="en-US" dirty="0"/>
              <a:t>최근에 변화된 변수의 값</a:t>
            </a:r>
            <a:endParaRPr lang="en-US" altLang="ko-KR" dirty="0"/>
          </a:p>
          <a:p>
            <a:r>
              <a:rPr lang="en-US" altLang="ko-KR" dirty="0"/>
              <a:t>Local: </a:t>
            </a:r>
            <a:r>
              <a:rPr lang="ko-KR" altLang="en-US" dirty="0"/>
              <a:t>같은 </a:t>
            </a:r>
            <a:r>
              <a:rPr lang="ko-KR" altLang="en-US" dirty="0" err="1"/>
              <a:t>스코프에</a:t>
            </a:r>
            <a:r>
              <a:rPr lang="ko-KR" altLang="en-US" dirty="0"/>
              <a:t> 있는 변수의 값</a:t>
            </a:r>
            <a:endParaRPr lang="en-US" altLang="ko-KR" dirty="0"/>
          </a:p>
          <a:p>
            <a:r>
              <a:rPr lang="en-US" altLang="ko-KR" dirty="0"/>
              <a:t>Watch 1: </a:t>
            </a:r>
            <a:r>
              <a:rPr lang="ko-KR" altLang="en-US" dirty="0"/>
              <a:t>직접 </a:t>
            </a:r>
            <a:r>
              <a:rPr lang="en-US" altLang="ko-KR" dirty="0"/>
              <a:t>Watch</a:t>
            </a:r>
            <a:r>
              <a:rPr lang="ko-KR" altLang="en-US" dirty="0"/>
              <a:t>로 등록한 변수의 값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01635B-AF69-0038-C808-212ED2D5E7EE}"/>
              </a:ext>
            </a:extLst>
          </p:cNvPr>
          <p:cNvGrpSpPr/>
          <p:nvPr/>
        </p:nvGrpSpPr>
        <p:grpSpPr>
          <a:xfrm>
            <a:off x="1152044" y="4095431"/>
            <a:ext cx="4715356" cy="2232661"/>
            <a:chOff x="1152044" y="3878953"/>
            <a:chExt cx="5172556" cy="244913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A10B791-AE8F-4BB3-3756-F750C94CC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5927" y="3878953"/>
              <a:ext cx="5105129" cy="244913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40091A-CEAE-4CBE-56FC-69D1D07CDA42}"/>
                </a:ext>
              </a:extLst>
            </p:cNvPr>
            <p:cNvSpPr/>
            <p:nvPr/>
          </p:nvSpPr>
          <p:spPr>
            <a:xfrm>
              <a:off x="1152044" y="4811486"/>
              <a:ext cx="5172556" cy="129426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39745E-DBA5-DA20-B7EE-6E374D5D72F0}"/>
              </a:ext>
            </a:extLst>
          </p:cNvPr>
          <p:cNvSpPr txBox="1"/>
          <p:nvPr/>
        </p:nvSpPr>
        <p:spPr>
          <a:xfrm rot="772511">
            <a:off x="6334300" y="4774772"/>
            <a:ext cx="495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적극적으로 이용해주세요</a:t>
            </a:r>
            <a:r>
              <a:rPr lang="en-US" altLang="ko-K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!!</a:t>
            </a:r>
            <a:endParaRPr lang="ko-KR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6" name="그래픽 15" descr="엄지척 기호 윤곽선">
            <a:extLst>
              <a:ext uri="{FF2B5EF4-FFF2-40B4-BE49-F238E27FC236}">
                <a16:creationId xmlns:a16="http://schemas.microsoft.com/office/drawing/2014/main" id="{B28440C1-2B70-81A8-EABF-E4C02947B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400" y="3578719"/>
            <a:ext cx="914400" cy="9144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8" name="그래픽 17" descr="엄지척 기호 단색으로 채워진">
            <a:extLst>
              <a:ext uri="{FF2B5EF4-FFF2-40B4-BE49-F238E27FC236}">
                <a16:creationId xmlns:a16="http://schemas.microsoft.com/office/drawing/2014/main" id="{845C36F2-5EDA-CEC8-EFC1-C6F3E3A69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4400" y="3728719"/>
            <a:ext cx="914400" cy="9144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2769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570B0-A144-9DBC-D0EE-90CBFD43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131CB-8363-2E8D-0E24-5B3A7ACD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특정한 조건 또는 횟수를 지정하여 원하는 만큼 코드를 반복 실행</a:t>
            </a:r>
            <a:endParaRPr lang="en-US" altLang="ko-KR" dirty="0"/>
          </a:p>
          <a:p>
            <a:r>
              <a:rPr lang="ko-KR" altLang="en-US" dirty="0"/>
              <a:t>반복문을 중첩하여 사용할 경우 퍼포먼스가 기하급수 적으로 떨어짐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횟수를 기준으로 함</a:t>
            </a:r>
            <a:endParaRPr lang="en-US" altLang="ko-KR" dirty="0"/>
          </a:p>
          <a:p>
            <a:pPr lvl="1"/>
            <a:r>
              <a:rPr lang="ko-KR" altLang="en-US" dirty="0"/>
              <a:t>반복 횟수를 배열의 </a:t>
            </a:r>
            <a:r>
              <a:rPr lang="en-US" altLang="ko-KR" dirty="0"/>
              <a:t>Index</a:t>
            </a:r>
            <a:r>
              <a:rPr lang="ko-KR" altLang="en-US" dirty="0"/>
              <a:t>로 활용하는 경우가 많음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foreach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배열 순차 탐색에 특화 </a:t>
            </a:r>
            <a:r>
              <a:rPr lang="en-US" altLang="ko-KR" dirty="0"/>
              <a:t>(</a:t>
            </a:r>
            <a:r>
              <a:rPr lang="ko-KR" altLang="en-US" dirty="0"/>
              <a:t>편리성을 위해 기능을 희생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조건을 기준으로 함</a:t>
            </a:r>
            <a:endParaRPr lang="en-US" altLang="ko-KR" dirty="0"/>
          </a:p>
          <a:p>
            <a:pPr lvl="1"/>
            <a:r>
              <a:rPr lang="ko-KR" altLang="en-US" dirty="0"/>
              <a:t>반복 조건이 허락한다면 무한히 반복하는 용도로도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B1D07-6693-D419-4A37-0B2FE4CC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7C014-D542-ACFC-64EE-6FA3D03D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9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909865-BD8F-53E6-04E4-8E9AC78D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91"/>
          <a:stretch/>
        </p:blipFill>
        <p:spPr>
          <a:xfrm>
            <a:off x="1247547" y="1883804"/>
            <a:ext cx="4787997" cy="40376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2A9872-4811-9400-78DC-833C9217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Form1.cs </a:t>
            </a:r>
            <a:r>
              <a:rPr lang="ko-KR" altLang="en-US"/>
              <a:t>살펴보기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4741-BAAA-DABF-DA16-754F0CAB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6E05-B6E7-AC45-45DA-290206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F65E94-1F13-4AE0-F9AF-BAF442F81C5A}"/>
              </a:ext>
            </a:extLst>
          </p:cNvPr>
          <p:cNvCxnSpPr>
            <a:cxnSpLocks/>
          </p:cNvCxnSpPr>
          <p:nvPr/>
        </p:nvCxnSpPr>
        <p:spPr>
          <a:xfrm flipV="1">
            <a:off x="1919484" y="1526519"/>
            <a:ext cx="937071" cy="3572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9C60C5-94C1-72EA-A820-CFD7280A9229}"/>
              </a:ext>
            </a:extLst>
          </p:cNvPr>
          <p:cNvSpPr txBox="1"/>
          <p:nvPr/>
        </p:nvSpPr>
        <p:spPr>
          <a:xfrm>
            <a:off x="2856555" y="1313516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네임스페이스를 가져오기</a:t>
            </a:r>
            <a:r>
              <a:rPr lang="en-US" altLang="ko-KR" dirty="0"/>
              <a:t>,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import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24D16-731F-8E79-6FF4-ADA8C759298F}"/>
              </a:ext>
            </a:extLst>
          </p:cNvPr>
          <p:cNvSpPr txBox="1"/>
          <p:nvPr/>
        </p:nvSpPr>
        <p:spPr>
          <a:xfrm>
            <a:off x="5998404" y="1813632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회색</a:t>
            </a:r>
            <a:r>
              <a:rPr lang="en-US" altLang="ko-KR"/>
              <a:t>: </a:t>
            </a:r>
            <a:r>
              <a:rPr lang="ko-KR" altLang="en-US"/>
              <a:t>현재 코드에서 사용하지 않음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B78BF74-84E8-0DAE-CD61-23B883C061A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958668" y="1998298"/>
            <a:ext cx="1039736" cy="2940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18FE22-0150-0F00-7737-392E9A3E5C95}"/>
              </a:ext>
            </a:extLst>
          </p:cNvPr>
          <p:cNvSpPr txBox="1"/>
          <p:nvPr/>
        </p:nvSpPr>
        <p:spPr>
          <a:xfrm>
            <a:off x="5998404" y="2213412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검은색</a:t>
            </a:r>
            <a:r>
              <a:rPr lang="en-US" altLang="ko-KR"/>
              <a:t>: </a:t>
            </a:r>
            <a:r>
              <a:rPr lang="ko-KR" altLang="en-US"/>
              <a:t>현재 코드에서 사용 중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70AFAF-C92D-7991-37D8-7CCE3B3B4C7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702078" y="2398078"/>
            <a:ext cx="1296326" cy="1421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B9EBBC3-20D7-A6E2-03CC-9EC9B4584DD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02078" y="2982879"/>
            <a:ext cx="1749104" cy="641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17ECF9-6E69-1085-A573-12C38332DB09}"/>
              </a:ext>
            </a:extLst>
          </p:cNvPr>
          <p:cNvSpPr txBox="1"/>
          <p:nvPr/>
        </p:nvSpPr>
        <p:spPr>
          <a:xfrm>
            <a:off x="6451182" y="279821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프로그램의 네임스페이스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E4D14-8B6A-06F6-BC6F-80B513BDCB75}"/>
              </a:ext>
            </a:extLst>
          </p:cNvPr>
          <p:cNvSpPr txBox="1"/>
          <p:nvPr/>
        </p:nvSpPr>
        <p:spPr>
          <a:xfrm>
            <a:off x="7625059" y="3404347"/>
            <a:ext cx="3836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Form </a:t>
            </a:r>
            <a:r>
              <a:rPr lang="ko-KR" altLang="en-US" dirty="0"/>
              <a:t>클래스를 상속 받는 </a:t>
            </a:r>
            <a:r>
              <a:rPr lang="en-US" altLang="ko-KR" dirty="0"/>
              <a:t>Form1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접근 제어</a:t>
            </a:r>
            <a:r>
              <a:rPr lang="en-US" altLang="ko-KR" dirty="0"/>
              <a:t>: public</a:t>
            </a:r>
          </a:p>
          <a:p>
            <a:r>
              <a:rPr lang="en-US" altLang="ko-KR" dirty="0"/>
              <a:t>- partial </a:t>
            </a:r>
            <a:r>
              <a:rPr lang="ko-KR" altLang="en-US" dirty="0"/>
              <a:t>클래스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CCF9AE-C1E0-6011-DF96-1C5694D5C65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961233" y="3761632"/>
            <a:ext cx="1663826" cy="104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E369F64-B4BC-438C-EAFC-703D93E633C1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186592" y="4519331"/>
            <a:ext cx="2771642" cy="228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B7EC54-890F-42C9-1497-4B60BE4FF651}"/>
              </a:ext>
            </a:extLst>
          </p:cNvPr>
          <p:cNvSpPr txBox="1"/>
          <p:nvPr/>
        </p:nvSpPr>
        <p:spPr>
          <a:xfrm>
            <a:off x="6958234" y="4424253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Form1 </a:t>
            </a:r>
            <a:r>
              <a:rPr lang="ko-KR" altLang="en-US"/>
              <a:t>클래스와 같은 이름의 메소드 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/>
              <a:t>Form1 </a:t>
            </a:r>
            <a:r>
              <a:rPr lang="ko-KR" altLang="en-US"/>
              <a:t>클래스의 생성자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4293A8E-3298-A41E-5D2F-978A32FF49F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443531" y="5146334"/>
            <a:ext cx="2592059" cy="8418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6ADFCD-5E4F-BCCC-F357-4672A15D6D78}"/>
              </a:ext>
            </a:extLst>
          </p:cNvPr>
          <p:cNvSpPr txBox="1"/>
          <p:nvPr/>
        </p:nvSpPr>
        <p:spPr>
          <a:xfrm>
            <a:off x="7035590" y="5803501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윈폼 초기화를 위한 함수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6B3E4EA-F4FC-CC1B-05A6-B5ACDB78C84B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515062" y="5026144"/>
            <a:ext cx="1684151" cy="4810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977E44-641C-65AD-5798-0AA974F9F159}"/>
              </a:ext>
            </a:extLst>
          </p:cNvPr>
          <p:cNvSpPr txBox="1"/>
          <p:nvPr/>
        </p:nvSpPr>
        <p:spPr>
          <a:xfrm>
            <a:off x="7199213" y="5322489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코드를 실행하려면 반드시 </a:t>
            </a:r>
            <a:r>
              <a:rPr lang="en-US" altLang="ko-KR"/>
              <a:t>;(</a:t>
            </a:r>
            <a:r>
              <a:rPr lang="ko-KR" altLang="en-US"/>
              <a:t>세미콜론</a:t>
            </a:r>
            <a:r>
              <a:rPr lang="en-US" altLang="ko-KR"/>
              <a:t>) </a:t>
            </a:r>
            <a:r>
              <a:rPr lang="ko-KR" altLang="en-US"/>
              <a:t>을 붙임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7A6796D-2F4B-03B5-C0D2-C4F37F0080E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725870" y="3305900"/>
            <a:ext cx="1520658" cy="665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D931CC-C7D1-1C5B-455B-E011374BC062}"/>
              </a:ext>
            </a:extLst>
          </p:cNvPr>
          <p:cNvSpPr txBox="1"/>
          <p:nvPr/>
        </p:nvSpPr>
        <p:spPr>
          <a:xfrm>
            <a:off x="3246528" y="3187799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 영역을 </a:t>
            </a:r>
            <a:r>
              <a:rPr lang="en-US" altLang="ko-KR">
                <a:solidFill>
                  <a:schemeClr val="accent6"/>
                </a:solidFill>
              </a:rPr>
              <a:t>{ }</a:t>
            </a:r>
            <a:r>
              <a:rPr lang="en-US" altLang="ko-KR"/>
              <a:t> </a:t>
            </a:r>
            <a:r>
              <a:rPr lang="ko-KR" altLang="en-US"/>
              <a:t>로 구분</a:t>
            </a:r>
          </a:p>
        </p:txBody>
      </p:sp>
    </p:spTree>
    <p:extLst>
      <p:ext uri="{BB962C8B-B14F-4D97-AF65-F5344CB8AC3E}">
        <p14:creationId xmlns:p14="http://schemas.microsoft.com/office/powerpoint/2010/main" val="4495704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4C25-0F51-52A5-7E2D-37C50BD8B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7EA66-C7BA-EFFE-7BBF-92D8AC74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E25C5-8FB7-689F-FD9A-DA29544A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시간 복잡도를 판단하는 척도</a:t>
            </a:r>
            <a:r>
              <a:rPr lang="en-US" altLang="ko-KR" dirty="0"/>
              <a:t>, O(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형태로 표기</a:t>
            </a:r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>
                <a:solidFill>
                  <a:srgbClr val="00B050"/>
                </a:solidFill>
              </a:rPr>
              <a:t>최악</a:t>
            </a:r>
            <a:r>
              <a:rPr lang="ko-KR" altLang="en-US" dirty="0"/>
              <a:t>의 실행 시간을 표기하므로 몇 가지 특징을 가짐</a:t>
            </a:r>
            <a:endParaRPr lang="en-US" altLang="ko-KR" dirty="0"/>
          </a:p>
          <a:p>
            <a:r>
              <a:rPr lang="ko-KR" altLang="en-US" dirty="0"/>
              <a:t>상수 및 계수를 무시</a:t>
            </a:r>
            <a:endParaRPr lang="en-US" altLang="ko-KR" dirty="0"/>
          </a:p>
          <a:p>
            <a:pPr lvl="1"/>
            <a:r>
              <a:rPr lang="en-US" altLang="ko-KR" dirty="0"/>
              <a:t>O(5+N), O(7N) </a:t>
            </a:r>
            <a:r>
              <a:rPr lang="ko-KR" altLang="en-US" dirty="0"/>
              <a:t>은 둘 다 그냥 </a:t>
            </a:r>
            <a:r>
              <a:rPr lang="en-US" altLang="ko-KR" dirty="0"/>
              <a:t>O(N)</a:t>
            </a:r>
            <a:r>
              <a:rPr lang="ko-KR" altLang="en-US" dirty="0"/>
              <a:t>으로 표기</a:t>
            </a:r>
            <a:endParaRPr lang="en-US" altLang="ko-KR" dirty="0"/>
          </a:p>
          <a:p>
            <a:r>
              <a:rPr lang="ko-KR" altLang="en-US" dirty="0" err="1"/>
              <a:t>최고차항만</a:t>
            </a:r>
            <a:r>
              <a:rPr lang="ko-KR" altLang="en-US" dirty="0"/>
              <a:t> 표시 </a:t>
            </a:r>
            <a:endParaRPr lang="en-US" altLang="ko-KR" dirty="0"/>
          </a:p>
          <a:p>
            <a:pPr lvl="1"/>
            <a:r>
              <a:rPr lang="en-US" altLang="ko-KR" dirty="0"/>
              <a:t>O(4N^2 + 2N + N^3) </a:t>
            </a:r>
            <a:r>
              <a:rPr lang="ko-KR" altLang="en-US" dirty="0"/>
              <a:t>이라고 한다면 </a:t>
            </a:r>
            <a:r>
              <a:rPr lang="en-US" altLang="ko-KR" dirty="0"/>
              <a:t>O(N^3)</a:t>
            </a:r>
            <a:r>
              <a:rPr lang="ko-KR" altLang="en-US" dirty="0"/>
              <a:t>만 표기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96DF0-DB68-DE60-4629-798A4A8B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44B68-509E-5D06-F1E4-8E1BBA4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31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589F1-8AEB-61AB-B7CC-A98BDDFC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024204-CEA1-5231-B530-C48C55C98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8"/>
          <a:stretch/>
        </p:blipFill>
        <p:spPr bwMode="auto">
          <a:xfrm>
            <a:off x="5191125" y="1027906"/>
            <a:ext cx="6076950" cy="41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ED9FDD-CB36-4DF4-8E88-3D13F59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2D807-F700-E163-3263-24889CC7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Stack push, pop</a:t>
            </a:r>
          </a:p>
          <a:p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Binary search tree</a:t>
            </a:r>
          </a:p>
          <a:p>
            <a:r>
              <a:rPr lang="en-US" altLang="ko-KR" dirty="0"/>
              <a:t>O(N)</a:t>
            </a:r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O(N</a:t>
            </a:r>
            <a:r>
              <a:rPr lang="ko-KR" altLang="en-US" dirty="0"/>
              <a:t> 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Quick/Merge/Head sort</a:t>
            </a:r>
          </a:p>
          <a:p>
            <a:r>
              <a:rPr lang="en-US" altLang="ko-KR" dirty="0"/>
              <a:t>O(N^2)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이중 </a:t>
            </a:r>
            <a:r>
              <a:rPr lang="en-US" altLang="ko-KR" dirty="0">
                <a:solidFill>
                  <a:srgbClr val="00B050"/>
                </a:solidFill>
              </a:rPr>
              <a:t>for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  <a:r>
              <a:rPr lang="en-US" altLang="ko-KR" dirty="0"/>
              <a:t>, Insertion/Bubble/Selection sort</a:t>
            </a:r>
          </a:p>
          <a:p>
            <a:r>
              <a:rPr lang="en-US" altLang="ko-KR" dirty="0"/>
              <a:t>O(2^N)</a:t>
            </a:r>
          </a:p>
          <a:p>
            <a:pPr lvl="1"/>
            <a:r>
              <a:rPr lang="ko-KR" altLang="en-US" dirty="0"/>
              <a:t>피보나치 수열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AFE9D-44F1-E379-4A9A-706B4D0A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B3CEF-652B-5A59-0594-627F9044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35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A3799-8622-75E8-5AC7-9E2E0246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C2BAE-BF1C-9949-2908-1A0B1751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횟수를 기준으로 함</a:t>
            </a:r>
            <a:endParaRPr lang="en-US" altLang="ko-KR" dirty="0"/>
          </a:p>
          <a:p>
            <a:r>
              <a:rPr lang="en-US" altLang="ko-KR" dirty="0"/>
              <a:t>for( </a:t>
            </a:r>
            <a:r>
              <a:rPr lang="ko-KR" altLang="en-US" dirty="0"/>
              <a:t>첫 시작 값</a:t>
            </a:r>
            <a:r>
              <a:rPr lang="en-US" altLang="ko-KR" dirty="0"/>
              <a:t>; </a:t>
            </a:r>
            <a:r>
              <a:rPr lang="ko-KR" altLang="en-US" dirty="0"/>
              <a:t>조건</a:t>
            </a:r>
            <a:r>
              <a:rPr lang="en-US" altLang="ko-KR" dirty="0"/>
              <a:t>; </a:t>
            </a:r>
            <a:r>
              <a:rPr lang="ko-KR" altLang="en-US" dirty="0"/>
              <a:t>값의 증감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A194C-27AE-0837-82CC-95EB082A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CF911-5574-FFA8-F235-C966E088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A5D479-EE8F-F0CD-540C-EB5DF5F9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3077832"/>
            <a:ext cx="7162163" cy="1896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A522AC-B810-9E61-F437-86CA1CB6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531"/>
          <a:stretch/>
        </p:blipFill>
        <p:spPr>
          <a:xfrm>
            <a:off x="9050006" y="2306557"/>
            <a:ext cx="2009880" cy="34394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F8418BE-3368-17EF-DA78-05ECABB2D291}"/>
              </a:ext>
            </a:extLst>
          </p:cNvPr>
          <p:cNvCxnSpPr>
            <a:cxnSpLocks/>
          </p:cNvCxnSpPr>
          <p:nvPr/>
        </p:nvCxnSpPr>
        <p:spPr>
          <a:xfrm flipH="1">
            <a:off x="4890821" y="3277630"/>
            <a:ext cx="1197429" cy="249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DA61DF-197E-3555-5663-D88F720457E7}"/>
              </a:ext>
            </a:extLst>
          </p:cNvPr>
          <p:cNvSpPr txBox="1"/>
          <p:nvPr/>
        </p:nvSpPr>
        <p:spPr>
          <a:xfrm>
            <a:off x="6088250" y="2954464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++ </a:t>
            </a:r>
            <a:r>
              <a:rPr lang="ko-KR" altLang="en-US" dirty="0"/>
              <a:t>기호</a:t>
            </a:r>
            <a:r>
              <a:rPr lang="en-US" altLang="ko-KR" dirty="0"/>
              <a:t>:</a:t>
            </a:r>
            <a:r>
              <a:rPr lang="ko-KR" altLang="en-US" dirty="0"/>
              <a:t> 원래 값 </a:t>
            </a:r>
            <a:r>
              <a:rPr lang="en-US" altLang="ko-KR" dirty="0"/>
              <a:t>+1</a:t>
            </a:r>
          </a:p>
          <a:p>
            <a:r>
              <a:rPr lang="en-US" altLang="ko-KR" dirty="0"/>
              <a:t>-- </a:t>
            </a:r>
            <a:r>
              <a:rPr lang="ko-KR" altLang="en-US" dirty="0"/>
              <a:t>기호</a:t>
            </a:r>
            <a:r>
              <a:rPr lang="en-US" altLang="ko-KR" dirty="0"/>
              <a:t>: </a:t>
            </a:r>
            <a:r>
              <a:rPr lang="ko-KR" altLang="en-US" dirty="0"/>
              <a:t>원래 값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123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9AD36-ABB1-93EC-7FC4-3DF55E93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9CC3D-220A-4BA7-CEC3-71828A1C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9790D-2DE6-4E09-5524-C6C9390A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배열과 함께 사용할 경우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E8766-A047-AADA-0C52-5940515A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F3EBE3-AFE6-3881-19CA-CCB561FF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1FF421-0A06-1DEF-365E-882E9E59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41" y="2679128"/>
            <a:ext cx="9096733" cy="22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83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9396796-8FE0-678C-4BA9-5313D79F8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4" y="2640395"/>
            <a:ext cx="8401528" cy="24867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64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A7DAD3-A55D-4124-41AD-D0773D8A16DB}"/>
              </a:ext>
            </a:extLst>
          </p:cNvPr>
          <p:cNvCxnSpPr>
            <a:cxnSpLocks/>
          </p:cNvCxnSpPr>
          <p:nvPr/>
        </p:nvCxnSpPr>
        <p:spPr>
          <a:xfrm flipV="1">
            <a:off x="3211286" y="3426304"/>
            <a:ext cx="489157" cy="2000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97DB47-0617-52A4-3954-7B3F8A82647B}"/>
              </a:ext>
            </a:extLst>
          </p:cNvPr>
          <p:cNvSpPr txBox="1"/>
          <p:nvPr/>
        </p:nvSpPr>
        <p:spPr>
          <a:xfrm>
            <a:off x="3700443" y="3226249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요소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4A586DE-B3D1-CD2B-F8F5-5235520AD197}"/>
              </a:ext>
            </a:extLst>
          </p:cNvPr>
          <p:cNvCxnSpPr>
            <a:cxnSpLocks/>
          </p:cNvCxnSpPr>
          <p:nvPr/>
        </p:nvCxnSpPr>
        <p:spPr>
          <a:xfrm flipV="1">
            <a:off x="5164351" y="3570514"/>
            <a:ext cx="703049" cy="197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EEB54A-9982-2C18-B624-EA80FE34DC4E}"/>
              </a:ext>
            </a:extLst>
          </p:cNvPr>
          <p:cNvSpPr txBox="1"/>
          <p:nvPr/>
        </p:nvSpPr>
        <p:spPr>
          <a:xfrm>
            <a:off x="5867400" y="3226249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또는 인덱스로 접근 가능한 자료형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열거형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411EB-7E0B-41A4-831D-26D17FEED784}"/>
              </a:ext>
            </a:extLst>
          </p:cNvPr>
          <p:cNvSpPr txBox="1"/>
          <p:nvPr/>
        </p:nvSpPr>
        <p:spPr>
          <a:xfrm>
            <a:off x="762424" y="1941700"/>
            <a:ext cx="725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배열 전체를 순차적으로 탐색할 경우에 편리하게 사용가능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D4B64B-EFDB-770D-74CD-F836DAC2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974" y="1883750"/>
            <a:ext cx="1408655" cy="29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66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14B3C-8F5D-8ADD-C909-867E086F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for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7D9B3-90B7-D501-1979-AD3107E5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가짜 성적표 만들기 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학생수를 입력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입력된 학생 수 만큼 </a:t>
            </a:r>
            <a:r>
              <a:rPr lang="en-US" altLang="ko-KR" dirty="0"/>
              <a:t>0~100</a:t>
            </a:r>
            <a:r>
              <a:rPr lang="ko-KR" altLang="en-US" dirty="0"/>
              <a:t>점 사이의 </a:t>
            </a:r>
            <a:r>
              <a:rPr lang="ko-KR" altLang="en-US" dirty="0" err="1"/>
              <a:t>랜덤한</a:t>
            </a:r>
            <a:r>
              <a:rPr lang="ko-KR" altLang="en-US" dirty="0"/>
              <a:t> 점수를 생성하고 각 학생에게 점수를 할당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학생의 이름은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1”, “</a:t>
            </a:r>
            <a:r>
              <a:rPr lang="ko-KR" altLang="en-US" dirty="0"/>
              <a:t>학생</a:t>
            </a:r>
            <a:r>
              <a:rPr lang="en-US" altLang="ko-KR" dirty="0"/>
              <a:t>2”, ... </a:t>
            </a:r>
            <a:r>
              <a:rPr lang="ko-KR" altLang="en-US" dirty="0"/>
              <a:t>와 같이 숫자만 붙여서 표기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모든 학생에 대해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</a:t>
            </a:r>
            <a:r>
              <a:rPr lang="ko-KR" altLang="en-US" dirty="0"/>
              <a:t>의 점수</a:t>
            </a:r>
            <a:r>
              <a:rPr lang="en-US" altLang="ko-KR" dirty="0"/>
              <a:t>: 42</a:t>
            </a:r>
            <a:r>
              <a:rPr lang="ko-KR" altLang="en-US" dirty="0"/>
              <a:t>점</a:t>
            </a:r>
            <a:r>
              <a:rPr lang="en-US" altLang="ko-KR" dirty="0"/>
              <a:t>” </a:t>
            </a:r>
            <a:r>
              <a:rPr lang="ko-KR" altLang="en-US" dirty="0"/>
              <a:t>과 같은 형태로 결과를 표시</a:t>
            </a:r>
            <a:endParaRPr lang="en-US" altLang="ko-KR" dirty="0"/>
          </a:p>
          <a:p>
            <a:pPr lvl="1"/>
            <a:r>
              <a:rPr lang="ko-KR" altLang="en-US" dirty="0"/>
              <a:t>이름과 성적을 입력하면 위와 같은 문자열을 만들어주는 함수를 작성하여 사용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EB516-6AB9-DC89-5AC4-43308D44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BF621-8D05-65CF-6DFC-8F103E46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7399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74C6-EA76-E5C0-7A75-064B1367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9F0BD-5947-DE4A-3994-F96BE2F2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ko-KR" altLang="en-US" dirty="0"/>
              <a:t>조건을 기준으로 반복</a:t>
            </a:r>
            <a:endParaRPr lang="en-US" altLang="ko-KR" dirty="0"/>
          </a:p>
          <a:p>
            <a:r>
              <a:rPr lang="ko-KR" altLang="en-US" dirty="0"/>
              <a:t>무한 반복을 수행할 경우 자주 이용됨</a:t>
            </a:r>
            <a:endParaRPr lang="en-US" altLang="ko-KR" dirty="0"/>
          </a:p>
          <a:p>
            <a:r>
              <a:rPr lang="en-US" altLang="ko-KR" dirty="0"/>
              <a:t>while( </a:t>
            </a:r>
            <a:r>
              <a:rPr lang="ko-KR" altLang="en-US" dirty="0"/>
              <a:t>조건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CB214-3702-03B8-F547-1E9B9756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16FBEE-7C17-02F6-E404-AC665377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BCB419-0F21-1E91-3357-0A76A36C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48" y="3610395"/>
            <a:ext cx="2504904" cy="16445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43E365-9CB6-78E4-BEC3-F1AD7C56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9" y="3074115"/>
            <a:ext cx="4300267" cy="27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997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759C-EE85-A8FE-35F3-289692D2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B5C0C-BC1A-E915-40C0-D7ABD912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F2237-231E-AD25-49EB-30CDB178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en-US" altLang="ko-KR" dirty="0"/>
              <a:t>break: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안에서 탈출</a:t>
            </a:r>
            <a:endParaRPr lang="en-US" altLang="ko-KR" dirty="0"/>
          </a:p>
          <a:p>
            <a:r>
              <a:rPr lang="en-US" altLang="ko-KR" dirty="0"/>
              <a:t>continue: </a:t>
            </a:r>
            <a:r>
              <a:rPr lang="ko-KR" altLang="en-US" dirty="0"/>
              <a:t>현재 반복만 </a:t>
            </a:r>
            <a:r>
              <a:rPr lang="ko-KR" altLang="en-US" dirty="0" err="1"/>
              <a:t>스킵하고</a:t>
            </a:r>
            <a:r>
              <a:rPr lang="ko-KR" altLang="en-US" dirty="0"/>
              <a:t> 다음 반복 진행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4A6B8-22B0-FFC3-58D9-57B06438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D879FA-5F75-D936-0516-CFDB0E85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9F29A7-B07C-3973-2D71-86FE6414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10" y="3113314"/>
            <a:ext cx="4563114" cy="19634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C5AE82-2142-9DFA-83E2-14DD6E499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13314"/>
            <a:ext cx="4299857" cy="25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967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+ if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AF6A9E-A089-E1B3-058B-44428F4FB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6160" y="1467803"/>
            <a:ext cx="5069840" cy="453677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574FED-C9EC-D17C-D80E-0643B6C9E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650" y="2443986"/>
            <a:ext cx="2169390" cy="258440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BD5A454-79F7-C0E9-1728-B6ABB94782DA}"/>
              </a:ext>
            </a:extLst>
          </p:cNvPr>
          <p:cNvCxnSpPr>
            <a:cxnSpLocks/>
          </p:cNvCxnSpPr>
          <p:nvPr/>
        </p:nvCxnSpPr>
        <p:spPr>
          <a:xfrm>
            <a:off x="2450203" y="1845240"/>
            <a:ext cx="2221754" cy="79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F94FBE-7059-E613-26DF-22A533C5CCF2}"/>
              </a:ext>
            </a:extLst>
          </p:cNvPr>
          <p:cNvSpPr txBox="1"/>
          <p:nvPr/>
        </p:nvSpPr>
        <p:spPr>
          <a:xfrm>
            <a:off x="4671957" y="1724254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반복 조건</a:t>
            </a:r>
          </a:p>
        </p:txBody>
      </p:sp>
    </p:spTree>
    <p:extLst>
      <p:ext uri="{BB962C8B-B14F-4D97-AF65-F5344CB8AC3E}">
        <p14:creationId xmlns:p14="http://schemas.microsoft.com/office/powerpoint/2010/main" val="42601552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E2325-7392-0406-C430-C4CD38FB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while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4F010-CDDB-314B-16DE-53F80688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가위바위보 게임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보에 대한 버튼을 </a:t>
            </a:r>
            <a:r>
              <a:rPr lang="en-US" altLang="ko-KR" dirty="0"/>
              <a:t>3</a:t>
            </a:r>
            <a:r>
              <a:rPr lang="ko-KR" altLang="en-US" dirty="0"/>
              <a:t>개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셋 중 아무 버튼이나 클릭하면 컴퓨터도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하나를 랜덤하게 선택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컴퓨터가 무엇을 선택했는지 화면에 표시하고</a:t>
            </a:r>
            <a:r>
              <a:rPr lang="en-US" altLang="ko-KR" dirty="0"/>
              <a:t>, </a:t>
            </a:r>
            <a:r>
              <a:rPr lang="ko-KR" altLang="en-US" dirty="0"/>
              <a:t>사용자가 선택한 것과 비교하여 승패를 가름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사용자와 컴퓨터의 점수를 표시하고 먼저 </a:t>
            </a:r>
            <a:r>
              <a:rPr lang="en-US" altLang="ko-KR" dirty="0"/>
              <a:t>3</a:t>
            </a:r>
            <a:r>
              <a:rPr lang="ko-KR" altLang="en-US" dirty="0"/>
              <a:t>점을 얻는 쪽이 최종 승리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331F7-6F39-0889-6DB5-99284535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40C8A-C010-B5CA-1036-96B32EB6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5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4F3E4-82A5-FFF1-5C9A-B96122EC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251F0-99F0-CE1B-4800-54BA91C6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강의에서 다루었던 내용과 같이 </a:t>
            </a:r>
            <a:r>
              <a:rPr lang="en-US" altLang="ko-KR" dirty="0" err="1"/>
              <a:t>TextBox</a:t>
            </a:r>
            <a:r>
              <a:rPr lang="ko-KR" altLang="en-US" dirty="0"/>
              <a:t>를 이용해 결과를 확인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03686-B72A-F2C4-F375-5D93B361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FFB4F-E032-FD2F-F287-2359076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D9DFE40-1F77-5010-9848-728234E3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5" y="3395169"/>
            <a:ext cx="2305372" cy="14003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E3A89BC-1F63-E975-74D6-E9E6E2BEF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983" y="3313639"/>
            <a:ext cx="3427148" cy="15385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2C83A2C-565C-6064-B08E-DA65589B5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287" y="3492257"/>
            <a:ext cx="2553056" cy="118126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F203703-23A1-B471-B282-74C4B0D8D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647" y="3606572"/>
            <a:ext cx="2591162" cy="952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45D8AB-DD2E-A15D-6DAC-3768E11D37AA}"/>
              </a:ext>
            </a:extLst>
          </p:cNvPr>
          <p:cNvSpPr txBox="1"/>
          <p:nvPr/>
        </p:nvSpPr>
        <p:spPr>
          <a:xfrm>
            <a:off x="522455" y="307556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ToolBox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0A4D92-7F64-C9D0-6519-3AE57F12F466}"/>
              </a:ext>
            </a:extLst>
          </p:cNvPr>
          <p:cNvSpPr txBox="1"/>
          <p:nvPr/>
        </p:nvSpPr>
        <p:spPr>
          <a:xfrm>
            <a:off x="6501287" y="310816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24943F-9039-561F-5E8D-BCE5090CC639}"/>
              </a:ext>
            </a:extLst>
          </p:cNvPr>
          <p:cNvCxnSpPr>
            <a:cxnSpLocks/>
          </p:cNvCxnSpPr>
          <p:nvPr/>
        </p:nvCxnSpPr>
        <p:spPr>
          <a:xfrm>
            <a:off x="929513" y="4201706"/>
            <a:ext cx="4383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F67DAA-42ED-0E76-F06B-430988E1F64D}"/>
              </a:ext>
            </a:extLst>
          </p:cNvPr>
          <p:cNvCxnSpPr>
            <a:cxnSpLocks/>
          </p:cNvCxnSpPr>
          <p:nvPr/>
        </p:nvCxnSpPr>
        <p:spPr>
          <a:xfrm>
            <a:off x="6666554" y="4127396"/>
            <a:ext cx="13892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2312EF8-C893-1632-C0EF-FFA43326E4B7}"/>
              </a:ext>
            </a:extLst>
          </p:cNvPr>
          <p:cNvCxnSpPr>
            <a:cxnSpLocks/>
          </p:cNvCxnSpPr>
          <p:nvPr/>
        </p:nvCxnSpPr>
        <p:spPr>
          <a:xfrm>
            <a:off x="9373229" y="3985072"/>
            <a:ext cx="18565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6398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E649A-CDC7-BFD9-AD19-B9559A203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AE64E-6A2F-10C5-6C82-CCD07D4B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602-FF20-4AFA-F577-4F59637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파일을 생성하면 파일 이름으로 클래스가 생성됨</a:t>
            </a:r>
            <a:endParaRPr lang="en-US" altLang="ko-KR" dirty="0"/>
          </a:p>
          <a:p>
            <a:r>
              <a:rPr lang="ko-KR" altLang="en-US" dirty="0"/>
              <a:t>클래스는 </a:t>
            </a:r>
            <a:r>
              <a:rPr lang="en-US" altLang="ko-KR" dirty="0"/>
              <a:t>“</a:t>
            </a:r>
            <a:r>
              <a:rPr lang="ko-KR" altLang="en-US" dirty="0" err="1"/>
              <a:t>인스터스</a:t>
            </a:r>
            <a:r>
              <a:rPr lang="en-US" altLang="ko-KR" dirty="0"/>
              <a:t>” </a:t>
            </a:r>
            <a:r>
              <a:rPr lang="ko-KR" altLang="en-US" dirty="0"/>
              <a:t>라는 것을 만들어서 클래스에 작성한 변수 및 함수를 동작 시킬 수 있음</a:t>
            </a:r>
            <a:endParaRPr lang="en-US" altLang="ko-KR" dirty="0"/>
          </a:p>
          <a:p>
            <a:pPr lvl="1"/>
            <a:r>
              <a:rPr lang="ko-KR" altLang="en-US" dirty="0"/>
              <a:t>자세한 설명은 이후 클래스를 배우면서 진행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331B7-AB52-599A-5B17-8A49289A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99946D-1F8C-9F17-01F3-2D8CE91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7BF401-580F-A7C4-FB1D-0849DB33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03" y="3837948"/>
            <a:ext cx="5011102" cy="215381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CD3F89-3249-8657-6DCA-C24700393B3E}"/>
              </a:ext>
            </a:extLst>
          </p:cNvPr>
          <p:cNvCxnSpPr>
            <a:cxnSpLocks/>
          </p:cNvCxnSpPr>
          <p:nvPr/>
        </p:nvCxnSpPr>
        <p:spPr>
          <a:xfrm>
            <a:off x="3054305" y="5018613"/>
            <a:ext cx="7371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F4BFD83-6850-F922-DEEC-20BC1174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908" y="3836125"/>
            <a:ext cx="4334064" cy="21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107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2174-A977-AD65-1F06-9BD01E25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98734-E37B-46B7-1371-A9516B3F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 함수를 작성하고 클래스의 인스턴스를 통해 함수를 사용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ED2CB-74B8-6417-2CB0-005638E0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A6EC7-0B46-D0C2-09C3-A67D3721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9B7DD5-C8EE-CB14-795D-73941859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5" y="2696258"/>
            <a:ext cx="5167592" cy="29470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8CA958-7C65-A8D6-2323-9450CD71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96" y="2696258"/>
            <a:ext cx="6019893" cy="249707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633081-1274-6B39-88A9-889302ECB668}"/>
              </a:ext>
            </a:extLst>
          </p:cNvPr>
          <p:cNvCxnSpPr>
            <a:cxnSpLocks/>
          </p:cNvCxnSpPr>
          <p:nvPr/>
        </p:nvCxnSpPr>
        <p:spPr>
          <a:xfrm>
            <a:off x="838200" y="4121630"/>
            <a:ext cx="8686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1A3CC5-C086-9601-FF2C-B4160B9B43F4}"/>
              </a:ext>
            </a:extLst>
          </p:cNvPr>
          <p:cNvSpPr txBox="1"/>
          <p:nvPr/>
        </p:nvSpPr>
        <p:spPr>
          <a:xfrm>
            <a:off x="1045029" y="4130339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을 붙여줘야 사용가능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A2493D9-578E-E015-6C30-8C8185AA3CDA}"/>
              </a:ext>
            </a:extLst>
          </p:cNvPr>
          <p:cNvCxnSpPr>
            <a:cxnSpLocks/>
          </p:cNvCxnSpPr>
          <p:nvPr/>
        </p:nvCxnSpPr>
        <p:spPr>
          <a:xfrm>
            <a:off x="6346371" y="4459238"/>
            <a:ext cx="8686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3C7768-1D03-82B0-336A-B5D627B9D344}"/>
              </a:ext>
            </a:extLst>
          </p:cNvPr>
          <p:cNvCxnSpPr>
            <a:cxnSpLocks/>
          </p:cNvCxnSpPr>
          <p:nvPr/>
        </p:nvCxnSpPr>
        <p:spPr>
          <a:xfrm>
            <a:off x="7291251" y="4459238"/>
            <a:ext cx="159149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FCC4F1-B412-694C-3733-E667EB452032}"/>
              </a:ext>
            </a:extLst>
          </p:cNvPr>
          <p:cNvSpPr txBox="1"/>
          <p:nvPr/>
        </p:nvSpPr>
        <p:spPr>
          <a:xfrm>
            <a:off x="6346371" y="4464227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인스턴스 이름 </a:t>
            </a:r>
            <a:r>
              <a:rPr lang="en-US" altLang="ko-KR" dirty="0"/>
              <a:t>-&gt; </a:t>
            </a:r>
            <a:r>
              <a:rPr lang="ko-KR" altLang="en-US" dirty="0"/>
              <a:t>인스턴스 생성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4C3ACB1-E7FC-242B-5999-BC0598963ED3}"/>
              </a:ext>
            </a:extLst>
          </p:cNvPr>
          <p:cNvCxnSpPr>
            <a:cxnSpLocks/>
          </p:cNvCxnSpPr>
          <p:nvPr/>
        </p:nvCxnSpPr>
        <p:spPr>
          <a:xfrm>
            <a:off x="8086997" y="5081901"/>
            <a:ext cx="34779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084D94-9415-1C39-5EC8-624835819567}"/>
              </a:ext>
            </a:extLst>
          </p:cNvPr>
          <p:cNvSpPr txBox="1"/>
          <p:nvPr/>
        </p:nvSpPr>
        <p:spPr>
          <a:xfrm>
            <a:off x="7951014" y="5109209"/>
            <a:ext cx="39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인스턴스 이름</a:t>
            </a:r>
            <a:r>
              <a:rPr lang="en-US" altLang="ko-KR" dirty="0"/>
              <a:t>.</a:t>
            </a:r>
            <a:r>
              <a:rPr lang="ko-KR" altLang="en-US" dirty="0"/>
              <a:t>클래스 내부에 선언된 함수 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A7F3619-F2B8-9240-20E6-1608AC4F733C}"/>
              </a:ext>
            </a:extLst>
          </p:cNvPr>
          <p:cNvCxnSpPr>
            <a:cxnSpLocks/>
          </p:cNvCxnSpPr>
          <p:nvPr/>
        </p:nvCxnSpPr>
        <p:spPr>
          <a:xfrm>
            <a:off x="9175025" y="4459238"/>
            <a:ext cx="16453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478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AC5B-CA72-2689-6157-6D5B46A3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1C2A1-20A7-94FF-AFEB-52165B1B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0BE8D-ED8A-18BF-454F-534D54AA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 함수를 작성하고 클래스의 인스턴스를 통해 함수를 사용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96601-9CDF-32B0-D86A-5FCBDA25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806B0-E1D7-D7BD-4D9D-9C44A04D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879041-84EB-41B4-2F42-E4A0357D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6258"/>
            <a:ext cx="4778829" cy="3259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DE4E64-450C-FF0A-A284-3B603A83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54" y="2696258"/>
            <a:ext cx="5312229" cy="25206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EE7349-A094-A728-D47D-C3B3CBB9AEB0}"/>
              </a:ext>
            </a:extLst>
          </p:cNvPr>
          <p:cNvCxnSpPr>
            <a:cxnSpLocks/>
          </p:cNvCxnSpPr>
          <p:nvPr/>
        </p:nvCxnSpPr>
        <p:spPr>
          <a:xfrm>
            <a:off x="1360714" y="3799413"/>
            <a:ext cx="339416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3ADF74-2C3F-D91E-C3C6-F71413447F72}"/>
              </a:ext>
            </a:extLst>
          </p:cNvPr>
          <p:cNvSpPr txBox="1"/>
          <p:nvPr/>
        </p:nvSpPr>
        <p:spPr>
          <a:xfrm>
            <a:off x="6574973" y="5216932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을 붙여주면 변수도 사용 가능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F294BE4-8560-A389-66A8-5F6CA9A7F5DD}"/>
              </a:ext>
            </a:extLst>
          </p:cNvPr>
          <p:cNvCxnSpPr>
            <a:cxnSpLocks/>
          </p:cNvCxnSpPr>
          <p:nvPr/>
        </p:nvCxnSpPr>
        <p:spPr>
          <a:xfrm>
            <a:off x="6450874" y="5144887"/>
            <a:ext cx="424325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033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BC13-1057-F4F9-1EC7-40A1666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미니 프로젝트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윈도우 계산기 따라서 만들기</a:t>
            </a:r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4F32C2FA-979B-7FA8-9E57-7C7A62A6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883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팀장님이 </a:t>
            </a:r>
            <a:r>
              <a:rPr lang="en-US" altLang="ko-KR" dirty="0"/>
              <a:t>Remote Repo. </a:t>
            </a:r>
            <a:r>
              <a:rPr lang="ko-KR" altLang="en-US" dirty="0"/>
              <a:t>및 솔루션 만들기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Fork </a:t>
            </a:r>
            <a:r>
              <a:rPr lang="ko-KR" altLang="en-US" dirty="0"/>
              <a:t>또는 </a:t>
            </a:r>
            <a:r>
              <a:rPr lang="en-US" altLang="ko-KR" dirty="0"/>
              <a:t>Collaborator </a:t>
            </a:r>
            <a:r>
              <a:rPr lang="ko-KR" altLang="en-US" dirty="0"/>
              <a:t>편한 방법을 사용하되 어느 쪽이든 </a:t>
            </a:r>
            <a:r>
              <a:rPr lang="en-US" altLang="ko-KR" dirty="0"/>
              <a:t>Pull Request</a:t>
            </a:r>
            <a:r>
              <a:rPr lang="ko-KR" altLang="en-US" dirty="0"/>
              <a:t>는 사용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버튼 위치</a:t>
            </a:r>
            <a:r>
              <a:rPr lang="en-US" altLang="ko-KR" dirty="0"/>
              <a:t>, </a:t>
            </a:r>
            <a:r>
              <a:rPr lang="ko-KR" altLang="en-US" dirty="0"/>
              <a:t>숫자 표기 방식</a:t>
            </a:r>
            <a:r>
              <a:rPr lang="en-US" altLang="ko-KR" dirty="0"/>
              <a:t>, </a:t>
            </a:r>
            <a:r>
              <a:rPr lang="ko-KR" altLang="en-US" dirty="0"/>
              <a:t>내역 보기 등등 여러가지 기능 중 현재 팀 멤버로 구현 가능한 부분과 불가능한 부분을 추리기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구현이 어려운 기능은 다른 형태로 타협 가능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계산 내역은 새창으로 띄우기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참고로 표준</a:t>
            </a:r>
            <a:r>
              <a:rPr lang="en-US" altLang="ko-KR" dirty="0"/>
              <a:t>, </a:t>
            </a:r>
            <a:r>
              <a:rPr lang="ko-KR" altLang="en-US" dirty="0"/>
              <a:t>공학용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프로그래머</a:t>
            </a:r>
            <a:r>
              <a:rPr lang="en-US" altLang="ko-KR" dirty="0"/>
              <a:t>, </a:t>
            </a:r>
            <a:r>
              <a:rPr lang="ko-KR" altLang="en-US" dirty="0"/>
              <a:t>날짜 계산 등등 여러 기능이 있음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추려진 기능 목록을 갖고 역할을 나누기 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충돌이 지나치게 발생하지 않도록 각자 어떤 파일을 어떤 이름으로 작성할지 미리 협의하기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문서 작성이 완료되면 리더님께 검토 받고 </a:t>
            </a:r>
            <a:r>
              <a:rPr lang="ko-KR" altLang="en-US" dirty="0" err="1"/>
              <a:t>컨펌이</a:t>
            </a:r>
            <a:r>
              <a:rPr lang="ko-KR" altLang="en-US" dirty="0"/>
              <a:t> 되면 개발을 시작하기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BFB1-2DA0-2F20-AD44-CA5C5F4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0B11-CD29-3A7E-2B71-977BB9D3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7C6FDC-D000-DE0B-6227-2BE79D0B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180" y="5167312"/>
            <a:ext cx="1367263" cy="167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9818F-3305-24F0-CEE8-2C17DB98B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42512-5CEE-09BC-A6BB-4C15427A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6A3B0-1F0A-4911-6EA0-0552249F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소스코드는 </a:t>
            </a:r>
            <a:r>
              <a:rPr lang="en-US" altLang="ko-KR" dirty="0"/>
              <a:t>public Form1() </a:t>
            </a:r>
            <a:r>
              <a:rPr lang="ko-KR" altLang="en-US" dirty="0"/>
              <a:t>중괄호 안에 작성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7277-09BA-8CBD-D264-C91A306E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9AF125-B93B-18CC-5043-8475AE54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41D307-8DAD-3F60-1A0B-CD199C7B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58" y="2780984"/>
            <a:ext cx="2575660" cy="288940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BC53BF-C17A-D03B-B2AB-92A8E200DC9C}"/>
              </a:ext>
            </a:extLst>
          </p:cNvPr>
          <p:cNvCxnSpPr>
            <a:cxnSpLocks/>
          </p:cNvCxnSpPr>
          <p:nvPr/>
        </p:nvCxnSpPr>
        <p:spPr>
          <a:xfrm>
            <a:off x="2168866" y="4806268"/>
            <a:ext cx="4383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A5B1EF-DD9B-43DE-90C5-E9F187F7720A}"/>
              </a:ext>
            </a:extLst>
          </p:cNvPr>
          <p:cNvCxnSpPr>
            <a:cxnSpLocks/>
          </p:cNvCxnSpPr>
          <p:nvPr/>
        </p:nvCxnSpPr>
        <p:spPr>
          <a:xfrm>
            <a:off x="2888043" y="4119839"/>
            <a:ext cx="5428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57A2A2-57EF-900F-0D73-4050541E1CA2}"/>
              </a:ext>
            </a:extLst>
          </p:cNvPr>
          <p:cNvSpPr txBox="1"/>
          <p:nvPr/>
        </p:nvSpPr>
        <p:spPr>
          <a:xfrm>
            <a:off x="4335818" y="3902522"/>
            <a:ext cx="163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Form1.cs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 err="1"/>
              <a:t>우클릭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DA9A5C-22D8-61B4-2D18-5218745CEDA0}"/>
              </a:ext>
            </a:extLst>
          </p:cNvPr>
          <p:cNvCxnSpPr>
            <a:cxnSpLocks/>
          </p:cNvCxnSpPr>
          <p:nvPr/>
        </p:nvCxnSpPr>
        <p:spPr>
          <a:xfrm>
            <a:off x="3530390" y="4815085"/>
            <a:ext cx="1272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7CC02DA-7DE8-F28A-8A78-56F3D2EE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261" y="2843311"/>
            <a:ext cx="395342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3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92FD-8E6D-EFBA-7F18-B1F01D3F7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06485-7AD4-9DBA-F5F8-0CA1906A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7D205-CECC-D52C-0E4C-CB202250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ToolBox</a:t>
            </a:r>
            <a:r>
              <a:rPr lang="ko-KR" altLang="en-US" dirty="0"/>
              <a:t>의 </a:t>
            </a:r>
            <a:r>
              <a:rPr lang="en-US" altLang="ko-KR" dirty="0"/>
              <a:t>Label </a:t>
            </a:r>
            <a:r>
              <a:rPr lang="ko-KR" altLang="en-US" dirty="0"/>
              <a:t>컨트롤을 사용하여 텍스트를 </a:t>
            </a:r>
            <a:r>
              <a:rPr lang="en-US" altLang="ko-KR" dirty="0"/>
              <a:t>Form</a:t>
            </a:r>
            <a:r>
              <a:rPr lang="ko-KR" altLang="en-US" dirty="0"/>
              <a:t>에 넣을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20AAC-4A5E-5265-45D4-45B107DB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12-22(Sun)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FB5066-AAF9-514E-EB63-6F31336F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EA02BD-A5B9-D877-2B17-223F59503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38" y="3203762"/>
            <a:ext cx="2286319" cy="1448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E2B691-0763-91FD-A0FC-6F14AC67A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505" y="3179946"/>
            <a:ext cx="2457793" cy="1495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D431D7-6740-D095-49A9-02A5834DE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046" y="3005860"/>
            <a:ext cx="2676899" cy="2010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8555C2-8536-C4DA-F226-27F03A1D6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693" y="3299025"/>
            <a:ext cx="2562583" cy="125747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D8485AC-C109-76E6-0747-DA28E99B3C8B}"/>
              </a:ext>
            </a:extLst>
          </p:cNvPr>
          <p:cNvCxnSpPr/>
          <p:nvPr/>
        </p:nvCxnSpPr>
        <p:spPr>
          <a:xfrm>
            <a:off x="1282818" y="4050565"/>
            <a:ext cx="309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7511-F91C-2FD0-B512-3C6EA0F32DC7}"/>
              </a:ext>
            </a:extLst>
          </p:cNvPr>
          <p:cNvCxnSpPr>
            <a:cxnSpLocks/>
          </p:cNvCxnSpPr>
          <p:nvPr/>
        </p:nvCxnSpPr>
        <p:spPr>
          <a:xfrm>
            <a:off x="6188587" y="3203762"/>
            <a:ext cx="7091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4773D4-3C75-9E0C-53AB-D9CEC960F440}"/>
              </a:ext>
            </a:extLst>
          </p:cNvPr>
          <p:cNvCxnSpPr>
            <a:cxnSpLocks/>
          </p:cNvCxnSpPr>
          <p:nvPr/>
        </p:nvCxnSpPr>
        <p:spPr>
          <a:xfrm>
            <a:off x="6188587" y="4104308"/>
            <a:ext cx="23489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913568-865E-3543-6722-37CD0D8A2AD4}"/>
              </a:ext>
            </a:extLst>
          </p:cNvPr>
          <p:cNvCxnSpPr>
            <a:cxnSpLocks/>
          </p:cNvCxnSpPr>
          <p:nvPr/>
        </p:nvCxnSpPr>
        <p:spPr>
          <a:xfrm>
            <a:off x="8963274" y="4027894"/>
            <a:ext cx="15466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B2E464-C023-C683-E0A1-7DD0997C5DC4}"/>
              </a:ext>
            </a:extLst>
          </p:cNvPr>
          <p:cNvSpPr txBox="1"/>
          <p:nvPr/>
        </p:nvSpPr>
        <p:spPr>
          <a:xfrm>
            <a:off x="838200" y="285169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ToolBox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BD585-08D6-6358-547B-AB868E117749}"/>
              </a:ext>
            </a:extLst>
          </p:cNvPr>
          <p:cNvSpPr txBox="1"/>
          <p:nvPr/>
        </p:nvSpPr>
        <p:spPr>
          <a:xfrm>
            <a:off x="5864881" y="268625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23394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7698</TotalTime>
  <Words>4470</Words>
  <Application>Microsoft Office PowerPoint</Application>
  <PresentationFormat>와이드스크린</PresentationFormat>
  <Paragraphs>783</Paragraphs>
  <Slides>73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2" baseType="lpstr">
      <vt:lpstr>Wingdings</vt:lpstr>
      <vt:lpstr>맑은 고딕</vt:lpstr>
      <vt:lpstr>AppleSDGothicNeoH00</vt:lpstr>
      <vt:lpstr>Cascadia Mono</vt:lpstr>
      <vt:lpstr>Consolas</vt:lpstr>
      <vt:lpstr>AppleSDGothicNeoB00</vt:lpstr>
      <vt:lpstr>나눔바른고딕</vt:lpstr>
      <vt:lpstr>Arial</vt:lpstr>
      <vt:lpstr>코딩온템플릿</vt:lpstr>
      <vt:lpstr>    x</vt:lpstr>
      <vt:lpstr>C# 기본 문법</vt:lpstr>
      <vt:lpstr>C# 및 .Net 버전</vt:lpstr>
      <vt:lpstr>C# 및 .Net 버전</vt:lpstr>
      <vt:lpstr>C# 및 .Net 버전</vt:lpstr>
      <vt:lpstr>Form1.cs 살펴보기</vt:lpstr>
      <vt:lpstr>실습을 위한 준비</vt:lpstr>
      <vt:lpstr>실습을 위한 준비</vt:lpstr>
      <vt:lpstr>실습을 위한 준비</vt:lpstr>
      <vt:lpstr>실습을 위한 준비</vt:lpstr>
      <vt:lpstr>Scope (코드 영역)</vt:lpstr>
      <vt:lpstr>Scope (코드 영역)</vt:lpstr>
      <vt:lpstr>변수 및 기본 자료 형</vt:lpstr>
      <vt:lpstr>자료형의 종류</vt:lpstr>
      <vt:lpstr>자료형의 종류</vt:lpstr>
      <vt:lpstr>변수의 선언, 사용, 초기화</vt:lpstr>
      <vt:lpstr>변수의 선언 및 사용</vt:lpstr>
      <vt:lpstr>변수와 Scope</vt:lpstr>
      <vt:lpstr>변수 Casting(변환)</vt:lpstr>
      <vt:lpstr>변수 Casting(변환)</vt:lpstr>
      <vt:lpstr>자동 자료형 지정 </vt:lpstr>
      <vt:lpstr>실습. 변수 및 캐스팅</vt:lpstr>
      <vt:lpstr>배열 (Array)</vt:lpstr>
      <vt:lpstr>배열의 종류</vt:lpstr>
      <vt:lpstr>문자와 문자열</vt:lpstr>
      <vt:lpstr>유니코드</vt:lpstr>
      <vt:lpstr>문자열 관련 함수</vt:lpstr>
      <vt:lpstr>실습. 문자열 및 배열 </vt:lpstr>
      <vt:lpstr>실습. 문자열</vt:lpstr>
      <vt:lpstr>함수, 메소드</vt:lpstr>
      <vt:lpstr>함수의 선언</vt:lpstr>
      <vt:lpstr>함수의 선언</vt:lpstr>
      <vt:lpstr>함수 사용</vt:lpstr>
      <vt:lpstr>함수 사용</vt:lpstr>
      <vt:lpstr>실습. 함수</vt:lpstr>
      <vt:lpstr>조건문 </vt:lpstr>
      <vt:lpstr>if 문</vt:lpstr>
      <vt:lpstr>if 문</vt:lpstr>
      <vt:lpstr>비교 연산자</vt:lpstr>
      <vt:lpstr>논리 연산자</vt:lpstr>
      <vt:lpstr>실습. if 문</vt:lpstr>
      <vt:lpstr>사용자 입력 받기</vt:lpstr>
      <vt:lpstr>사용자 입력 받기</vt:lpstr>
      <vt:lpstr>사용자 입력 받기</vt:lpstr>
      <vt:lpstr>실습. 사용자 입력</vt:lpstr>
      <vt:lpstr>switch 문</vt:lpstr>
      <vt:lpstr>switch 문</vt:lpstr>
      <vt:lpstr>enum (열거형)</vt:lpstr>
      <vt:lpstr>enum (열거형)</vt:lpstr>
      <vt:lpstr>goto 점프문 </vt:lpstr>
      <vt:lpstr>goto &amp; switch</vt:lpstr>
      <vt:lpstr>실습. switch 문</vt:lpstr>
      <vt:lpstr>디버깅</vt:lpstr>
      <vt:lpstr>디버깅</vt:lpstr>
      <vt:lpstr>디버깅</vt:lpstr>
      <vt:lpstr>디버깅</vt:lpstr>
      <vt:lpstr>디버깅</vt:lpstr>
      <vt:lpstr>디버깅</vt:lpstr>
      <vt:lpstr>반복문</vt:lpstr>
      <vt:lpstr>Big-O 표기법</vt:lpstr>
      <vt:lpstr>Big-O 표기법</vt:lpstr>
      <vt:lpstr>for 문</vt:lpstr>
      <vt:lpstr>for 문</vt:lpstr>
      <vt:lpstr>foreach 문</vt:lpstr>
      <vt:lpstr>실습. for문</vt:lpstr>
      <vt:lpstr>while 문</vt:lpstr>
      <vt:lpstr>break, continue</vt:lpstr>
      <vt:lpstr>while + if</vt:lpstr>
      <vt:lpstr>실습. while 문</vt:lpstr>
      <vt:lpstr>소스 파일 활용</vt:lpstr>
      <vt:lpstr>소스 파일 활용</vt:lpstr>
      <vt:lpstr>소스 파일 활용</vt:lpstr>
      <vt:lpstr>미니 프로젝트. 윈도우 계산기 따라서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석화 정</cp:lastModifiedBy>
  <cp:revision>1387</cp:revision>
  <dcterms:created xsi:type="dcterms:W3CDTF">2022-06-26T11:10:22Z</dcterms:created>
  <dcterms:modified xsi:type="dcterms:W3CDTF">2024-12-22T03:51:55Z</dcterms:modified>
</cp:coreProperties>
</file>