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0"/>
  </p:notesMasterIdLst>
  <p:sldIdLst>
    <p:sldId id="763" r:id="rId2"/>
    <p:sldId id="256" r:id="rId3"/>
    <p:sldId id="778" r:id="rId4"/>
    <p:sldId id="723" r:id="rId5"/>
    <p:sldId id="724" r:id="rId6"/>
    <p:sldId id="718" r:id="rId7"/>
    <p:sldId id="725" r:id="rId8"/>
    <p:sldId id="776" r:id="rId9"/>
    <p:sldId id="779" r:id="rId10"/>
    <p:sldId id="777" r:id="rId11"/>
    <p:sldId id="780" r:id="rId12"/>
    <p:sldId id="709" r:id="rId13"/>
    <p:sldId id="717" r:id="rId14"/>
    <p:sldId id="711" r:id="rId15"/>
    <p:sldId id="713" r:id="rId16"/>
    <p:sldId id="762" r:id="rId17"/>
    <p:sldId id="766" r:id="rId18"/>
    <p:sldId id="712" r:id="rId19"/>
    <p:sldId id="764" r:id="rId20"/>
    <p:sldId id="765" r:id="rId21"/>
    <p:sldId id="719" r:id="rId22"/>
    <p:sldId id="716" r:id="rId23"/>
    <p:sldId id="715" r:id="rId24"/>
    <p:sldId id="720" r:id="rId25"/>
    <p:sldId id="721" r:id="rId26"/>
    <p:sldId id="722" r:id="rId27"/>
    <p:sldId id="674" r:id="rId28"/>
    <p:sldId id="676" r:id="rId29"/>
    <p:sldId id="714" r:id="rId30"/>
    <p:sldId id="726" r:id="rId31"/>
    <p:sldId id="727" r:id="rId32"/>
    <p:sldId id="728" r:id="rId33"/>
    <p:sldId id="729" r:id="rId34"/>
    <p:sldId id="730" r:id="rId35"/>
    <p:sldId id="731" r:id="rId36"/>
    <p:sldId id="732" r:id="rId37"/>
    <p:sldId id="744" r:id="rId38"/>
    <p:sldId id="745" r:id="rId39"/>
    <p:sldId id="746" r:id="rId40"/>
    <p:sldId id="742" r:id="rId41"/>
    <p:sldId id="741" r:id="rId42"/>
    <p:sldId id="737" r:id="rId43"/>
    <p:sldId id="747" r:id="rId44"/>
    <p:sldId id="743" r:id="rId45"/>
    <p:sldId id="739" r:id="rId46"/>
    <p:sldId id="740" r:id="rId47"/>
    <p:sldId id="733" r:id="rId48"/>
    <p:sldId id="735" r:id="rId49"/>
    <p:sldId id="748" r:id="rId50"/>
    <p:sldId id="749" r:id="rId51"/>
    <p:sldId id="750" r:id="rId52"/>
    <p:sldId id="751" r:id="rId53"/>
    <p:sldId id="753" r:id="rId54"/>
    <p:sldId id="754" r:id="rId55"/>
    <p:sldId id="755" r:id="rId56"/>
    <p:sldId id="752" r:id="rId57"/>
    <p:sldId id="756" r:id="rId58"/>
    <p:sldId id="758" r:id="rId59"/>
    <p:sldId id="759" r:id="rId60"/>
    <p:sldId id="772" r:id="rId61"/>
    <p:sldId id="760" r:id="rId62"/>
    <p:sldId id="773" r:id="rId63"/>
    <p:sldId id="774" r:id="rId64"/>
    <p:sldId id="775" r:id="rId65"/>
    <p:sldId id="767" r:id="rId66"/>
    <p:sldId id="768" r:id="rId67"/>
    <p:sldId id="769" r:id="rId68"/>
    <p:sldId id="770" r:id="rId69"/>
  </p:sldIdLst>
  <p:sldSz cx="12192000" cy="6858000"/>
  <p:notesSz cx="6858000" cy="9144000"/>
  <p:embeddedFontLst>
    <p:embeddedFont>
      <p:font typeface="AppleSDGothicNeoB00" panose="02000503000000000000" pitchFamily="2" charset="-127"/>
      <p:regular r:id="rId71"/>
    </p:embeddedFont>
    <p:embeddedFont>
      <p:font typeface="AppleSDGothicNeoH00" panose="02000503000000000000" pitchFamily="2" charset="-127"/>
      <p:regular r:id="rId72"/>
    </p:embeddedFont>
    <p:embeddedFont>
      <p:font typeface="Cascadia Mono" panose="020B0609020000020004" pitchFamily="49" charset="0"/>
      <p:regular r:id="rId73"/>
      <p:bold r:id="rId74"/>
    </p:embeddedFont>
    <p:embeddedFont>
      <p:font typeface="나눔바른고딕" panose="020B0603020101020101" pitchFamily="50" charset="-127"/>
      <p:regular r:id="rId75"/>
      <p:bold r:id="rId76"/>
    </p:embeddedFont>
    <p:embeddedFont>
      <p:font typeface="맑은 고딕" panose="020B0503020000020004" pitchFamily="50" charset="-127"/>
      <p:regular r:id="rId77"/>
      <p:bold r:id="rId7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1" autoAdjust="0"/>
    <p:restoredTop sz="81958" autoAdjust="0"/>
  </p:normalViewPr>
  <p:slideViewPr>
    <p:cSldViewPr snapToGrid="0">
      <p:cViewPr varScale="1">
        <p:scale>
          <a:sx n="79" d="100"/>
          <a:sy n="79" d="100"/>
        </p:scale>
        <p:origin x="120" y="77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john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클래스와 </a:t>
            </a:r>
            <a:r>
              <a:rPr lang="en-US" altLang="ko-KR"/>
              <a:t>linda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클래스는 이름만 같을 뿐 완전히 다른 클래스임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두개를 각각 </a:t>
            </a:r>
            <a:r>
              <a:rPr lang="en-US" altLang="ko-KR"/>
              <a:t>john, linda </a:t>
            </a:r>
            <a:r>
              <a:rPr lang="ko-KR" altLang="en-US"/>
              <a:t>라는 네임스페이스를 만들어서 구분하여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86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john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클래스와 </a:t>
            </a:r>
            <a:r>
              <a:rPr lang="en-US" altLang="ko-KR"/>
              <a:t>linda</a:t>
            </a:r>
            <a:r>
              <a:rPr lang="ko-KR" altLang="en-US"/>
              <a:t>의 </a:t>
            </a:r>
            <a:r>
              <a:rPr lang="en-US" altLang="ko-KR"/>
              <a:t>School </a:t>
            </a:r>
            <a:r>
              <a:rPr lang="ko-KR" altLang="en-US"/>
              <a:t>클래스는 이름만 같을 뿐 완전히 다른 클래스임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 두개를 각각 </a:t>
            </a:r>
            <a:r>
              <a:rPr lang="en-US" altLang="ko-KR"/>
              <a:t>john, linda </a:t>
            </a:r>
            <a:r>
              <a:rPr lang="ko-KR" altLang="en-US"/>
              <a:t>라는 네임스페이스를 만들어서 구분하여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77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52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0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4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4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45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3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27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6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16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8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0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7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70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0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6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2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7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2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0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4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3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8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9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8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12-21(Sat)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yMGa3qAmvM?si=KEOQjHJSiudpH1-8&amp;t=45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log.io/@gil0127/%EC%8B%B1%EA%B8%80%EC%8A%A4%EB%A0%88%EB%93%9CSingle-thread-vs-%EB%A9%80%ED%8B%B0%EC%8A%A4%EB%A0%88%EB%93%9C-Multi-thread-t5gv4udj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eststar-1.tistory.com/2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cl/fi/nldenwq29tantqnjf0wnd/CSharp_Race_Game.zip?rlkey=ila2d2ayuhu6571umjazpbehw&amp;dl=0" TargetMode="External"/><Relationship Id="rId2" Type="http://schemas.openxmlformats.org/officeDocument/2006/relationships/hyperlink" Target="https://cwkcw.tistory.com/13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>
            <a:extLst>
              <a:ext uri="{FF2B5EF4-FFF2-40B4-BE49-F238E27FC236}">
                <a16:creationId xmlns:a16="http://schemas.microsoft.com/office/drawing/2014/main" id="{ECA2BF8C-9661-CF52-78CF-AF4DB4CEA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7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44067-3F45-4DA4-0A82-3AB3E6FA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FB758-4E33-9AB7-9B2A-15F1825E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FFE1D-3393-5D8D-12E2-68B75DF8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48D72A-9E82-8A43-F9A0-A7540B47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3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6B4E9-714C-C41A-EF75-8F3219A4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742A0-F244-8331-8A2A-F2631FE1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45BF1-1082-9599-C104-0A312B46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AC022E-F903-6F9A-5C29-D4FE02FC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3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053DBF-BE00-3FDB-A6C0-5DCCF896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8" y="2186612"/>
            <a:ext cx="3050506" cy="2484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7EEE34-4477-FCF1-3986-55CB9F10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032" y="2186612"/>
            <a:ext cx="4410926" cy="22871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009740-48D9-88BB-DDB1-6FA15B48EE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866"/>
          <a:stretch/>
        </p:blipFill>
        <p:spPr>
          <a:xfrm>
            <a:off x="9224662" y="2186612"/>
            <a:ext cx="1727986" cy="175693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FFB513-6E84-737D-E2B5-A13BAD86E38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239352" y="1807926"/>
            <a:ext cx="610916" cy="6178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ED402B-1912-B9B2-8297-83073EC7069F}"/>
              </a:ext>
            </a:extLst>
          </p:cNvPr>
          <p:cNvSpPr txBox="1"/>
          <p:nvPr/>
        </p:nvSpPr>
        <p:spPr>
          <a:xfrm>
            <a:off x="1360390" y="14385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접근제어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2277D-EA07-33DF-F441-A8E2D84D00D9}"/>
              </a:ext>
            </a:extLst>
          </p:cNvPr>
          <p:cNvSpPr txBox="1"/>
          <p:nvPr/>
        </p:nvSpPr>
        <p:spPr>
          <a:xfrm>
            <a:off x="2586862" y="143800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이름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C9C97F7-9F1E-C0D3-A04B-E34EFCF4288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444698" y="1807332"/>
            <a:ext cx="759481" cy="6272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CD82A5-2C20-A049-C094-92279FBBE2A1}"/>
              </a:ext>
            </a:extLst>
          </p:cNvPr>
          <p:cNvCxnSpPr>
            <a:cxnSpLocks/>
          </p:cNvCxnSpPr>
          <p:nvPr/>
        </p:nvCxnSpPr>
        <p:spPr>
          <a:xfrm>
            <a:off x="3014614" y="3742644"/>
            <a:ext cx="589249" cy="13074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BBAE20-BE8C-9566-F284-7B6F55847DB4}"/>
              </a:ext>
            </a:extLst>
          </p:cNvPr>
          <p:cNvSpPr txBox="1"/>
          <p:nvPr/>
        </p:nvSpPr>
        <p:spPr>
          <a:xfrm>
            <a:off x="3259552" y="505007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426127-40C1-D197-527C-8394CD3DC99C}"/>
              </a:ext>
            </a:extLst>
          </p:cNvPr>
          <p:cNvCxnSpPr>
            <a:cxnSpLocks/>
          </p:cNvCxnSpPr>
          <p:nvPr/>
        </p:nvCxnSpPr>
        <p:spPr>
          <a:xfrm flipV="1">
            <a:off x="2319927" y="1807926"/>
            <a:ext cx="2509012" cy="10819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779A06-309B-C107-E1A3-58510D3601E7}"/>
              </a:ext>
            </a:extLst>
          </p:cNvPr>
          <p:cNvSpPr txBox="1"/>
          <p:nvPr/>
        </p:nvSpPr>
        <p:spPr>
          <a:xfrm>
            <a:off x="4716387" y="1438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필드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9ADA10-9CDD-D91F-6BFB-B736F6CFF79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131840" y="3928575"/>
            <a:ext cx="1023585" cy="13061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81EAC6-8AAD-E012-2889-9EC0C28D8C90}"/>
              </a:ext>
            </a:extLst>
          </p:cNvPr>
          <p:cNvSpPr txBox="1"/>
          <p:nvPr/>
        </p:nvSpPr>
        <p:spPr>
          <a:xfrm>
            <a:off x="4658861" y="523473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이름을 자료형 처럼 사용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AA727B-8A69-76E5-2D80-76C30DB58C68}"/>
              </a:ext>
            </a:extLst>
          </p:cNvPr>
          <p:cNvCxnSpPr>
            <a:cxnSpLocks/>
          </p:cNvCxnSpPr>
          <p:nvPr/>
        </p:nvCxnSpPr>
        <p:spPr>
          <a:xfrm>
            <a:off x="5943649" y="3911041"/>
            <a:ext cx="804774" cy="76034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ACFFF7-3667-78BA-EABB-6D614DA45B0A}"/>
              </a:ext>
            </a:extLst>
          </p:cNvPr>
          <p:cNvSpPr txBox="1"/>
          <p:nvPr/>
        </p:nvSpPr>
        <p:spPr>
          <a:xfrm>
            <a:off x="6519148" y="469986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인스턴스 이름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22B00C1-CD35-91FF-1296-52B14F5EFA00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6519148" y="2765927"/>
            <a:ext cx="1272189" cy="10192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94A8A9-6EFD-1608-740E-FF189D78751D}"/>
              </a:ext>
            </a:extLst>
          </p:cNvPr>
          <p:cNvSpPr txBox="1"/>
          <p:nvPr/>
        </p:nvSpPr>
        <p:spPr>
          <a:xfrm>
            <a:off x="6748423" y="2396595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인스턴스 생성 키워드</a:t>
            </a:r>
          </a:p>
        </p:txBody>
      </p:sp>
    </p:spTree>
    <p:extLst>
      <p:ext uri="{BB962C8B-B14F-4D97-AF65-F5344CB8AC3E}">
        <p14:creationId xmlns:p14="http://schemas.microsoft.com/office/powerpoint/2010/main" val="311814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C63F5-D93E-CD84-D4ED-BDA87942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 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1D9BD-A534-736A-8067-BF2F153F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public</a:t>
            </a:r>
          </a:p>
          <a:p>
            <a:pPr lvl="1"/>
            <a:r>
              <a:rPr lang="ko-KR" altLang="en-US"/>
              <a:t>모든 외부에서 엑세스 가능</a:t>
            </a:r>
            <a:endParaRPr lang="en-US" altLang="ko-KR"/>
          </a:p>
          <a:p>
            <a:r>
              <a:rPr lang="en-US" altLang="ko-KR">
                <a:solidFill>
                  <a:srgbClr val="0000FF"/>
                </a:solidFill>
              </a:rPr>
              <a:t>internal</a:t>
            </a:r>
          </a:p>
          <a:p>
            <a:pPr lvl="1"/>
            <a:r>
              <a:rPr lang="ko-KR" altLang="en-US"/>
              <a:t>동일한 어셈블리</a:t>
            </a:r>
            <a:r>
              <a:rPr lang="en-US" altLang="ko-KR"/>
              <a:t>(</a:t>
            </a:r>
            <a:r>
              <a:rPr lang="ko-KR" altLang="en-US"/>
              <a:t>프로젝트</a:t>
            </a:r>
            <a:r>
              <a:rPr lang="en-US" altLang="ko-KR"/>
              <a:t>)</a:t>
            </a:r>
            <a:r>
              <a:rPr lang="ko-KR" altLang="en-US"/>
              <a:t>에서만 엑세스 가능</a:t>
            </a:r>
            <a:endParaRPr lang="en-US" altLang="ko-KR"/>
          </a:p>
          <a:p>
            <a:r>
              <a:rPr lang="en-US" altLang="ko-KR">
                <a:solidFill>
                  <a:srgbClr val="0000FF"/>
                </a:solidFill>
              </a:rPr>
              <a:t>protected</a:t>
            </a:r>
          </a:p>
          <a:p>
            <a:pPr lvl="1"/>
            <a:r>
              <a:rPr lang="ko-KR" altLang="en-US"/>
              <a:t>상속 관계인 클래스</a:t>
            </a:r>
            <a:r>
              <a:rPr lang="en-US" altLang="ko-KR"/>
              <a:t>(</a:t>
            </a:r>
            <a:r>
              <a:rPr lang="ko-KR" altLang="en-US"/>
              <a:t>파생 클래스</a:t>
            </a:r>
            <a:r>
              <a:rPr lang="en-US" altLang="ko-KR"/>
              <a:t>)</a:t>
            </a:r>
            <a:r>
              <a:rPr lang="ko-KR" altLang="en-US"/>
              <a:t>에서 엑세스 가능</a:t>
            </a:r>
            <a:endParaRPr lang="en-US" altLang="ko-KR"/>
          </a:p>
          <a:p>
            <a:r>
              <a:rPr lang="en-US" altLang="ko-KR">
                <a:solidFill>
                  <a:srgbClr val="0000FF"/>
                </a:solidFill>
              </a:rPr>
              <a:t>private</a:t>
            </a:r>
          </a:p>
          <a:p>
            <a:pPr lvl="1"/>
            <a:r>
              <a:rPr lang="ko-KR" altLang="en-US"/>
              <a:t>해당 클래스</a:t>
            </a:r>
            <a:r>
              <a:rPr lang="en-US" altLang="ko-KR"/>
              <a:t>/</a:t>
            </a:r>
            <a:r>
              <a:rPr lang="ko-KR" altLang="en-US"/>
              <a:t>구조체 내부에서만 엑세스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4BE454-9CCA-DA22-40B0-6D023161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BAA673-C97A-6574-806F-C1157E2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7371CF28-6179-CAD8-0069-91881E0E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3" y="1983975"/>
            <a:ext cx="4149012" cy="33280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생성자</a:t>
            </a:r>
            <a:r>
              <a:rPr lang="en-US" altLang="ko-KR"/>
              <a:t>/</a:t>
            </a:r>
            <a:r>
              <a:rPr lang="ko-KR" altLang="en-US"/>
              <a:t>소멸자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FFB513-6E84-737D-E2B5-A13BAD86E38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98482" y="1915272"/>
            <a:ext cx="1185306" cy="9041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ED402B-1912-B9B2-8297-83073EC7069F}"/>
              </a:ext>
            </a:extLst>
          </p:cNvPr>
          <p:cNvSpPr txBox="1"/>
          <p:nvPr/>
        </p:nvSpPr>
        <p:spPr>
          <a:xfrm>
            <a:off x="2540260" y="1545940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이름과 같음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E4981F0-53D8-2498-3924-D15E5B789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589" y="2226535"/>
            <a:ext cx="5134254" cy="20844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482997D-DFDC-7A90-5320-8076DA2D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2426541"/>
            <a:ext cx="1621085" cy="168440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FAE1811-08A9-7FF7-2133-5F8A1182A87E}"/>
              </a:ext>
            </a:extLst>
          </p:cNvPr>
          <p:cNvCxnSpPr>
            <a:cxnSpLocks/>
          </p:cNvCxnSpPr>
          <p:nvPr/>
        </p:nvCxnSpPr>
        <p:spPr>
          <a:xfrm>
            <a:off x="7449310" y="4018151"/>
            <a:ext cx="16115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123CB5-5B74-AA2B-51A9-451699E4357D}"/>
              </a:ext>
            </a:extLst>
          </p:cNvPr>
          <p:cNvSpPr txBox="1"/>
          <p:nvPr/>
        </p:nvSpPr>
        <p:spPr>
          <a:xfrm>
            <a:off x="755224" y="5601140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접근 제어 없이 </a:t>
            </a:r>
            <a:r>
              <a:rPr lang="en-US" altLang="ko-KR"/>
              <a:t>~ </a:t>
            </a:r>
            <a:r>
              <a:rPr lang="ko-KR" altLang="en-US"/>
              <a:t>기호만 붙임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1B589F2-9EEA-38BA-3474-C1A533A3551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13176" y="4313255"/>
            <a:ext cx="1041630" cy="12878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F4067F44-089F-FC50-9451-C00FBE3F0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4190553"/>
            <a:ext cx="1621085" cy="18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7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partial </a:t>
            </a:r>
            <a:r>
              <a:rPr lang="ko-KR" altLang="en-US"/>
              <a:t>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26160-AA9C-CBBE-F4B0-0BA70C4F8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8" y="2694873"/>
            <a:ext cx="4245935" cy="216133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7025AC-EF66-7496-2136-65897B3669AD}"/>
              </a:ext>
            </a:extLst>
          </p:cNvPr>
          <p:cNvCxnSpPr/>
          <p:nvPr/>
        </p:nvCxnSpPr>
        <p:spPr>
          <a:xfrm>
            <a:off x="1195291" y="322072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393243-0014-FB4A-4789-DE8C27D20843}"/>
              </a:ext>
            </a:extLst>
          </p:cNvPr>
          <p:cNvSpPr txBox="1"/>
          <p:nvPr/>
        </p:nvSpPr>
        <p:spPr>
          <a:xfrm>
            <a:off x="528320" y="1621513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/>
              <a:t>여러 파일에 걸쳐 하나의 클래스를 정의함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54717-1FBF-FE80-250A-DCA9A7A6258F}"/>
              </a:ext>
            </a:extLst>
          </p:cNvPr>
          <p:cNvSpPr txBox="1"/>
          <p:nvPr/>
        </p:nvSpPr>
        <p:spPr>
          <a:xfrm>
            <a:off x="528320" y="5005654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Form1.cs</a:t>
            </a:r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44C238-C8AC-EB33-84CF-6ECF41BFDB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7"/>
          <a:stretch/>
        </p:blipFill>
        <p:spPr>
          <a:xfrm>
            <a:off x="4640257" y="2704248"/>
            <a:ext cx="7419664" cy="1867635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4A190D0-20F9-3343-A828-163EFE15DFA0}"/>
              </a:ext>
            </a:extLst>
          </p:cNvPr>
          <p:cNvCxnSpPr/>
          <p:nvPr/>
        </p:nvCxnSpPr>
        <p:spPr>
          <a:xfrm>
            <a:off x="4730971" y="3190240"/>
            <a:ext cx="9042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B8A654-7B4F-F282-7ABE-80F6B21C1AC1}"/>
              </a:ext>
            </a:extLst>
          </p:cNvPr>
          <p:cNvSpPr txBox="1"/>
          <p:nvPr/>
        </p:nvSpPr>
        <p:spPr>
          <a:xfrm>
            <a:off x="4730971" y="500565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Form1.Designer.cs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1658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2A4D-199B-A16C-29F3-28C1D9CF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r>
              <a:rPr lang="en-US" altLang="ko-KR"/>
              <a:t>(Property)</a:t>
            </a:r>
            <a:r>
              <a:rPr lang="ko-KR" altLang="en-US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767B1-4576-22D6-792B-B7BA780D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D048E-7CD9-81B6-D6C8-F74129B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4A4C0-558B-B8AF-631D-41A63D2F566B}"/>
              </a:ext>
            </a:extLst>
          </p:cNvPr>
          <p:cNvSpPr txBox="1"/>
          <p:nvPr/>
        </p:nvSpPr>
        <p:spPr>
          <a:xfrm>
            <a:off x="5791200" y="4641754"/>
            <a:ext cx="5425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데이터의 은닉성을 지키기 위함 </a:t>
            </a:r>
            <a:endParaRPr lang="en-US" altLang="ko-KR" dirty="0"/>
          </a:p>
          <a:p>
            <a:r>
              <a:rPr lang="en-US" altLang="ko-KR" dirty="0"/>
              <a:t>   =&gt; </a:t>
            </a:r>
            <a:r>
              <a:rPr lang="ko-KR" altLang="en-US" dirty="0"/>
              <a:t>내부적으로 클래스의 데이터를 직접 접근하지 않음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ko-KR" altLang="en-US" dirty="0"/>
              <a:t>가능한 써주세요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FA4B3E3-67FD-0CBD-AD6F-C3AA14279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6721"/>
            <a:ext cx="9602540" cy="1543265"/>
          </a:xfrm>
        </p:spPr>
      </p:pic>
    </p:spTree>
    <p:extLst>
      <p:ext uri="{BB962C8B-B14F-4D97-AF65-F5344CB8AC3E}">
        <p14:creationId xmlns:p14="http://schemas.microsoft.com/office/powerpoint/2010/main" val="2762241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B2A4D-199B-A16C-29F3-28C1D9CF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</a:t>
            </a:r>
            <a:r>
              <a:rPr lang="en-US" altLang="ko-KR"/>
              <a:t>(Property)</a:t>
            </a:r>
            <a:r>
              <a:rPr lang="ko-KR" altLang="en-US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767B1-4576-22D6-792B-B7BA780D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4D048E-7CD9-81B6-D6C8-F74129B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F457B4C-4B06-A448-8A9B-EEEE66279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666" y="1690688"/>
            <a:ext cx="6010481" cy="4351338"/>
          </a:xfrm>
        </p:spPr>
      </p:pic>
    </p:spTree>
    <p:extLst>
      <p:ext uri="{BB962C8B-B14F-4D97-AF65-F5344CB8AC3E}">
        <p14:creationId xmlns:p14="http://schemas.microsoft.com/office/powerpoint/2010/main" val="424908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9B67625-9824-72DA-F2D8-33A46A05C8B3}"/>
              </a:ext>
            </a:extLst>
          </p:cNvPr>
          <p:cNvSpPr/>
          <p:nvPr/>
        </p:nvSpPr>
        <p:spPr>
          <a:xfrm>
            <a:off x="7721703" y="3263474"/>
            <a:ext cx="2128344" cy="196764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/>
              <a:t>Square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D0DBD3-BE43-D092-57E3-845DF8C4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클래스 상속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49E915B-BE7F-249D-DAB1-A110857B9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468" y="1496920"/>
            <a:ext cx="3980092" cy="433772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82642-0696-0572-8854-796A4DD4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BFE0B-2AC4-C440-0926-454FEB1E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2CDD7D7-6E85-4D82-1179-01E1B29B5078}"/>
              </a:ext>
            </a:extLst>
          </p:cNvPr>
          <p:cNvCxnSpPr>
            <a:cxnSpLocks/>
          </p:cNvCxnSpPr>
          <p:nvPr/>
        </p:nvCxnSpPr>
        <p:spPr>
          <a:xfrm flipV="1">
            <a:off x="3968136" y="3665781"/>
            <a:ext cx="1193144" cy="4122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C7C578-BDDD-599B-D1A3-6EE26D79134A}"/>
              </a:ext>
            </a:extLst>
          </p:cNvPr>
          <p:cNvSpPr txBox="1"/>
          <p:nvPr/>
        </p:nvSpPr>
        <p:spPr>
          <a:xfrm>
            <a:off x="5161280" y="34741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상속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4D04A0-71B0-E7ED-AC29-2A4530FAD858}"/>
              </a:ext>
            </a:extLst>
          </p:cNvPr>
          <p:cNvSpPr/>
          <p:nvPr/>
        </p:nvSpPr>
        <p:spPr>
          <a:xfrm>
            <a:off x="7721703" y="1937910"/>
            <a:ext cx="212834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Shape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2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Weapon</a:t>
            </a:r>
            <a:r>
              <a:rPr lang="ko-KR" altLang="en-US" dirty="0"/>
              <a:t> 클래스 정의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공격속도를 저장하는 변수를 가짐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공격속도를 출력하는 </a:t>
            </a:r>
            <a:r>
              <a:rPr lang="en-US" altLang="ko-KR" dirty="0" err="1"/>
              <a:t>getInfo</a:t>
            </a:r>
            <a:r>
              <a:rPr lang="en-US" altLang="ko-KR" dirty="0"/>
              <a:t>() </a:t>
            </a:r>
            <a:r>
              <a:rPr lang="ko-KR" altLang="en-US" dirty="0"/>
              <a:t>메소드를 가짐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4228" y="2630027"/>
            <a:ext cx="5003543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/>
              <a:t>심화 문법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2.  Weapon </a:t>
            </a:r>
            <a:r>
              <a:rPr lang="ko-KR" altLang="en-US" dirty="0"/>
              <a:t>클래스를 상속 받는 </a:t>
            </a:r>
            <a:r>
              <a:rPr lang="en-US" altLang="ko-KR" dirty="0"/>
              <a:t>Rifle, Knife </a:t>
            </a:r>
            <a:r>
              <a:rPr lang="ko-KR" altLang="en-US" dirty="0"/>
              <a:t>클래스 정의 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Rifle </a:t>
            </a:r>
            <a:r>
              <a:rPr lang="ko-KR" altLang="en-US" dirty="0"/>
              <a:t>클래스는 장탄 수를 의미하는 변수를 가짐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Knife </a:t>
            </a:r>
            <a:r>
              <a:rPr lang="ko-KR" altLang="en-US" dirty="0"/>
              <a:t>클래스는 날카로움을 의미하는 변수를 가짐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두 클래스에는 각각 전투력</a:t>
            </a:r>
            <a:r>
              <a:rPr lang="en-US" altLang="ko-KR" dirty="0"/>
              <a:t>(</a:t>
            </a:r>
            <a:r>
              <a:rPr lang="ko-KR" altLang="en-US" dirty="0"/>
              <a:t>공격력 </a:t>
            </a:r>
            <a:r>
              <a:rPr lang="en-US" altLang="ko-KR" dirty="0"/>
              <a:t>* </a:t>
            </a:r>
            <a:r>
              <a:rPr lang="ko-KR" altLang="en-US" dirty="0"/>
              <a:t>공격속도 </a:t>
            </a:r>
            <a:r>
              <a:rPr lang="en-US" altLang="ko-KR" dirty="0"/>
              <a:t>* </a:t>
            </a:r>
            <a:r>
              <a:rPr lang="ko-KR" altLang="en-US" dirty="0"/>
              <a:t>장탄 수 또는 날카로움</a:t>
            </a:r>
            <a:r>
              <a:rPr lang="en-US" altLang="ko-KR" dirty="0"/>
              <a:t>)</a:t>
            </a:r>
            <a:r>
              <a:rPr lang="ko-KR" altLang="en-US" dirty="0"/>
              <a:t>을 반환하는 </a:t>
            </a:r>
            <a:r>
              <a:rPr lang="en-US" altLang="ko-KR" dirty="0" err="1"/>
              <a:t>combatPoint</a:t>
            </a:r>
            <a:r>
              <a:rPr lang="en-US" altLang="ko-KR" dirty="0"/>
              <a:t>() </a:t>
            </a:r>
            <a:r>
              <a:rPr lang="ko-KR" altLang="en-US" dirty="0"/>
              <a:t>메소드를 가짐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생성자에서 모든 변수를 초기화 </a:t>
            </a:r>
            <a:r>
              <a:rPr lang="en-US" altLang="ko-KR" dirty="0"/>
              <a:t>(</a:t>
            </a:r>
            <a:r>
              <a:rPr lang="ko-KR" altLang="en-US" dirty="0"/>
              <a:t>인스턴스 생성시 원하는 값으로 설정</a:t>
            </a:r>
            <a:r>
              <a:rPr lang="en-US" altLang="ko-KR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4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 Rifle</a:t>
            </a:r>
            <a:r>
              <a:rPr lang="ko-KR" altLang="en-US" dirty="0"/>
              <a:t>과 </a:t>
            </a:r>
            <a:r>
              <a:rPr lang="en-US" altLang="ko-KR" dirty="0"/>
              <a:t>Knife </a:t>
            </a:r>
            <a:r>
              <a:rPr lang="ko-KR" altLang="en-US" dirty="0"/>
              <a:t>클래스의 인스턴스를 생성하고 </a:t>
            </a:r>
            <a:r>
              <a:rPr lang="en-US" altLang="ko-KR" dirty="0" err="1"/>
              <a:t>combatPoint</a:t>
            </a:r>
            <a:r>
              <a:rPr lang="en-US" altLang="ko-KR" dirty="0"/>
              <a:t>()</a:t>
            </a:r>
            <a:r>
              <a:rPr lang="ko-KR" altLang="en-US" dirty="0"/>
              <a:t>를 실행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2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8F353-0962-8F2E-F5C7-19A93D2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메소드 오버로드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7072C-70A8-C661-F0E7-2B61E809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23CDE8-A82C-A66B-C1FD-834E28A1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2B6215-0559-CED9-BC98-2608E021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50" y="1325563"/>
            <a:ext cx="4044590" cy="4073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ECF5F7-D464-3584-212B-A4AF3ED0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93" y="1247471"/>
            <a:ext cx="6230219" cy="21815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34F1BB-C7DA-4371-F35C-6BF7D9ED0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177" y="3757381"/>
            <a:ext cx="1584063" cy="19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8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BC179-9ECF-B165-AD76-3A5F480E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메소드 오버라이드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4F7AA-0CBB-E2D1-B188-1BF81A89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C7CE1-C8B5-1E46-739F-1B52DB97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E7A2CD-7F20-24D9-07A8-34CA2949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2" y="1230011"/>
            <a:ext cx="6026972" cy="47279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11C1-DE2C-7F3A-79E7-674506C3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289" y="4091261"/>
            <a:ext cx="1672282" cy="17347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4D346FE-4088-9278-FEC5-6E8083E75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807" y="1160083"/>
            <a:ext cx="4885247" cy="26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53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D47A3-1477-2E6D-5B0C-EF589D1B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2CDD4-7E21-2130-A119-758F370D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2854"/>
          </a:xfrm>
        </p:spPr>
        <p:txBody>
          <a:bodyPr>
            <a:normAutofit/>
          </a:bodyPr>
          <a:lstStyle/>
          <a:p>
            <a:r>
              <a:rPr lang="en-US" altLang="ko-KR" dirty="0"/>
              <a:t>Virtual Method </a:t>
            </a:r>
          </a:p>
          <a:p>
            <a:r>
              <a:rPr lang="ko-KR" altLang="en-US" dirty="0"/>
              <a:t>부모 클래스에 자식 클래스의 인스턴스를 만들어 사용하는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D4770-AAAC-EED8-FE6C-DDBCC80E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1E1447-B8F8-B7F9-3ACD-EA320D6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2EA85-9DBF-1AA4-A856-A0DE3CC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6" y="2804189"/>
            <a:ext cx="5599815" cy="27617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1CCD-8534-E249-1C2B-F9658A73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507" y="2804189"/>
            <a:ext cx="4592918" cy="20619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929B1-CD6E-B758-D841-94CA503F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54" y="4969924"/>
            <a:ext cx="1479224" cy="13419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776FD62-D243-6820-514E-A267F47E87D1}"/>
              </a:ext>
            </a:extLst>
          </p:cNvPr>
          <p:cNvCxnSpPr/>
          <p:nvPr/>
        </p:nvCxnSpPr>
        <p:spPr>
          <a:xfrm>
            <a:off x="6892839" y="4121980"/>
            <a:ext cx="27957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3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19DCA-A0B5-BEE1-878B-011F566A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봉인 </a:t>
            </a:r>
            <a:r>
              <a:rPr lang="en-US" altLang="ko-KR" dirty="0"/>
              <a:t>(sealed)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4B2D0-9E3D-5EAF-A84E-448E9511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541274-930D-878C-75CF-04EC006F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59221-CFB0-C047-31DE-141A95F4C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39" b="47595"/>
          <a:stretch/>
        </p:blipFill>
        <p:spPr>
          <a:xfrm>
            <a:off x="1649664" y="1664750"/>
            <a:ext cx="5697067" cy="24791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2944A-6CC7-1CDB-138D-D7E1DB16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7"/>
          <a:stretch/>
        </p:blipFill>
        <p:spPr>
          <a:xfrm>
            <a:off x="1649664" y="4143908"/>
            <a:ext cx="7097115" cy="216924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8B5AF3-B9A3-FF2A-B5A6-6E6C1F86DEAF}"/>
              </a:ext>
            </a:extLst>
          </p:cNvPr>
          <p:cNvCxnSpPr>
            <a:cxnSpLocks/>
          </p:cNvCxnSpPr>
          <p:nvPr/>
        </p:nvCxnSpPr>
        <p:spPr>
          <a:xfrm>
            <a:off x="3499945" y="3853986"/>
            <a:ext cx="62011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865F6F-669F-3641-6C3D-9E86B2320A27}"/>
              </a:ext>
            </a:extLst>
          </p:cNvPr>
          <p:cNvCxnSpPr>
            <a:cxnSpLocks/>
          </p:cNvCxnSpPr>
          <p:nvPr/>
        </p:nvCxnSpPr>
        <p:spPr>
          <a:xfrm>
            <a:off x="6747641" y="5868275"/>
            <a:ext cx="46245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56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4258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실습</a:t>
            </a:r>
            <a:r>
              <a:rPr lang="en-US" altLang="ko-KR" dirty="0"/>
              <a:t>1.</a:t>
            </a:r>
            <a:r>
              <a:rPr lang="ko-KR" altLang="en-US" dirty="0"/>
              <a:t>에서 구현한 </a:t>
            </a:r>
            <a:r>
              <a:rPr lang="en-US" altLang="ko-KR" dirty="0" err="1"/>
              <a:t>getInfo</a:t>
            </a:r>
            <a:r>
              <a:rPr lang="en-US" altLang="ko-KR" dirty="0"/>
              <a:t>()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Rifle </a:t>
            </a:r>
            <a:r>
              <a:rPr lang="ko-KR" altLang="en-US" dirty="0"/>
              <a:t>클래스에서는 공격력</a:t>
            </a:r>
            <a:r>
              <a:rPr lang="en-US" altLang="ko-KR" dirty="0"/>
              <a:t>, </a:t>
            </a:r>
            <a:r>
              <a:rPr lang="ko-KR" altLang="en-US" dirty="0"/>
              <a:t>공격속도에 더해 장탄 수까지 출력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dirty="0"/>
              <a:t>Knife </a:t>
            </a:r>
            <a:r>
              <a:rPr lang="ko-KR" altLang="en-US" dirty="0"/>
              <a:t>클래스에서는 공격력</a:t>
            </a:r>
            <a:r>
              <a:rPr lang="en-US" altLang="ko-KR" dirty="0"/>
              <a:t>, </a:t>
            </a:r>
            <a:r>
              <a:rPr lang="ko-KR" altLang="en-US" dirty="0"/>
              <a:t>공격속도에 더해 날카로움까지 출력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실습</a:t>
            </a:r>
            <a:r>
              <a:rPr lang="en-US" altLang="ko-KR" dirty="0"/>
              <a:t>1.</a:t>
            </a:r>
            <a:r>
              <a:rPr lang="ko-KR" altLang="en-US" dirty="0"/>
              <a:t>에서 구현한 </a:t>
            </a:r>
            <a:r>
              <a:rPr lang="en-US" altLang="ko-KR" dirty="0"/>
              <a:t>Rifle, Knife </a:t>
            </a:r>
            <a:r>
              <a:rPr lang="ko-KR" altLang="en-US" dirty="0"/>
              <a:t>클래스 오버로딩 메소드 추가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en-US" altLang="ko-KR" dirty="0" err="1"/>
              <a:t>setCombatPoint</a:t>
            </a:r>
            <a:r>
              <a:rPr lang="en-US" altLang="ko-KR" dirty="0"/>
              <a:t>() </a:t>
            </a:r>
            <a:r>
              <a:rPr lang="ko-KR" altLang="en-US" dirty="0"/>
              <a:t>메소드 추가 </a:t>
            </a:r>
            <a:endParaRPr lang="en-US" altLang="ko-KR" dirty="0"/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dirty="0"/>
              <a:t>입력 변수의 수에 따라 공격력</a:t>
            </a:r>
            <a:r>
              <a:rPr lang="en-US" altLang="ko-KR" dirty="0"/>
              <a:t>, </a:t>
            </a:r>
            <a:r>
              <a:rPr lang="ko-KR" altLang="en-US" dirty="0"/>
              <a:t>공격속도</a:t>
            </a:r>
            <a:r>
              <a:rPr lang="en-US" altLang="ko-KR" dirty="0"/>
              <a:t>, </a:t>
            </a:r>
            <a:r>
              <a:rPr lang="ko-KR" altLang="en-US" dirty="0"/>
              <a:t>무기만의 특징을 변경</a:t>
            </a:r>
            <a:endParaRPr lang="en-US" altLang="ko-KR" dirty="0"/>
          </a:p>
          <a:p>
            <a:pPr marL="1428750" lvl="2" indent="-51435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입력 변수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- </a:t>
            </a:r>
            <a:r>
              <a:rPr lang="ko-KR" altLang="en-US" dirty="0"/>
              <a:t>공격력 변경</a:t>
            </a:r>
            <a:endParaRPr lang="en-US" altLang="ko-KR" dirty="0"/>
          </a:p>
          <a:p>
            <a:pPr marL="1428750" lvl="2" indent="-51435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입력 변수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-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공격속도 변경</a:t>
            </a:r>
            <a:endParaRPr lang="en-US" altLang="ko-KR" dirty="0"/>
          </a:p>
          <a:p>
            <a:pPr marL="1428750" lvl="2" indent="-514350">
              <a:lnSpc>
                <a:spcPct val="100000"/>
              </a:lnSpc>
              <a:buFont typeface="+mj-lt"/>
              <a:buAutoNum type="alphaLcPeriod"/>
            </a:pPr>
            <a:r>
              <a:rPr lang="ko-KR" altLang="en-US" dirty="0"/>
              <a:t>입력 변수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- </a:t>
            </a:r>
            <a:r>
              <a:rPr lang="ko-KR" altLang="en-US" dirty="0"/>
              <a:t>공격력</a:t>
            </a:r>
            <a:r>
              <a:rPr lang="en-US" altLang="ko-KR" dirty="0"/>
              <a:t>, </a:t>
            </a:r>
            <a:r>
              <a:rPr lang="ko-KR" altLang="en-US" dirty="0"/>
              <a:t>공격속도</a:t>
            </a:r>
            <a:r>
              <a:rPr lang="en-US" altLang="ko-KR" dirty="0"/>
              <a:t>, </a:t>
            </a:r>
            <a:r>
              <a:rPr lang="ko-KR" altLang="en-US" dirty="0"/>
              <a:t>장탄 수 또는 날카로움 변경</a:t>
            </a:r>
            <a:r>
              <a:rPr lang="en-US" altLang="ko-KR" dirty="0"/>
              <a:t>	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5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B556-AE25-00CE-D12B-F874485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7E2E-D057-13F9-95E3-475A25C1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이름을 가진 클래스</a:t>
            </a:r>
            <a:r>
              <a:rPr lang="en-US" altLang="ko-KR"/>
              <a:t> </a:t>
            </a:r>
            <a:r>
              <a:rPr lang="ko-KR" altLang="en-US"/>
              <a:t>또는 함수가 생기지 않도록 이름을 추가로 붙여구분 하는 역할</a:t>
            </a:r>
            <a:endParaRPr lang="en-US" altLang="ko-KR"/>
          </a:p>
          <a:p>
            <a:r>
              <a:rPr lang="ko-KR" altLang="en-US"/>
              <a:t>네임 스페이스에는 클래스</a:t>
            </a:r>
            <a:r>
              <a:rPr lang="en-US" altLang="ko-KR"/>
              <a:t>, </a:t>
            </a:r>
            <a:r>
              <a:rPr lang="ko-KR" altLang="en-US"/>
              <a:t>함수만 작성 가능</a:t>
            </a:r>
            <a:r>
              <a:rPr lang="en-US" altLang="ko-KR"/>
              <a:t>, </a:t>
            </a:r>
            <a:r>
              <a:rPr lang="ko-KR" altLang="en-US"/>
              <a:t>변수는 불가능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B03B-1B2E-42E9-6688-EFDF41C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D999-99F3-5068-EC6B-52A8A9D4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F37D2-3B67-CBDF-53B6-C6381ADED1B8}"/>
              </a:ext>
            </a:extLst>
          </p:cNvPr>
          <p:cNvSpPr txBox="1"/>
          <p:nvPr/>
        </p:nvSpPr>
        <p:spPr>
          <a:xfrm>
            <a:off x="4420860" y="3084394"/>
            <a:ext cx="61363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linda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do_nothing()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52CCC-71D9-8392-DFD6-2F12670ACA95}"/>
              </a:ext>
            </a:extLst>
          </p:cNvPr>
          <p:cNvSpPr txBox="1"/>
          <p:nvPr/>
        </p:nvSpPr>
        <p:spPr>
          <a:xfrm>
            <a:off x="581261" y="3330616"/>
            <a:ext cx="61363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john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do_something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B9DC2C4-A2A7-4C22-9C26-0457D069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95" y="3330616"/>
            <a:ext cx="2942308" cy="63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4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5B556-AE25-00CE-D12B-F874485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네임스페이스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27E2E-D057-13F9-95E3-475A25C1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1"/>
                </a:solidFill>
              </a:rPr>
              <a:t>using</a:t>
            </a:r>
            <a:r>
              <a:rPr lang="en-US" altLang="ko-KR"/>
              <a:t> </a:t>
            </a:r>
            <a:r>
              <a:rPr lang="ko-KR" altLang="en-US"/>
              <a:t>키워드를 사용하여 네임스페이스 이름을 생략 가능</a:t>
            </a:r>
            <a:endParaRPr lang="en-US" altLang="ko-KR"/>
          </a:p>
          <a:p>
            <a:r>
              <a:rPr lang="ko-KR" altLang="en-US"/>
              <a:t>다른 파일</a:t>
            </a:r>
            <a:r>
              <a:rPr lang="en-US" altLang="ko-KR"/>
              <a:t>(.cs)</a:t>
            </a:r>
            <a:r>
              <a:rPr lang="ko-KR" altLang="en-US"/>
              <a:t>에 있는 네임스페이스도 </a:t>
            </a:r>
            <a:r>
              <a:rPr lang="en-US" altLang="ko-KR">
                <a:solidFill>
                  <a:schemeClr val="accent1"/>
                </a:solidFill>
              </a:rPr>
              <a:t>using</a:t>
            </a:r>
            <a:r>
              <a:rPr lang="ko-KR" altLang="en-US"/>
              <a:t>을 사용하여 가져올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B03B-1B2E-42E9-6688-EFDF41CA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FD999-99F3-5068-EC6B-52A8A9D4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F37D2-3B67-CBDF-53B6-C6381ADED1B8}"/>
              </a:ext>
            </a:extLst>
          </p:cNvPr>
          <p:cNvSpPr txBox="1"/>
          <p:nvPr/>
        </p:nvSpPr>
        <p:spPr>
          <a:xfrm>
            <a:off x="4731929" y="3133267"/>
            <a:ext cx="3234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 Program2.cs</a:t>
            </a: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john;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//...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5"/>
                </a:solidFill>
                <a:latin typeface="Cascadia Mono" panose="020B0609020000020004" pitchFamily="49" charset="0"/>
              </a:rPr>
              <a:t>School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school1;</a:t>
            </a:r>
          </a:p>
          <a:p>
            <a:r>
              <a:rPr lang="en-US" altLang="ko-KR" sz="160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</a:rPr>
              <a:t>john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600">
                <a:solidFill>
                  <a:schemeClr val="accent5"/>
                </a:solidFill>
                <a:latin typeface="Cascadia Mono" panose="020B0609020000020004" pitchFamily="49" charset="0"/>
              </a:rPr>
              <a:t>School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school2;</a:t>
            </a:r>
          </a:p>
          <a:p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FD328-30ED-6AF1-BBFB-C1251978A77B}"/>
              </a:ext>
            </a:extLst>
          </p:cNvPr>
          <p:cNvSpPr txBox="1"/>
          <p:nvPr/>
        </p:nvSpPr>
        <p:spPr>
          <a:xfrm>
            <a:off x="824917" y="3133267"/>
            <a:ext cx="36204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6"/>
                </a:solidFill>
                <a:latin typeface="Cascadia Mono" panose="020B0609020000020004" pitchFamily="49" charset="0"/>
              </a:rPr>
              <a:t>// Program1.cs</a:t>
            </a:r>
          </a:p>
          <a:p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john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600">
                <a:solidFill>
                  <a:srgbClr val="2B91AF"/>
                </a:solidFill>
                <a:latin typeface="Cascadia Mono" panose="020B0609020000020004" pitchFamily="49" charset="0"/>
              </a:rPr>
              <a:t>School</a:t>
            </a:r>
            <a:endParaRPr lang="en-US" altLang="ko-KR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 do_something()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ko-KR" alt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7D3FDD-4FAA-11D8-43F5-64DA00A305A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01019" y="4897182"/>
            <a:ext cx="2259053" cy="3960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29EFC1-C870-7CE5-4260-1B35DFA62B15}"/>
              </a:ext>
            </a:extLst>
          </p:cNvPr>
          <p:cNvSpPr txBox="1"/>
          <p:nvPr/>
        </p:nvSpPr>
        <p:spPr>
          <a:xfrm>
            <a:off x="7460072" y="4970113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using</a:t>
            </a:r>
            <a:r>
              <a:rPr lang="ko-KR" altLang="en-US"/>
              <a:t>으로 가져온 네임스페이스를 </a:t>
            </a:r>
            <a:endParaRPr lang="en-US" altLang="ko-KR"/>
          </a:p>
          <a:p>
            <a:r>
              <a:rPr lang="ko-KR" altLang="en-US"/>
              <a:t>사용하면 회색으로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397293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1A76-B03E-1906-B5D4-C25325F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, </a:t>
            </a:r>
            <a:r>
              <a:rPr lang="ko-KR" altLang="en-US" dirty="0"/>
              <a:t>필드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FB2C-C359-E553-2436-E5EC195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인스턴스 생성 없이 사용 가능한 필드 또는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AEE6-AFAD-5E7F-4701-52B3857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C6739-6C3E-0BE5-C69B-CD6CA18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FC7B-5046-C8B6-8F88-39C794A1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7" y="2799313"/>
            <a:ext cx="4362990" cy="163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41557-ECA3-6069-3716-75105B81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611" y="2799313"/>
            <a:ext cx="4875302" cy="2084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39ECCD-A4F7-EA96-63B0-C06D2035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209" y="3052242"/>
            <a:ext cx="1462381" cy="1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7EA2-908E-4311-2158-16B94697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52203-0ED5-8B96-9053-292CFDBE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68683-B4CB-330A-7B8D-8D48D31F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85A56-FDC0-C3B7-F653-B1459825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70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참조</a:t>
            </a:r>
            <a:endParaRPr lang="en-US" altLang="ko-KR"/>
          </a:p>
          <a:p>
            <a:pPr lvl="1"/>
            <a:r>
              <a:rPr lang="ko-KR" altLang="en-US"/>
              <a:t>값을 복사하는 것이 아니라 값의 링크</a:t>
            </a:r>
            <a:r>
              <a:rPr lang="en-US" altLang="ko-KR"/>
              <a:t>(</a:t>
            </a:r>
            <a:r>
              <a:rPr lang="ko-KR" altLang="en-US"/>
              <a:t>주소값</a:t>
            </a:r>
            <a:r>
              <a:rPr lang="en-US" altLang="ko-KR"/>
              <a:t>)</a:t>
            </a:r>
            <a:r>
              <a:rPr lang="ko-KR" altLang="en-US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CFD05E-9DD6-6ED1-2A59-7976B94E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01" y="2911248"/>
            <a:ext cx="5807871" cy="276565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 flipH="1">
            <a:off x="3636085" y="4619644"/>
            <a:ext cx="1904103" cy="76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4823198" y="4906986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값의 복사</a:t>
            </a:r>
            <a:r>
              <a:rPr lang="en-US" altLang="ko-KR"/>
              <a:t>(Copy)</a:t>
            </a:r>
            <a:r>
              <a:rPr lang="ko-KR" altLang="en-US"/>
              <a:t>가 발생함</a:t>
            </a:r>
          </a:p>
        </p:txBody>
      </p:sp>
    </p:spTree>
    <p:extLst>
      <p:ext uri="{BB962C8B-B14F-4D97-AF65-F5344CB8AC3E}">
        <p14:creationId xmlns:p14="http://schemas.microsoft.com/office/powerpoint/2010/main" val="49750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1313A4-2C45-96C2-EC88-278826B0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86271"/>
            <a:ext cx="5409612" cy="34627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참조</a:t>
            </a:r>
            <a:endParaRPr lang="en-US" altLang="ko-KR"/>
          </a:p>
          <a:p>
            <a:pPr lvl="1"/>
            <a:r>
              <a:rPr lang="ko-KR" altLang="en-US"/>
              <a:t>값을 복사하는 것이 아니라 값의 링크</a:t>
            </a:r>
            <a:r>
              <a:rPr lang="en-US" altLang="ko-KR"/>
              <a:t>(</a:t>
            </a:r>
            <a:r>
              <a:rPr lang="ko-KR" altLang="en-US"/>
              <a:t>주소값</a:t>
            </a:r>
            <a:r>
              <a:rPr lang="en-US" altLang="ko-KR"/>
              <a:t>)</a:t>
            </a:r>
            <a:r>
              <a:rPr lang="ko-KR" altLang="en-US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1689" y="4455903"/>
            <a:ext cx="387276" cy="1160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686664" y="4960358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값의 복사</a:t>
            </a:r>
            <a:r>
              <a:rPr lang="en-US" altLang="ko-KR"/>
              <a:t>(Copy)</a:t>
            </a:r>
            <a:r>
              <a:rPr lang="ko-KR" altLang="en-US"/>
              <a:t>가 발생함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645DBF-D7EA-D16A-F5EB-F5E3188D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076" y="3165329"/>
            <a:ext cx="1652653" cy="1825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186177" y="5145024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복사</a:t>
            </a:r>
            <a:r>
              <a:rPr lang="en-US" altLang="ko-KR"/>
              <a:t>(Copy)</a:t>
            </a:r>
            <a:r>
              <a:rPr lang="ko-KR" altLang="en-US"/>
              <a:t>되었기 때문에 </a:t>
            </a:r>
            <a:endParaRPr lang="en-US" altLang="ko-KR"/>
          </a:p>
          <a:p>
            <a:r>
              <a:rPr lang="en-US" altLang="ko-KR"/>
              <a:t>num </a:t>
            </a:r>
            <a:r>
              <a:rPr lang="ko-KR" altLang="en-US"/>
              <a:t>변수의 값은 변화가 없음</a:t>
            </a:r>
          </a:p>
        </p:txBody>
      </p:sp>
    </p:spTree>
    <p:extLst>
      <p:ext uri="{BB962C8B-B14F-4D97-AF65-F5344CB8AC3E}">
        <p14:creationId xmlns:p14="http://schemas.microsoft.com/office/powerpoint/2010/main" val="2611527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CB801D-DF91-7ABB-D5B0-5904B2AD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1" y="2576619"/>
            <a:ext cx="5398411" cy="34694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참조</a:t>
            </a:r>
            <a:endParaRPr lang="en-US" altLang="ko-KR"/>
          </a:p>
          <a:p>
            <a:pPr lvl="1"/>
            <a:r>
              <a:rPr lang="ko-KR" altLang="en-US"/>
              <a:t>값을 복사하는 것이 아니라 값의 링크</a:t>
            </a:r>
            <a:r>
              <a:rPr lang="en-US" altLang="ko-KR"/>
              <a:t>(</a:t>
            </a:r>
            <a:r>
              <a:rPr lang="ko-KR" altLang="en-US"/>
              <a:t>주소값</a:t>
            </a:r>
            <a:r>
              <a:rPr lang="en-US" altLang="ko-KR"/>
              <a:t>)</a:t>
            </a:r>
            <a:r>
              <a:rPr lang="ko-KR" altLang="en-US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537100" y="4516164"/>
            <a:ext cx="387276" cy="1160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808811" y="4990934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498034" y="5107089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참조</a:t>
            </a:r>
            <a:r>
              <a:rPr lang="en-US" altLang="ko-KR"/>
              <a:t>(Reference)</a:t>
            </a:r>
            <a:r>
              <a:rPr lang="ko-KR" altLang="en-US"/>
              <a:t>되었기 때문에 </a:t>
            </a:r>
            <a:endParaRPr lang="en-US" altLang="ko-KR"/>
          </a:p>
          <a:p>
            <a:r>
              <a:rPr lang="en-US" altLang="ko-KR"/>
              <a:t>num </a:t>
            </a:r>
            <a:r>
              <a:rPr lang="ko-KR" altLang="en-US"/>
              <a:t>변수의 값이 바뀜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907" y="3304311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3C0B630-3BD2-8B0A-3A44-71CA48B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5" y="2004350"/>
            <a:ext cx="5207714" cy="3331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4567" y="3872640"/>
            <a:ext cx="387276" cy="1160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709210" y="429098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</a:t>
            </a:r>
            <a:r>
              <a:rPr lang="ko-KR" altLang="en-US"/>
              <a:t>도 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789157" y="445300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</a:t>
            </a:r>
            <a:r>
              <a:rPr lang="ko-KR" altLang="en-US"/>
              <a:t>와 결과는 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74" y="2660787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4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ref</a:t>
            </a:r>
          </a:p>
          <a:p>
            <a:pPr lvl="1"/>
            <a:r>
              <a:rPr lang="ko-KR" altLang="en-US"/>
              <a:t>함수 밖에서 변수를 참조하여 가져옴 </a:t>
            </a:r>
            <a:endParaRPr lang="en-US" altLang="ko-KR"/>
          </a:p>
          <a:p>
            <a:pPr lvl="1"/>
            <a:r>
              <a:rPr lang="ko-KR" altLang="en-US"/>
              <a:t>따라서</a:t>
            </a:r>
            <a:r>
              <a:rPr lang="en-US" altLang="ko-KR"/>
              <a:t>, ref </a:t>
            </a:r>
            <a:r>
              <a:rPr lang="ko-KR" altLang="en-US"/>
              <a:t>로 받아올 변수는 초기화가 필수 </a:t>
            </a:r>
            <a:r>
              <a:rPr lang="en-US" altLang="ko-KR"/>
              <a:t>(</a:t>
            </a:r>
            <a:r>
              <a:rPr lang="ko-KR" altLang="en-US"/>
              <a:t>비어있으면 안됨</a:t>
            </a:r>
            <a:r>
              <a:rPr lang="en-US" altLang="ko-KR"/>
              <a:t>)</a:t>
            </a:r>
          </a:p>
          <a:p>
            <a:r>
              <a:rPr lang="en-US" altLang="ko-KR"/>
              <a:t>out</a:t>
            </a:r>
          </a:p>
          <a:p>
            <a:pPr lvl="1"/>
            <a:r>
              <a:rPr lang="ko-KR" altLang="en-US"/>
              <a:t>함수 안에서 참조된 변수의 값을 바꿈</a:t>
            </a:r>
            <a:endParaRPr lang="en-US" altLang="ko-KR"/>
          </a:p>
          <a:p>
            <a:pPr lvl="1"/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함수 안에서 </a:t>
            </a:r>
            <a:r>
              <a:rPr lang="en-US" altLang="ko-KR"/>
              <a:t>out </a:t>
            </a:r>
            <a:r>
              <a:rPr lang="ko-KR" altLang="en-US"/>
              <a:t>변수의 값을 반드시 바꿔줘야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C7E118-C546-2AD1-2BB8-8CD74603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24"/>
          <a:stretch/>
        </p:blipFill>
        <p:spPr>
          <a:xfrm>
            <a:off x="6187673" y="4651226"/>
            <a:ext cx="5496692" cy="153442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EADF01D-2E51-58F2-BC83-14CACBB9EE37}"/>
              </a:ext>
            </a:extLst>
          </p:cNvPr>
          <p:cNvCxnSpPr>
            <a:cxnSpLocks/>
          </p:cNvCxnSpPr>
          <p:nvPr/>
        </p:nvCxnSpPr>
        <p:spPr>
          <a:xfrm>
            <a:off x="9082050" y="5676901"/>
            <a:ext cx="13205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331E4CF-C3E0-5C44-66DD-ACACDA89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74"/>
          <a:stretch/>
        </p:blipFill>
        <p:spPr>
          <a:xfrm>
            <a:off x="6700058" y="1095036"/>
            <a:ext cx="4865972" cy="12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void </a:t>
            </a:r>
            <a:r>
              <a:rPr lang="ko-KR" altLang="en-US"/>
              <a:t>형 메소드 </a:t>
            </a:r>
            <a:r>
              <a:rPr lang="en-US" altLang="ko-KR"/>
              <a:t>2</a:t>
            </a:r>
            <a:r>
              <a:rPr lang="ko-KR" altLang="en-US"/>
              <a:t>개를 작성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배열을 입력 받고</a:t>
            </a:r>
            <a:r>
              <a:rPr lang="en-US" altLang="ko-KR"/>
              <a:t>, </a:t>
            </a:r>
            <a:r>
              <a:rPr lang="ko-KR" altLang="en-US"/>
              <a:t>배열에 있는 값을 </a:t>
            </a:r>
            <a:r>
              <a:rPr lang="en-US" altLang="ko-KR"/>
              <a:t>1</a:t>
            </a:r>
            <a:r>
              <a:rPr lang="ko-KR" altLang="en-US"/>
              <a:t>부터 배열의 크기만큼 채워주는 메소드 </a:t>
            </a:r>
            <a:r>
              <a:rPr lang="en-US" altLang="ko-KR"/>
              <a:t>(ref)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초기화 되지 않은 배열과 원하는 크기를 입력받고</a:t>
            </a:r>
            <a:r>
              <a:rPr lang="en-US" altLang="ko-KR"/>
              <a:t>, </a:t>
            </a:r>
            <a:r>
              <a:rPr lang="ko-KR" altLang="en-US"/>
              <a:t>입력받은 크기 만큼의 배열을 생성해주는 메소드 </a:t>
            </a:r>
            <a:r>
              <a:rPr lang="en-US" altLang="ko-KR"/>
              <a:t>(out)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73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B4A2A7-A01F-AE34-6AB5-603FA0CB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59" y="1333631"/>
            <a:ext cx="4639322" cy="34104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1B9ED9-9B21-C65D-FA68-A55F3DCFF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19" y="1333631"/>
            <a:ext cx="523948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1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B0C1F-2632-26B3-937D-DFB19DED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예외처리 </a:t>
            </a:r>
            <a:r>
              <a:rPr lang="en-US" altLang="ko-KR"/>
              <a:t>try, catch, finally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3552B-E55C-6433-68D0-67413EEE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8FBF9D-DAF3-8F05-9C4A-845BDA1B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D25D50-FC73-7947-15FE-E30EDBF3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0" y="1670394"/>
            <a:ext cx="7298655" cy="4281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17CF75-E46B-5026-C6B9-E0076C8E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846" y="1325563"/>
            <a:ext cx="4219728" cy="17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80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B0C1F-2632-26B3-937D-DFB19DED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예외처리 </a:t>
            </a:r>
            <a:r>
              <a:rPr lang="en-US" altLang="ko-KR"/>
              <a:t>throw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3552B-E55C-6433-68D0-67413EEE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8FBF9D-DAF3-8F05-9C4A-845BDA1B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8A7DE-DED1-A8ED-DE25-315DB6DFF640}"/>
              </a:ext>
            </a:extLst>
          </p:cNvPr>
          <p:cNvSpPr txBox="1"/>
          <p:nvPr/>
        </p:nvSpPr>
        <p:spPr>
          <a:xfrm>
            <a:off x="617220" y="1543050"/>
            <a:ext cx="806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/>
              <a:t>직접 예외 처리를 발생시킴</a:t>
            </a:r>
            <a:r>
              <a:rPr lang="en-US" altLang="ko-KR" sz="2400"/>
              <a:t>(</a:t>
            </a:r>
            <a:r>
              <a:rPr lang="ko-KR" altLang="en-US" sz="2400"/>
              <a:t>의도적으로 오류 메시지를 출력하기</a:t>
            </a:r>
            <a:r>
              <a:rPr lang="en-US" altLang="ko-KR" sz="2400"/>
              <a:t>)</a:t>
            </a:r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89A294-0CA9-EB30-0741-E6D8A7A0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43" y="2326597"/>
            <a:ext cx="5844184" cy="357683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6753D3E-5764-6361-3535-7D19D048BAF1}"/>
              </a:ext>
            </a:extLst>
          </p:cNvPr>
          <p:cNvCxnSpPr/>
          <p:nvPr/>
        </p:nvCxnSpPr>
        <p:spPr>
          <a:xfrm>
            <a:off x="1280160" y="3646170"/>
            <a:ext cx="51320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724C50C-DBBA-29E3-1DE0-EC4691A9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635" y="2994090"/>
            <a:ext cx="3414850" cy="18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13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 코드로 </a:t>
            </a:r>
            <a:r>
              <a:rPr lang="en-US" altLang="ko-KR" dirty="0"/>
              <a:t>txt </a:t>
            </a:r>
            <a:r>
              <a:rPr lang="ko-KR" altLang="en-US" dirty="0"/>
              <a:t>파일의 모든 내용을 읽어오는 것이 가능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텍스트 파일을 열어서 줄 단위로 숫자로 변환이 가능한 부분은 변환하고 변환된 숫자 및 변환되지 않은 문자를 구분하여 화면에 출력하는 프로그램을 제작</a:t>
            </a:r>
            <a:endParaRPr lang="en-US" altLang="ko-KR" dirty="0"/>
          </a:p>
          <a:p>
            <a:pPr lvl="1"/>
            <a:r>
              <a:rPr lang="ko-KR" altLang="en-US" dirty="0"/>
              <a:t>파일 경로를 입력 받으면 줄 단위로 </a:t>
            </a:r>
            <a:r>
              <a:rPr lang="ko-KR" altLang="en-US" dirty="0" err="1"/>
              <a:t>파싱한</a:t>
            </a:r>
            <a:r>
              <a:rPr lang="ko-KR" altLang="en-US" dirty="0"/>
              <a:t> 결과를 문자열의 배열로 반환하는 메소드 제작 </a:t>
            </a: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, out)</a:t>
            </a:r>
          </a:p>
          <a:p>
            <a:pPr lvl="1"/>
            <a:r>
              <a:rPr lang="ko-KR" altLang="en-US" dirty="0"/>
              <a:t>문자와 숫자를 구분하여 출력하는 메소드 제작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파일 경로 체크</a:t>
            </a:r>
            <a:r>
              <a:rPr lang="en-US" altLang="ko-KR" dirty="0"/>
              <a:t>, </a:t>
            </a:r>
            <a:r>
              <a:rPr lang="ko-KR" altLang="en-US" dirty="0"/>
              <a:t>파일 열고 닫기 체크</a:t>
            </a:r>
            <a:r>
              <a:rPr lang="en-US" altLang="ko-KR" dirty="0"/>
              <a:t>, </a:t>
            </a:r>
            <a:r>
              <a:rPr lang="ko-KR" altLang="en-US" dirty="0"/>
              <a:t>파일 내용 파싱 등등의 과정에서 </a:t>
            </a:r>
            <a:r>
              <a:rPr lang="en-US" altLang="ko-KR" dirty="0"/>
              <a:t>try, catch, finally, throw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7A66A-8AAB-268F-41B6-D1028726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250" y="1855978"/>
            <a:ext cx="10249499" cy="48807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8485-FE16-CA41-7408-00AD6DE0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A722-8B91-4A43-E814-EC1FF882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이름으로 데이터를 묶어서 관리하기 위함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584B7-960E-3213-78D4-1AF91B1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05E39-A00B-E7F0-1154-A2541325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D40704-613D-BB32-E8CE-C93CFFC4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4" y="2418935"/>
            <a:ext cx="2696819" cy="21458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B8BF91-3B80-4FE8-C4DD-3805202A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454" y="2651126"/>
            <a:ext cx="1641295" cy="1063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4B7FC0-A53B-630E-54E3-64399063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813" y="2588320"/>
            <a:ext cx="5936535" cy="306984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0EB6EA-FE67-C1D5-636B-1A907A47CABF}"/>
              </a:ext>
            </a:extLst>
          </p:cNvPr>
          <p:cNvCxnSpPr/>
          <p:nvPr/>
        </p:nvCxnSpPr>
        <p:spPr>
          <a:xfrm>
            <a:off x="5916707" y="5357308"/>
            <a:ext cx="313047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73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2464"/>
          </a:xfrm>
        </p:spPr>
        <p:txBody>
          <a:bodyPr>
            <a:normAutofit/>
          </a:bodyPr>
          <a:lstStyle/>
          <a:p>
            <a:r>
              <a:rPr lang="ko-KR" altLang="en-US" dirty="0"/>
              <a:t>배열과 같이 데이터 집합을 다루는 클래스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404B3E-7E02-19A4-0E22-D9C88F5AA5F9}"/>
              </a:ext>
            </a:extLst>
          </p:cNvPr>
          <p:cNvGraphicFramePr>
            <a:graphicFrameLocks noGrp="1"/>
          </p:cNvGraphicFramePr>
          <p:nvPr/>
        </p:nvGraphicFramePr>
        <p:xfrm>
          <a:off x="1116965" y="2399311"/>
          <a:ext cx="9958070" cy="38523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79035">
                  <a:extLst>
                    <a:ext uri="{9D8B030D-6E8A-4147-A177-3AD203B41FA5}">
                      <a16:colId xmlns:a16="http://schemas.microsoft.com/office/drawing/2014/main" val="2201370489"/>
                    </a:ext>
                  </a:extLst>
                </a:gridCol>
                <a:gridCol w="4979035">
                  <a:extLst>
                    <a:ext uri="{9D8B030D-6E8A-4147-A177-3AD203B41FA5}">
                      <a16:colId xmlns:a16="http://schemas.microsoft.com/office/drawing/2014/main" val="2257582365"/>
                    </a:ext>
                  </a:extLst>
                </a:gridCol>
              </a:tblGrid>
              <a:tr h="58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/>
                        <a:t>클래스가 있는 네임스페이스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39293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Array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76949"/>
                  </a:ext>
                </a:extLst>
              </a:tr>
              <a:tr h="58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System.Collections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Stack, Queue, ArrayList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2804"/>
                  </a:ext>
                </a:extLst>
              </a:tr>
              <a:tr h="1050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System.Collections.Generic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List&lt;T&gt;, LinkedList&lt;T&gt;, Stack&lt;T&gt;, Queue&lt;T&gt;</a:t>
                      </a:r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05154"/>
                  </a:ext>
                </a:extLst>
              </a:tr>
              <a:tr h="10506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/>
                        <a:t>System.Collections.Concurrent</a:t>
                      </a:r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/>
                        <a:t>ConcurrentStack</a:t>
                      </a:r>
                      <a:r>
                        <a:rPr lang="en-US" altLang="ko-KR" sz="2400" dirty="0"/>
                        <a:t>&lt;T&gt;, </a:t>
                      </a:r>
                      <a:r>
                        <a:rPr lang="en-US" altLang="ko-KR" sz="2400" dirty="0" err="1"/>
                        <a:t>ConcurrentQueue</a:t>
                      </a:r>
                      <a:r>
                        <a:rPr lang="en-US" altLang="ko-KR" sz="2400" dirty="0"/>
                        <a:t>&lt;T&gt;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9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046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컬렉션 </a:t>
            </a:r>
            <a:r>
              <a:rPr lang="en-US" altLang="ko-KR"/>
              <a:t>- </a:t>
            </a:r>
            <a:r>
              <a:rPr lang="ko-KR" altLang="en-US"/>
              <a:t>어레이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배열을 제어하는 메소드 모음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95171C-989D-8B1F-0A8F-834DEEBC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2" y="2365685"/>
            <a:ext cx="11114596" cy="2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8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컬렉션 </a:t>
            </a:r>
            <a:r>
              <a:rPr lang="en-US" altLang="ko-KR"/>
              <a:t>- </a:t>
            </a:r>
            <a:r>
              <a:rPr lang="ko-KR" altLang="en-US"/>
              <a:t>스택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14F76-60F6-2769-80DB-05F5B258A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"/>
          <a:stretch/>
        </p:blipFill>
        <p:spPr>
          <a:xfrm>
            <a:off x="1388431" y="1645603"/>
            <a:ext cx="5781989" cy="426445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FC69D1-31BF-AE2B-955F-28C292D2B53B}"/>
              </a:ext>
            </a:extLst>
          </p:cNvPr>
          <p:cNvCxnSpPr/>
          <p:nvPr/>
        </p:nvCxnSpPr>
        <p:spPr>
          <a:xfrm>
            <a:off x="2263297" y="2111377"/>
            <a:ext cx="2771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94C470-EA95-4552-AD0F-C2F8A86731F2}"/>
              </a:ext>
            </a:extLst>
          </p:cNvPr>
          <p:cNvCxnSpPr>
            <a:cxnSpLocks/>
          </p:cNvCxnSpPr>
          <p:nvPr/>
        </p:nvCxnSpPr>
        <p:spPr>
          <a:xfrm>
            <a:off x="2263297" y="2366647"/>
            <a:ext cx="37207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D8EEA1-5CFD-8D8C-F248-316B8B727032}"/>
              </a:ext>
            </a:extLst>
          </p:cNvPr>
          <p:cNvSpPr txBox="1"/>
          <p:nvPr/>
        </p:nvSpPr>
        <p:spPr>
          <a:xfrm>
            <a:off x="6397686" y="1985647"/>
            <a:ext cx="4862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System.Collections </a:t>
            </a:r>
            <a:r>
              <a:rPr lang="ko-KR" altLang="en-US" sz="2400"/>
              <a:t>를 추가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WinForm</a:t>
            </a:r>
            <a:r>
              <a:rPr lang="ko-KR" altLang="en-US" sz="2400"/>
              <a:t>에 기본적으로 추가되어 있음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4106905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컬렉션 </a:t>
            </a:r>
            <a:r>
              <a:rPr lang="en-US" altLang="ko-KR"/>
              <a:t>- </a:t>
            </a:r>
            <a:r>
              <a:rPr lang="ko-KR" altLang="en-US"/>
              <a:t>스택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BD8AE0-CA49-7C14-67F9-461A88E8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325" y="2439137"/>
            <a:ext cx="3195748" cy="27890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E7D3C8-52B7-2EA3-82C1-8809DB4F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325563"/>
            <a:ext cx="5387580" cy="4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70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컬렉션 </a:t>
            </a:r>
            <a:r>
              <a:rPr lang="en-US" altLang="ko-KR"/>
              <a:t>- </a:t>
            </a:r>
            <a:r>
              <a:rPr lang="ko-KR" altLang="en-US"/>
              <a:t>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018822-567A-F28C-2209-97DD7E61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33" y="1383030"/>
            <a:ext cx="5906857" cy="4525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9B54A4-A4F7-9C79-FE15-B85DF939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948" y="2692808"/>
            <a:ext cx="2637634" cy="21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컬렉션 </a:t>
            </a:r>
            <a:r>
              <a:rPr lang="en-US" altLang="ko-KR"/>
              <a:t>- </a:t>
            </a:r>
            <a:r>
              <a:rPr lang="ko-KR" altLang="en-US"/>
              <a:t>해시테이블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DE34DB-EFEC-F1C1-B1AC-F66CCB1F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91" y="2193020"/>
            <a:ext cx="7047157" cy="2635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E9EAAE-D591-850F-E2C3-65A1AB9E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76" y="2193020"/>
            <a:ext cx="2259394" cy="263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7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제네릭 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컬렉션은 자료형에 상관 없이 데이터를 추가하는 것이 가능</a:t>
            </a:r>
            <a:endParaRPr lang="en-US" altLang="ko-KR"/>
          </a:p>
          <a:p>
            <a:r>
              <a:rPr lang="ko-KR" altLang="en-US"/>
              <a:t>제네릭은 타입을 선택하여 해당 타입만 추가 가능</a:t>
            </a:r>
            <a:endParaRPr lang="en-US" altLang="ko-KR"/>
          </a:p>
          <a:p>
            <a:r>
              <a:rPr lang="ko-KR" altLang="en-US"/>
              <a:t>기능적인 제한이 있지만 안정성이나 속도면에서 제네릭이 유리함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D67CAA-AE39-1BFA-3527-7DFAC63D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25" y="3646367"/>
            <a:ext cx="8756596" cy="12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0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6A0986-EFA2-C3F5-A62A-B7572823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53" y="1807668"/>
            <a:ext cx="5910527" cy="3960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BFA7B1-D3AA-DB4A-6562-6CC6D7CB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501" y="2401368"/>
            <a:ext cx="2794887" cy="18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93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제네릭 컬렉션 </a:t>
            </a:r>
            <a:r>
              <a:rPr lang="en-US" altLang="ko-KR"/>
              <a:t>- </a:t>
            </a:r>
            <a:r>
              <a:rPr lang="ko-KR" altLang="en-US"/>
              <a:t>열거형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00CB80-E707-6816-90B5-2B871C67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5" y="1325563"/>
            <a:ext cx="5825786" cy="31097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F979D4-8173-E789-FE09-37B0FFF3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850" y="4380765"/>
            <a:ext cx="6812543" cy="17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94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제네릭 컬렉션 </a:t>
            </a:r>
            <a:r>
              <a:rPr lang="en-US" altLang="ko-KR"/>
              <a:t>- </a:t>
            </a:r>
            <a:r>
              <a:rPr lang="ko-KR" altLang="en-US"/>
              <a:t>딕셔너리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6C82D-3745-7039-FB77-F784AA12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486296"/>
            <a:ext cx="7903174" cy="311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E7AA31-5F61-192D-61D8-B6BBB1C9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4324"/>
            <a:ext cx="4222025" cy="23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8485-FE16-CA41-7408-00AD6DE0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BA722-8B91-4A43-E814-EC1FF882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구조체를 배열로 선언하는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584B7-960E-3213-78D4-1AF91B1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05E39-A00B-E7F0-1154-A2541325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D40704-613D-BB32-E8CE-C93CFFC47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72" y="2238192"/>
            <a:ext cx="2244317" cy="17858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12F530-5F21-7F77-3AA6-6758779C0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859" y="2226800"/>
            <a:ext cx="6077654" cy="4055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5EBD8B-6B92-6ABE-33EB-D0215117B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0038" y="2440501"/>
            <a:ext cx="1772243" cy="16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92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제네릭 컬렉션 </a:t>
            </a:r>
            <a:r>
              <a:rPr lang="en-US" altLang="ko-KR"/>
              <a:t>- </a:t>
            </a:r>
            <a:r>
              <a:rPr lang="ko-KR" altLang="en-US"/>
              <a:t>딕셔너리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93972-19B7-535A-156F-E953EF4E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8" y="2188045"/>
            <a:ext cx="8090717" cy="3651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E218C-E8EC-D703-6072-9C000EAC1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610" y="2188045"/>
            <a:ext cx="3464379" cy="155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4D47CB-7B00-0ACF-2481-CD0FF3FCF1E1}"/>
              </a:ext>
            </a:extLst>
          </p:cNvPr>
          <p:cNvSpPr txBox="1"/>
          <p:nvPr/>
        </p:nvSpPr>
        <p:spPr>
          <a:xfrm>
            <a:off x="712978" y="1504433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다양한 활용 방법이 있음</a:t>
            </a:r>
          </a:p>
        </p:txBody>
      </p:sp>
    </p:spTree>
    <p:extLst>
      <p:ext uri="{BB962C8B-B14F-4D97-AF65-F5344CB8AC3E}">
        <p14:creationId xmlns:p14="http://schemas.microsoft.com/office/powerpoint/2010/main" val="2865015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27AB-8860-315B-048B-ABA3BD7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제네릭 </a:t>
            </a:r>
            <a:r>
              <a:rPr lang="ko-KR" altLang="en-US" dirty="0" err="1">
                <a:solidFill>
                  <a:srgbClr val="00B050"/>
                </a:solidFill>
              </a:rPr>
              <a:t>딕셔너리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B8AE8-3281-E6E2-AC3A-784EEF59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28511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OpenFileDialog</a:t>
            </a:r>
            <a:r>
              <a:rPr lang="ko-KR" altLang="en-US" dirty="0"/>
              <a:t>를 활용하여 사용자 정보가 아이디</a:t>
            </a:r>
            <a:r>
              <a:rPr lang="en-US" altLang="ko-KR" dirty="0"/>
              <a:t>,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  <a:r>
              <a:rPr lang="ko-KR" altLang="en-US" dirty="0"/>
              <a:t>전화번호 순서로 </a:t>
            </a:r>
            <a:r>
              <a:rPr lang="ko-KR" altLang="en-US" dirty="0" err="1"/>
              <a:t>적혀있는</a:t>
            </a:r>
            <a:r>
              <a:rPr lang="ko-KR" altLang="en-US" dirty="0"/>
              <a:t> 텍스트 파일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2"/>
              </a:rPr>
              <a:t>https://youtu.be/kyMGa3qAmvM?si=KEOQjHJSiudpH1-8&amp;t=45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개의 제네릭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각각 아이디</a:t>
            </a:r>
            <a:r>
              <a:rPr lang="en-US" altLang="ko-KR" dirty="0"/>
              <a:t>/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전화번호 데이터를 저장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전화번호가 없다면 </a:t>
            </a:r>
            <a:r>
              <a:rPr lang="en-US" altLang="ko-KR" dirty="0"/>
              <a:t>null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로그인 창을 만들고 로그인 성공</a:t>
            </a:r>
            <a:r>
              <a:rPr lang="en-US" altLang="ko-KR" dirty="0"/>
              <a:t>/</a:t>
            </a:r>
            <a:r>
              <a:rPr lang="ko-KR" altLang="en-US" dirty="0"/>
              <a:t>실패 메시지 박스 띄우기</a:t>
            </a:r>
            <a:r>
              <a:rPr lang="en-US" altLang="ko-KR" dirty="0"/>
              <a:t>!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로그인 성공 시 메시지박스에 아이디</a:t>
            </a:r>
            <a:r>
              <a:rPr lang="en-US" altLang="ko-KR" dirty="0"/>
              <a:t>, </a:t>
            </a:r>
            <a:r>
              <a:rPr lang="ko-KR" altLang="en-US" dirty="0"/>
              <a:t>전화번호도 띄우기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실패 시 메시지박스에 실패 이유 보여주기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2802C-405E-C378-268B-7E22B4E1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4DD43-F87D-B3FB-36FB-0F15C49D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4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ECEE-9C10-2E4D-066E-9BCF79AD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97" y="2415001"/>
            <a:ext cx="4471358" cy="3827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5"/>
            <a:ext cx="10515600" cy="872419"/>
          </a:xfrm>
        </p:spPr>
        <p:txBody>
          <a:bodyPr/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구성하는 작업 수행 주체 </a:t>
            </a:r>
            <a:r>
              <a:rPr lang="en-US" altLang="ko-KR" dirty="0"/>
              <a:t>(???</a:t>
            </a:r>
            <a:r>
              <a:rPr lang="ko-KR" altLang="en-US" dirty="0"/>
              <a:t>😝</a:t>
            </a:r>
            <a:r>
              <a:rPr lang="en-US" altLang="ko-KR" dirty="0"/>
              <a:t>???)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1229-F9A0-07B4-F1E8-92432BD9477C}"/>
              </a:ext>
            </a:extLst>
          </p:cNvPr>
          <p:cNvSpPr/>
          <p:nvPr/>
        </p:nvSpPr>
        <p:spPr>
          <a:xfrm>
            <a:off x="4681657" y="5177790"/>
            <a:ext cx="672882" cy="544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2"/>
                </a:solidFill>
              </a:ln>
              <a:noFill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8CB1A-E4DB-6D30-C70E-4889E063AE0C}"/>
              </a:ext>
            </a:extLst>
          </p:cNvPr>
          <p:cNvGrpSpPr/>
          <p:nvPr/>
        </p:nvGrpSpPr>
        <p:grpSpPr>
          <a:xfrm>
            <a:off x="600655" y="2943251"/>
            <a:ext cx="3322320" cy="2879344"/>
            <a:chOff x="1040921" y="2888997"/>
            <a:chExt cx="3322320" cy="28793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602ADB-41CA-70D3-A562-01D9DF21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21" y="2888997"/>
              <a:ext cx="3322320" cy="28793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7A100-4222-4035-46EA-95B5A6245DFD}"/>
                </a:ext>
              </a:extLst>
            </p:cNvPr>
            <p:cNvSpPr txBox="1"/>
            <p:nvPr/>
          </p:nvSpPr>
          <p:spPr>
            <a:xfrm>
              <a:off x="1848608" y="294723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 </a:t>
              </a:r>
              <a:r>
                <a:rPr lang="ko-KR" altLang="en-US"/>
                <a:t>실행 중인 프로그램</a:t>
              </a:r>
              <a:endParaRPr lang="en-US" alt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F58C3E-97E0-0CD1-2665-5EE1BEA5D1F3}"/>
              </a:ext>
            </a:extLst>
          </p:cNvPr>
          <p:cNvSpPr txBox="1"/>
          <p:nvPr/>
        </p:nvSpPr>
        <p:spPr>
          <a:xfrm>
            <a:off x="8516955" y="2851341"/>
            <a:ext cx="38282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스레드 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프로세스 내부에서 작동하는 기능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스레드를 가짐 </a:t>
            </a:r>
            <a:r>
              <a:rPr lang="en-US" altLang="ko-KR" sz="1600" dirty="0"/>
              <a:t>(main)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하나의 프로세스가 여러 개의 스레드를 </a:t>
            </a:r>
            <a:endParaRPr lang="en-US" altLang="ko-KR" sz="1600" dirty="0"/>
          </a:p>
          <a:p>
            <a:r>
              <a:rPr lang="ko-KR" altLang="en-US" sz="1600" dirty="0"/>
              <a:t>갖는 것이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는 스레드 단위로 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9150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265C4A-86A5-0F9B-87E3-F206026A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5563"/>
            <a:ext cx="732574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43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1026" name="Picture 2" descr="싱글스레드(Single thread) vs 멀티스레드 (Multi thread)">
            <a:extLst>
              <a:ext uri="{FF2B5EF4-FFF2-40B4-BE49-F238E27FC236}">
                <a16:creationId xmlns:a16="http://schemas.microsoft.com/office/drawing/2014/main" id="{C5462AFC-DEBE-6FB6-AF10-F530027D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471" y="1325563"/>
            <a:ext cx="6937058" cy="411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0C14A379-1191-C9DD-2760-2A98ACBC3870}"/>
              </a:ext>
            </a:extLst>
          </p:cNvPr>
          <p:cNvSpPr txBox="1"/>
          <p:nvPr/>
        </p:nvSpPr>
        <p:spPr>
          <a:xfrm>
            <a:off x="160020" y="5663820"/>
            <a:ext cx="11429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https://velog.io/@gil0127/%EC%8B%B1%EA%B8%80%EC%8A%A4%EB%A0%88%EB%93%9CSingle-thread-vs-%EB%A9%80%ED%8B%B0%EC%8A%A4%EB%A0%88%EB%93%9C-Multi-thread-t5gv4udj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09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DAEC6-8FC6-3C32-0F2F-3148BBCC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4" y="2592196"/>
            <a:ext cx="5601811" cy="1614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1677-C119-A860-8771-0EE0027A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25" y="1627866"/>
            <a:ext cx="5814621" cy="360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1C08-6663-496D-6875-4918B1385634}"/>
              </a:ext>
            </a:extLst>
          </p:cNvPr>
          <p:cNvSpPr txBox="1"/>
          <p:nvPr/>
        </p:nvSpPr>
        <p:spPr>
          <a:xfrm>
            <a:off x="502920" y="441198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싱글코어 </a:t>
            </a:r>
            <a:r>
              <a:rPr lang="en-US" altLang="ko-KR" sz="2000"/>
              <a:t>-&gt; </a:t>
            </a:r>
            <a:r>
              <a:rPr lang="ko-KR" altLang="en-US" sz="2000"/>
              <a:t>단일 스레드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970C-B62A-D6BE-EA68-792BE09D8185}"/>
              </a:ext>
            </a:extLst>
          </p:cNvPr>
          <p:cNvSpPr txBox="1"/>
          <p:nvPr/>
        </p:nvSpPr>
        <p:spPr>
          <a:xfrm>
            <a:off x="6884670" y="534777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멀티코어 </a:t>
            </a:r>
            <a:r>
              <a:rPr lang="en-US" altLang="ko-KR" sz="2000"/>
              <a:t>-&gt; </a:t>
            </a:r>
            <a:r>
              <a:rPr lang="ko-KR" altLang="en-US" sz="2000"/>
              <a:t>멀티 스레드</a:t>
            </a:r>
          </a:p>
        </p:txBody>
      </p:sp>
    </p:spTree>
    <p:extLst>
      <p:ext uri="{BB962C8B-B14F-4D97-AF65-F5344CB8AC3E}">
        <p14:creationId xmlns:p14="http://schemas.microsoft.com/office/powerpoint/2010/main" val="602205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에 여러 개의 스레드를 만들면 </a:t>
            </a:r>
            <a:r>
              <a:rPr lang="en-US" altLang="ko-KR" dirty="0">
                <a:solidFill>
                  <a:schemeClr val="accent2"/>
                </a:solidFill>
              </a:rPr>
              <a:t>OS(</a:t>
            </a:r>
            <a:r>
              <a:rPr lang="ko-KR" altLang="en-US" dirty="0">
                <a:solidFill>
                  <a:schemeClr val="accent2"/>
                </a:solidFill>
              </a:rPr>
              <a:t>윈도우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r>
              <a:rPr lang="ko-KR" altLang="en-US" dirty="0">
                <a:solidFill>
                  <a:schemeClr val="accent2"/>
                </a:solidFill>
              </a:rPr>
              <a:t>가 스레드의 실행 순서를 정함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Add() </a:t>
            </a:r>
            <a:r>
              <a:rPr lang="ko-KR" altLang="en-US" dirty="0"/>
              <a:t>함수를 스레드 </a:t>
            </a:r>
            <a:r>
              <a:rPr lang="en-US" altLang="ko-KR" dirty="0"/>
              <a:t>1</a:t>
            </a:r>
            <a:r>
              <a:rPr lang="ko-KR" altLang="en-US" dirty="0"/>
              <a:t>에서 실행하고</a:t>
            </a:r>
            <a:r>
              <a:rPr lang="en-US" altLang="ko-KR" dirty="0"/>
              <a:t>, Sub() </a:t>
            </a:r>
            <a:r>
              <a:rPr lang="ko-KR" altLang="en-US" dirty="0"/>
              <a:t>함수를 스레드 </a:t>
            </a:r>
            <a:r>
              <a:rPr lang="en-US" altLang="ko-KR" dirty="0"/>
              <a:t>2</a:t>
            </a:r>
            <a:r>
              <a:rPr lang="ko-KR" altLang="en-US" dirty="0"/>
              <a:t>에서 실행한다면 어느 함수가 먼저 실행될지 알 수 없음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마치 </a:t>
            </a:r>
            <a:r>
              <a:rPr lang="ko-KR" altLang="en-US" dirty="0">
                <a:solidFill>
                  <a:schemeClr val="accent2"/>
                </a:solidFill>
              </a:rPr>
              <a:t>동시에 실행되는 것처럼 </a:t>
            </a:r>
            <a:r>
              <a:rPr lang="ko-KR" altLang="en-US" dirty="0"/>
              <a:t>작동함</a:t>
            </a:r>
            <a:endParaRPr lang="en-US" altLang="ko-KR" dirty="0"/>
          </a:p>
          <a:p>
            <a:pPr lvl="1"/>
            <a:r>
              <a:rPr lang="ko-KR" altLang="en-US" dirty="0"/>
              <a:t>메모리 절약</a:t>
            </a:r>
            <a:r>
              <a:rPr lang="en-US" altLang="ko-KR" dirty="0"/>
              <a:t>, </a:t>
            </a:r>
            <a:r>
              <a:rPr lang="ko-KR" altLang="en-US" dirty="0"/>
              <a:t>속도 개선 </a:t>
            </a:r>
            <a:r>
              <a:rPr lang="en-US" altLang="ko-KR" dirty="0"/>
              <a:t>(</a:t>
            </a:r>
            <a:r>
              <a:rPr lang="ko-KR" altLang="en-US" dirty="0"/>
              <a:t>컨텍스트 스위칭 안 함</a:t>
            </a:r>
            <a:r>
              <a:rPr lang="en-US" altLang="ko-KR" dirty="0"/>
              <a:t>, </a:t>
            </a:r>
            <a:r>
              <a:rPr lang="ko-KR" altLang="en-US" dirty="0"/>
              <a:t>멀티코어 활용</a:t>
            </a:r>
            <a:r>
              <a:rPr lang="en-US" altLang="ko-KR" dirty="0"/>
              <a:t>-</a:t>
            </a:r>
            <a:r>
              <a:rPr lang="ko-KR" altLang="en-US" dirty="0"/>
              <a:t>병렬 처리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컨텍스트 스위칭이란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https://beststar-1.tistory.com/26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6FEC5-89F9-2485-1475-903F6B7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F9CB-A691-F8FC-E6EC-D40B399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18"/>
            <a:ext cx="10515600" cy="450024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using </a:t>
            </a:r>
            <a:r>
              <a:rPr lang="en-US" altLang="ko-KR" sz="2400" dirty="0" err="1"/>
              <a:t>System.Threading</a:t>
            </a:r>
            <a:r>
              <a:rPr lang="en-US" altLang="ko-KR" sz="2400" dirty="0"/>
              <a:t> </a:t>
            </a:r>
            <a:r>
              <a:rPr lang="ko-KR" altLang="en-US" sz="2400" dirty="0"/>
              <a:t>선언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9437-E904-38EE-A7BF-141E828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EABF5-BFE2-4B6E-4568-C0906F6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9C6EC-9306-5AFC-CBA9-A893DB5AD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16" y="2917508"/>
            <a:ext cx="2527880" cy="226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0AC67-FC9C-ABB2-0162-1BA5B323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84" y="2121261"/>
            <a:ext cx="5546883" cy="411768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348B8-7244-0E5C-85D8-9A4F8F420DF4}"/>
              </a:ext>
            </a:extLst>
          </p:cNvPr>
          <p:cNvCxnSpPr>
            <a:cxnSpLocks/>
          </p:cNvCxnSpPr>
          <p:nvPr/>
        </p:nvCxnSpPr>
        <p:spPr>
          <a:xfrm>
            <a:off x="1657350" y="5237727"/>
            <a:ext cx="9601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31021-B103-9B82-99F9-267F9CDA277A}"/>
              </a:ext>
            </a:extLst>
          </p:cNvPr>
          <p:cNvCxnSpPr>
            <a:cxnSpLocks/>
          </p:cNvCxnSpPr>
          <p:nvPr/>
        </p:nvCxnSpPr>
        <p:spPr>
          <a:xfrm>
            <a:off x="5574030" y="3847077"/>
            <a:ext cx="9601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D0F4EC-AE3A-38C2-0B20-D9380A89B553}"/>
              </a:ext>
            </a:extLst>
          </p:cNvPr>
          <p:cNvCxnSpPr/>
          <p:nvPr/>
        </p:nvCxnSpPr>
        <p:spPr>
          <a:xfrm flipV="1">
            <a:off x="2617470" y="3895092"/>
            <a:ext cx="2892118" cy="1342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1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2DCE42C-F9C3-594F-B9F5-B07773FA6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604" y="1690688"/>
            <a:ext cx="5363323" cy="371526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06"/>
          <a:stretch/>
        </p:blipFill>
        <p:spPr>
          <a:xfrm>
            <a:off x="251788" y="2251709"/>
            <a:ext cx="4477377" cy="297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EC6744-8541-0BFB-7CDC-9AE6DF010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366"/>
          <a:stretch/>
        </p:blipFill>
        <p:spPr>
          <a:xfrm>
            <a:off x="10976282" y="2021741"/>
            <a:ext cx="963930" cy="3556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FE56073-D66D-AB6B-B5FF-AC637B755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479" b="92339"/>
          <a:stretch/>
        </p:blipFill>
        <p:spPr>
          <a:xfrm>
            <a:off x="251787" y="1656616"/>
            <a:ext cx="44773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989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" y="1325563"/>
            <a:ext cx="4783768" cy="384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6DFE8-8ACB-0B73-8665-0C4D609A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98" y="1325563"/>
            <a:ext cx="5639587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771A6-1A8D-DE99-D9E8-7280FE4B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357" y="1736271"/>
            <a:ext cx="1029016" cy="40465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9C60BB-6074-0986-098E-FC921E5C5CDD}"/>
              </a:ext>
            </a:extLst>
          </p:cNvPr>
          <p:cNvCxnSpPr>
            <a:cxnSpLocks/>
          </p:cNvCxnSpPr>
          <p:nvPr/>
        </p:nvCxnSpPr>
        <p:spPr>
          <a:xfrm>
            <a:off x="5768340" y="2478015"/>
            <a:ext cx="15125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23A50B-4B7C-361D-E215-8974604A8B72}"/>
              </a:ext>
            </a:extLst>
          </p:cNvPr>
          <p:cNvCxnSpPr>
            <a:cxnSpLocks/>
          </p:cNvCxnSpPr>
          <p:nvPr/>
        </p:nvCxnSpPr>
        <p:spPr>
          <a:xfrm>
            <a:off x="5768340" y="4984995"/>
            <a:ext cx="15125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EE72DB-490A-21A7-34F2-447F1E3F0F0F}"/>
              </a:ext>
            </a:extLst>
          </p:cNvPr>
          <p:cNvCxnSpPr>
            <a:cxnSpLocks/>
          </p:cNvCxnSpPr>
          <p:nvPr/>
        </p:nvCxnSpPr>
        <p:spPr>
          <a:xfrm>
            <a:off x="182880" y="1818885"/>
            <a:ext cx="378333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4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3949F-DE6F-CF8A-23F1-CAF1186E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화살표 함수 </a:t>
            </a:r>
            <a:r>
              <a:rPr lang="en-US" altLang="ko-KR"/>
              <a:t>=&gt;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233F0-EFAB-88FD-05C8-2F1E285F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Arrow Function </a:t>
            </a:r>
            <a:r>
              <a:rPr lang="ko-KR" altLang="en-US" sz="2400" dirty="0"/>
              <a:t>이라고 함</a:t>
            </a:r>
            <a:r>
              <a:rPr lang="en-US" altLang="ko-KR" sz="2400" dirty="0"/>
              <a:t>, Lambda Expression(</a:t>
            </a:r>
            <a:r>
              <a:rPr lang="ko-KR" altLang="en-US" sz="2400" dirty="0" err="1"/>
              <a:t>람다식</a:t>
            </a:r>
            <a:r>
              <a:rPr lang="en-US" altLang="ko-KR" sz="2400" dirty="0"/>
              <a:t>) </a:t>
            </a:r>
            <a:r>
              <a:rPr lang="ko-KR" altLang="en-US" sz="2400" dirty="0"/>
              <a:t>같은 개념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905A5-8616-96B2-7428-07D10D2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D1AD7-BCD6-B140-B5E7-D1543F23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3FC810-46D1-E8CA-0B25-B048767B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29" y="2628437"/>
            <a:ext cx="6004160" cy="35485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276B86-1B5D-B5C1-6E7A-32FE6B2A4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442" y="3126515"/>
            <a:ext cx="1525597" cy="148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12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멀티 </a:t>
            </a:r>
            <a:r>
              <a:rPr lang="ko-KR" altLang="en-US" dirty="0" err="1"/>
              <a:t>스레딩</a:t>
            </a:r>
            <a:r>
              <a:rPr lang="ko-KR" altLang="en-US" dirty="0"/>
              <a:t> 작업환경에서 메인 스레드가 아닌 다른 스레드에서 </a:t>
            </a:r>
            <a:r>
              <a:rPr lang="en-US" altLang="ko-KR" dirty="0"/>
              <a:t>UI</a:t>
            </a:r>
            <a:r>
              <a:rPr lang="ko-KR" altLang="en-US" dirty="0"/>
              <a:t>접근하려고 하면 </a:t>
            </a:r>
            <a:r>
              <a:rPr lang="en-US" altLang="ko-KR" dirty="0"/>
              <a:t>“</a:t>
            </a:r>
            <a:r>
              <a:rPr lang="ko-KR" altLang="en-US" dirty="0"/>
              <a:t>다른 스레드가 이 개체를 소유하고 있어 호출한 스레드가 해당 객체에 </a:t>
            </a:r>
            <a:r>
              <a:rPr lang="ko-KR" altLang="en-US" dirty="0" err="1"/>
              <a:t>엑세스할</a:t>
            </a:r>
            <a:r>
              <a:rPr lang="ko-KR" altLang="en-US" dirty="0"/>
              <a:t> 수 없습니다</a:t>
            </a:r>
            <a:r>
              <a:rPr lang="en-US" altLang="ko-KR" dirty="0"/>
              <a:t>.” </a:t>
            </a:r>
            <a:r>
              <a:rPr lang="ko-KR" altLang="en-US" dirty="0"/>
              <a:t>라는 에러가 발생</a:t>
            </a:r>
            <a:endParaRPr lang="en-US" altLang="ko-KR" dirty="0"/>
          </a:p>
          <a:p>
            <a:r>
              <a:rPr lang="ko-KR" altLang="en-US" dirty="0"/>
              <a:t>프로그램이 실행되면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소유하고 있기 때문에 다른 스레드에서 접근할 수 없음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Dispatcher</a:t>
            </a:r>
          </a:p>
          <a:p>
            <a:pPr marL="914400" lvl="2" indent="0">
              <a:buNone/>
            </a:pPr>
            <a:r>
              <a:rPr lang="ko-KR" altLang="en-US" dirty="0"/>
              <a:t>우선순위 큐</a:t>
            </a:r>
            <a:r>
              <a:rPr lang="en-US" altLang="ko-KR" dirty="0"/>
              <a:t>, UI </a:t>
            </a:r>
            <a:r>
              <a:rPr lang="ko-KR" altLang="en-US" dirty="0"/>
              <a:t>컨트롤들은 하나의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 </a:t>
            </a:r>
            <a:r>
              <a:rPr lang="en-US" altLang="ko-KR" dirty="0" err="1"/>
              <a:t>MainThread</a:t>
            </a:r>
            <a:r>
              <a:rPr lang="ko-KR" altLang="en-US" dirty="0"/>
              <a:t>가 소유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SynchronizationContext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스레드간의</a:t>
            </a:r>
            <a:r>
              <a:rPr lang="ko-KR" altLang="en-US" dirty="0"/>
              <a:t> 통신을 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1E811-185D-3C4C-1FB8-351560CB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0164"/>
          </a:xfrm>
        </p:spPr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멀티스레드</a:t>
            </a:r>
            <a:r>
              <a:rPr lang="ko-KR" altLang="en-US" dirty="0">
                <a:solidFill>
                  <a:srgbClr val="00B050"/>
                </a:solidFill>
              </a:rPr>
              <a:t> 레이스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61A9A-9EAC-BA02-9A9A-A114B6D7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92443-AB3B-5F8B-E51A-E4D3495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609CB2-FF49-2889-6191-DFFEDC07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31" y="1338706"/>
            <a:ext cx="8667102" cy="50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35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대리자 </a:t>
            </a:r>
            <a:r>
              <a:rPr lang="en-US" altLang="ko-KR"/>
              <a:t>- delegate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6281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함수를 변수처럼 받아서 사용할 수 있는 기능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직접 호출</a:t>
            </a: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: </a:t>
            </a: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동기적으로 실행되며</a:t>
            </a: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호출 스레드에서 메서드가 실행됩니다</a:t>
            </a: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Invoke(): </a:t>
            </a: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비동기적으로 실행되며</a:t>
            </a: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별도의 스레드에서 메서드가 실행됩니다</a:t>
            </a: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. 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UI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 스레드에서 실행되도록 보장</a:t>
            </a:r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+mn-ea"/>
            </a:endParaRPr>
          </a:p>
          <a:p>
            <a:pPr lvl="2"/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F8186A-1617-70C9-DC3C-8D54F241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3663"/>
            <a:ext cx="8392200" cy="34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7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대리자 </a:t>
            </a:r>
            <a:r>
              <a:rPr lang="en-US" altLang="ko-KR"/>
              <a:t>- delegate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대리자에 여러개의 함수를 등록하는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A014D-3BC5-CC17-94D3-209F050F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3" y="2279429"/>
            <a:ext cx="8680943" cy="29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9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대리자 </a:t>
            </a:r>
            <a:r>
              <a:rPr lang="en-US" altLang="ko-KR"/>
              <a:t>- delegate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CED9EA-5754-BB0E-9CCB-365340E96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28"/>
          <a:stretch/>
        </p:blipFill>
        <p:spPr>
          <a:xfrm>
            <a:off x="293059" y="2026043"/>
            <a:ext cx="5935448" cy="3964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2DC3C7-3D18-7FD6-73F2-61BF1A694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12" r="8025" b="-8170"/>
          <a:stretch/>
        </p:blipFill>
        <p:spPr>
          <a:xfrm>
            <a:off x="6439805" y="2128376"/>
            <a:ext cx="5459136" cy="2376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D4D98A-84E1-990C-0921-1FA49E110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859" y="4432217"/>
            <a:ext cx="1877102" cy="14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79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대리자 </a:t>
            </a:r>
            <a:r>
              <a:rPr lang="en-US" altLang="ko-KR"/>
              <a:t>- delegate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대리자는 함수의 매개변수로 사용될 수 있음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1CB72-04D6-FB23-753D-91FD9C3C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69"/>
          <a:stretch/>
        </p:blipFill>
        <p:spPr>
          <a:xfrm>
            <a:off x="640051" y="2276846"/>
            <a:ext cx="5448788" cy="2201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C608C0-2982-D2E9-5E7A-72421BBF0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15" b="-6929"/>
          <a:stretch/>
        </p:blipFill>
        <p:spPr>
          <a:xfrm>
            <a:off x="6179127" y="2287074"/>
            <a:ext cx="5448788" cy="30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12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E934A-9A1D-744C-BF82-86AB9F46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응용 프로그램에서 발생하는 모든 사건들을 이벤트라고 함 </a:t>
            </a:r>
            <a:endParaRPr lang="en-US" altLang="ko-KR"/>
          </a:p>
          <a:p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마우스 클릭</a:t>
            </a:r>
            <a:r>
              <a:rPr lang="en-US" altLang="ko-KR"/>
              <a:t>, </a:t>
            </a:r>
            <a:r>
              <a:rPr lang="ko-KR" altLang="en-US"/>
              <a:t>마우스 오버</a:t>
            </a:r>
            <a:r>
              <a:rPr lang="en-US" altLang="ko-KR"/>
              <a:t>, </a:t>
            </a:r>
            <a:r>
              <a:rPr lang="ko-KR" altLang="en-US"/>
              <a:t>마우스 아웃</a:t>
            </a:r>
            <a:r>
              <a:rPr lang="en-US" altLang="ko-KR"/>
              <a:t>, </a:t>
            </a:r>
            <a:r>
              <a:rPr lang="ko-KR" altLang="en-US"/>
              <a:t>키보드 입력 등</a:t>
            </a:r>
            <a:endParaRPr lang="en-US" altLang="ko-KR"/>
          </a:p>
          <a:p>
            <a:r>
              <a:rPr lang="en-US" altLang="ko-KR">
                <a:solidFill>
                  <a:srgbClr val="0000FF"/>
                </a:solidFill>
              </a:rPr>
              <a:t>event</a:t>
            </a:r>
            <a:r>
              <a:rPr lang="en-US" altLang="ko-KR"/>
              <a:t> </a:t>
            </a:r>
            <a:r>
              <a:rPr lang="ko-KR" altLang="en-US"/>
              <a:t>키워드를 사용하여 정의</a:t>
            </a:r>
            <a:endParaRPr lang="en-US" altLang="ko-KR"/>
          </a:p>
          <a:p>
            <a:r>
              <a:rPr lang="ko-KR" altLang="en-US"/>
              <a:t>이벤트는 이벤트 처리기</a:t>
            </a:r>
            <a:r>
              <a:rPr lang="en-US" altLang="ko-KR"/>
              <a:t>(</a:t>
            </a:r>
            <a:r>
              <a:rPr lang="ko-KR" altLang="en-US">
                <a:solidFill>
                  <a:schemeClr val="accent5"/>
                </a:solidFill>
              </a:rPr>
              <a:t>핸들러</a:t>
            </a:r>
            <a:r>
              <a:rPr lang="en-US" altLang="ko-KR"/>
              <a:t>, </a:t>
            </a:r>
            <a:r>
              <a:rPr lang="ko-KR" altLang="en-US"/>
              <a:t>이벤트를 처리하는 메소드</a:t>
            </a:r>
            <a:r>
              <a:rPr lang="en-US" altLang="ko-KR"/>
              <a:t>)</a:t>
            </a:r>
            <a:r>
              <a:rPr lang="ko-KR" altLang="en-US"/>
              <a:t>를 가짐</a:t>
            </a:r>
            <a:endParaRPr lang="en-US" altLang="ko-KR"/>
          </a:p>
          <a:p>
            <a:r>
              <a:rPr lang="ko-KR" altLang="en-US"/>
              <a:t>주로 대리자</a:t>
            </a:r>
            <a:r>
              <a:rPr lang="en-US" altLang="ko-KR"/>
              <a:t>(</a:t>
            </a:r>
            <a:r>
              <a:rPr lang="en-US" altLang="ko-KR">
                <a:solidFill>
                  <a:srgbClr val="0000FF"/>
                </a:solidFill>
              </a:rPr>
              <a:t>delegate</a:t>
            </a:r>
            <a:r>
              <a:rPr lang="en-US" altLang="ko-KR"/>
              <a:t>)</a:t>
            </a:r>
            <a:r>
              <a:rPr lang="ko-KR" altLang="en-US"/>
              <a:t>와 함께 사용</a:t>
            </a:r>
            <a:endParaRPr lang="en-US" alt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86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792AC0A-9442-348B-FC60-3A2159C0C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88" y="1303440"/>
            <a:ext cx="5268060" cy="390579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DE71DD-967F-7A03-57F0-1BCFE408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48" y="1325563"/>
            <a:ext cx="5268060" cy="48298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A00957-FAB1-F31C-8F94-5CCD7FF73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425" y="2486082"/>
            <a:ext cx="1019317" cy="12765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EE24C3-78A2-C73E-77A6-651A3132298F}"/>
              </a:ext>
            </a:extLst>
          </p:cNvPr>
          <p:cNvSpPr txBox="1"/>
          <p:nvPr/>
        </p:nvSpPr>
        <p:spPr>
          <a:xfrm>
            <a:off x="251788" y="5436573"/>
            <a:ext cx="6135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이미 </a:t>
            </a:r>
            <a:r>
              <a:rPr lang="en-US" altLang="ko-KR"/>
              <a:t>WinForm</a:t>
            </a:r>
            <a:r>
              <a:rPr lang="ko-KR" altLang="en-US"/>
              <a:t>에서 사용 중인 버튼 클릭과 같은 이벤트들이 </a:t>
            </a:r>
            <a:endParaRPr lang="en-US" altLang="ko-KR"/>
          </a:p>
          <a:p>
            <a:r>
              <a:rPr lang="ko-KR" altLang="en-US"/>
              <a:t>내부적으로 이렇게 작동하고 있음</a:t>
            </a:r>
          </a:p>
        </p:txBody>
      </p:sp>
    </p:spTree>
    <p:extLst>
      <p:ext uri="{BB962C8B-B14F-4D97-AF65-F5344CB8AC3E}">
        <p14:creationId xmlns:p14="http://schemas.microsoft.com/office/powerpoint/2010/main" val="3800827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스레드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대리자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이벤트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4DAB44-D872-E5F7-0E82-6712DBBB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https://cwkcw.tistory.com/132</a:t>
            </a:r>
            <a:endParaRPr lang="en-US" altLang="ko-KR" dirty="0"/>
          </a:p>
          <a:p>
            <a:r>
              <a:rPr lang="ko-KR" altLang="en-US" dirty="0"/>
              <a:t>소스코드 다운로드</a:t>
            </a:r>
            <a:r>
              <a:rPr lang="en-US" altLang="ko-KR" dirty="0">
                <a:hlinkClick r:id="rId3"/>
              </a:rPr>
              <a:t>https://www.dropbox.com/scl/fi/nldenwq29tantqnjf0wnd/CSharp_Race_Game.zip?rlkey=ila2d2ayuhu6571umjazpbehw&amp;dl=0</a:t>
            </a:r>
            <a:endParaRPr lang="en-US" altLang="ko-KR" dirty="0"/>
          </a:p>
          <a:p>
            <a:r>
              <a:rPr lang="ko-KR" altLang="en-US" dirty="0"/>
              <a:t>코드 해석 후 클래스 이름</a:t>
            </a:r>
            <a:r>
              <a:rPr lang="en-US" altLang="ko-KR" dirty="0"/>
              <a:t>, </a:t>
            </a:r>
            <a:r>
              <a:rPr lang="ko-KR" altLang="en-US" dirty="0"/>
              <a:t>메소드 이름</a:t>
            </a:r>
            <a:r>
              <a:rPr lang="en-US" altLang="ko-KR" dirty="0"/>
              <a:t>, </a:t>
            </a:r>
            <a:r>
              <a:rPr lang="ko-KR" altLang="en-US" dirty="0"/>
              <a:t>데이터 타입을 포함한 데이터 흐름을 자유 양식</a:t>
            </a:r>
            <a:r>
              <a:rPr lang="en-US" altLang="ko-KR" dirty="0"/>
              <a:t>(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글</a:t>
            </a:r>
            <a:r>
              <a:rPr lang="en-US" altLang="ko-KR" dirty="0"/>
              <a:t>, </a:t>
            </a:r>
            <a:r>
              <a:rPr lang="ko-KR" altLang="en-US" dirty="0"/>
              <a:t>한 눈에 확인 가능한 형태</a:t>
            </a:r>
            <a:r>
              <a:rPr lang="en-US" altLang="ko-KR" dirty="0"/>
              <a:t>)</a:t>
            </a:r>
            <a:r>
              <a:rPr lang="ko-KR" altLang="en-US" dirty="0"/>
              <a:t>으로 나타내기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4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7F2B6-9549-A174-663D-7D31F8A5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계산기 코드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54364-A564-EB8B-2E4C-D7DD2F92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미니 프로젝트에서 작성한 계산기 코드를 수정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계산 내역 확인 코드 개선</a:t>
            </a: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/>
              <a:t>계산 히스토리 기록</a:t>
            </a:r>
            <a:r>
              <a:rPr lang="en-US" altLang="ko-KR" dirty="0"/>
              <a:t>, </a:t>
            </a:r>
            <a:r>
              <a:rPr lang="ko-KR" altLang="en-US" dirty="0"/>
              <a:t>사용자 입력 등에서 구조체를 사용하여 더 읽기 편한 소스코드로 만들기 </a:t>
            </a: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산술 연산 코드 개선</a:t>
            </a:r>
            <a:endParaRPr lang="en-US" altLang="ko-KR" dirty="0"/>
          </a:p>
          <a:p>
            <a:pPr marL="971550" lvl="1" indent="-514350">
              <a:buFont typeface="+mj-ea"/>
              <a:buAutoNum type="circleNumDbPlain"/>
            </a:pPr>
            <a:r>
              <a:rPr lang="ko-KR" altLang="en-US" dirty="0"/>
              <a:t>간단한 산술 연산 메소드들을 모두 화살표 함수로 변경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FD7ED-692A-D57A-46AC-192E824F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31FADC-5F62-93D6-B118-A709AFA7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7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22D7D-547D-1F03-99D8-E0E2ED64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321D1-4BE8-72C9-393A-42E7514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란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02352-6142-BC07-9D82-25032AE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0919D-3CE3-E73F-1908-AC43C117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1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5730D-6F86-AEDB-94B0-E32ACDE8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A61DE-1774-83B7-0E04-C5B940CA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F3140-E482-ACFF-D1F3-04A74AA0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12-21(Sat)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3347B2-00F3-1923-BFDE-CB14730F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18192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7147</TotalTime>
  <Words>1842</Words>
  <Application>Microsoft Office PowerPoint</Application>
  <PresentationFormat>와이드스크린</PresentationFormat>
  <Paragraphs>441</Paragraphs>
  <Slides>68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5" baseType="lpstr">
      <vt:lpstr>AppleSDGothicNeoH00</vt:lpstr>
      <vt:lpstr>나눔바른고딕</vt:lpstr>
      <vt:lpstr>Arial</vt:lpstr>
      <vt:lpstr>맑은 고딕</vt:lpstr>
      <vt:lpstr>Cascadia Mono</vt:lpstr>
      <vt:lpstr>AppleSDGothicNeoB00</vt:lpstr>
      <vt:lpstr>코딩온템플릿</vt:lpstr>
      <vt:lpstr>    x</vt:lpstr>
      <vt:lpstr>C# 심화 문법</vt:lpstr>
      <vt:lpstr>구조체</vt:lpstr>
      <vt:lpstr>구조체</vt:lpstr>
      <vt:lpstr>구조체</vt:lpstr>
      <vt:lpstr>화살표 함수 =&gt;</vt:lpstr>
      <vt:lpstr>실습. 계산기 코드 개선</vt:lpstr>
      <vt:lpstr>클래스</vt:lpstr>
      <vt:lpstr>구조체와 차이점</vt:lpstr>
      <vt:lpstr>클래스 설계</vt:lpstr>
      <vt:lpstr>실습. 클래스 설계</vt:lpstr>
      <vt:lpstr>클래스</vt:lpstr>
      <vt:lpstr>접근 제어</vt:lpstr>
      <vt:lpstr>클래스 생성자/소멸자</vt:lpstr>
      <vt:lpstr>partial 클래스</vt:lpstr>
      <vt:lpstr>속성(Property) </vt:lpstr>
      <vt:lpstr>속성(Property) </vt:lpstr>
      <vt:lpstr>클래스 상속</vt:lpstr>
      <vt:lpstr>실습. 클래스 상속</vt:lpstr>
      <vt:lpstr>실습. 클래스 상속</vt:lpstr>
      <vt:lpstr>실습. 클래스 상속</vt:lpstr>
      <vt:lpstr>메소드 오버로드</vt:lpstr>
      <vt:lpstr>메소드 오버라이드</vt:lpstr>
      <vt:lpstr>가상 메소드</vt:lpstr>
      <vt:lpstr>오버라이드 봉인 (sealed)</vt:lpstr>
      <vt:lpstr>실습. 오버라이딩, 오버로딩</vt:lpstr>
      <vt:lpstr>네임스페이스</vt:lpstr>
      <vt:lpstr>네임스페이스</vt:lpstr>
      <vt:lpstr>정적 메소드, 필드 static</vt:lpstr>
      <vt:lpstr>값의 참조 ref, out</vt:lpstr>
      <vt:lpstr>값의 참조 ref, out</vt:lpstr>
      <vt:lpstr>값의 참조 ref, out</vt:lpstr>
      <vt:lpstr>값의 참조 ref, out</vt:lpstr>
      <vt:lpstr>값의 참조 ref, out</vt:lpstr>
      <vt:lpstr>실습. 값의 참조</vt:lpstr>
      <vt:lpstr>실습. 값의 참조</vt:lpstr>
      <vt:lpstr>예외처리 try, catch, finally</vt:lpstr>
      <vt:lpstr>예외처리 throw</vt:lpstr>
      <vt:lpstr>실습. 예외처리</vt:lpstr>
      <vt:lpstr>컬렉션</vt:lpstr>
      <vt:lpstr>컬렉션 - 어레이</vt:lpstr>
      <vt:lpstr>컬렉션 - 스택</vt:lpstr>
      <vt:lpstr>컬렉션 - 스택</vt:lpstr>
      <vt:lpstr>컬렉션 - 큐</vt:lpstr>
      <vt:lpstr>컬렉션 - 해시테이블</vt:lpstr>
      <vt:lpstr>제네릭 컬렉션</vt:lpstr>
      <vt:lpstr>제네릭 컬렉션 - 스택, 리스트</vt:lpstr>
      <vt:lpstr>제네릭 컬렉션 - 열거형</vt:lpstr>
      <vt:lpstr>제네릭 컬렉션 - 딕셔너리</vt:lpstr>
      <vt:lpstr>제네릭 컬렉션 - 딕셔너리</vt:lpstr>
      <vt:lpstr>실습. 제네릭 딕셔너리</vt:lpstr>
      <vt:lpstr>멀티스레드</vt:lpstr>
      <vt:lpstr>멀티스레드</vt:lpstr>
      <vt:lpstr>멀티스레드</vt:lpstr>
      <vt:lpstr>멀티스레드</vt:lpstr>
      <vt:lpstr>멀티스레드</vt:lpstr>
      <vt:lpstr>멀티스레드</vt:lpstr>
      <vt:lpstr>멀티스레드 - lock</vt:lpstr>
      <vt:lpstr>멀티스레드 - lock</vt:lpstr>
      <vt:lpstr>멀티스레드 – 주의사항!</vt:lpstr>
      <vt:lpstr>실습. 멀티스레드 레이스</vt:lpstr>
      <vt:lpstr>대리자 - delegate</vt:lpstr>
      <vt:lpstr>대리자 - delegate</vt:lpstr>
      <vt:lpstr>대리자 - delegate</vt:lpstr>
      <vt:lpstr>대리자 - delegate</vt:lpstr>
      <vt:lpstr>이벤트</vt:lpstr>
      <vt:lpstr>이벤트</vt:lpstr>
      <vt:lpstr>실습. 스레드, 대리자, 이벤트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석화 정</cp:lastModifiedBy>
  <cp:revision>1261</cp:revision>
  <dcterms:created xsi:type="dcterms:W3CDTF">2022-06-26T11:10:22Z</dcterms:created>
  <dcterms:modified xsi:type="dcterms:W3CDTF">2024-12-21T04:42:56Z</dcterms:modified>
</cp:coreProperties>
</file>