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659" r:id="rId2"/>
    <p:sldId id="752" r:id="rId3"/>
    <p:sldId id="735" r:id="rId4"/>
    <p:sldId id="723" r:id="rId5"/>
    <p:sldId id="726" r:id="rId6"/>
    <p:sldId id="718" r:id="rId7"/>
    <p:sldId id="719" r:id="rId8"/>
    <p:sldId id="721" r:id="rId9"/>
    <p:sldId id="722" r:id="rId10"/>
    <p:sldId id="265" r:id="rId11"/>
    <p:sldId id="264" r:id="rId12"/>
    <p:sldId id="680" r:id="rId13"/>
    <p:sldId id="700" r:id="rId14"/>
    <p:sldId id="734" r:id="rId15"/>
    <p:sldId id="724" r:id="rId16"/>
    <p:sldId id="742" r:id="rId17"/>
    <p:sldId id="679" r:id="rId18"/>
    <p:sldId id="263" r:id="rId19"/>
    <p:sldId id="768" r:id="rId20"/>
    <p:sldId id="267" r:id="rId21"/>
    <p:sldId id="740" r:id="rId22"/>
    <p:sldId id="736" r:id="rId23"/>
    <p:sldId id="754" r:id="rId24"/>
    <p:sldId id="757" r:id="rId25"/>
    <p:sldId id="753" r:id="rId26"/>
    <p:sldId id="758" r:id="rId27"/>
    <p:sldId id="755" r:id="rId28"/>
    <p:sldId id="759" r:id="rId29"/>
    <p:sldId id="748" r:id="rId30"/>
    <p:sldId id="749" r:id="rId31"/>
    <p:sldId id="750" r:id="rId32"/>
    <p:sldId id="751" r:id="rId33"/>
    <p:sldId id="760" r:id="rId34"/>
    <p:sldId id="761" r:id="rId35"/>
    <p:sldId id="762" r:id="rId36"/>
    <p:sldId id="764" r:id="rId37"/>
    <p:sldId id="765" r:id="rId38"/>
    <p:sldId id="766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8" autoAdjust="0"/>
    <p:restoredTop sz="76325" autoAdjust="0"/>
  </p:normalViewPr>
  <p:slideViewPr>
    <p:cSldViewPr snapToGrid="0">
      <p:cViewPr varScale="1">
        <p:scale>
          <a:sx n="98" d="100"/>
          <a:sy n="98" d="100"/>
        </p:scale>
        <p:origin x="9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92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08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급작스럽지만 미리 용어 설명을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06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실무적인 </a:t>
            </a:r>
            <a:r>
              <a:rPr lang="en-US" altLang="ko-KR" dirty="0"/>
              <a:t>= </a:t>
            </a:r>
            <a:r>
              <a:rPr lang="ko-KR" altLang="en-US" dirty="0"/>
              <a:t>매뉴얼 정독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매뉴얼</a:t>
            </a:r>
            <a:r>
              <a:rPr lang="en-US" altLang="ko-KR" dirty="0"/>
              <a:t>(Document, </a:t>
            </a:r>
            <a:r>
              <a:rPr lang="ko-KR" altLang="en-US" dirty="0"/>
              <a:t>공식 문서</a:t>
            </a:r>
            <a:r>
              <a:rPr lang="en-US" altLang="ko-KR" dirty="0"/>
              <a:t>)</a:t>
            </a:r>
            <a:r>
              <a:rPr lang="ko-KR" altLang="en-US" dirty="0"/>
              <a:t>을 가까이 하는 것은 개발자에게 필수 불가결한 요소</a:t>
            </a:r>
            <a:r>
              <a:rPr lang="en-US" altLang="ko-KR" dirty="0"/>
              <a:t>!!</a:t>
            </a:r>
          </a:p>
          <a:p>
            <a:endParaRPr lang="en-US" altLang="ko-KR" dirty="0"/>
          </a:p>
          <a:p>
            <a:r>
              <a:rPr lang="en-US" altLang="ko-KR" dirty="0"/>
              <a:t>https://git-scm.com/book/en/v2/Getting-Started-First-Time-Git-Setup</a:t>
            </a:r>
          </a:p>
          <a:p>
            <a:endParaRPr lang="en-US" altLang="ko-KR" dirty="0"/>
          </a:p>
          <a:p>
            <a:r>
              <a:rPr lang="ko-KR" altLang="en-US" dirty="0"/>
              <a:t>위 내용이 </a:t>
            </a:r>
            <a:r>
              <a:rPr lang="ko-KR" altLang="en-US" dirty="0" err="1"/>
              <a:t>적혀있는</a:t>
            </a:r>
            <a:r>
              <a:rPr lang="ko-KR" altLang="en-US" dirty="0"/>
              <a:t> 공식 문서 </a:t>
            </a:r>
            <a:r>
              <a:rPr lang="en-US" altLang="ko-KR" dirty="0"/>
              <a:t>(Getting Started - First-Time Git Setup)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844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https://git-scm.com/docs</a:t>
            </a:r>
          </a:p>
          <a:p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 공식 매뉴얼을 통해 직접 명령어들을 확인해보기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067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070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936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8D7CF-C036-3C4C-F653-043477EC4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1C29DB8-474D-2ECD-D166-A2B9394AF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8558E14-1294-5C83-8998-EE7EF9601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C3D4F2-A0AB-DA55-B91B-A5D4146122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16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0A165-FF46-DC44-5675-6B8ED5FA8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F4F81C9-236A-B3A1-BC96-58B5AFDD99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B6A47E-8ADE-C4CF-887C-D825AFDFF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9534D0-4FAF-C6B3-10B5-9A3A8F8C57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862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2594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FC8B2-6E26-E670-4723-B5BFD8947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F81DBDE-87F5-1C92-7627-69D7B5C29B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294374C-E77A-DE3D-5FC3-2CE169084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01B8A-F4F4-6800-F4DE-5DB6F753F3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7462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633F7-03E1-F42C-99FD-8C286D3F4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584B87E-E343-959F-6C6D-D33C52F94D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8D5BA30-D134-2141-4213-78DCC03B4B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2CF1CE-02E9-54DE-B7E5-28FEF463FB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341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808C1-D963-6F3C-2359-445EE9B2C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B48C496-58BB-E401-6BF2-21B35775AB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9869059-2473-93D2-5467-B7C5BD2F8C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형상 관리 도구</a:t>
            </a:r>
            <a:r>
              <a:rPr lang="en-US" altLang="ko-KR" dirty="0"/>
              <a:t>: </a:t>
            </a:r>
            <a:r>
              <a:rPr lang="ko-KR" altLang="en-US" dirty="0"/>
              <a:t>버전 관리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버전 관리 시스템</a:t>
            </a:r>
            <a:r>
              <a:rPr lang="en-US" altLang="ko-KR" dirty="0"/>
              <a:t>: </a:t>
            </a:r>
            <a:r>
              <a:rPr lang="ko-KR" altLang="en-US" dirty="0"/>
              <a:t>파일의 변동 사항을 파악하여 버전을 기록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원하는 버전으로 돌아갈 수 있는 기능 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꼭 문서 파일에 국한 된 것은 아님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분산형 관리 시스템</a:t>
            </a:r>
            <a:r>
              <a:rPr lang="en-US" altLang="ko-KR" dirty="0"/>
              <a:t>: </a:t>
            </a:r>
            <a:r>
              <a:rPr lang="ko-KR" altLang="en-US" dirty="0"/>
              <a:t>파일을 서버에 몰아 두는 것이 아니라 로컬</a:t>
            </a:r>
            <a:r>
              <a:rPr lang="en-US" altLang="ko-KR" dirty="0"/>
              <a:t>(</a:t>
            </a:r>
            <a:r>
              <a:rPr lang="ko-KR" altLang="en-US" dirty="0"/>
              <a:t>각자의 </a:t>
            </a:r>
            <a:r>
              <a:rPr lang="en-US" altLang="ko-KR" dirty="0"/>
              <a:t>PC)</a:t>
            </a:r>
            <a:r>
              <a:rPr lang="ko-KR" altLang="en-US" dirty="0"/>
              <a:t>에 위치시키고 서버로 통합하는 형태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서버에 문제가 생겨도 로컬에서 작업을 이어하는 것이 가능</a:t>
            </a:r>
            <a:br>
              <a:rPr lang="en-US" altLang="ko-KR" dirty="0"/>
            </a:b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병렬 작업</a:t>
            </a:r>
            <a:r>
              <a:rPr lang="en-US" altLang="ko-KR" dirty="0"/>
              <a:t>: </a:t>
            </a:r>
            <a:r>
              <a:rPr lang="ko-KR" altLang="en-US" dirty="0"/>
              <a:t>브랜치</a:t>
            </a:r>
            <a:r>
              <a:rPr lang="en-US" altLang="ko-KR" dirty="0"/>
              <a:t>(</a:t>
            </a:r>
            <a:r>
              <a:rPr lang="ko-KR" altLang="en-US" dirty="0"/>
              <a:t>가지 뻗기</a:t>
            </a:r>
            <a:r>
              <a:rPr lang="en-US" altLang="ko-KR" dirty="0"/>
              <a:t>)</a:t>
            </a:r>
            <a:r>
              <a:rPr lang="ko-KR" altLang="en-US" dirty="0"/>
              <a:t>를 활용하여 하나의 문서를 동시에 작성 가능 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https://joone.net/2022/10/02/47-git/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C579EE-B338-AB27-4F65-B02CC06960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029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A3A6B-1744-6255-545A-A048BF6A7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6401ECA-A0F8-0F45-837E-7B6880A6C3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13BA165-78FD-E251-BE20-6886794288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85ABD1-D899-B7C0-B05A-2B57D74F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0421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A4CC6-237A-8E1A-A68F-BD56F37BA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B7016DB-B36E-F36F-AAA3-67CCF8F2CD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9D0341A-8812-F61E-1611-CD2FB824F1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5C7704-CF6A-833D-9F52-E74C7A681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3127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C5233-BC27-09A4-3177-AC1457331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1B0F127-CB27-0FD8-07BD-25C69F30BA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D7B988F-3AE5-C89C-1FE1-805423450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108C9B-04C0-2291-AB52-F8A7B7813A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3100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95875-5829-B973-D03E-DA39D7E13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B7B378A-C6E3-BD44-17F2-3EF191CEDF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49A6110-5918-A095-89AD-2D3CDBC49D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530456-FFD8-3E19-2A74-7CF137B6D6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384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5DDE1-DB91-65EE-E3C2-6A1F76ABB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12FCB1F-7522-33BB-9801-AAFAAC3B77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A308A18-37F2-EEA2-9722-7D07EA133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9EDDB7-A161-BFB0-3A0A-3C534F459F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724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5FF80-D518-84F4-319F-56BBF8438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6071A7B-C6EB-9C28-4E48-094C13FAD8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4254081-5580-DC20-2A00-F4271156B3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형상 관리 도구</a:t>
            </a:r>
            <a:r>
              <a:rPr lang="en-US" altLang="ko-KR" dirty="0"/>
              <a:t>: </a:t>
            </a:r>
            <a:r>
              <a:rPr lang="ko-KR" altLang="en-US" dirty="0"/>
              <a:t>버전 관리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버전 관리 시스템</a:t>
            </a:r>
            <a:r>
              <a:rPr lang="en-US" altLang="ko-KR" dirty="0"/>
              <a:t>: </a:t>
            </a:r>
            <a:r>
              <a:rPr lang="ko-KR" altLang="en-US" dirty="0"/>
              <a:t>파일의 변동 사항을 파악하여 버전을 기록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원하는 버전으로 돌아갈 수 있는 기능 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꼭 문서 파일에 국한 된 것은 아님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분산형 관리 시스템</a:t>
            </a:r>
            <a:r>
              <a:rPr lang="en-US" altLang="ko-KR" dirty="0"/>
              <a:t>: </a:t>
            </a:r>
            <a:r>
              <a:rPr lang="ko-KR" altLang="en-US" dirty="0"/>
              <a:t>파일을 서버에 몰아 두는 것이 아니라 로컬</a:t>
            </a:r>
            <a:r>
              <a:rPr lang="en-US" altLang="ko-KR" dirty="0"/>
              <a:t>(</a:t>
            </a:r>
            <a:r>
              <a:rPr lang="ko-KR" altLang="en-US" dirty="0"/>
              <a:t>각자의 </a:t>
            </a:r>
            <a:r>
              <a:rPr lang="en-US" altLang="ko-KR" dirty="0"/>
              <a:t>PC)</a:t>
            </a:r>
            <a:r>
              <a:rPr lang="ko-KR" altLang="en-US" dirty="0"/>
              <a:t>에 위치시키고 서버로 통합하는 형태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서버에 문제가 생겨도 로컬에서 작업을 이어하는 것이 가능</a:t>
            </a:r>
            <a:br>
              <a:rPr lang="en-US" altLang="ko-KR" dirty="0"/>
            </a:b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병렬 작업</a:t>
            </a:r>
            <a:r>
              <a:rPr lang="en-US" altLang="ko-KR" dirty="0"/>
              <a:t>: </a:t>
            </a:r>
            <a:r>
              <a:rPr lang="ko-KR" altLang="en-US" dirty="0"/>
              <a:t>브랜치</a:t>
            </a:r>
            <a:r>
              <a:rPr lang="en-US" altLang="ko-KR" dirty="0"/>
              <a:t>(</a:t>
            </a:r>
            <a:r>
              <a:rPr lang="ko-KR" altLang="en-US" dirty="0"/>
              <a:t>가지 뻗기</a:t>
            </a:r>
            <a:r>
              <a:rPr lang="en-US" altLang="ko-KR" dirty="0"/>
              <a:t>)</a:t>
            </a:r>
            <a:r>
              <a:rPr lang="ko-KR" altLang="en-US" dirty="0"/>
              <a:t>를 활용하여 하나의 문서를 동시에 작성 가능 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https://joone.net/2022/10/02/47-git/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001099-4F77-670F-E0E4-03EBF2124C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065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형상 관리 도구</a:t>
            </a:r>
            <a:r>
              <a:rPr lang="en-US" altLang="ko-KR" dirty="0"/>
              <a:t>: </a:t>
            </a:r>
            <a:r>
              <a:rPr lang="ko-KR" altLang="en-US" dirty="0"/>
              <a:t>버전 관리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버전 관리 시스템</a:t>
            </a:r>
            <a:r>
              <a:rPr lang="en-US" altLang="ko-KR" dirty="0"/>
              <a:t>: </a:t>
            </a:r>
            <a:r>
              <a:rPr lang="ko-KR" altLang="en-US" dirty="0"/>
              <a:t>파일의 변동 사항을 파악하여 버전을 기록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원하는 버전으로 돌아갈 수 있는 기능 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꼭 문서 파일에 국한 된 것은 아님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분산형 관리 시스템</a:t>
            </a:r>
            <a:r>
              <a:rPr lang="en-US" altLang="ko-KR" dirty="0"/>
              <a:t>: </a:t>
            </a:r>
            <a:r>
              <a:rPr lang="ko-KR" altLang="en-US" dirty="0"/>
              <a:t>파일을 서버에 몰아 두는 것이 아니라 로컬</a:t>
            </a:r>
            <a:r>
              <a:rPr lang="en-US" altLang="ko-KR" dirty="0"/>
              <a:t>(</a:t>
            </a:r>
            <a:r>
              <a:rPr lang="ko-KR" altLang="en-US" dirty="0"/>
              <a:t>각자의 </a:t>
            </a:r>
            <a:r>
              <a:rPr lang="en-US" altLang="ko-KR" dirty="0"/>
              <a:t>PC)</a:t>
            </a:r>
            <a:r>
              <a:rPr lang="ko-KR" altLang="en-US" dirty="0"/>
              <a:t>에 위치시키고 서버로 통합하는 형태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서버에 문제가 생겨도 로컬에서 작업을 이어하는 것이 가능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병렬 작업</a:t>
            </a:r>
            <a:r>
              <a:rPr lang="en-US" altLang="ko-KR" dirty="0"/>
              <a:t>: </a:t>
            </a:r>
            <a:r>
              <a:rPr lang="ko-KR" altLang="en-US" dirty="0"/>
              <a:t>브랜치</a:t>
            </a:r>
            <a:r>
              <a:rPr lang="en-US" altLang="ko-KR" dirty="0"/>
              <a:t>(</a:t>
            </a:r>
            <a:r>
              <a:rPr lang="ko-KR" altLang="en-US" dirty="0"/>
              <a:t>가지 뻗기</a:t>
            </a:r>
            <a:r>
              <a:rPr lang="en-US" altLang="ko-KR" dirty="0"/>
              <a:t>)</a:t>
            </a:r>
            <a:r>
              <a:rPr lang="ko-KR" altLang="en-US" dirty="0"/>
              <a:t>를 활용하여 하나의 문서를 동시에 작성 가능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266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왼쪽은 중앙 관리 서버에 문제가 발생했을 경우 아무런 일을 못 함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오른 쪽이</a:t>
            </a:r>
            <a:r>
              <a:rPr lang="en-US" altLang="ko-KR" baseline="0" dirty="0"/>
              <a:t> </a:t>
            </a:r>
            <a:r>
              <a:rPr lang="ko-KR" altLang="en-US" baseline="0" dirty="0"/>
              <a:t>분산 관리</a:t>
            </a:r>
            <a:r>
              <a:rPr lang="ko-KR" altLang="en-US" dirty="0"/>
              <a:t> 서버에 문제가 생겨도 각자 로컬</a:t>
            </a:r>
            <a:r>
              <a:rPr lang="en-US" altLang="ko-KR" dirty="0"/>
              <a:t>(</a:t>
            </a:r>
            <a:r>
              <a:rPr lang="ko-KR" altLang="en-US" dirty="0"/>
              <a:t>자기 </a:t>
            </a:r>
            <a:r>
              <a:rPr lang="en-US" altLang="ko-KR" dirty="0"/>
              <a:t>PC)</a:t>
            </a:r>
            <a:r>
              <a:rPr lang="ko-KR" altLang="en-US" dirty="0"/>
              <a:t>에서 작업이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552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SVN(</a:t>
            </a:r>
            <a:r>
              <a:rPr lang="en-US" altLang="ko-KR" dirty="0" err="1"/>
              <a:t>Subvision</a:t>
            </a:r>
            <a:r>
              <a:rPr lang="en-US" altLang="ko-KR" dirty="0"/>
              <a:t>)</a:t>
            </a:r>
            <a:r>
              <a:rPr lang="ko-KR" altLang="en-US" dirty="0"/>
              <a:t>을 사용하다가 대부분 </a:t>
            </a:r>
            <a:r>
              <a:rPr lang="en-US" altLang="ko-KR" dirty="0"/>
              <a:t>git</a:t>
            </a:r>
            <a:r>
              <a:rPr lang="ko-KR" altLang="en-US" dirty="0"/>
              <a:t>으로 넘어온 상황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205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https://velog.io/@dong98/Linux-Bash%EB%9E%80-%EB%B0%B0%EC%89%AC%EC%99%80-%EA%B8%B0%EB%B3%B8-%EB%AA%85%EB%A0%B9%EC%96%B4</a:t>
            </a:r>
          </a:p>
          <a:p>
            <a:endParaRPr lang="en-US" altLang="ko-KR" dirty="0"/>
          </a:p>
          <a:p>
            <a:r>
              <a:rPr lang="ko-KR" altLang="en-US" dirty="0"/>
              <a:t>기본적인 명령어 및 </a:t>
            </a:r>
            <a:r>
              <a:rPr lang="en-US" altLang="ko-KR" dirty="0"/>
              <a:t>Bash</a:t>
            </a:r>
            <a:r>
              <a:rPr lang="ko-KR" altLang="en-US" dirty="0"/>
              <a:t>에 대한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883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472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GitBash</a:t>
            </a:r>
            <a:r>
              <a:rPr lang="ko-KR" altLang="en-US" dirty="0"/>
              <a:t> 명령어만 이용해서 진행해보기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4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25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90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85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44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08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80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24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61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15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06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7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2024-12-10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8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Malgun Gothic Semilight" panose="020B0503020000020004" pitchFamily="34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6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9C4C8-3D15-C804-0CF3-ED01E5EA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070E-3863-4364-A6A8-B05511038888}" type="datetime6">
              <a:rPr lang="ko-KR" altLang="en-US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2024년 12월</a:t>
            </a:fld>
            <a:endParaRPr lang="ko-KR" altLang="en-US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B0D294-EE40-E43D-51E3-B9FE1EAF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1</a:t>
            </a:fld>
            <a:endParaRPr lang="ko-KR" altLang="en-US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1026" name="Picture 2" descr="Version Control/Git - Wikiversity">
            <a:extLst>
              <a:ext uri="{FF2B5EF4-FFF2-40B4-BE49-F238E27FC236}">
                <a16:creationId xmlns:a16="http://schemas.microsoft.com/office/drawing/2014/main" id="{CBD85C01-4637-4405-208B-C0FCB2338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870" y="1797369"/>
            <a:ext cx="5890260" cy="245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568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DA7C1-4897-A43A-481C-8618DD0E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038"/>
            <a:ext cx="10515600" cy="1325563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설치하기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0DF4BB-CBC6-8C24-3F82-4214F55E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D984C-CD63-4B81-8E24-5F7DAB46B51A}" type="datetime6">
              <a:rPr lang="ko-KR" altLang="en-US" smtClean="0"/>
              <a:t>2024년 12월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B075A6-29FE-E205-95CC-F5630BF9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3C60AB-6ED2-8F70-9323-63F681967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81" y="3037519"/>
            <a:ext cx="3096057" cy="24482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6789DD-812C-B56A-48F6-AA6F1F03A1BB}"/>
              </a:ext>
            </a:extLst>
          </p:cNvPr>
          <p:cNvSpPr txBox="1"/>
          <p:nvPr/>
        </p:nvSpPr>
        <p:spPr>
          <a:xfrm>
            <a:off x="864476" y="1630728"/>
            <a:ext cx="49799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https://git-scm.com/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EB5FA04-9C5B-2A56-9C8D-C2738C435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188" y="2791145"/>
            <a:ext cx="4491203" cy="2941014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BE2C540-2A41-EADF-AE87-D68DE3419407}"/>
              </a:ext>
            </a:extLst>
          </p:cNvPr>
          <p:cNvCxnSpPr/>
          <p:nvPr/>
        </p:nvCxnSpPr>
        <p:spPr>
          <a:xfrm>
            <a:off x="4390697" y="4335515"/>
            <a:ext cx="3247696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050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083F1-B14A-9475-C60D-D38DB50F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038"/>
            <a:ext cx="10515600" cy="1325563"/>
          </a:xfrm>
        </p:spPr>
        <p:txBody>
          <a:bodyPr/>
          <a:lstStyle/>
          <a:p>
            <a:r>
              <a:rPr lang="en-US" altLang="ko-KR" dirty="0"/>
              <a:t>Git Bash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379" y="1516601"/>
            <a:ext cx="7252137" cy="428999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Git 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관련 명령어 사용 가능</a:t>
            </a:r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리눅스 명령어 사용 가능</a:t>
            </a:r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highlight>
                  <a:srgbClr val="00FF00"/>
                </a:highligh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cd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: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지정한 폴더로 이동</a:t>
            </a:r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- cd source (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현재 위치에서 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source 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폴더로 이동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- cd .. (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현재 위치에서 상위 폴더로 이동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28EB6F-E2AD-F03C-779B-6BEB5EBD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2024년 12월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02D442-094A-4108-BC48-D60C6D01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108142-B470-FEEF-43C7-3C699812B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947469"/>
            <a:ext cx="1056982" cy="10727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9277C62-22C5-B86F-0489-58DCE8411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28" y="3346798"/>
            <a:ext cx="2906111" cy="186228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8C05179-55DB-AAE1-650E-7123828ABC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9516" y="4029646"/>
            <a:ext cx="5690057" cy="496587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6CC06B6-3A55-767D-9065-6F5CB6A7FCFE}"/>
              </a:ext>
            </a:extLst>
          </p:cNvPr>
          <p:cNvCxnSpPr/>
          <p:nvPr/>
        </p:nvCxnSpPr>
        <p:spPr>
          <a:xfrm>
            <a:off x="8907516" y="4477407"/>
            <a:ext cx="938048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D60588F0-D594-A2E0-6BC2-B7CDBA2849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9516" y="5146496"/>
            <a:ext cx="4841796" cy="38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54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805AEF61-41CB-29AB-4B6C-AC740B3A4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455" y="1453537"/>
            <a:ext cx="7252137" cy="1209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>
                <a:highlight>
                  <a:srgbClr val="00FF00"/>
                </a:highligh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mkdir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: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입력한 이름의 폴더 생성</a:t>
            </a:r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- </a:t>
            </a:r>
            <a:r>
              <a:rPr lang="en-US" altLang="ko-KR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mkdir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new_folder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</a:p>
          <a:p>
            <a:pPr marL="0" indent="0">
              <a:buNone/>
            </a:pPr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88F842-C919-5AD0-9FBD-878DD0E42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2024년 12월</a:t>
            </a:fld>
            <a:endParaRPr lang="ko-KR" altLang="en-US"/>
          </a:p>
        </p:txBody>
      </p:sp>
      <p:sp>
        <p:nvSpPr>
          <p:cNvPr id="21" name="슬라이드 번호 개체 틀 4">
            <a:extLst>
              <a:ext uri="{FF2B5EF4-FFF2-40B4-BE49-F238E27FC236}">
                <a16:creationId xmlns:a16="http://schemas.microsoft.com/office/drawing/2014/main" id="{20FB4764-6089-5484-FE63-0787B2650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FE59E61-4CAD-5C64-0923-68AF3050B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55" y="2558912"/>
            <a:ext cx="5759152" cy="8700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E97D4AC-0598-93AF-A198-D30767004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484" y="2416143"/>
            <a:ext cx="1879848" cy="1222814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580EC17-B895-CD1A-6F72-17E778B99E65}"/>
              </a:ext>
            </a:extLst>
          </p:cNvPr>
          <p:cNvCxnSpPr/>
          <p:nvPr/>
        </p:nvCxnSpPr>
        <p:spPr>
          <a:xfrm>
            <a:off x="7062952" y="2907243"/>
            <a:ext cx="145831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521C1E-806D-EFE3-B9B3-BC9FC643BDDE}"/>
              </a:ext>
            </a:extLst>
          </p:cNvPr>
          <p:cNvSpPr txBox="1"/>
          <p:nvPr/>
        </p:nvSpPr>
        <p:spPr>
          <a:xfrm>
            <a:off x="843455" y="3917648"/>
            <a:ext cx="61051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2800" dirty="0" err="1">
                <a:highlight>
                  <a:srgbClr val="00FF00"/>
                </a:highligh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dir</a:t>
            </a:r>
            <a:r>
              <a:rPr lang="en-US" altLang="ko-KR" sz="28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: </a:t>
            </a:r>
            <a:r>
              <a:rPr lang="ko-KR" altLang="en-US" sz="28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현재  디렉토리의 요소 출력</a:t>
            </a:r>
            <a:endParaRPr lang="en-US" altLang="ko-KR" sz="28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D67356B-255E-5908-C9D6-0FC849D51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55" y="4609823"/>
            <a:ext cx="4863662" cy="9239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C47AFDE-43FA-AD2E-59B1-66E2D0BB19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0389" y="4302568"/>
            <a:ext cx="1836189" cy="153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70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805AEF61-41CB-29AB-4B6C-AC740B3A4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455" y="1453537"/>
            <a:ext cx="7252137" cy="1209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highlight>
                  <a:srgbClr val="00FF00"/>
                </a:highlight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echo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: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텍스트 파일에 내용 추가 및 생성</a:t>
            </a:r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- echo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“Hello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World!” &gt;&gt; README.md</a:t>
            </a:r>
          </a:p>
          <a:p>
            <a:pPr marL="0" indent="0">
              <a:buNone/>
            </a:pPr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88F842-C919-5AD0-9FBD-878DD0E42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2024년 12월</a:t>
            </a:fld>
            <a:endParaRPr lang="ko-KR" altLang="en-US"/>
          </a:p>
        </p:txBody>
      </p:sp>
      <p:sp>
        <p:nvSpPr>
          <p:cNvPr id="21" name="슬라이드 번호 개체 틀 4">
            <a:extLst>
              <a:ext uri="{FF2B5EF4-FFF2-40B4-BE49-F238E27FC236}">
                <a16:creationId xmlns:a16="http://schemas.microsoft.com/office/drawing/2014/main" id="{20FB4764-6089-5484-FE63-0787B2650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521C1E-806D-EFE3-B9B3-BC9FC643BDDE}"/>
              </a:ext>
            </a:extLst>
          </p:cNvPr>
          <p:cNvSpPr txBox="1"/>
          <p:nvPr/>
        </p:nvSpPr>
        <p:spPr>
          <a:xfrm>
            <a:off x="843454" y="3917648"/>
            <a:ext cx="75086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28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- echo “Additional words!” &gt;&gt; README.md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967691-7F1B-6DA0-8E35-14586A9ED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94" y="2526190"/>
            <a:ext cx="4560020" cy="704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1CD1DF-1888-455F-A64E-C80B0534B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762" y="2462356"/>
            <a:ext cx="2387651" cy="8868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5D19C92-3297-993D-676C-4EAABD0E0E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5592" y="2462356"/>
            <a:ext cx="3387509" cy="12098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615F1B0-35D7-24C3-503F-044BF6F686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394" y="4734864"/>
            <a:ext cx="4560020" cy="53096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4FF6032-48A5-F490-3D62-DC92332608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4217" y="4734864"/>
            <a:ext cx="2657846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64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083F1-B14A-9475-C60D-D38DB50F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038"/>
            <a:ext cx="10515600" cy="1325563"/>
          </a:xfrm>
        </p:spPr>
        <p:txBody>
          <a:bodyPr/>
          <a:lstStyle/>
          <a:p>
            <a:r>
              <a:rPr lang="en-US" altLang="ko-KR" dirty="0"/>
              <a:t>Git Bash </a:t>
            </a:r>
            <a:r>
              <a:rPr lang="ko-KR" altLang="en-US" dirty="0"/>
              <a:t>리눅스 명령어</a:t>
            </a:r>
            <a:r>
              <a:rPr lang="en-US" altLang="ko-KR" dirty="0"/>
              <a:t> </a:t>
            </a:r>
            <a:r>
              <a:rPr lang="ko-KR" altLang="en-US" dirty="0"/>
              <a:t>연습하기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1" y="1516601"/>
            <a:ext cx="10101316" cy="4289994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Git Bash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를 처음 켰을 때 위치가 어디인지 찾아보기 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</a:t>
            </a:r>
            <a:r>
              <a:rPr lang="en-US" altLang="ko-KR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dir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)</a:t>
            </a:r>
          </a:p>
          <a:p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윈도우 상에서 바탕화면에 </a:t>
            </a:r>
            <a:r>
              <a:rPr lang="en-US" altLang="ko-KR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MyRepo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폴더 생성하기 </a:t>
            </a:r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Git Bash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에서 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cd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를 사용하여 </a:t>
            </a:r>
            <a:r>
              <a:rPr lang="en-US" altLang="ko-KR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MyRepo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폴더로 이동하기</a:t>
            </a:r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lvl="1"/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Git Bash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에서 복사 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&amp; 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붙여넣기는 마우스 </a:t>
            </a:r>
            <a:r>
              <a:rPr lang="ko-KR" altLang="en-US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우클릭을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이용 </a:t>
            </a:r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lvl="1"/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또는 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Ctrl + Insert (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복사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),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Shift + Insert (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붙여넣기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) 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사용</a:t>
            </a:r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Git Bash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에서 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echo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를 사용하여 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Readme.md 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파일 생성하기</a:t>
            </a:r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28EB6F-E2AD-F03C-779B-6BEB5EBD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2024년 12월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02D442-094A-4108-BC48-D60C6D01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553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F0E3E1-AF15-F5A4-FA80-D97F4E11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2024년 12월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1853CC-FB35-FB45-ED1A-3E197FE4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87F7CC-C24E-DD9B-3ADD-9D5579AA8A7E}"/>
              </a:ext>
            </a:extLst>
          </p:cNvPr>
          <p:cNvSpPr txBox="1"/>
          <p:nvPr/>
        </p:nvSpPr>
        <p:spPr>
          <a:xfrm>
            <a:off x="968652" y="699591"/>
            <a:ext cx="6244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>
                <a:solidFill>
                  <a:srgbClr val="00B050"/>
                </a:solidFill>
              </a:rPr>
              <a:t>레포지토리</a:t>
            </a:r>
            <a:r>
              <a:rPr lang="ko-KR" altLang="en-US" sz="3600" dirty="0"/>
              <a:t> </a:t>
            </a:r>
            <a:r>
              <a:rPr lang="en-US" altLang="ko-KR" sz="3600" dirty="0"/>
              <a:t>(Repository, Repo.)</a:t>
            </a:r>
            <a:endParaRPr lang="en-US" altLang="ko-KR" sz="24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E38BBDF-519C-DC7D-EF56-1125C1928FEA}"/>
              </a:ext>
            </a:extLst>
          </p:cNvPr>
          <p:cNvGrpSpPr/>
          <p:nvPr/>
        </p:nvGrpSpPr>
        <p:grpSpPr>
          <a:xfrm>
            <a:off x="968652" y="3087185"/>
            <a:ext cx="4076992" cy="1895740"/>
            <a:chOff x="1488558" y="2800107"/>
            <a:chExt cx="4076992" cy="189574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B83C23E-418E-0D8E-AC15-7AFF9D912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34"/>
            <a:stretch/>
          </p:blipFill>
          <p:spPr>
            <a:xfrm>
              <a:off x="1488558" y="2800107"/>
              <a:ext cx="4076992" cy="189574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99B50AC-0C62-D021-955B-CEB2C9BE796A}"/>
                </a:ext>
              </a:extLst>
            </p:cNvPr>
            <p:cNvSpPr/>
            <p:nvPr/>
          </p:nvSpPr>
          <p:spPr>
            <a:xfrm>
              <a:off x="1828800" y="2964946"/>
              <a:ext cx="361507" cy="164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92A5711-80F1-BE5B-1B8B-4C4F8435E78B}"/>
              </a:ext>
            </a:extLst>
          </p:cNvPr>
          <p:cNvSpPr txBox="1"/>
          <p:nvPr/>
        </p:nvSpPr>
        <p:spPr>
          <a:xfrm>
            <a:off x="1217117" y="1599335"/>
            <a:ext cx="6029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&gt; Git</a:t>
            </a:r>
            <a:r>
              <a:rPr lang="ko-KR" altLang="en-US" sz="3600" dirty="0"/>
              <a:t>에 의해 관찰되고 있는 폴더</a:t>
            </a:r>
            <a:endParaRPr lang="en-US" altLang="ko-KR" sz="24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0759E53-EF71-A88C-2291-0A26B90E7326}"/>
              </a:ext>
            </a:extLst>
          </p:cNvPr>
          <p:cNvGrpSpPr/>
          <p:nvPr/>
        </p:nvGrpSpPr>
        <p:grpSpPr>
          <a:xfrm>
            <a:off x="6842384" y="2553042"/>
            <a:ext cx="4651412" cy="3605367"/>
            <a:chOff x="6810486" y="2499079"/>
            <a:chExt cx="4651412" cy="360536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C2CB0C2-A778-55A3-5E83-DEF6D75EC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10486" y="2499079"/>
              <a:ext cx="4651412" cy="3605367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FF6775E-DE51-369A-F18C-9A8DC19FF959}"/>
                </a:ext>
              </a:extLst>
            </p:cNvPr>
            <p:cNvSpPr/>
            <p:nvPr/>
          </p:nvSpPr>
          <p:spPr>
            <a:xfrm>
              <a:off x="7126941" y="2506900"/>
              <a:ext cx="321609" cy="164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7E95B17-D3B1-2FF8-3116-3F7AF0AD8E7D}"/>
              </a:ext>
            </a:extLst>
          </p:cNvPr>
          <p:cNvCxnSpPr>
            <a:cxnSpLocks/>
          </p:cNvCxnSpPr>
          <p:nvPr/>
        </p:nvCxnSpPr>
        <p:spPr>
          <a:xfrm>
            <a:off x="5390707" y="3981892"/>
            <a:ext cx="122274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E6A30D8-B3D0-BA27-E075-A7A1395E587A}"/>
              </a:ext>
            </a:extLst>
          </p:cNvPr>
          <p:cNvCxnSpPr/>
          <p:nvPr/>
        </p:nvCxnSpPr>
        <p:spPr>
          <a:xfrm>
            <a:off x="1287629" y="4098851"/>
            <a:ext cx="36150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463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F0FB3-685E-4356-1DFA-7D1D074C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뜬금 없지만 </a:t>
            </a:r>
            <a:r>
              <a:rPr lang="en-US" altLang="ko-KR" dirty="0"/>
              <a:t>GitHub </a:t>
            </a:r>
            <a:r>
              <a:rPr lang="ko-KR" altLang="en-US" dirty="0"/>
              <a:t>회원가입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89D4DF-CCD1-D043-1426-C546704D0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</a:t>
            </a:r>
            <a:endParaRPr lang="en-US" altLang="ko-KR" dirty="0"/>
          </a:p>
          <a:p>
            <a:r>
              <a:rPr lang="ko-KR" altLang="en-US" dirty="0"/>
              <a:t>회원가입에 사용한 </a:t>
            </a:r>
            <a:r>
              <a:rPr lang="ko-KR" altLang="en-US" dirty="0">
                <a:solidFill>
                  <a:srgbClr val="00B050"/>
                </a:solidFill>
              </a:rPr>
              <a:t>이메일과 닉네임</a:t>
            </a:r>
            <a:r>
              <a:rPr lang="ko-KR" altLang="en-US" dirty="0"/>
              <a:t>을 꼭 적어두기</a:t>
            </a:r>
            <a:r>
              <a:rPr lang="en-US" altLang="ko-KR" dirty="0"/>
              <a:t>! </a:t>
            </a:r>
            <a:r>
              <a:rPr lang="ko-KR" altLang="en-US" sz="2000" dirty="0"/>
              <a:t>나중에 필요해요</a:t>
            </a:r>
            <a:r>
              <a:rPr lang="en-US" altLang="ko-KR" sz="2000" dirty="0"/>
              <a:t>~!</a:t>
            </a:r>
            <a:r>
              <a:rPr lang="ko-KR" altLang="en-US" sz="2000" dirty="0"/>
              <a:t>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B1FD1-C8CC-28BB-14EF-FC97EE12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7B75EB-6AA1-9C79-6B22-020E12C0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6A4064-972D-6E1B-D20A-04AD49FF76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071"/>
          <a:stretch/>
        </p:blipFill>
        <p:spPr>
          <a:xfrm>
            <a:off x="2422628" y="3097530"/>
            <a:ext cx="7621064" cy="298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21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0D8E1D18-4FE9-CA44-09B5-DFB5AE9B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038"/>
            <a:ext cx="10515600" cy="1325563"/>
          </a:xfrm>
        </p:spPr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초기 세팅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DFF6FB-BA8D-D1D8-054A-14B14D7D3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2024년 12월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BD7876-DBA6-61F8-3F55-60117831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2493ABC1-5304-AD4A-C1CE-5B01B32A68DB}"/>
              </a:ext>
            </a:extLst>
          </p:cNvPr>
          <p:cNvSpPr txBox="1">
            <a:spLocks/>
          </p:cNvSpPr>
          <p:nvPr/>
        </p:nvSpPr>
        <p:spPr>
          <a:xfrm>
            <a:off x="1079938" y="1429475"/>
            <a:ext cx="10515600" cy="4338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accent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Git</a:t>
            </a:r>
            <a:r>
              <a:rPr lang="ko-KR" altLang="en-US" dirty="0">
                <a:solidFill>
                  <a:schemeClr val="accent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dirty="0">
                <a:solidFill>
                  <a:schemeClr val="accent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Bash</a:t>
            </a:r>
            <a:r>
              <a:rPr lang="ko-KR" altLang="en-US" dirty="0">
                <a:solidFill>
                  <a:schemeClr val="accent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실행 후 </a:t>
            </a:r>
            <a:endParaRPr lang="en-US" altLang="ko-KR" dirty="0">
              <a:solidFill>
                <a:schemeClr val="accent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accent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git config --global </a:t>
            </a:r>
            <a:r>
              <a:rPr lang="en-US" altLang="ko-KR" dirty="0" err="1">
                <a:solidFill>
                  <a:schemeClr val="accent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init.defaultBranch</a:t>
            </a:r>
            <a:r>
              <a:rPr lang="en-US" altLang="ko-KR" dirty="0">
                <a:solidFill>
                  <a:schemeClr val="accent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main  </a:t>
            </a:r>
            <a:br>
              <a:rPr lang="en-US" altLang="ko-KR" dirty="0">
                <a:solidFill>
                  <a:schemeClr val="accent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</a:b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-&gt;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기본 브랜치 이름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main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으로 변경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경우에 따라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master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로 돼있음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accent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git config --global user.name </a:t>
            </a:r>
            <a:r>
              <a:rPr lang="en-US" altLang="ko-KR" dirty="0">
                <a:solidFill>
                  <a:srgbClr val="00B05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“</a:t>
            </a:r>
            <a:r>
              <a:rPr lang="ko-KR" altLang="en-US" dirty="0">
                <a:solidFill>
                  <a:srgbClr val="00B05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프로필 이름</a:t>
            </a:r>
            <a:r>
              <a:rPr lang="en-US" altLang="ko-KR" dirty="0">
                <a:solidFill>
                  <a:srgbClr val="00B05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” (GitHub</a:t>
            </a:r>
            <a:r>
              <a:rPr lang="ko-KR" altLang="en-US" dirty="0">
                <a:solidFill>
                  <a:srgbClr val="00B05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닉네임</a:t>
            </a:r>
            <a:r>
              <a:rPr lang="en-US" altLang="ko-KR" dirty="0">
                <a:solidFill>
                  <a:srgbClr val="00B05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rgbClr val="0070C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git config --global </a:t>
            </a:r>
            <a:r>
              <a:rPr lang="en-US" altLang="ko-KR" dirty="0" err="1">
                <a:solidFill>
                  <a:srgbClr val="0070C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user.email</a:t>
            </a:r>
            <a:r>
              <a:rPr lang="en-US" altLang="ko-KR" dirty="0">
                <a:solidFill>
                  <a:srgbClr val="0070C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dirty="0">
                <a:solidFill>
                  <a:srgbClr val="00B05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“</a:t>
            </a:r>
            <a:r>
              <a:rPr lang="ko-KR" altLang="en-US" dirty="0">
                <a:solidFill>
                  <a:srgbClr val="00B05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이메일 주소</a:t>
            </a:r>
            <a:r>
              <a:rPr lang="en-US" altLang="ko-KR" dirty="0">
                <a:solidFill>
                  <a:srgbClr val="00B05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” (GitHub</a:t>
            </a:r>
            <a:r>
              <a:rPr lang="ko-KR" altLang="en-US" dirty="0">
                <a:solidFill>
                  <a:srgbClr val="00B05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이메일</a:t>
            </a:r>
            <a:r>
              <a:rPr lang="en-US" altLang="ko-KR" dirty="0">
                <a:solidFill>
                  <a:srgbClr val="00B05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accent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git config --global --list  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-&gt; user.name, email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적용 확인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BB0D04-1038-364A-E1A3-00D32A42AF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57"/>
          <a:stretch/>
        </p:blipFill>
        <p:spPr>
          <a:xfrm>
            <a:off x="1371600" y="5259722"/>
            <a:ext cx="4338372" cy="86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74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DE14B-F590-5390-4ED0-85934CA64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6B89-4082-49DC-A306-910E461DCB41}" type="datetime6">
              <a:rPr lang="ko-KR" altLang="en-US" smtClean="0"/>
              <a:t>2024년 12월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661428-D3BF-F776-8121-361B8C4D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8" name="그림 7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81459821-95CF-3555-EA73-B302A2E83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18" y="1374470"/>
            <a:ext cx="9723963" cy="410906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312E734-2A6B-2684-0FF9-747A82C20C5B}"/>
              </a:ext>
            </a:extLst>
          </p:cNvPr>
          <p:cNvSpPr/>
          <p:nvPr/>
        </p:nvSpPr>
        <p:spPr>
          <a:xfrm>
            <a:off x="811924" y="1064171"/>
            <a:ext cx="7740870" cy="139524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17D987-75FA-F05A-5784-9A236377BD24}"/>
              </a:ext>
            </a:extLst>
          </p:cNvPr>
          <p:cNvSpPr txBox="1"/>
          <p:nvPr/>
        </p:nvSpPr>
        <p:spPr>
          <a:xfrm>
            <a:off x="748861" y="617431"/>
            <a:ext cx="3270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PC </a:t>
            </a:r>
            <a:r>
              <a:rPr lang="ko-KR" altLang="en-US" sz="2400" b="1" dirty="0">
                <a:solidFill>
                  <a:schemeClr val="accent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저장소 </a:t>
            </a:r>
            <a:r>
              <a:rPr lang="en-US" altLang="ko-KR" sz="2400" b="1" dirty="0">
                <a:solidFill>
                  <a:schemeClr val="accent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(Repository)</a:t>
            </a:r>
            <a:endParaRPr lang="ko-KR" altLang="en-US" sz="2400" b="1" dirty="0">
              <a:solidFill>
                <a:schemeClr val="accent2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51CC65-D0AD-8FCB-48C8-EB3EABAF5D2B}"/>
              </a:ext>
            </a:extLst>
          </p:cNvPr>
          <p:cNvSpPr/>
          <p:nvPr/>
        </p:nvSpPr>
        <p:spPr>
          <a:xfrm>
            <a:off x="8974887" y="1053824"/>
            <a:ext cx="2468251" cy="139524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C7309-27FB-BF8C-2566-5CB59117A603}"/>
              </a:ext>
            </a:extLst>
          </p:cNvPr>
          <p:cNvSpPr txBox="1"/>
          <p:nvPr/>
        </p:nvSpPr>
        <p:spPr>
          <a:xfrm>
            <a:off x="8713074" y="578969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6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온라인</a:t>
            </a:r>
            <a:r>
              <a:rPr lang="en-US" altLang="ko-KR" sz="2400" b="1" dirty="0">
                <a:solidFill>
                  <a:schemeClr val="accent6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(GitHub) </a:t>
            </a:r>
            <a:r>
              <a:rPr lang="ko-KR" altLang="en-US" sz="2400" b="1" dirty="0">
                <a:solidFill>
                  <a:schemeClr val="accent6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저장소</a:t>
            </a:r>
          </a:p>
        </p:txBody>
      </p:sp>
      <p:pic>
        <p:nvPicPr>
          <p:cNvPr id="13" name="그래픽 12" descr="배지 1 윤곽선">
            <a:extLst>
              <a:ext uri="{FF2B5EF4-FFF2-40B4-BE49-F238E27FC236}">
                <a16:creationId xmlns:a16="http://schemas.microsoft.com/office/drawing/2014/main" id="{C3B584B1-B0E4-0F03-D0B8-1A8FDEA25F0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7351" y="2567428"/>
            <a:ext cx="405849" cy="405849"/>
          </a:xfrm>
          <a:prstGeom prst="rect">
            <a:avLst/>
          </a:prstGeom>
        </p:spPr>
      </p:pic>
      <p:pic>
        <p:nvPicPr>
          <p:cNvPr id="15" name="그래픽 14" descr="배지 윤곽선">
            <a:extLst>
              <a:ext uri="{FF2B5EF4-FFF2-40B4-BE49-F238E27FC236}">
                <a16:creationId xmlns:a16="http://schemas.microsoft.com/office/drawing/2014/main" id="{D0A5762C-A94C-0779-6045-2680F1F5E7F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05699" y="3042743"/>
            <a:ext cx="423043" cy="423043"/>
          </a:xfrm>
          <a:prstGeom prst="rect">
            <a:avLst/>
          </a:prstGeom>
        </p:spPr>
      </p:pic>
      <p:pic>
        <p:nvPicPr>
          <p:cNvPr id="17" name="그래픽 16" descr="배지 3 윤곽선">
            <a:extLst>
              <a:ext uri="{FF2B5EF4-FFF2-40B4-BE49-F238E27FC236}">
                <a16:creationId xmlns:a16="http://schemas.microsoft.com/office/drawing/2014/main" id="{3C2AD771-BE73-11AF-75E8-9B05A1C3BBE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01151" y="3610303"/>
            <a:ext cx="449318" cy="449318"/>
          </a:xfrm>
          <a:prstGeom prst="rect">
            <a:avLst/>
          </a:prstGeom>
        </p:spPr>
      </p:pic>
      <p:pic>
        <p:nvPicPr>
          <p:cNvPr id="20" name="그래픽 19" descr="배지 4 윤곽선">
            <a:extLst>
              <a:ext uri="{FF2B5EF4-FFF2-40B4-BE49-F238E27FC236}">
                <a16:creationId xmlns:a16="http://schemas.microsoft.com/office/drawing/2014/main" id="{739C7520-CEC2-B913-C8A3-34475F7C2B4A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91955" y="4493173"/>
            <a:ext cx="423043" cy="42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73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DDEA1-AA79-4935-8CB9-6D2C1118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4345E-849A-44A8-A352-E1FC25D02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이 관리하는 폴더 </a:t>
            </a:r>
            <a:endParaRPr lang="en-US" altLang="ko-KR" dirty="0"/>
          </a:p>
          <a:p>
            <a:r>
              <a:rPr lang="ko-KR" altLang="en-US" dirty="0" err="1"/>
              <a:t>레포지토리에</a:t>
            </a:r>
            <a:r>
              <a:rPr lang="ko-KR" altLang="en-US" dirty="0"/>
              <a:t> 있는 파일들에 대한 내용 변화를 </a:t>
            </a:r>
            <a:r>
              <a:rPr lang="en-US" altLang="ko-KR" dirty="0"/>
              <a:t>Git</a:t>
            </a:r>
            <a:r>
              <a:rPr lang="ko-KR" altLang="en-US" dirty="0"/>
              <a:t>이 즉시 감지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Repository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ko-KR" altLang="en-US" dirty="0" err="1"/>
              <a:t>비어있는</a:t>
            </a:r>
            <a:r>
              <a:rPr lang="ko-KR" altLang="en-US" dirty="0"/>
              <a:t> 폴더에서 마우스 우 클릭</a:t>
            </a:r>
            <a:endParaRPr lang="en-US" altLang="ko-KR" dirty="0"/>
          </a:p>
          <a:p>
            <a:pPr lvl="1"/>
            <a:r>
              <a:rPr lang="en-US" altLang="ko-KR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Git Bash here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git </a:t>
            </a:r>
            <a:r>
              <a:rPr lang="en-US" altLang="ko-KR" dirty="0" err="1">
                <a:solidFill>
                  <a:srgbClr val="00B050"/>
                </a:solidFill>
              </a:rPr>
              <a:t>init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엔터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8689EA-B2DA-4DF9-8C13-12CB4844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40783C-8C67-451A-90C0-E3C4D490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6ED122-0D90-4A93-89A1-F1788DC1D7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70"/>
          <a:stretch/>
        </p:blipFill>
        <p:spPr>
          <a:xfrm>
            <a:off x="8102680" y="4661043"/>
            <a:ext cx="2317539" cy="15908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09B7FE-EF13-4736-8596-B53B84A572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0"/>
          <a:stretch/>
        </p:blipFill>
        <p:spPr>
          <a:xfrm>
            <a:off x="9486639" y="3088013"/>
            <a:ext cx="1867161" cy="339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53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4059C-C34D-A539-F1EB-7326A4202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FCADCC-5A72-D1B7-B49A-BA6786ADC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93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Git </a:t>
            </a:r>
            <a:r>
              <a:rPr lang="ko-KR" altLang="en-US" sz="32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의 정의 및 개념</a:t>
            </a:r>
            <a:endParaRPr lang="en-US" altLang="ko-KR" sz="32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Git Bash</a:t>
            </a:r>
            <a:r>
              <a:rPr lang="ko-KR" altLang="en-US" sz="32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에서 명령어 사용법  </a:t>
            </a:r>
            <a:endParaRPr lang="en-US" altLang="ko-KR" sz="32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add, commit, branch, switch, push, pull, fetch </a:t>
            </a:r>
            <a:r>
              <a:rPr lang="ko-KR" altLang="en-US" sz="28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등</a:t>
            </a:r>
            <a:endParaRPr lang="en-US" altLang="ko-KR" sz="28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GitHub </a:t>
            </a:r>
            <a:r>
              <a:rPr lang="ko-KR" altLang="en-US" sz="32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활용법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5F08B-449B-4D0B-8CB7-306FBDED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2024년 12월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5757D3-0D23-E246-AFE1-69279899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6" name="Picture 2" descr="Version Control/Git - Wikiversity">
            <a:extLst>
              <a:ext uri="{FF2B5EF4-FFF2-40B4-BE49-F238E27FC236}">
                <a16:creationId xmlns:a16="http://schemas.microsoft.com/office/drawing/2014/main" id="{96C25B5B-4FD2-2D5D-EBEA-9B4DC71F2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12" y="454010"/>
            <a:ext cx="2592204" cy="108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865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5054"/>
            <a:ext cx="10515600" cy="523890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현재 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Repository 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의 상태를 저장하는 것</a:t>
            </a:r>
            <a:endParaRPr lang="en-US" altLang="ko-KR" sz="2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 dirty="0">
                <a:solidFill>
                  <a:srgbClr val="0070C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git status   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-&gt;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상태 확인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(add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가 필요한 상태인지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=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붉은색 텍스트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2400" dirty="0">
                <a:solidFill>
                  <a:srgbClr val="0070C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git add</a:t>
            </a:r>
            <a:r>
              <a:rPr lang="ko-KR" altLang="en-US" sz="2400" dirty="0">
                <a:solidFill>
                  <a:srgbClr val="0070C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2400" dirty="0">
                <a:solidFill>
                  <a:srgbClr val="0070C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.     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-&gt; .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을 사용하면 해당 폴더의 모든 파일을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add</a:t>
            </a:r>
          </a:p>
          <a:p>
            <a:pPr>
              <a:lnSpc>
                <a:spcPct val="100000"/>
              </a:lnSpc>
            </a:pPr>
            <a:r>
              <a:rPr lang="en-US" altLang="ko-KR" sz="2400" dirty="0">
                <a:solidFill>
                  <a:srgbClr val="0070C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git status   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-&gt;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다시 상태 확인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(add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가 필요 없음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=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녹색 텍스트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2400" dirty="0">
                <a:solidFill>
                  <a:srgbClr val="0070C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git</a:t>
            </a:r>
            <a:r>
              <a:rPr lang="ko-KR" altLang="en-US" sz="2400" dirty="0">
                <a:solidFill>
                  <a:srgbClr val="0070C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2400" dirty="0">
                <a:solidFill>
                  <a:srgbClr val="0070C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commit –m “study: first commit”</a:t>
            </a:r>
            <a:br>
              <a:rPr lang="en-US" altLang="ko-KR" sz="2400" dirty="0">
                <a:solidFill>
                  <a:srgbClr val="0070C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</a:b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-&gt; study: first commit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이라는 메모와 함께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Commit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실행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400" dirty="0">
                <a:solidFill>
                  <a:srgbClr val="0070C0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git log        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-&gt;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로그를 확인하여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Commit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지점 확인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git log --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oneline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옵션으로 한 줄 단위로도 확인 가능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lvl="1">
              <a:lnSpc>
                <a:spcPct val="150000"/>
              </a:lnSpc>
            </a:pP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28EB6F-E2AD-F03C-779B-6BEB5EBD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0E96-D76F-4888-B4C3-80CBCD22F075}" type="datetime6">
              <a:rPr lang="ko-KR" altLang="en-US" smtClean="0"/>
              <a:t>2024년 12월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02D442-094A-4108-BC48-D60C6D01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BA1D8A4-851D-4D9D-9B51-70CDC9A2C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372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00A8D-EE34-6F5F-A052-BB692256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Commit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197C26-242E-1BAE-5402-3BD70571F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Commit</a:t>
            </a:r>
            <a:r>
              <a:rPr lang="ko-KR" altLang="en-US" dirty="0"/>
              <a:t> 을 수행하면 </a:t>
            </a:r>
            <a:r>
              <a:rPr lang="en-US" altLang="ko-KR" dirty="0"/>
              <a:t>Node </a:t>
            </a:r>
            <a:r>
              <a:rPr lang="ko-KR" altLang="en-US" dirty="0"/>
              <a:t>가 생성됨</a:t>
            </a:r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Commit Node</a:t>
            </a:r>
            <a:r>
              <a:rPr lang="ko-KR" altLang="en-US" dirty="0"/>
              <a:t>는 고유한 </a:t>
            </a:r>
            <a:r>
              <a:rPr lang="en-US" altLang="ko-KR" dirty="0"/>
              <a:t>ID</a:t>
            </a:r>
            <a:r>
              <a:rPr lang="ko-KR" altLang="en-US" dirty="0"/>
              <a:t>를 가짐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6B0AE9-4344-0C24-5A6B-DC6A48796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B1D535-1A1C-9113-F004-1825D002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712942C-996A-73B4-DFE6-A5F4175FAC32}"/>
              </a:ext>
            </a:extLst>
          </p:cNvPr>
          <p:cNvGrpSpPr/>
          <p:nvPr/>
        </p:nvGrpSpPr>
        <p:grpSpPr>
          <a:xfrm>
            <a:off x="1282005" y="3519758"/>
            <a:ext cx="1181734" cy="1283732"/>
            <a:chOff x="987725" y="2514600"/>
            <a:chExt cx="1181734" cy="1283732"/>
          </a:xfrm>
        </p:grpSpPr>
        <p:pic>
          <p:nvPicPr>
            <p:cNvPr id="7" name="그래픽 6" descr="용지 단색으로 채워진">
              <a:extLst>
                <a:ext uri="{FF2B5EF4-FFF2-40B4-BE49-F238E27FC236}">
                  <a16:creationId xmlns:a16="http://schemas.microsoft.com/office/drawing/2014/main" id="{783C5B2F-A64B-31A2-F339-0FABC383D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CFBCDD-4326-0A43-0748-53F6EEA2E427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7118160-FEE4-EAA5-EC30-6182CFB364E0}"/>
              </a:ext>
            </a:extLst>
          </p:cNvPr>
          <p:cNvGrpSpPr/>
          <p:nvPr/>
        </p:nvGrpSpPr>
        <p:grpSpPr>
          <a:xfrm>
            <a:off x="6670059" y="3519758"/>
            <a:ext cx="1181734" cy="1283732"/>
            <a:chOff x="987725" y="2514600"/>
            <a:chExt cx="1181734" cy="1283732"/>
          </a:xfrm>
        </p:grpSpPr>
        <p:pic>
          <p:nvPicPr>
            <p:cNvPr id="10" name="그래픽 9" descr="용지 단색으로 채워진">
              <a:extLst>
                <a:ext uri="{FF2B5EF4-FFF2-40B4-BE49-F238E27FC236}">
                  <a16:creationId xmlns:a16="http://schemas.microsoft.com/office/drawing/2014/main" id="{864EB52D-378C-5604-B555-912482BCA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E65AFF-7717-B2A5-9779-DB9C70F2D8A3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827EC1D-C010-7A46-D0EF-C386F00942D3}"/>
              </a:ext>
            </a:extLst>
          </p:cNvPr>
          <p:cNvGrpSpPr/>
          <p:nvPr/>
        </p:nvGrpSpPr>
        <p:grpSpPr>
          <a:xfrm>
            <a:off x="3976032" y="3519758"/>
            <a:ext cx="1181734" cy="1283732"/>
            <a:chOff x="987725" y="2514600"/>
            <a:chExt cx="1181734" cy="1283732"/>
          </a:xfrm>
        </p:grpSpPr>
        <p:pic>
          <p:nvPicPr>
            <p:cNvPr id="13" name="그래픽 12" descr="용지 단색으로 채워진">
              <a:extLst>
                <a:ext uri="{FF2B5EF4-FFF2-40B4-BE49-F238E27FC236}">
                  <a16:creationId xmlns:a16="http://schemas.microsoft.com/office/drawing/2014/main" id="{D9D7680C-21CA-8899-6425-19335A902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DD5458-1DC5-53C0-88F5-978484823EC9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EFBCE23-E6CB-9546-A690-7DD2E6D74CD7}"/>
              </a:ext>
            </a:extLst>
          </p:cNvPr>
          <p:cNvGrpSpPr/>
          <p:nvPr/>
        </p:nvGrpSpPr>
        <p:grpSpPr>
          <a:xfrm>
            <a:off x="9497753" y="3509426"/>
            <a:ext cx="1181734" cy="1283732"/>
            <a:chOff x="987725" y="2514600"/>
            <a:chExt cx="1181734" cy="1283732"/>
          </a:xfrm>
        </p:grpSpPr>
        <p:pic>
          <p:nvPicPr>
            <p:cNvPr id="16" name="그래픽 15" descr="용지 단색으로 채워진">
              <a:extLst>
                <a:ext uri="{FF2B5EF4-FFF2-40B4-BE49-F238E27FC236}">
                  <a16:creationId xmlns:a16="http://schemas.microsoft.com/office/drawing/2014/main" id="{131772D9-96A5-40AD-B99C-C1C399A65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C45E39-8218-84A7-4CBD-96D7A23169B4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52084F3-10AE-5FCD-1EB4-E863EC0A2572}"/>
              </a:ext>
            </a:extLst>
          </p:cNvPr>
          <p:cNvCxnSpPr/>
          <p:nvPr/>
        </p:nvCxnSpPr>
        <p:spPr>
          <a:xfrm>
            <a:off x="2711837" y="515134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880491E-B35A-D671-D9F8-14A46F610A0C}"/>
              </a:ext>
            </a:extLst>
          </p:cNvPr>
          <p:cNvCxnSpPr/>
          <p:nvPr/>
        </p:nvCxnSpPr>
        <p:spPr>
          <a:xfrm>
            <a:off x="5390913" y="515134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128CD90-5304-02D5-871F-21A55FC60C02}"/>
              </a:ext>
            </a:extLst>
          </p:cNvPr>
          <p:cNvCxnSpPr/>
          <p:nvPr/>
        </p:nvCxnSpPr>
        <p:spPr>
          <a:xfrm>
            <a:off x="8156850" y="515134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C24C28A-C7DB-99A7-8897-60D6FE32C034}"/>
              </a:ext>
            </a:extLst>
          </p:cNvPr>
          <p:cNvSpPr txBox="1"/>
          <p:nvPr/>
        </p:nvSpPr>
        <p:spPr>
          <a:xfrm>
            <a:off x="2971144" y="466344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3D654D-B6B1-BFAD-64C8-8D31B9CF685B}"/>
              </a:ext>
            </a:extLst>
          </p:cNvPr>
          <p:cNvSpPr txBox="1"/>
          <p:nvPr/>
        </p:nvSpPr>
        <p:spPr>
          <a:xfrm>
            <a:off x="5666189" y="466515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5E19A5-4FCA-D713-4EBE-8CB48509C49A}"/>
              </a:ext>
            </a:extLst>
          </p:cNvPr>
          <p:cNvSpPr txBox="1"/>
          <p:nvPr/>
        </p:nvSpPr>
        <p:spPr>
          <a:xfrm>
            <a:off x="8380578" y="466344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F561A9-3E9A-32A1-FEE4-7C8F887C63D4}"/>
              </a:ext>
            </a:extLst>
          </p:cNvPr>
          <p:cNvSpPr txBox="1"/>
          <p:nvPr/>
        </p:nvSpPr>
        <p:spPr>
          <a:xfrm>
            <a:off x="1443137" y="312877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56986F-4143-BBB5-A6DB-2FA6A543E634}"/>
              </a:ext>
            </a:extLst>
          </p:cNvPr>
          <p:cNvSpPr txBox="1"/>
          <p:nvPr/>
        </p:nvSpPr>
        <p:spPr>
          <a:xfrm>
            <a:off x="4208467" y="3128775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Ver.2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803AF8-8021-3C6A-B404-92A3CD9DB956}"/>
              </a:ext>
            </a:extLst>
          </p:cNvPr>
          <p:cNvSpPr txBox="1"/>
          <p:nvPr/>
        </p:nvSpPr>
        <p:spPr>
          <a:xfrm>
            <a:off x="6885663" y="312877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Ver.3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11FB00-F98C-5496-EE22-EB0843A7D9C8}"/>
              </a:ext>
            </a:extLst>
          </p:cNvPr>
          <p:cNvSpPr txBox="1"/>
          <p:nvPr/>
        </p:nvSpPr>
        <p:spPr>
          <a:xfrm>
            <a:off x="9639723" y="314009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Ver.4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D6BDF67-ACC1-E7F7-B9B0-F4CCCB82D4D4}"/>
              </a:ext>
            </a:extLst>
          </p:cNvPr>
          <p:cNvSpPr/>
          <p:nvPr/>
        </p:nvSpPr>
        <p:spPr>
          <a:xfrm>
            <a:off x="1592972" y="4869711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E0B7757-22AB-D27C-1143-268654E3634F}"/>
              </a:ext>
            </a:extLst>
          </p:cNvPr>
          <p:cNvSpPr/>
          <p:nvPr/>
        </p:nvSpPr>
        <p:spPr>
          <a:xfrm>
            <a:off x="4303830" y="4869711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30CB470-33C5-B020-6FC4-AA5970774A73}"/>
              </a:ext>
            </a:extLst>
          </p:cNvPr>
          <p:cNvSpPr/>
          <p:nvPr/>
        </p:nvSpPr>
        <p:spPr>
          <a:xfrm>
            <a:off x="6974848" y="4869711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61C75FE-2DA1-FCED-94EB-1CEF073829DF}"/>
              </a:ext>
            </a:extLst>
          </p:cNvPr>
          <p:cNvSpPr/>
          <p:nvPr/>
        </p:nvSpPr>
        <p:spPr>
          <a:xfrm>
            <a:off x="9808720" y="4869711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9CE7DB-3489-F60D-730D-4F9A08980CFC}"/>
              </a:ext>
            </a:extLst>
          </p:cNvPr>
          <p:cNvSpPr txBox="1"/>
          <p:nvPr/>
        </p:nvSpPr>
        <p:spPr>
          <a:xfrm>
            <a:off x="1435893" y="546189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03d1a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5F85B8-C7A6-AC5B-6D35-4F69617D816E}"/>
              </a:ext>
            </a:extLst>
          </p:cNvPr>
          <p:cNvSpPr txBox="1"/>
          <p:nvPr/>
        </p:nvSpPr>
        <p:spPr>
          <a:xfrm>
            <a:off x="4169193" y="546189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a3b19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D10DBD-5BDC-AEE9-D700-02EFD2F7D541}"/>
              </a:ext>
            </a:extLst>
          </p:cNvPr>
          <p:cNvSpPr txBox="1"/>
          <p:nvPr/>
        </p:nvSpPr>
        <p:spPr>
          <a:xfrm>
            <a:off x="6895800" y="546189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5ff31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F5485C-7C5D-8341-3587-8F09D3DF232B}"/>
              </a:ext>
            </a:extLst>
          </p:cNvPr>
          <p:cNvSpPr txBox="1"/>
          <p:nvPr/>
        </p:nvSpPr>
        <p:spPr>
          <a:xfrm>
            <a:off x="9675686" y="542951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53cd1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3582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09988-9B1E-7325-B6AD-0EF1621F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Git </a:t>
            </a:r>
            <a:r>
              <a:rPr lang="ko-KR" altLang="en-US" dirty="0">
                <a:solidFill>
                  <a:srgbClr val="00B050"/>
                </a:solidFill>
              </a:rPr>
              <a:t>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2EED2-57EC-8EF8-25EB-7D35708A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메모장에 </a:t>
            </a:r>
            <a:r>
              <a:rPr lang="en-US" altLang="ko-KR" dirty="0">
                <a:latin typeface="+mj-ea"/>
                <a:ea typeface="+mj-ea"/>
              </a:rPr>
              <a:t>“ABC”</a:t>
            </a:r>
            <a:r>
              <a:rPr lang="ko-KR" altLang="en-US" dirty="0"/>
              <a:t>를</a:t>
            </a:r>
            <a:r>
              <a:rPr lang="ko-KR" altLang="en-US" dirty="0">
                <a:latin typeface="+mj-ea"/>
                <a:ea typeface="+mj-ea"/>
              </a:rPr>
              <a:t> 적고 </a:t>
            </a:r>
            <a:r>
              <a:rPr lang="en-US" altLang="ko-KR" dirty="0">
                <a:latin typeface="+mj-ea"/>
                <a:ea typeface="+mj-ea"/>
              </a:rPr>
              <a:t>Git </a:t>
            </a:r>
            <a:r>
              <a:rPr lang="ko-KR" altLang="en-US" dirty="0" err="1">
                <a:latin typeface="+mj-ea"/>
                <a:ea typeface="+mj-ea"/>
              </a:rPr>
              <a:t>레포지토리에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txt </a:t>
            </a:r>
            <a:r>
              <a:rPr lang="ko-KR" altLang="en-US" dirty="0"/>
              <a:t>파일을 </a:t>
            </a:r>
            <a:r>
              <a:rPr lang="ko-KR" altLang="en-US" dirty="0">
                <a:latin typeface="+mj-ea"/>
                <a:ea typeface="+mj-ea"/>
              </a:rPr>
              <a:t>저장</a:t>
            </a:r>
            <a:endParaRPr lang="en-US" altLang="ko-KR" dirty="0">
              <a:latin typeface="+mj-ea"/>
              <a:ea typeface="+mj-ea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 err="1"/>
              <a:t>레포지토리에서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-&gt; Open</a:t>
            </a:r>
            <a:r>
              <a:rPr lang="ko-KR" altLang="en-US" dirty="0"/>
              <a:t> </a:t>
            </a: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Bash here” </a:t>
            </a:r>
            <a:r>
              <a:rPr lang="ko-KR" altLang="en-US" dirty="0"/>
              <a:t>기능으로</a:t>
            </a:r>
            <a:r>
              <a:rPr lang="en-US" altLang="ko-KR" dirty="0"/>
              <a:t> Repo. </a:t>
            </a:r>
            <a:r>
              <a:rPr lang="ko-KR" altLang="en-US" dirty="0"/>
              <a:t>경로상에 </a:t>
            </a:r>
            <a:r>
              <a:rPr lang="en-US" altLang="ko-KR" dirty="0" err="1"/>
              <a:t>GitBash</a:t>
            </a:r>
            <a:r>
              <a:rPr lang="en-US" altLang="ko-KR" dirty="0"/>
              <a:t> </a:t>
            </a:r>
            <a:r>
              <a:rPr lang="ko-KR" altLang="en-US" dirty="0"/>
              <a:t>열기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앞 페이지에서 학습한 명령어들을 사용하여 </a:t>
            </a:r>
            <a:r>
              <a:rPr lang="ko-KR" altLang="en-US" dirty="0" err="1"/>
              <a:t>커밋</a:t>
            </a:r>
            <a:r>
              <a:rPr lang="ko-KR" altLang="en-US" dirty="0"/>
              <a:t> 노드 생성 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txt</a:t>
            </a:r>
            <a:r>
              <a:rPr lang="ko-KR" altLang="en-US" dirty="0"/>
              <a:t> 파일을 다시 열어서 내용을 </a:t>
            </a:r>
            <a:r>
              <a:rPr lang="en-US" altLang="ko-KR" dirty="0"/>
              <a:t>“DEF”</a:t>
            </a:r>
            <a:r>
              <a:rPr lang="ko-KR" altLang="en-US" dirty="0"/>
              <a:t>로 바꾸고 또 </a:t>
            </a:r>
            <a:r>
              <a:rPr lang="ko-KR" altLang="en-US" dirty="0" err="1"/>
              <a:t>커밋</a:t>
            </a:r>
            <a:r>
              <a:rPr lang="ko-KR" altLang="en-US" dirty="0"/>
              <a:t> 노드 생성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 err="1"/>
              <a:t>커밋</a:t>
            </a:r>
            <a:r>
              <a:rPr lang="ko-KR" altLang="en-US" dirty="0"/>
              <a:t> 내역을 확인하는 명령어를 사용하여 </a:t>
            </a:r>
            <a:r>
              <a:rPr lang="en-US" altLang="ko-KR" dirty="0"/>
              <a:t>2</a:t>
            </a:r>
            <a:r>
              <a:rPr lang="ko-KR" altLang="en-US" dirty="0"/>
              <a:t>번의 </a:t>
            </a:r>
            <a:r>
              <a:rPr lang="ko-KR" altLang="en-US" dirty="0" err="1"/>
              <a:t>커밋</a:t>
            </a:r>
            <a:r>
              <a:rPr lang="ko-KR" altLang="en-US" dirty="0"/>
              <a:t> 내역 확인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 err="1"/>
              <a:t>커밋</a:t>
            </a:r>
            <a:r>
              <a:rPr lang="ko-KR" altLang="en-US" dirty="0"/>
              <a:t> 내역을 스크린샷으로 찍어서 </a:t>
            </a:r>
            <a:r>
              <a:rPr lang="ko-KR" altLang="en-US" dirty="0" err="1"/>
              <a:t>슬랙에</a:t>
            </a:r>
            <a:r>
              <a:rPr lang="ko-KR" altLang="en-US" dirty="0"/>
              <a:t> 댓글로 제출</a:t>
            </a:r>
            <a:r>
              <a:rPr lang="en-US" altLang="ko-KR" dirty="0"/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612184-AF0C-C4D9-7497-FFCF6836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7EED0F-299C-30EF-BA99-257A78FB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1EFF89-03C5-B0B2-2BEA-AED253754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4163" y="5153658"/>
            <a:ext cx="2757172" cy="1325563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40EB88E-4CC9-20AE-1BC6-B49A6DC35E2D}"/>
              </a:ext>
            </a:extLst>
          </p:cNvPr>
          <p:cNvCxnSpPr/>
          <p:nvPr/>
        </p:nvCxnSpPr>
        <p:spPr>
          <a:xfrm>
            <a:off x="9429750" y="6114572"/>
            <a:ext cx="118872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691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32825-A7B1-B02A-0027-96EB4E129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6CAAC-7E0E-C442-DDE6-92AA720EA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Commit</a:t>
            </a:r>
            <a:r>
              <a:rPr lang="ko-KR" altLang="en-US" dirty="0"/>
              <a:t> 되돌리기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DD0F89-48DF-E74E-4598-242299530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Reset</a:t>
            </a:r>
          </a:p>
          <a:p>
            <a:pPr lvl="1"/>
            <a:r>
              <a:rPr lang="ko-KR" altLang="en-US" dirty="0"/>
              <a:t>이전 </a:t>
            </a:r>
            <a:r>
              <a:rPr lang="ko-KR" altLang="en-US" dirty="0" err="1"/>
              <a:t>커밋</a:t>
            </a:r>
            <a:r>
              <a:rPr lang="ko-KR" altLang="en-US" dirty="0"/>
              <a:t> 지점으로 돌아가고</a:t>
            </a:r>
            <a:r>
              <a:rPr lang="en-US" altLang="ko-KR" dirty="0"/>
              <a:t>, </a:t>
            </a:r>
            <a:r>
              <a:rPr lang="ko-KR" altLang="en-US" dirty="0"/>
              <a:t>뒤에 있는 </a:t>
            </a:r>
            <a:r>
              <a:rPr lang="ko-KR" altLang="en-US" dirty="0" err="1"/>
              <a:t>커밋</a:t>
            </a:r>
            <a:r>
              <a:rPr lang="ko-KR" altLang="en-US" dirty="0"/>
              <a:t> 지점들을 삭제</a:t>
            </a:r>
            <a:endParaRPr lang="en-US" altLang="ko-KR" dirty="0"/>
          </a:p>
          <a:p>
            <a:pPr lvl="1"/>
            <a:r>
              <a:rPr lang="ko-KR" altLang="en-US" dirty="0"/>
              <a:t>혼자 작업하거나</a:t>
            </a:r>
            <a:r>
              <a:rPr lang="en-US" altLang="ko-KR" dirty="0"/>
              <a:t>, </a:t>
            </a:r>
            <a:r>
              <a:rPr lang="ko-KR" altLang="en-US" dirty="0"/>
              <a:t>반드시 </a:t>
            </a:r>
            <a:r>
              <a:rPr lang="ko-KR" altLang="en-US" dirty="0" err="1"/>
              <a:t>커밋</a:t>
            </a:r>
            <a:r>
              <a:rPr lang="ko-KR" altLang="en-US" dirty="0"/>
              <a:t> 노드 제거가 필요할 때 사용</a:t>
            </a:r>
            <a:endParaRPr lang="en-US" altLang="ko-KR" dirty="0"/>
          </a:p>
          <a:p>
            <a:pPr lvl="2"/>
            <a:r>
              <a:rPr lang="ko-KR" altLang="en-US" dirty="0">
                <a:solidFill>
                  <a:srgbClr val="00B050"/>
                </a:solidFill>
              </a:rPr>
              <a:t>팀으로 작업 할 경우 충돌을 발생시키는 주범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1ED636-1534-7264-9025-9EB86A6CA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895CDC-8815-D983-69FB-1EA2FE9D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990E023-6488-90EE-4B99-B357BBE05F27}"/>
              </a:ext>
            </a:extLst>
          </p:cNvPr>
          <p:cNvCxnSpPr/>
          <p:nvPr/>
        </p:nvCxnSpPr>
        <p:spPr>
          <a:xfrm>
            <a:off x="2647544" y="4587613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D0C11BB-93EF-D9DD-A3EE-2888E0AB94D5}"/>
              </a:ext>
            </a:extLst>
          </p:cNvPr>
          <p:cNvCxnSpPr/>
          <p:nvPr/>
        </p:nvCxnSpPr>
        <p:spPr>
          <a:xfrm>
            <a:off x="5326620" y="4587613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4706D87-94ED-28F3-2479-6D101D2A435B}"/>
              </a:ext>
            </a:extLst>
          </p:cNvPr>
          <p:cNvCxnSpPr/>
          <p:nvPr/>
        </p:nvCxnSpPr>
        <p:spPr>
          <a:xfrm>
            <a:off x="8092557" y="4587613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43B9BCF2-54C6-BDD7-2738-1602E9E2190A}"/>
              </a:ext>
            </a:extLst>
          </p:cNvPr>
          <p:cNvSpPr/>
          <p:nvPr/>
        </p:nvSpPr>
        <p:spPr>
          <a:xfrm>
            <a:off x="1528679" y="4305977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9189243-F45C-1DE4-DA51-E2C2091A52BB}"/>
              </a:ext>
            </a:extLst>
          </p:cNvPr>
          <p:cNvSpPr/>
          <p:nvPr/>
        </p:nvSpPr>
        <p:spPr>
          <a:xfrm>
            <a:off x="4239537" y="4305977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776C8BF-8213-D04F-74D7-93B7BDB4DFAC}"/>
              </a:ext>
            </a:extLst>
          </p:cNvPr>
          <p:cNvSpPr/>
          <p:nvPr/>
        </p:nvSpPr>
        <p:spPr>
          <a:xfrm>
            <a:off x="6910555" y="4305977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A05F72F-72F3-7379-8235-B292453DA924}"/>
              </a:ext>
            </a:extLst>
          </p:cNvPr>
          <p:cNvSpPr/>
          <p:nvPr/>
        </p:nvSpPr>
        <p:spPr>
          <a:xfrm>
            <a:off x="9744427" y="4305977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991B2C-2D57-714F-3B8D-795235DB39E5}"/>
              </a:ext>
            </a:extLst>
          </p:cNvPr>
          <p:cNvSpPr txBox="1"/>
          <p:nvPr/>
        </p:nvSpPr>
        <p:spPr>
          <a:xfrm>
            <a:off x="1371600" y="489816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03d1a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DFD908-1116-5660-E1CA-FECC8D1B6BB2}"/>
              </a:ext>
            </a:extLst>
          </p:cNvPr>
          <p:cNvSpPr txBox="1"/>
          <p:nvPr/>
        </p:nvSpPr>
        <p:spPr>
          <a:xfrm>
            <a:off x="4104900" y="489816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a3b19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2FEE9A-08C3-F9E8-FEBF-7C821130DEA7}"/>
              </a:ext>
            </a:extLst>
          </p:cNvPr>
          <p:cNvSpPr txBox="1"/>
          <p:nvPr/>
        </p:nvSpPr>
        <p:spPr>
          <a:xfrm>
            <a:off x="6831507" y="489816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5ff31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76AC25-EBAC-B76B-4102-5CDF570FCA63}"/>
              </a:ext>
            </a:extLst>
          </p:cNvPr>
          <p:cNvSpPr txBox="1"/>
          <p:nvPr/>
        </p:nvSpPr>
        <p:spPr>
          <a:xfrm>
            <a:off x="9611393" y="4865777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53cd1</a:t>
            </a:r>
            <a:endParaRPr lang="ko-KR" altLang="en-US" dirty="0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73EC6DD7-BBCB-8236-71A8-39ABBA6BC6DD}"/>
              </a:ext>
            </a:extLst>
          </p:cNvPr>
          <p:cNvSpPr/>
          <p:nvPr/>
        </p:nvSpPr>
        <p:spPr>
          <a:xfrm>
            <a:off x="4919187" y="3818096"/>
            <a:ext cx="4903470" cy="503208"/>
          </a:xfrm>
          <a:custGeom>
            <a:avLst/>
            <a:gdLst>
              <a:gd name="connsiteX0" fmla="*/ 4903470 w 4903470"/>
              <a:gd name="connsiteY0" fmla="*/ 446058 h 503208"/>
              <a:gd name="connsiteX1" fmla="*/ 2263140 w 4903470"/>
              <a:gd name="connsiteY1" fmla="*/ 288 h 503208"/>
              <a:gd name="connsiteX2" fmla="*/ 0 w 4903470"/>
              <a:gd name="connsiteY2" fmla="*/ 503208 h 50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03470" h="503208">
                <a:moveTo>
                  <a:pt x="4903470" y="446058"/>
                </a:moveTo>
                <a:cubicBezTo>
                  <a:pt x="3991927" y="218410"/>
                  <a:pt x="3080385" y="-9237"/>
                  <a:pt x="2263140" y="288"/>
                </a:cubicBezTo>
                <a:cubicBezTo>
                  <a:pt x="1445895" y="9813"/>
                  <a:pt x="722947" y="256510"/>
                  <a:pt x="0" y="503208"/>
                </a:cubicBezTo>
              </a:path>
            </a:pathLst>
          </a:cu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48C05B-D294-0320-6415-2D3942CC3B63}"/>
              </a:ext>
            </a:extLst>
          </p:cNvPr>
          <p:cNvSpPr txBox="1"/>
          <p:nvPr/>
        </p:nvSpPr>
        <p:spPr>
          <a:xfrm>
            <a:off x="6910555" y="342900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reset</a:t>
            </a:r>
            <a:endParaRPr lang="ko-KR" altLang="en-US" b="1" dirty="0"/>
          </a:p>
        </p:txBody>
      </p:sp>
      <p:pic>
        <p:nvPicPr>
          <p:cNvPr id="24" name="그래픽 23" descr="닫기 단색으로 채워진">
            <a:extLst>
              <a:ext uri="{FF2B5EF4-FFF2-40B4-BE49-F238E27FC236}">
                <a16:creationId xmlns:a16="http://schemas.microsoft.com/office/drawing/2014/main" id="{905792C8-50C0-2D67-E92D-1878BE230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3255" y="4128677"/>
            <a:ext cx="914400" cy="914400"/>
          </a:xfrm>
          <a:prstGeom prst="rect">
            <a:avLst/>
          </a:prstGeom>
        </p:spPr>
      </p:pic>
      <p:pic>
        <p:nvPicPr>
          <p:cNvPr id="25" name="그래픽 24" descr="닫기 단색으로 채워진">
            <a:extLst>
              <a:ext uri="{FF2B5EF4-FFF2-40B4-BE49-F238E27FC236}">
                <a16:creationId xmlns:a16="http://schemas.microsoft.com/office/drawing/2014/main" id="{36A840FF-80D5-B647-D30B-57FE93A4D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81131" y="41314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59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3C47D-5963-E447-ADAA-7CF159313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B48D6-E9E5-1276-425E-23120E2B8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Commit</a:t>
            </a:r>
            <a:r>
              <a:rPr lang="ko-KR" altLang="en-US" dirty="0"/>
              <a:t> 되돌리기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4024E-4EFB-B30A-B4DD-8F3929D2B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Reset</a:t>
            </a:r>
          </a:p>
          <a:p>
            <a:pPr lvl="1"/>
            <a:r>
              <a:rPr lang="ko-KR" altLang="en-US" dirty="0"/>
              <a:t>옵션</a:t>
            </a:r>
            <a:endParaRPr lang="en-US" altLang="ko-KR" dirty="0"/>
          </a:p>
          <a:p>
            <a:pPr lvl="2"/>
            <a:r>
              <a:rPr lang="en-US" altLang="ko-KR" dirty="0"/>
              <a:t>--mixed(</a:t>
            </a:r>
            <a:r>
              <a:rPr lang="ko-KR" altLang="en-US" dirty="0"/>
              <a:t>기본 값</a:t>
            </a:r>
            <a:r>
              <a:rPr lang="en-US" altLang="ko-KR" dirty="0"/>
              <a:t>): </a:t>
            </a:r>
            <a:r>
              <a:rPr lang="ko-KR" altLang="en-US" dirty="0" err="1"/>
              <a:t>커밋</a:t>
            </a:r>
            <a:r>
              <a:rPr lang="ko-KR" altLang="en-US" dirty="0"/>
              <a:t> 노드 삭제</a:t>
            </a:r>
            <a:r>
              <a:rPr lang="en-US" altLang="ko-KR" dirty="0"/>
              <a:t>, </a:t>
            </a:r>
            <a:r>
              <a:rPr lang="ko-KR" altLang="en-US" dirty="0" err="1"/>
              <a:t>스테이징</a:t>
            </a:r>
            <a:r>
              <a:rPr lang="ko-KR" altLang="en-US" dirty="0"/>
              <a:t> </a:t>
            </a:r>
            <a:r>
              <a:rPr lang="en-US" altLang="ko-KR" dirty="0"/>
              <a:t>(add) </a:t>
            </a:r>
            <a:r>
              <a:rPr lang="ko-KR" altLang="en-US" dirty="0"/>
              <a:t>취소</a:t>
            </a:r>
            <a:r>
              <a:rPr lang="en-US" altLang="ko-KR" dirty="0"/>
              <a:t>, </a:t>
            </a:r>
            <a:r>
              <a:rPr lang="ko-KR" altLang="en-US" dirty="0"/>
              <a:t>파일은 지금 상태 유지 </a:t>
            </a:r>
            <a:endParaRPr lang="en-US" altLang="ko-KR" dirty="0"/>
          </a:p>
          <a:p>
            <a:pPr lvl="2"/>
            <a:r>
              <a:rPr lang="en-US" altLang="ko-KR" dirty="0"/>
              <a:t>--soft: </a:t>
            </a:r>
            <a:r>
              <a:rPr lang="ko-KR" altLang="en-US" dirty="0" err="1"/>
              <a:t>커밋</a:t>
            </a:r>
            <a:r>
              <a:rPr lang="ko-KR" altLang="en-US" dirty="0"/>
              <a:t> 노드 삭제</a:t>
            </a:r>
            <a:r>
              <a:rPr lang="en-US" altLang="ko-KR" dirty="0"/>
              <a:t>, </a:t>
            </a:r>
            <a:r>
              <a:rPr lang="ko-KR" altLang="en-US" dirty="0" err="1"/>
              <a:t>스테이징</a:t>
            </a:r>
            <a:r>
              <a:rPr lang="ko-KR" altLang="en-US" dirty="0"/>
              <a:t> </a:t>
            </a:r>
            <a:r>
              <a:rPr lang="en-US" altLang="ko-KR" dirty="0"/>
              <a:t>(add) </a:t>
            </a:r>
            <a:r>
              <a:rPr lang="ko-KR" altLang="en-US" dirty="0"/>
              <a:t>유지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b="1" dirty="0"/>
              <a:t>--hard: </a:t>
            </a:r>
            <a:r>
              <a:rPr lang="ko-KR" altLang="en-US" b="1" dirty="0" err="1"/>
              <a:t>커밋</a:t>
            </a:r>
            <a:r>
              <a:rPr lang="ko-KR" altLang="en-US" b="1" dirty="0"/>
              <a:t> 노드 삭제</a:t>
            </a:r>
            <a:r>
              <a:rPr lang="en-US" altLang="ko-KR" b="1" dirty="0"/>
              <a:t>, </a:t>
            </a:r>
            <a:r>
              <a:rPr lang="ko-KR" altLang="en-US" b="1" dirty="0" err="1"/>
              <a:t>스테이징</a:t>
            </a:r>
            <a:r>
              <a:rPr lang="ko-KR" altLang="en-US" b="1" dirty="0"/>
              <a:t> </a:t>
            </a:r>
            <a:r>
              <a:rPr lang="en-US" altLang="ko-KR" b="1" dirty="0"/>
              <a:t>(add) </a:t>
            </a:r>
            <a:r>
              <a:rPr lang="ko-KR" altLang="en-US" b="1" dirty="0"/>
              <a:t>취소</a:t>
            </a:r>
            <a:r>
              <a:rPr lang="en-US" altLang="ko-KR" b="1" dirty="0"/>
              <a:t>, </a:t>
            </a:r>
            <a:r>
              <a:rPr lang="ko-KR" altLang="en-US" b="1" u="sng" dirty="0"/>
              <a:t>파일을 지정한 </a:t>
            </a:r>
            <a:r>
              <a:rPr lang="ko-KR" altLang="en-US" b="1" u="sng" dirty="0" err="1"/>
              <a:t>커밋</a:t>
            </a:r>
            <a:r>
              <a:rPr lang="ko-KR" altLang="en-US" b="1" u="sng" dirty="0"/>
              <a:t> 노드의 상태로 복원</a:t>
            </a:r>
            <a:endParaRPr lang="en-US" altLang="ko-KR" b="1" u="sng" dirty="0"/>
          </a:p>
          <a:p>
            <a:pPr lvl="1"/>
            <a:r>
              <a:rPr lang="ko-KR" altLang="en-US" b="1" dirty="0"/>
              <a:t>예시</a:t>
            </a:r>
            <a:endParaRPr lang="en-US" altLang="ko-KR" b="1" dirty="0"/>
          </a:p>
          <a:p>
            <a:pPr lvl="2"/>
            <a:r>
              <a:rPr lang="en-US" altLang="ko-KR" dirty="0"/>
              <a:t>git reset --hard 03d1a: </a:t>
            </a:r>
            <a:r>
              <a:rPr lang="ko-KR" altLang="en-US" dirty="0"/>
              <a:t>파일을</a:t>
            </a:r>
            <a:r>
              <a:rPr lang="en-US" altLang="ko-KR" dirty="0"/>
              <a:t> 03d1a </a:t>
            </a:r>
            <a:r>
              <a:rPr lang="ko-KR" altLang="en-US" dirty="0" err="1"/>
              <a:t>커밋</a:t>
            </a:r>
            <a:r>
              <a:rPr lang="ko-KR" altLang="en-US" dirty="0"/>
              <a:t> 노드 시점으로 복원</a:t>
            </a:r>
            <a:r>
              <a:rPr lang="en-US" altLang="ko-KR" dirty="0"/>
              <a:t>, </a:t>
            </a:r>
            <a:r>
              <a:rPr lang="ko-KR" altLang="en-US" dirty="0"/>
              <a:t>이전 </a:t>
            </a:r>
            <a:r>
              <a:rPr lang="ko-KR" altLang="en-US" dirty="0" err="1"/>
              <a:t>커밋</a:t>
            </a:r>
            <a:r>
              <a:rPr lang="ko-KR" altLang="en-US" dirty="0"/>
              <a:t> 노드들 삭제</a:t>
            </a:r>
            <a:endParaRPr lang="en-US" altLang="ko-KR" dirty="0"/>
          </a:p>
          <a:p>
            <a:pPr lvl="2"/>
            <a:r>
              <a:rPr lang="en-US" altLang="ko-KR" dirty="0"/>
              <a:t>git reset HEAD^: mixed </a:t>
            </a:r>
            <a:r>
              <a:rPr lang="ko-KR" altLang="en-US" dirty="0"/>
              <a:t>옵션으로</a:t>
            </a:r>
            <a:r>
              <a:rPr lang="en-US" altLang="ko-KR" dirty="0"/>
              <a:t> </a:t>
            </a:r>
            <a:r>
              <a:rPr lang="ko-KR" altLang="en-US" dirty="0"/>
              <a:t>최근 </a:t>
            </a:r>
            <a:r>
              <a:rPr lang="ko-KR" altLang="en-US" dirty="0" err="1"/>
              <a:t>커밋</a:t>
            </a:r>
            <a:r>
              <a:rPr lang="ko-KR" altLang="en-US" dirty="0"/>
              <a:t> 취소</a:t>
            </a:r>
            <a:endParaRPr lang="en-US" altLang="ko-KR" dirty="0"/>
          </a:p>
          <a:p>
            <a:pPr lvl="2"/>
            <a:r>
              <a:rPr lang="en-US" altLang="ko-KR" dirty="0"/>
              <a:t>git reset --soft HEAD~2: </a:t>
            </a:r>
            <a:r>
              <a:rPr lang="ko-KR" altLang="en-US" dirty="0"/>
              <a:t>최근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ko-KR" altLang="en-US" dirty="0" err="1"/>
              <a:t>커밋</a:t>
            </a:r>
            <a:r>
              <a:rPr lang="ko-KR" altLang="en-US" dirty="0"/>
              <a:t> 취소</a:t>
            </a:r>
            <a:r>
              <a:rPr lang="en-US" altLang="ko-KR" dirty="0"/>
              <a:t>, </a:t>
            </a:r>
            <a:r>
              <a:rPr lang="ko-KR" altLang="en-US" dirty="0"/>
              <a:t>파일 및 </a:t>
            </a:r>
            <a:r>
              <a:rPr lang="ko-KR" altLang="en-US" dirty="0" err="1"/>
              <a:t>스테이징</a:t>
            </a:r>
            <a:r>
              <a:rPr lang="ko-KR" altLang="en-US" dirty="0"/>
              <a:t> 상태는 현재 상태 유지</a:t>
            </a:r>
            <a:endParaRPr lang="en-US" altLang="ko-KR" dirty="0"/>
          </a:p>
          <a:p>
            <a:pPr lvl="2"/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232B36-D1F6-75A8-2BEB-9ABC84C4E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B542CF-8DFA-EA12-5BB5-A4D90493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650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790D0-5962-AC15-631A-0A81EB74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Commit</a:t>
            </a:r>
            <a:r>
              <a:rPr lang="ko-KR" altLang="en-US" dirty="0"/>
              <a:t> 되돌리기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4D10CA-411B-C12A-6969-F2FFD9422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Revert</a:t>
            </a:r>
          </a:p>
          <a:p>
            <a:pPr lvl="1"/>
            <a:r>
              <a:rPr lang="ko-KR" altLang="en-US" dirty="0"/>
              <a:t>이전 </a:t>
            </a:r>
            <a:r>
              <a:rPr lang="ko-KR" altLang="en-US" dirty="0" err="1"/>
              <a:t>커밋</a:t>
            </a:r>
            <a:r>
              <a:rPr lang="ko-KR" altLang="en-US" dirty="0"/>
              <a:t> 지점으로 돌아가되</a:t>
            </a:r>
            <a:r>
              <a:rPr lang="en-US" altLang="ko-KR" dirty="0"/>
              <a:t>, “</a:t>
            </a:r>
            <a:r>
              <a:rPr lang="ko-KR" altLang="en-US" dirty="0"/>
              <a:t>이전 </a:t>
            </a:r>
            <a:r>
              <a:rPr lang="ko-KR" altLang="en-US" dirty="0" err="1"/>
              <a:t>커밋</a:t>
            </a:r>
            <a:r>
              <a:rPr lang="ko-KR" altLang="en-US" dirty="0"/>
              <a:t> 지점으로 돌아갔음</a:t>
            </a:r>
            <a:r>
              <a:rPr lang="en-US" altLang="ko-KR" dirty="0"/>
              <a:t>“ </a:t>
            </a:r>
            <a:r>
              <a:rPr lang="ko-KR" altLang="en-US" dirty="0"/>
              <a:t>이라는 내용의 </a:t>
            </a:r>
            <a:r>
              <a:rPr lang="ko-KR" altLang="en-US" u="sng" dirty="0"/>
              <a:t>새로운 </a:t>
            </a:r>
            <a:r>
              <a:rPr lang="ko-KR" altLang="en-US" u="sng" dirty="0" err="1"/>
              <a:t>커밋</a:t>
            </a:r>
            <a:r>
              <a:rPr lang="ko-KR" altLang="en-US" u="sng" dirty="0"/>
              <a:t> 지점을 생성</a:t>
            </a:r>
            <a:endParaRPr lang="en-US" altLang="ko-KR" u="sng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이전 </a:t>
            </a:r>
            <a:r>
              <a:rPr lang="ko-KR" altLang="en-US" dirty="0" err="1"/>
              <a:t>커밋으로</a:t>
            </a:r>
            <a:r>
              <a:rPr lang="ko-KR" altLang="en-US" dirty="0"/>
              <a:t> 지점으로 돌아갔음</a:t>
            </a:r>
            <a:r>
              <a:rPr lang="en-US" altLang="ko-KR" dirty="0"/>
              <a:t>“ </a:t>
            </a:r>
            <a:r>
              <a:rPr lang="ko-KR" altLang="en-US" dirty="0"/>
              <a:t>기능을 수행했다는 기록을 남길 수 있고</a:t>
            </a:r>
            <a:r>
              <a:rPr lang="en-US" altLang="ko-KR" dirty="0"/>
              <a:t>, </a:t>
            </a:r>
            <a:r>
              <a:rPr lang="ko-KR" altLang="en-US" dirty="0"/>
              <a:t>필요시 이전 </a:t>
            </a:r>
            <a:r>
              <a:rPr lang="ko-KR" altLang="en-US" dirty="0" err="1"/>
              <a:t>커밋</a:t>
            </a:r>
            <a:r>
              <a:rPr lang="ko-KR" altLang="en-US" dirty="0"/>
              <a:t> 지점으로 돌아간 것을 다시 취소할 수 있음</a:t>
            </a:r>
            <a:endParaRPr lang="en-US" altLang="ko-KR" dirty="0"/>
          </a:p>
          <a:p>
            <a:pPr lvl="1"/>
            <a:r>
              <a:rPr lang="ko-KR" altLang="en-US" dirty="0"/>
              <a:t>협업 시 거의 대부분 </a:t>
            </a:r>
            <a:r>
              <a:rPr lang="en-US" altLang="ko-KR" dirty="0"/>
              <a:t>Revert</a:t>
            </a:r>
            <a:r>
              <a:rPr lang="ko-KR" altLang="en-US" dirty="0"/>
              <a:t>를 사용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5CCBDD-678B-16BB-7333-1837C024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FDF6A9-3415-84AA-A689-47DBDC22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7A62A27-B2EC-3AA1-35EC-4932D994F510}"/>
              </a:ext>
            </a:extLst>
          </p:cNvPr>
          <p:cNvGrpSpPr/>
          <p:nvPr/>
        </p:nvGrpSpPr>
        <p:grpSpPr>
          <a:xfrm>
            <a:off x="1533526" y="4466720"/>
            <a:ext cx="9286874" cy="1410226"/>
            <a:chOff x="1595913" y="4272410"/>
            <a:chExt cx="9286874" cy="1410226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C7D03343-9732-F387-5D59-B6841F5D7A92}"/>
                </a:ext>
              </a:extLst>
            </p:cNvPr>
            <p:cNvCxnSpPr/>
            <p:nvPr/>
          </p:nvCxnSpPr>
          <p:spPr>
            <a:xfrm>
              <a:off x="2871857" y="5002757"/>
              <a:ext cx="11327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51D6C439-E985-E4F5-FF20-C1BBCC706784}"/>
                </a:ext>
              </a:extLst>
            </p:cNvPr>
            <p:cNvCxnSpPr/>
            <p:nvPr/>
          </p:nvCxnSpPr>
          <p:spPr>
            <a:xfrm>
              <a:off x="5550933" y="5002757"/>
              <a:ext cx="11327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19679B0E-3D5D-53F1-E8F4-5A2C27681E6C}"/>
                </a:ext>
              </a:extLst>
            </p:cNvPr>
            <p:cNvCxnSpPr/>
            <p:nvPr/>
          </p:nvCxnSpPr>
          <p:spPr>
            <a:xfrm>
              <a:off x="8316870" y="5002757"/>
              <a:ext cx="11327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78963ED-3972-7791-9687-0701BDCB341D}"/>
                </a:ext>
              </a:extLst>
            </p:cNvPr>
            <p:cNvSpPr/>
            <p:nvPr/>
          </p:nvSpPr>
          <p:spPr>
            <a:xfrm>
              <a:off x="1752992" y="4721121"/>
              <a:ext cx="559800" cy="5598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7EFC87A-BE0F-EE00-AE0E-AA9E2615A28F}"/>
                </a:ext>
              </a:extLst>
            </p:cNvPr>
            <p:cNvSpPr/>
            <p:nvPr/>
          </p:nvSpPr>
          <p:spPr>
            <a:xfrm>
              <a:off x="4463850" y="4721121"/>
              <a:ext cx="559800" cy="5598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D4B4791-E8D6-EB33-9A07-126FD8F70811}"/>
                </a:ext>
              </a:extLst>
            </p:cNvPr>
            <p:cNvSpPr/>
            <p:nvPr/>
          </p:nvSpPr>
          <p:spPr>
            <a:xfrm>
              <a:off x="7134868" y="4721121"/>
              <a:ext cx="559800" cy="5598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DC68C28-5073-1A69-80AB-A68389316238}"/>
                </a:ext>
              </a:extLst>
            </p:cNvPr>
            <p:cNvSpPr/>
            <p:nvPr/>
          </p:nvSpPr>
          <p:spPr>
            <a:xfrm>
              <a:off x="9968740" y="4721121"/>
              <a:ext cx="559800" cy="5598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DC9627-EABC-CF43-7F2C-2C023A0536B5}"/>
                </a:ext>
              </a:extLst>
            </p:cNvPr>
            <p:cNvSpPr txBox="1"/>
            <p:nvPr/>
          </p:nvSpPr>
          <p:spPr>
            <a:xfrm>
              <a:off x="1595913" y="5313304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03d1a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C96987-E7CC-ED1F-068A-2CF2E4E758AA}"/>
                </a:ext>
              </a:extLst>
            </p:cNvPr>
            <p:cNvSpPr txBox="1"/>
            <p:nvPr/>
          </p:nvSpPr>
          <p:spPr>
            <a:xfrm>
              <a:off x="4329213" y="5313304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a3b19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9650EE-BE3B-B98D-5B0B-49CEB299FCFC}"/>
                </a:ext>
              </a:extLst>
            </p:cNvPr>
            <p:cNvSpPr txBox="1"/>
            <p:nvPr/>
          </p:nvSpPr>
          <p:spPr>
            <a:xfrm>
              <a:off x="7055820" y="5313304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5ff31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40CBDB-8129-B10C-39CD-D2081D5B8484}"/>
                </a:ext>
              </a:extLst>
            </p:cNvPr>
            <p:cNvSpPr txBox="1"/>
            <p:nvPr/>
          </p:nvSpPr>
          <p:spPr>
            <a:xfrm>
              <a:off x="9835706" y="5280921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4a4d1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DFF0FF-8559-A41B-7843-AB54F3A9DCCD}"/>
                </a:ext>
              </a:extLst>
            </p:cNvPr>
            <p:cNvSpPr txBox="1"/>
            <p:nvPr/>
          </p:nvSpPr>
          <p:spPr>
            <a:xfrm>
              <a:off x="9612888" y="4272410"/>
              <a:ext cx="1269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revert “3”</a:t>
              </a:r>
              <a:endParaRPr lang="ko-KR" altLang="en-US" b="1" dirty="0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FCD53B07-7953-9CBF-ABC9-30D1FAF12D43}"/>
                </a:ext>
              </a:extLst>
            </p:cNvPr>
            <p:cNvSpPr/>
            <p:nvPr/>
          </p:nvSpPr>
          <p:spPr>
            <a:xfrm flipH="1">
              <a:off x="5042774" y="4304339"/>
              <a:ext cx="4903470" cy="503208"/>
            </a:xfrm>
            <a:custGeom>
              <a:avLst/>
              <a:gdLst>
                <a:gd name="connsiteX0" fmla="*/ 4903470 w 4903470"/>
                <a:gd name="connsiteY0" fmla="*/ 446058 h 503208"/>
                <a:gd name="connsiteX1" fmla="*/ 2263140 w 4903470"/>
                <a:gd name="connsiteY1" fmla="*/ 288 h 503208"/>
                <a:gd name="connsiteX2" fmla="*/ 0 w 4903470"/>
                <a:gd name="connsiteY2" fmla="*/ 503208 h 50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03470" h="503208">
                  <a:moveTo>
                    <a:pt x="4903470" y="446058"/>
                  </a:moveTo>
                  <a:cubicBezTo>
                    <a:pt x="3991927" y="218410"/>
                    <a:pt x="3080385" y="-9237"/>
                    <a:pt x="2263140" y="288"/>
                  </a:cubicBezTo>
                  <a:cubicBezTo>
                    <a:pt x="1445895" y="9813"/>
                    <a:pt x="722947" y="256510"/>
                    <a:pt x="0" y="503208"/>
                  </a:cubicBezTo>
                </a:path>
              </a:pathLst>
            </a:cu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5866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FA4C1-F76F-D92F-54B8-6582E93CA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A54E3-89F8-4F6B-0048-1C936C52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Commit</a:t>
            </a:r>
            <a:r>
              <a:rPr lang="ko-KR" altLang="en-US" dirty="0"/>
              <a:t> 되돌리기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2E91A2-15F5-EC0C-FDF8-93C4342E8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Revert</a:t>
            </a:r>
          </a:p>
          <a:p>
            <a:pPr lvl="1"/>
            <a:r>
              <a:rPr lang="en-US" altLang="ko-KR" dirty="0"/>
              <a:t>git revert 5ff31</a:t>
            </a:r>
          </a:p>
          <a:p>
            <a:pPr lvl="2"/>
            <a:r>
              <a:rPr lang="en-US" altLang="ko-KR" dirty="0"/>
              <a:t>5ff31 </a:t>
            </a:r>
            <a:r>
              <a:rPr lang="ko-KR" altLang="en-US" dirty="0" err="1"/>
              <a:t>커밋을</a:t>
            </a:r>
            <a:r>
              <a:rPr lang="ko-KR" altLang="en-US" dirty="0"/>
              <a:t> 취소하고 이전 시점으로 복원 후</a:t>
            </a:r>
            <a:r>
              <a:rPr lang="en-US" altLang="ko-KR" dirty="0"/>
              <a:t>, </a:t>
            </a:r>
            <a:r>
              <a:rPr lang="ko-KR" altLang="en-US" dirty="0"/>
              <a:t>복원 된 </a:t>
            </a:r>
            <a:r>
              <a:rPr lang="ko-KR" altLang="en-US" dirty="0" err="1"/>
              <a:t>커밋</a:t>
            </a:r>
            <a:r>
              <a:rPr lang="ko-KR" altLang="en-US" dirty="0"/>
              <a:t> 노드를 생성</a:t>
            </a:r>
            <a:endParaRPr lang="en-US" altLang="ko-KR" dirty="0"/>
          </a:p>
          <a:p>
            <a:pPr lvl="1"/>
            <a:r>
              <a:rPr lang="en-US" altLang="ko-KR" dirty="0"/>
              <a:t>git revert HEAD</a:t>
            </a:r>
          </a:p>
          <a:p>
            <a:pPr lvl="2"/>
            <a:r>
              <a:rPr lang="ko-KR" altLang="en-US" dirty="0"/>
              <a:t>최근 </a:t>
            </a:r>
            <a:r>
              <a:rPr lang="ko-KR" altLang="en-US" dirty="0" err="1"/>
              <a:t>커밋을</a:t>
            </a:r>
            <a:r>
              <a:rPr lang="ko-KR" altLang="en-US" dirty="0"/>
              <a:t> 취소</a:t>
            </a:r>
            <a:endParaRPr lang="en-US" altLang="ko-KR" dirty="0"/>
          </a:p>
          <a:p>
            <a:pPr lvl="1"/>
            <a:r>
              <a:rPr lang="en-US" altLang="ko-KR" b="1" dirty="0"/>
              <a:t>revert</a:t>
            </a:r>
            <a:r>
              <a:rPr lang="ko-KR" altLang="en-US" b="1" dirty="0"/>
              <a:t>는 최근 </a:t>
            </a:r>
            <a:r>
              <a:rPr lang="ko-KR" altLang="en-US" b="1" dirty="0" err="1"/>
              <a:t>커밋</a:t>
            </a:r>
            <a:r>
              <a:rPr lang="ko-KR" altLang="en-US" b="1" dirty="0"/>
              <a:t> 만 취소할 수 있기 때문에 옛날 </a:t>
            </a:r>
            <a:r>
              <a:rPr lang="ko-KR" altLang="en-US" b="1" dirty="0" err="1"/>
              <a:t>커밋</a:t>
            </a:r>
            <a:r>
              <a:rPr lang="ko-KR" altLang="en-US" b="1" dirty="0"/>
              <a:t> 지점으로 돌아가고 싶다면 여러차례 </a:t>
            </a:r>
            <a:r>
              <a:rPr lang="en-US" altLang="ko-KR" b="1" dirty="0"/>
              <a:t>revert</a:t>
            </a:r>
            <a:r>
              <a:rPr lang="ko-KR" altLang="en-US" b="1" dirty="0"/>
              <a:t>를 수행해야 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6479F-68DD-4EE7-3EA6-2E197A4C8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063D0C-66EB-7BD4-DF0D-6D58DDD0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1EB3464-568A-A706-74A1-C1C8F10595CA}"/>
              </a:ext>
            </a:extLst>
          </p:cNvPr>
          <p:cNvGrpSpPr/>
          <p:nvPr/>
        </p:nvGrpSpPr>
        <p:grpSpPr>
          <a:xfrm>
            <a:off x="2036150" y="4629697"/>
            <a:ext cx="8199083" cy="1379769"/>
            <a:chOff x="1636100" y="4629697"/>
            <a:chExt cx="8199083" cy="1379769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36849C7D-69FE-9B63-5BA7-2525D797C8F6}"/>
                </a:ext>
              </a:extLst>
            </p:cNvPr>
            <p:cNvCxnSpPr>
              <a:cxnSpLocks/>
            </p:cNvCxnSpPr>
            <p:nvPr/>
          </p:nvCxnSpPr>
          <p:spPr>
            <a:xfrm>
              <a:off x="2816425" y="5297445"/>
              <a:ext cx="4366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E4DC17F-E3FC-252D-3519-8248115CC790}"/>
                </a:ext>
              </a:extLst>
            </p:cNvPr>
            <p:cNvSpPr/>
            <p:nvPr/>
          </p:nvSpPr>
          <p:spPr>
            <a:xfrm>
              <a:off x="1793179" y="5044099"/>
              <a:ext cx="559800" cy="5598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2975CEF-3462-F0D0-7524-EDC81E5E46F6}"/>
                </a:ext>
              </a:extLst>
            </p:cNvPr>
            <p:cNvSpPr/>
            <p:nvPr/>
          </p:nvSpPr>
          <p:spPr>
            <a:xfrm>
              <a:off x="3646671" y="5045835"/>
              <a:ext cx="559800" cy="5598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3239EA8-4E58-0CC3-72C6-1FE2FD2023BC}"/>
                </a:ext>
              </a:extLst>
            </p:cNvPr>
            <p:cNvSpPr/>
            <p:nvPr/>
          </p:nvSpPr>
          <p:spPr>
            <a:xfrm>
              <a:off x="7018077" y="5078408"/>
              <a:ext cx="559800" cy="5598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1C0B42-859A-9116-8F55-352D4B74341D}"/>
                </a:ext>
              </a:extLst>
            </p:cNvPr>
            <p:cNvSpPr txBox="1"/>
            <p:nvPr/>
          </p:nvSpPr>
          <p:spPr>
            <a:xfrm>
              <a:off x="1636100" y="5636282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03d1a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944EA7-7673-9E3C-765C-61CF51C8798F}"/>
                </a:ext>
              </a:extLst>
            </p:cNvPr>
            <p:cNvSpPr txBox="1"/>
            <p:nvPr/>
          </p:nvSpPr>
          <p:spPr>
            <a:xfrm>
              <a:off x="3512034" y="5638018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a3b19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72EF245-F7B2-D77D-100A-2243FB3E3170}"/>
                </a:ext>
              </a:extLst>
            </p:cNvPr>
            <p:cNvSpPr txBox="1"/>
            <p:nvPr/>
          </p:nvSpPr>
          <p:spPr>
            <a:xfrm>
              <a:off x="6885043" y="5638208"/>
              <a:ext cx="833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4a4d1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C1B435A-2BB0-8100-4E83-33885A2A58F0}"/>
                </a:ext>
              </a:extLst>
            </p:cNvPr>
            <p:cNvSpPr txBox="1"/>
            <p:nvPr/>
          </p:nvSpPr>
          <p:spPr>
            <a:xfrm>
              <a:off x="6662225" y="4629697"/>
              <a:ext cx="146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revert 5ff31</a:t>
              </a:r>
              <a:endParaRPr lang="ko-KR" altLang="en-US" b="1" dirty="0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6539F46F-DA80-A9DB-7565-D4283601A96C}"/>
                </a:ext>
              </a:extLst>
            </p:cNvPr>
            <p:cNvCxnSpPr>
              <a:cxnSpLocks/>
            </p:cNvCxnSpPr>
            <p:nvPr/>
          </p:nvCxnSpPr>
          <p:spPr>
            <a:xfrm>
              <a:off x="4562323" y="5310722"/>
              <a:ext cx="4366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ACF7FFB-7ED1-C95D-848A-ED2816123DFC}"/>
                </a:ext>
              </a:extLst>
            </p:cNvPr>
            <p:cNvSpPr/>
            <p:nvPr/>
          </p:nvSpPr>
          <p:spPr>
            <a:xfrm>
              <a:off x="5358141" y="5044099"/>
              <a:ext cx="559800" cy="5598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7CBA3F5-1D4D-8C09-0FC2-9C6B02B9F34B}"/>
                </a:ext>
              </a:extLst>
            </p:cNvPr>
            <p:cNvSpPr txBox="1"/>
            <p:nvPr/>
          </p:nvSpPr>
          <p:spPr>
            <a:xfrm>
              <a:off x="5276403" y="5636472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5ff31</a:t>
              </a:r>
              <a:endParaRPr lang="ko-KR" altLang="en-US" dirty="0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E203550-AAAC-D3C4-0A44-0D9EA192AB0D}"/>
                </a:ext>
              </a:extLst>
            </p:cNvPr>
            <p:cNvCxnSpPr>
              <a:cxnSpLocks/>
            </p:cNvCxnSpPr>
            <p:nvPr/>
          </p:nvCxnSpPr>
          <p:spPr>
            <a:xfrm>
              <a:off x="6225575" y="5310722"/>
              <a:ext cx="4366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3F088B4-C0F6-A71F-C199-75F3EE6B77CF}"/>
                </a:ext>
              </a:extLst>
            </p:cNvPr>
            <p:cNvSpPr/>
            <p:nvPr/>
          </p:nvSpPr>
          <p:spPr>
            <a:xfrm>
              <a:off x="8734890" y="5078408"/>
              <a:ext cx="559800" cy="55980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9204A6B-D900-1B63-7F26-FAD43EF3A202}"/>
                </a:ext>
              </a:extLst>
            </p:cNvPr>
            <p:cNvSpPr txBox="1"/>
            <p:nvPr/>
          </p:nvSpPr>
          <p:spPr>
            <a:xfrm>
              <a:off x="8608780" y="5640134"/>
              <a:ext cx="795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e3fa0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E3F6B31-FA57-E588-955B-888568B75975}"/>
                </a:ext>
              </a:extLst>
            </p:cNvPr>
            <p:cNvSpPr txBox="1"/>
            <p:nvPr/>
          </p:nvSpPr>
          <p:spPr>
            <a:xfrm>
              <a:off x="8262317" y="4629697"/>
              <a:ext cx="1572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revert a3b19</a:t>
              </a:r>
              <a:endParaRPr lang="ko-KR" altLang="en-US" b="1" dirty="0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0F665211-0153-4012-1CF4-E70182659381}"/>
                </a:ext>
              </a:extLst>
            </p:cNvPr>
            <p:cNvCxnSpPr>
              <a:cxnSpLocks/>
            </p:cNvCxnSpPr>
            <p:nvPr/>
          </p:nvCxnSpPr>
          <p:spPr>
            <a:xfrm>
              <a:off x="7942388" y="5312648"/>
              <a:ext cx="4366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67004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79877-3B77-D7CC-9DBC-C72A3B3A9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B0429-0F38-1E7D-07D9-4EBABDFD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Reset, Revert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DF329A-7246-C0BD-B943-A7117FF1A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아래와 같이 텍스트 파일의 내용을 변경하며 </a:t>
            </a:r>
            <a:r>
              <a:rPr lang="ko-KR" altLang="en-US" dirty="0" err="1">
                <a:latin typeface="+mj-ea"/>
                <a:ea typeface="+mj-ea"/>
              </a:rPr>
              <a:t>커밋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3</a:t>
            </a:r>
            <a:r>
              <a:rPr lang="ko-KR" altLang="en-US" dirty="0">
                <a:latin typeface="+mj-ea"/>
                <a:ea typeface="+mj-ea"/>
              </a:rPr>
              <a:t>회 수행</a:t>
            </a:r>
            <a:endParaRPr lang="en-US" altLang="ko-KR" dirty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B7C54-9308-22AC-0F94-C4CA453E0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3F7779-7C28-B859-597C-51B27640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1774EF-F811-2E4C-AB69-E53FEB1CB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29635"/>
            <a:ext cx="2781688" cy="17433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96CA54-AEC8-FDA2-37A7-FDCCCEDE4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102" y="3129635"/>
            <a:ext cx="2885493" cy="174331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1EFEDD4-69AB-B998-90AF-25F1A28A2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1809" y="3129635"/>
            <a:ext cx="2800741" cy="1762371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4F37901-2BA1-36D3-0A78-12B2E54472B8}"/>
              </a:ext>
            </a:extLst>
          </p:cNvPr>
          <p:cNvCxnSpPr>
            <a:cxnSpLocks/>
          </p:cNvCxnSpPr>
          <p:nvPr/>
        </p:nvCxnSpPr>
        <p:spPr>
          <a:xfrm>
            <a:off x="3890845" y="4005855"/>
            <a:ext cx="436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A427627-2D05-6CBB-3EFD-A8816565068B}"/>
              </a:ext>
            </a:extLst>
          </p:cNvPr>
          <p:cNvCxnSpPr>
            <a:cxnSpLocks/>
          </p:cNvCxnSpPr>
          <p:nvPr/>
        </p:nvCxnSpPr>
        <p:spPr>
          <a:xfrm>
            <a:off x="7746565" y="3992160"/>
            <a:ext cx="436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D08233E-5583-C2B5-FC73-746A85B7A491}"/>
              </a:ext>
            </a:extLst>
          </p:cNvPr>
          <p:cNvSpPr txBox="1"/>
          <p:nvPr/>
        </p:nvSpPr>
        <p:spPr>
          <a:xfrm>
            <a:off x="1674244" y="5026943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commit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D79D88-86F3-8ED1-E6AB-5F3D71D6B5C8}"/>
              </a:ext>
            </a:extLst>
          </p:cNvPr>
          <p:cNvSpPr txBox="1"/>
          <p:nvPr/>
        </p:nvSpPr>
        <p:spPr>
          <a:xfrm>
            <a:off x="5448415" y="5026943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commit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2D0231-DDF9-6E24-C349-552F0A70D015}"/>
              </a:ext>
            </a:extLst>
          </p:cNvPr>
          <p:cNvSpPr txBox="1"/>
          <p:nvPr/>
        </p:nvSpPr>
        <p:spPr>
          <a:xfrm>
            <a:off x="9246540" y="502694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commit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313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CAD2B-24FF-CFD5-5C55-9197B9585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81765-26A9-4ED9-9AD8-CD02FC69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Reset, Revert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555EAF-DF4E-35D3-4EE0-7B117AC00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>
                <a:latin typeface="+mj-ea"/>
                <a:ea typeface="+mj-ea"/>
              </a:rPr>
              <a:t>Revert</a:t>
            </a:r>
            <a:r>
              <a:rPr lang="ko-KR" altLang="en-US" dirty="0">
                <a:latin typeface="+mj-ea"/>
                <a:ea typeface="+mj-ea"/>
              </a:rPr>
              <a:t>를 사용하여 </a:t>
            </a:r>
            <a:r>
              <a:rPr lang="en-US" altLang="ko-KR" dirty="0">
                <a:latin typeface="+mj-ea"/>
                <a:ea typeface="+mj-ea"/>
              </a:rPr>
              <a:t>commit 1 </a:t>
            </a:r>
            <a:r>
              <a:rPr lang="ko-KR" altLang="en-US" dirty="0">
                <a:latin typeface="+mj-ea"/>
                <a:ea typeface="+mj-ea"/>
              </a:rPr>
              <a:t>상태로 되돌리기 </a:t>
            </a:r>
            <a:endParaRPr lang="en-US" altLang="ko-KR" dirty="0">
              <a:latin typeface="+mj-ea"/>
              <a:ea typeface="+mj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>
                <a:latin typeface="+mj-ea"/>
                <a:ea typeface="+mj-ea"/>
              </a:rPr>
              <a:t>Reset</a:t>
            </a:r>
            <a:r>
              <a:rPr lang="ko-KR" altLang="en-US" dirty="0">
                <a:latin typeface="+mj-ea"/>
                <a:ea typeface="+mj-ea"/>
              </a:rPr>
              <a:t>을 사용하여 </a:t>
            </a:r>
            <a:r>
              <a:rPr lang="en-US" altLang="ko-KR" dirty="0">
                <a:latin typeface="+mj-ea"/>
                <a:ea typeface="+mj-ea"/>
              </a:rPr>
              <a:t>commit 3 </a:t>
            </a:r>
            <a:r>
              <a:rPr lang="ko-KR" altLang="en-US" dirty="0">
                <a:latin typeface="+mj-ea"/>
                <a:ea typeface="+mj-ea"/>
              </a:rPr>
              <a:t>상태로 되돌리기</a:t>
            </a:r>
            <a:endParaRPr lang="en-US" altLang="ko-KR" dirty="0">
              <a:latin typeface="+mj-ea"/>
              <a:ea typeface="+mj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>
                <a:latin typeface="+mj-ea"/>
                <a:ea typeface="+mj-ea"/>
              </a:rPr>
              <a:t>Revert</a:t>
            </a:r>
            <a:r>
              <a:rPr lang="ko-KR" altLang="en-US" dirty="0">
                <a:latin typeface="+mj-ea"/>
                <a:ea typeface="+mj-ea"/>
              </a:rPr>
              <a:t>를 사용하여 </a:t>
            </a:r>
            <a:r>
              <a:rPr lang="en-US" altLang="ko-KR" dirty="0">
                <a:latin typeface="+mj-ea"/>
                <a:ea typeface="+mj-ea"/>
              </a:rPr>
              <a:t>commit 2  </a:t>
            </a:r>
            <a:r>
              <a:rPr lang="ko-KR" altLang="en-US" dirty="0">
                <a:latin typeface="+mj-ea"/>
                <a:ea typeface="+mj-ea"/>
              </a:rPr>
              <a:t>상태로 되돌리기</a:t>
            </a:r>
            <a:endParaRPr lang="en-US" altLang="ko-KR" dirty="0">
              <a:latin typeface="+mj-ea"/>
              <a:ea typeface="+mj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/>
              <a:t>git log --</a:t>
            </a:r>
            <a:r>
              <a:rPr lang="en-US" altLang="ko-KR" dirty="0" err="1"/>
              <a:t>oneline</a:t>
            </a:r>
            <a:r>
              <a:rPr lang="en-US" altLang="ko-KR" dirty="0"/>
              <a:t> </a:t>
            </a:r>
            <a:r>
              <a:rPr lang="ko-KR" altLang="en-US" dirty="0"/>
              <a:t>으로 </a:t>
            </a:r>
            <a:r>
              <a:rPr lang="ko-KR" altLang="en-US" dirty="0" err="1"/>
              <a:t>커밋</a:t>
            </a:r>
            <a:r>
              <a:rPr lang="ko-KR" altLang="en-US" dirty="0"/>
              <a:t> 상태를 확인하고 스크린샷으로 찍어 </a:t>
            </a:r>
            <a:r>
              <a:rPr lang="ko-KR" altLang="en-US" dirty="0" err="1"/>
              <a:t>노션</a:t>
            </a:r>
            <a:r>
              <a:rPr lang="ko-KR" altLang="en-US" dirty="0"/>
              <a:t> 댓글에 올리기</a:t>
            </a:r>
            <a:endParaRPr lang="en-US" altLang="ko-KR" dirty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 startAt="2"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D6962-EB42-00AD-A10C-54ED704A3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96905A-63FD-2A9B-CDA4-9EB9AC90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652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D698E-AB51-51E3-B709-4ED2F2DB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9305D6-DDB5-F32D-9641-5EBA118E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52DDC3B-3C21-1859-209A-666F9A7DE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887" y="1690688"/>
            <a:ext cx="6890226" cy="442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FABC3B1-3E2E-2257-A691-7A9982A1E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Branch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50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95A9E-0AEA-7708-31A1-BD6C075A9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4B1422-CBF3-3A9F-EDE2-2CD16ED5B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937"/>
            <a:ext cx="10515600" cy="4351338"/>
          </a:xfrm>
        </p:spPr>
        <p:txBody>
          <a:bodyPr/>
          <a:lstStyle/>
          <a:p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리눅스 개발자</a:t>
            </a:r>
            <a: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</a:t>
            </a:r>
            <a:r>
              <a:rPr lang="ko-KR" altLang="en-US" dirty="0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리누스</a:t>
            </a:r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dirty="0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토발즈가</a:t>
            </a:r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리눅스 버전 관리를 위해 개발</a:t>
            </a:r>
            <a:endParaRPr lang="en-US" altLang="ko-KR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endParaRPr lang="en-US" altLang="ko-KR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형상 관리 도구 </a:t>
            </a:r>
            <a: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(Configuration Management Tool)</a:t>
            </a:r>
            <a:b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</a:br>
            <a:endParaRPr lang="en-US" altLang="ko-KR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분산형 관리 시스템</a:t>
            </a:r>
            <a:b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</a:br>
            <a:endParaRPr lang="en-US" altLang="ko-KR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병렬 작업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45A6E3-FCE2-E7A9-7259-C2D864843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2024년 12월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6E48EA-EBED-F4D1-E48A-BB74D12B7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Picture 2" descr="Version Control/Git - Wikiversity">
            <a:extLst>
              <a:ext uri="{FF2B5EF4-FFF2-40B4-BE49-F238E27FC236}">
                <a16:creationId xmlns:a16="http://schemas.microsoft.com/office/drawing/2014/main" id="{061ED170-8E38-91BA-87AA-E6A5EF0BA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12" y="454010"/>
            <a:ext cx="2592204" cy="108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901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8822A-CAA1-6DE5-BAB9-03E99479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44436-D3E2-685F-7C02-2C38AFF45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나뭇가지</a:t>
            </a:r>
            <a:endParaRPr lang="en-US" altLang="ko-KR" sz="4000" dirty="0"/>
          </a:p>
          <a:p>
            <a:r>
              <a:rPr lang="ko-KR" altLang="en-US" sz="4000" dirty="0"/>
              <a:t>분기</a:t>
            </a:r>
            <a:endParaRPr lang="en-US" altLang="ko-KR" sz="4000" dirty="0"/>
          </a:p>
          <a:p>
            <a:r>
              <a:rPr lang="en-US" altLang="ko-KR" sz="4000" dirty="0"/>
              <a:t>(</a:t>
            </a:r>
            <a:r>
              <a:rPr lang="ko-KR" altLang="en-US" sz="4000" dirty="0"/>
              <a:t>회사 따위의</a:t>
            </a:r>
            <a:r>
              <a:rPr lang="en-US" altLang="ko-KR" sz="4000" dirty="0"/>
              <a:t>) </a:t>
            </a:r>
            <a:r>
              <a:rPr lang="ko-KR" altLang="en-US" sz="4000" dirty="0"/>
              <a:t>지사</a:t>
            </a:r>
            <a:endParaRPr lang="en-US" altLang="ko-KR" sz="4000" dirty="0"/>
          </a:p>
          <a:p>
            <a:r>
              <a:rPr lang="ko-KR" altLang="en-US" sz="4000" dirty="0"/>
              <a:t>둘 이상으로 갈라지다 </a:t>
            </a:r>
            <a:endParaRPr lang="en-US" altLang="ko-KR" sz="4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1C55F-4799-A39D-12D9-95FB67D9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B2CDA0-6FB2-F392-11C2-0D889B8F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2050" name="Picture 2" descr="Branch - Free vector clipart images on creazilla.com">
            <a:extLst>
              <a:ext uri="{FF2B5EF4-FFF2-40B4-BE49-F238E27FC236}">
                <a16:creationId xmlns:a16="http://schemas.microsoft.com/office/drawing/2014/main" id="{6347C63D-D8A6-A3AE-C51C-F10D7B631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621" y="1253331"/>
            <a:ext cx="530117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54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6D3BB-E8AD-DF60-FBDE-82071AA01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9AF9B-7BC0-97B6-C4CA-7D7B9891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Branch?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E6143F-5E5D-D2D8-DFA5-BD1FAFCAB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레포지토리</a:t>
            </a:r>
            <a:r>
              <a:rPr lang="ko-KR" altLang="en-US" sz="2400" dirty="0"/>
              <a:t> 단위로 새 버전</a:t>
            </a:r>
            <a:r>
              <a:rPr lang="en-US" altLang="ko-KR" sz="2400" dirty="0"/>
              <a:t>(</a:t>
            </a:r>
            <a:r>
              <a:rPr lang="ko-KR" altLang="en-US" sz="2400" dirty="0"/>
              <a:t>분기</a:t>
            </a:r>
            <a:r>
              <a:rPr lang="en-US" altLang="ko-KR" sz="2400" dirty="0"/>
              <a:t>)</a:t>
            </a:r>
            <a:r>
              <a:rPr lang="ko-KR" altLang="en-US" sz="2400" dirty="0"/>
              <a:t>를 만들어서 관리하는 기능의 이름</a:t>
            </a:r>
            <a:endParaRPr lang="en-US" altLang="ko-KR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F5110F-BD3F-B208-D499-A14C330E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E75493-EBD1-AC01-A35F-35036CD2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31</a:t>
            </a:fld>
            <a:endParaRPr lang="ko-KR" altLang="en-US"/>
          </a:p>
        </p:txBody>
      </p:sp>
      <p:grpSp>
        <p:nvGrpSpPr>
          <p:cNvPr id="2052" name="그룹 2051">
            <a:extLst>
              <a:ext uri="{FF2B5EF4-FFF2-40B4-BE49-F238E27FC236}">
                <a16:creationId xmlns:a16="http://schemas.microsoft.com/office/drawing/2014/main" id="{511BE470-AD1A-BB01-69C2-4022BA5CBD07}"/>
              </a:ext>
            </a:extLst>
          </p:cNvPr>
          <p:cNvGrpSpPr/>
          <p:nvPr/>
        </p:nvGrpSpPr>
        <p:grpSpPr>
          <a:xfrm>
            <a:off x="838200" y="2553519"/>
            <a:ext cx="10530380" cy="3128911"/>
            <a:chOff x="1225776" y="2893599"/>
            <a:chExt cx="10530380" cy="3128911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51D8A08-1FA1-E883-093E-EF0718D54A4B}"/>
                </a:ext>
              </a:extLst>
            </p:cNvPr>
            <p:cNvGrpSpPr/>
            <p:nvPr/>
          </p:nvGrpSpPr>
          <p:grpSpPr>
            <a:xfrm>
              <a:off x="2152333" y="2893599"/>
              <a:ext cx="1181734" cy="1328515"/>
              <a:chOff x="1087695" y="3622289"/>
              <a:chExt cx="1181734" cy="1328515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6BBCE7-6A6E-FFDD-F8A9-6B40C3EA564F}"/>
                  </a:ext>
                </a:extLst>
              </p:cNvPr>
              <p:cNvSpPr txBox="1"/>
              <p:nvPr/>
            </p:nvSpPr>
            <p:spPr>
              <a:xfrm>
                <a:off x="1087695" y="3955451"/>
                <a:ext cx="1181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memo.txt</a:t>
                </a:r>
                <a:endParaRPr lang="ko-KR" alt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18106C-6748-F010-7E97-174F37ABE161}"/>
                  </a:ext>
                </a:extLst>
              </p:cNvPr>
              <p:cNvSpPr txBox="1"/>
              <p:nvPr/>
            </p:nvSpPr>
            <p:spPr>
              <a:xfrm>
                <a:off x="1259216" y="3622289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“ABC”</a:t>
                </a:r>
                <a:endParaRPr lang="ko-KR" altLang="en-US" dirty="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032CF66C-2FC6-1CF4-A5FF-0E4CEEA53A60}"/>
                  </a:ext>
                </a:extLst>
              </p:cNvPr>
              <p:cNvSpPr/>
              <p:nvPr/>
            </p:nvSpPr>
            <p:spPr>
              <a:xfrm>
                <a:off x="1398662" y="4391004"/>
                <a:ext cx="559800" cy="559800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FFF64EAA-9F74-5804-8A28-51163F9D2756}"/>
                </a:ext>
              </a:extLst>
            </p:cNvPr>
            <p:cNvGrpSpPr/>
            <p:nvPr/>
          </p:nvGrpSpPr>
          <p:grpSpPr>
            <a:xfrm>
              <a:off x="4141954" y="4222114"/>
              <a:ext cx="1257075" cy="1314956"/>
              <a:chOff x="1050024" y="3635848"/>
              <a:chExt cx="1257075" cy="1314956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95A5806-8E88-A3B2-31D5-CC0D5F588547}"/>
                  </a:ext>
                </a:extLst>
              </p:cNvPr>
              <p:cNvSpPr txBox="1"/>
              <p:nvPr/>
            </p:nvSpPr>
            <p:spPr>
              <a:xfrm>
                <a:off x="1087695" y="3955451"/>
                <a:ext cx="1181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memo.txt</a:t>
                </a:r>
                <a:endParaRPr lang="ko-KR" altLang="en-US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9B20C2D-8D88-29D8-908C-59CDE750F63F}"/>
                  </a:ext>
                </a:extLst>
              </p:cNvPr>
              <p:cNvSpPr txBox="1"/>
              <p:nvPr/>
            </p:nvSpPr>
            <p:spPr>
              <a:xfrm>
                <a:off x="1050024" y="3635848"/>
                <a:ext cx="1257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“ABCDEF”</a:t>
                </a:r>
                <a:endParaRPr lang="ko-KR" altLang="en-US" dirty="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95D367D7-4C93-0D25-8D05-473BC51BBF8B}"/>
                  </a:ext>
                </a:extLst>
              </p:cNvPr>
              <p:cNvSpPr/>
              <p:nvPr/>
            </p:nvSpPr>
            <p:spPr>
              <a:xfrm>
                <a:off x="1398662" y="4391004"/>
                <a:ext cx="559800" cy="559800"/>
              </a:xfrm>
              <a:prstGeom prst="ellipse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7FAC2594-8FBA-0967-D270-B75654C28011}"/>
                </a:ext>
              </a:extLst>
            </p:cNvPr>
            <p:cNvGrpSpPr/>
            <p:nvPr/>
          </p:nvGrpSpPr>
          <p:grpSpPr>
            <a:xfrm>
              <a:off x="6892512" y="4222114"/>
              <a:ext cx="1257075" cy="1314956"/>
              <a:chOff x="1050024" y="3635848"/>
              <a:chExt cx="1257075" cy="1314956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483794A-F5B3-6391-ECCC-13DDF5292FCF}"/>
                  </a:ext>
                </a:extLst>
              </p:cNvPr>
              <p:cNvSpPr txBox="1"/>
              <p:nvPr/>
            </p:nvSpPr>
            <p:spPr>
              <a:xfrm>
                <a:off x="1087695" y="3955451"/>
                <a:ext cx="1181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memo.txt</a:t>
                </a:r>
                <a:endParaRPr lang="ko-KR" alt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8E981E2-03D3-953E-2F17-246AADF1F47D}"/>
                  </a:ext>
                </a:extLst>
              </p:cNvPr>
              <p:cNvSpPr txBox="1"/>
              <p:nvPr/>
            </p:nvSpPr>
            <p:spPr>
              <a:xfrm>
                <a:off x="1050024" y="3635848"/>
                <a:ext cx="1257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“DEFABC”</a:t>
                </a:r>
                <a:endParaRPr lang="ko-KR" altLang="en-US" dirty="0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A11C2F48-F37B-B27D-9757-4030AC59E067}"/>
                  </a:ext>
                </a:extLst>
              </p:cNvPr>
              <p:cNvSpPr/>
              <p:nvPr/>
            </p:nvSpPr>
            <p:spPr>
              <a:xfrm>
                <a:off x="1398662" y="4391004"/>
                <a:ext cx="559800" cy="559800"/>
              </a:xfrm>
              <a:prstGeom prst="ellipse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0CD38346-6364-2039-1CEC-0EA6D9F8727C}"/>
                </a:ext>
              </a:extLst>
            </p:cNvPr>
            <p:cNvGrpSpPr/>
            <p:nvPr/>
          </p:nvGrpSpPr>
          <p:grpSpPr>
            <a:xfrm>
              <a:off x="8883143" y="2907158"/>
              <a:ext cx="1257075" cy="1314956"/>
              <a:chOff x="1050024" y="3635848"/>
              <a:chExt cx="1257075" cy="1314956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6AB843E-BDC5-4961-45F0-31ED35E7C466}"/>
                  </a:ext>
                </a:extLst>
              </p:cNvPr>
              <p:cNvSpPr txBox="1"/>
              <p:nvPr/>
            </p:nvSpPr>
            <p:spPr>
              <a:xfrm>
                <a:off x="1087695" y="3955451"/>
                <a:ext cx="1181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memo.txt</a:t>
                </a:r>
                <a:endParaRPr lang="ko-KR" alt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37D2D44-66DC-8725-26BA-81FD36A97015}"/>
                  </a:ext>
                </a:extLst>
              </p:cNvPr>
              <p:cNvSpPr txBox="1"/>
              <p:nvPr/>
            </p:nvSpPr>
            <p:spPr>
              <a:xfrm>
                <a:off x="1050024" y="3635848"/>
                <a:ext cx="1257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“DEFABC”</a:t>
                </a:r>
                <a:endParaRPr lang="ko-KR" altLang="en-US" dirty="0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E65410AA-B33F-404E-FADF-49F3A8B0AC97}"/>
                  </a:ext>
                </a:extLst>
              </p:cNvPr>
              <p:cNvSpPr/>
              <p:nvPr/>
            </p:nvSpPr>
            <p:spPr>
              <a:xfrm>
                <a:off x="1398662" y="4391004"/>
                <a:ext cx="559800" cy="559800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93E768E-C9FC-54A0-0716-823DC7C4B349}"/>
                </a:ext>
              </a:extLst>
            </p:cNvPr>
            <p:cNvSpPr txBox="1"/>
            <p:nvPr/>
          </p:nvSpPr>
          <p:spPr>
            <a:xfrm>
              <a:off x="1225777" y="3757548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main</a:t>
              </a:r>
              <a:endParaRPr lang="ko-KR" altLang="en-US" b="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9465885-6AB2-FCE7-B275-0CD4535AB36A}"/>
                </a:ext>
              </a:extLst>
            </p:cNvPr>
            <p:cNvSpPr txBox="1"/>
            <p:nvPr/>
          </p:nvSpPr>
          <p:spPr>
            <a:xfrm>
              <a:off x="1225776" y="5072504"/>
              <a:ext cx="105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develop</a:t>
              </a:r>
              <a:endParaRPr lang="ko-KR" altLang="en-US" b="1" dirty="0"/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9833F26D-9EE7-3CAF-A68B-61A50A827AA3}"/>
                </a:ext>
              </a:extLst>
            </p:cNvPr>
            <p:cNvCxnSpPr>
              <a:stCxn id="21" idx="6"/>
              <a:endCxn id="49" idx="2"/>
            </p:cNvCxnSpPr>
            <p:nvPr/>
          </p:nvCxnSpPr>
          <p:spPr>
            <a:xfrm>
              <a:off x="3023100" y="3942214"/>
              <a:ext cx="62086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A6F4D68-C6C7-492A-16E3-085B94A997E9}"/>
                </a:ext>
              </a:extLst>
            </p:cNvPr>
            <p:cNvSpPr txBox="1"/>
            <p:nvPr/>
          </p:nvSpPr>
          <p:spPr>
            <a:xfrm>
              <a:off x="8567463" y="4645540"/>
              <a:ext cx="3188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main branch</a:t>
              </a:r>
              <a:r>
                <a:rPr lang="ko-KR" altLang="en-US" dirty="0"/>
                <a:t>와 </a:t>
              </a:r>
              <a:r>
                <a:rPr lang="en-US" altLang="ko-KR" b="1" dirty="0"/>
                <a:t>merge(</a:t>
              </a:r>
              <a:r>
                <a:rPr lang="ko-KR" altLang="en-US" b="1" dirty="0"/>
                <a:t>합치기</a:t>
              </a:r>
              <a:r>
                <a:rPr lang="en-US" altLang="ko-KR" b="1" dirty="0"/>
                <a:t>)</a:t>
              </a:r>
              <a:endParaRPr lang="ko-KR" altLang="en-US" b="1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969F9838-EA63-2C3F-181D-683FF89410CB}"/>
                </a:ext>
              </a:extLst>
            </p:cNvPr>
            <p:cNvCxnSpPr>
              <a:cxnSpLocks/>
              <a:stCxn id="21" idx="5"/>
              <a:endCxn id="41" idx="2"/>
            </p:cNvCxnSpPr>
            <p:nvPr/>
          </p:nvCxnSpPr>
          <p:spPr>
            <a:xfrm>
              <a:off x="2941119" y="4140133"/>
              <a:ext cx="1549473" cy="1117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A699F9-C3F2-D897-6A3D-863A81A1BBE0}"/>
                </a:ext>
              </a:extLst>
            </p:cNvPr>
            <p:cNvSpPr txBox="1"/>
            <p:nvPr/>
          </p:nvSpPr>
          <p:spPr>
            <a:xfrm>
              <a:off x="3107215" y="5653178"/>
              <a:ext cx="3326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develop branch </a:t>
              </a:r>
              <a:r>
                <a:rPr lang="ko-KR" altLang="en-US" dirty="0"/>
                <a:t>생성 및 </a:t>
              </a:r>
              <a:r>
                <a:rPr lang="en-US" altLang="ko-KR" dirty="0"/>
                <a:t>commit</a:t>
              </a:r>
              <a:endParaRPr lang="ko-KR" altLang="en-US" b="1" dirty="0"/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E32CDEDD-E294-BEAB-2FFE-02D6B15BA71E}"/>
                </a:ext>
              </a:extLst>
            </p:cNvPr>
            <p:cNvCxnSpPr>
              <a:cxnSpLocks/>
              <a:stCxn id="41" idx="6"/>
              <a:endCxn id="45" idx="2"/>
            </p:cNvCxnSpPr>
            <p:nvPr/>
          </p:nvCxnSpPr>
          <p:spPr>
            <a:xfrm>
              <a:off x="5050392" y="5257170"/>
              <a:ext cx="21907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C8A3111-CE13-1636-92B9-670ED1E8DE26}"/>
                </a:ext>
              </a:extLst>
            </p:cNvPr>
            <p:cNvSpPr txBox="1"/>
            <p:nvPr/>
          </p:nvSpPr>
          <p:spPr>
            <a:xfrm>
              <a:off x="6689731" y="5653178"/>
              <a:ext cx="1662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작업 후 </a:t>
              </a:r>
              <a:r>
                <a:rPr lang="en-US" altLang="ko-KR" dirty="0"/>
                <a:t>commit</a:t>
              </a:r>
              <a:endParaRPr lang="ko-KR" altLang="en-US" b="1" dirty="0"/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F7868FBF-731D-42B3-DADA-D7849F186AB1}"/>
                </a:ext>
              </a:extLst>
            </p:cNvPr>
            <p:cNvCxnSpPr>
              <a:cxnSpLocks/>
              <a:stCxn id="45" idx="6"/>
              <a:endCxn id="49" idx="3"/>
            </p:cNvCxnSpPr>
            <p:nvPr/>
          </p:nvCxnSpPr>
          <p:spPr>
            <a:xfrm flipV="1">
              <a:off x="7800950" y="4140133"/>
              <a:ext cx="1512812" cy="1117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2201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873CE-277E-0B15-0E6A-21060DDCA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39859-92F5-D4D4-7B5C-C3C6C6070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Branch?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7B4E27-0339-E178-5ECF-60E9804CA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왜 사용하는지</a:t>
            </a:r>
            <a:r>
              <a:rPr lang="en-US" altLang="ko-KR" sz="2400" dirty="0"/>
              <a:t>? </a:t>
            </a:r>
            <a:r>
              <a:rPr lang="ko-KR" altLang="en-US" sz="2400" dirty="0" err="1"/>
              <a:t>브랜치가</a:t>
            </a:r>
            <a:r>
              <a:rPr lang="ko-KR" altLang="en-US" sz="2400" dirty="0"/>
              <a:t> 만약 </a:t>
            </a:r>
            <a:r>
              <a:rPr lang="en-US" altLang="ko-KR" sz="2400" dirty="0"/>
              <a:t>1</a:t>
            </a:r>
            <a:r>
              <a:rPr lang="ko-KR" altLang="en-US" sz="2400" dirty="0"/>
              <a:t>개라면</a:t>
            </a:r>
            <a:r>
              <a:rPr lang="en-US" altLang="ko-KR" sz="2400" dirty="0"/>
              <a:t>?</a:t>
            </a:r>
          </a:p>
          <a:p>
            <a:endParaRPr lang="en-US" altLang="ko-KR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E674A7-7C19-76FA-03CE-A2075EF9A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144C48-9D65-C3A1-BB89-9AC8B53F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32</a:t>
            </a:fld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331D08C-8B89-889F-9C06-484FAD43A4CC}"/>
              </a:ext>
            </a:extLst>
          </p:cNvPr>
          <p:cNvGrpSpPr/>
          <p:nvPr/>
        </p:nvGrpSpPr>
        <p:grpSpPr>
          <a:xfrm>
            <a:off x="1106214" y="2778056"/>
            <a:ext cx="8803762" cy="3042703"/>
            <a:chOff x="1106214" y="2778056"/>
            <a:chExt cx="8803762" cy="3042703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463B459-0DEC-ACAB-E40E-F242334ECB15}"/>
                </a:ext>
              </a:extLst>
            </p:cNvPr>
            <p:cNvSpPr/>
            <p:nvPr/>
          </p:nvSpPr>
          <p:spPr>
            <a:xfrm>
              <a:off x="2414965" y="3972522"/>
              <a:ext cx="559800" cy="5598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2F6A6AB-96F4-531D-9D57-8E2679321C59}"/>
                </a:ext>
              </a:extLst>
            </p:cNvPr>
            <p:cNvSpPr txBox="1"/>
            <p:nvPr/>
          </p:nvSpPr>
          <p:spPr>
            <a:xfrm>
              <a:off x="1106214" y="4042055"/>
              <a:ext cx="7136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main</a:t>
              </a: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4B9D0D0-DDF7-8DE0-7C69-E206A38497FC}"/>
                </a:ext>
              </a:extLst>
            </p:cNvPr>
            <p:cNvSpPr/>
            <p:nvPr/>
          </p:nvSpPr>
          <p:spPr>
            <a:xfrm>
              <a:off x="4383809" y="3972522"/>
              <a:ext cx="559800" cy="5598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42AF159-DB63-15A3-DB41-20617FCDFD9E}"/>
                </a:ext>
              </a:extLst>
            </p:cNvPr>
            <p:cNvSpPr/>
            <p:nvPr/>
          </p:nvSpPr>
          <p:spPr>
            <a:xfrm>
              <a:off x="6449013" y="3972522"/>
              <a:ext cx="559800" cy="5598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96C2D70-6D05-727E-1A8F-68BB9E5C0C43}"/>
                </a:ext>
              </a:extLst>
            </p:cNvPr>
            <p:cNvSpPr/>
            <p:nvPr/>
          </p:nvSpPr>
          <p:spPr>
            <a:xfrm>
              <a:off x="8556705" y="3972522"/>
              <a:ext cx="559800" cy="5598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E930DE-FE27-EBB4-A38F-7E6E8FED8373}"/>
                </a:ext>
              </a:extLst>
            </p:cNvPr>
            <p:cNvSpPr txBox="1"/>
            <p:nvPr/>
          </p:nvSpPr>
          <p:spPr>
            <a:xfrm>
              <a:off x="1930513" y="4649914"/>
              <a:ext cx="161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"</a:t>
              </a:r>
              <a:r>
                <a:rPr lang="ko-KR" altLang="en-US" dirty="0"/>
                <a:t>프로그램 완성</a:t>
              </a:r>
              <a:r>
                <a:rPr lang="en-US" altLang="ko-KR" dirty="0"/>
                <a:t>"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AA6CC8-E8D8-55FB-D804-C4498A3DBAE6}"/>
                </a:ext>
              </a:extLst>
            </p:cNvPr>
            <p:cNvSpPr txBox="1"/>
            <p:nvPr/>
          </p:nvSpPr>
          <p:spPr>
            <a:xfrm>
              <a:off x="3807545" y="4649914"/>
              <a:ext cx="1712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"</a:t>
              </a:r>
              <a:r>
                <a:rPr lang="ko-KR" altLang="en-US" dirty="0"/>
                <a:t>신기능 테스트</a:t>
              </a:r>
              <a:r>
                <a:rPr lang="en-US" altLang="ko-KR" dirty="0"/>
                <a:t>1"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C1D956-F93D-798B-AF12-F5B4828D10E0}"/>
                </a:ext>
              </a:extLst>
            </p:cNvPr>
            <p:cNvSpPr txBox="1"/>
            <p:nvPr/>
          </p:nvSpPr>
          <p:spPr>
            <a:xfrm>
              <a:off x="6134443" y="4649914"/>
              <a:ext cx="1213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"</a:t>
              </a:r>
              <a:r>
                <a:rPr lang="ko-KR" altLang="en-US" b="1" dirty="0"/>
                <a:t>버그 수정</a:t>
              </a:r>
              <a:r>
                <a:rPr lang="en-US" altLang="ko-KR" b="1" dirty="0"/>
                <a:t>"</a:t>
              </a:r>
              <a:endParaRPr lang="ko-KR" altLang="en-US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C6DBD9-449D-B9FC-17AA-F79C9CCA0B48}"/>
                </a:ext>
              </a:extLst>
            </p:cNvPr>
            <p:cNvSpPr txBox="1"/>
            <p:nvPr/>
          </p:nvSpPr>
          <p:spPr>
            <a:xfrm>
              <a:off x="7962808" y="4667259"/>
              <a:ext cx="1747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"</a:t>
              </a:r>
              <a:r>
                <a:rPr lang="ko-KR" altLang="en-US" dirty="0"/>
                <a:t>신기능 테스트</a:t>
              </a:r>
              <a:r>
                <a:rPr lang="en-US" altLang="ko-KR" dirty="0"/>
                <a:t>2"</a:t>
              </a:r>
              <a:endParaRPr lang="ko-KR" altLang="en-US" dirty="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62E0D30-33C5-5092-B053-F48CAFA41FAA}"/>
                </a:ext>
              </a:extLst>
            </p:cNvPr>
            <p:cNvCxnSpPr>
              <a:stCxn id="21" idx="6"/>
              <a:endCxn id="8" idx="2"/>
            </p:cNvCxnSpPr>
            <p:nvPr/>
          </p:nvCxnSpPr>
          <p:spPr>
            <a:xfrm>
              <a:off x="2974765" y="4252422"/>
              <a:ext cx="14090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AD156BD2-8A81-3F36-3BC8-5ABA953A26F1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>
              <a:off x="4943609" y="4252422"/>
              <a:ext cx="150540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898CB4FF-F5D0-F350-C4F3-704586823322}"/>
                </a:ext>
              </a:extLst>
            </p:cNvPr>
            <p:cNvCxnSpPr>
              <a:cxnSpLocks/>
              <a:stCxn id="11" idx="6"/>
              <a:endCxn id="14" idx="2"/>
            </p:cNvCxnSpPr>
            <p:nvPr/>
          </p:nvCxnSpPr>
          <p:spPr>
            <a:xfrm>
              <a:off x="7008813" y="4252422"/>
              <a:ext cx="15478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EC1E09C2-6119-13C9-A1B7-1FD92A4B17D0}"/>
                </a:ext>
              </a:extLst>
            </p:cNvPr>
            <p:cNvCxnSpPr/>
            <p:nvPr/>
          </p:nvCxnSpPr>
          <p:spPr>
            <a:xfrm flipV="1">
              <a:off x="8836605" y="5036591"/>
              <a:ext cx="0" cy="3704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EF4B7A-CBB8-31D3-E457-F73E8B7610C9}"/>
                </a:ext>
              </a:extLst>
            </p:cNvPr>
            <p:cNvSpPr txBox="1"/>
            <p:nvPr/>
          </p:nvSpPr>
          <p:spPr>
            <a:xfrm>
              <a:off x="7763234" y="5451427"/>
              <a:ext cx="2146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신기능 추가 취소 결정</a:t>
              </a: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A7A7C6B8-8D75-3EF4-E0C5-424E2E05305A}"/>
                </a:ext>
              </a:extLst>
            </p:cNvPr>
            <p:cNvSpPr/>
            <p:nvPr/>
          </p:nvSpPr>
          <p:spPr>
            <a:xfrm>
              <a:off x="2956035" y="3264980"/>
              <a:ext cx="5667703" cy="700048"/>
            </a:xfrm>
            <a:custGeom>
              <a:avLst/>
              <a:gdLst>
                <a:gd name="connsiteX0" fmla="*/ 5667703 w 5667703"/>
                <a:gd name="connsiteY0" fmla="*/ 684282 h 700048"/>
                <a:gd name="connsiteX1" fmla="*/ 3783724 w 5667703"/>
                <a:gd name="connsiteY1" fmla="*/ 85193 h 700048"/>
                <a:gd name="connsiteX2" fmla="*/ 1623848 w 5667703"/>
                <a:gd name="connsiteY2" fmla="*/ 69427 h 700048"/>
                <a:gd name="connsiteX3" fmla="*/ 0 w 5667703"/>
                <a:gd name="connsiteY3" fmla="*/ 700048 h 700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7703" h="700048">
                  <a:moveTo>
                    <a:pt x="5667703" y="684282"/>
                  </a:moveTo>
                  <a:cubicBezTo>
                    <a:pt x="5062701" y="435975"/>
                    <a:pt x="4457700" y="187669"/>
                    <a:pt x="3783724" y="85193"/>
                  </a:cubicBezTo>
                  <a:cubicBezTo>
                    <a:pt x="3109748" y="-17283"/>
                    <a:pt x="2254469" y="-33049"/>
                    <a:pt x="1623848" y="69427"/>
                  </a:cubicBezTo>
                  <a:cubicBezTo>
                    <a:pt x="993227" y="171903"/>
                    <a:pt x="496613" y="435975"/>
                    <a:pt x="0" y="700048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9A545F-AEBD-0F93-BD30-F07C02479330}"/>
                </a:ext>
              </a:extLst>
            </p:cNvPr>
            <p:cNvSpPr txBox="1"/>
            <p:nvPr/>
          </p:nvSpPr>
          <p:spPr>
            <a:xfrm>
              <a:off x="3710831" y="2778056"/>
              <a:ext cx="3828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잘 되던 때로 롤백</a:t>
              </a:r>
              <a:r>
                <a:rPr lang="en-US" altLang="ko-KR" dirty="0"/>
                <a:t>, </a:t>
              </a:r>
              <a:r>
                <a:rPr lang="ko-KR" altLang="en-US" dirty="0"/>
                <a:t>버그 고친 것도 사라짐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1266533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4CA7D-2EFD-5917-9771-507F7C8A4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111CD-E7B4-DE4D-0F68-AE6E5D0A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Branch?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417C5B-0738-51ED-535F-EE1EAD1C7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브랜치를</a:t>
            </a:r>
            <a:r>
              <a:rPr lang="ko-KR" altLang="en-US" sz="2400" dirty="0"/>
              <a:t> 사용한다면</a:t>
            </a:r>
            <a:r>
              <a:rPr lang="en-US" altLang="ko-KR" sz="2400" dirty="0"/>
              <a:t>?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8C4DB4-8878-B918-C189-C359223B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28321D-C03B-9847-742D-2D9B38F33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76383" y="6479221"/>
            <a:ext cx="2743200" cy="365125"/>
          </a:xfrm>
        </p:spPr>
        <p:txBody>
          <a:bodyPr/>
          <a:lstStyle/>
          <a:p>
            <a:fld id="{083A2CE0-18CD-4102-B738-4ACFF9E68B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779EA25-9FF8-186B-5D37-11CFBACFAFB3}"/>
              </a:ext>
            </a:extLst>
          </p:cNvPr>
          <p:cNvSpPr/>
          <p:nvPr/>
        </p:nvSpPr>
        <p:spPr>
          <a:xfrm>
            <a:off x="1966835" y="2876818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CAD1F2-CBB3-116E-46FE-7206BD2223FE}"/>
              </a:ext>
            </a:extLst>
          </p:cNvPr>
          <p:cNvSpPr txBox="1"/>
          <p:nvPr/>
        </p:nvSpPr>
        <p:spPr>
          <a:xfrm>
            <a:off x="658084" y="2946351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main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6786893-0F16-E873-04F7-E39D34AC1B30}"/>
              </a:ext>
            </a:extLst>
          </p:cNvPr>
          <p:cNvSpPr/>
          <p:nvPr/>
        </p:nvSpPr>
        <p:spPr>
          <a:xfrm>
            <a:off x="3906135" y="5069030"/>
            <a:ext cx="559800" cy="5598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DAB4E6C-B072-7AC6-7252-C9D9B7DB1A24}"/>
              </a:ext>
            </a:extLst>
          </p:cNvPr>
          <p:cNvSpPr/>
          <p:nvPr/>
        </p:nvSpPr>
        <p:spPr>
          <a:xfrm>
            <a:off x="3906135" y="3877904"/>
            <a:ext cx="559800" cy="559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5FDF30F-A3FF-1E39-A5D0-8F640633B4BD}"/>
              </a:ext>
            </a:extLst>
          </p:cNvPr>
          <p:cNvSpPr/>
          <p:nvPr/>
        </p:nvSpPr>
        <p:spPr>
          <a:xfrm>
            <a:off x="6241470" y="5069030"/>
            <a:ext cx="559800" cy="5598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D8C220-06B3-741F-056B-4F6E47DF9CD8}"/>
              </a:ext>
            </a:extLst>
          </p:cNvPr>
          <p:cNvSpPr txBox="1"/>
          <p:nvPr/>
        </p:nvSpPr>
        <p:spPr>
          <a:xfrm>
            <a:off x="1441065" y="2507486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"</a:t>
            </a:r>
            <a:r>
              <a:rPr lang="ko-KR" altLang="en-US" dirty="0"/>
              <a:t>프로그램 완성</a:t>
            </a:r>
            <a:r>
              <a:rPr lang="en-US" altLang="ko-KR" dirty="0"/>
              <a:t>"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AA363E-55F9-248A-6BB5-27C1F3D18547}"/>
              </a:ext>
            </a:extLst>
          </p:cNvPr>
          <p:cNvSpPr txBox="1"/>
          <p:nvPr/>
        </p:nvSpPr>
        <p:spPr>
          <a:xfrm>
            <a:off x="3380366" y="5626479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"</a:t>
            </a:r>
            <a:r>
              <a:rPr lang="ko-KR" altLang="en-US" dirty="0"/>
              <a:t>신기능 테스트</a:t>
            </a:r>
            <a:r>
              <a:rPr lang="en-US" altLang="ko-KR" dirty="0"/>
              <a:t>1"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C95538-D407-85E9-228C-341DB50FE10E}"/>
              </a:ext>
            </a:extLst>
          </p:cNvPr>
          <p:cNvSpPr txBox="1"/>
          <p:nvPr/>
        </p:nvSpPr>
        <p:spPr>
          <a:xfrm>
            <a:off x="3585398" y="4387793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"</a:t>
            </a:r>
            <a:r>
              <a:rPr lang="ko-KR" altLang="en-US" dirty="0"/>
              <a:t>버그 수정</a:t>
            </a:r>
            <a:r>
              <a:rPr lang="en-US" altLang="ko-KR" dirty="0"/>
              <a:t>"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B047FA-60A2-1D34-9D1B-59467792C10A}"/>
              </a:ext>
            </a:extLst>
          </p:cNvPr>
          <p:cNvSpPr txBox="1"/>
          <p:nvPr/>
        </p:nvSpPr>
        <p:spPr>
          <a:xfrm>
            <a:off x="5647573" y="5626479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"</a:t>
            </a:r>
            <a:r>
              <a:rPr lang="ko-KR" altLang="en-US" dirty="0"/>
              <a:t>신기능 테스트</a:t>
            </a:r>
            <a:r>
              <a:rPr lang="en-US" altLang="ko-KR" dirty="0"/>
              <a:t>2"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D42F9-B28A-A148-E19E-8D7CD3464ECA}"/>
              </a:ext>
            </a:extLst>
          </p:cNvPr>
          <p:cNvSpPr txBox="1"/>
          <p:nvPr/>
        </p:nvSpPr>
        <p:spPr>
          <a:xfrm>
            <a:off x="695164" y="3966400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feature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EF615-9DE0-9279-D34E-29288BEB5D2B}"/>
              </a:ext>
            </a:extLst>
          </p:cNvPr>
          <p:cNvSpPr txBox="1"/>
          <p:nvPr/>
        </p:nvSpPr>
        <p:spPr>
          <a:xfrm>
            <a:off x="695164" y="516426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hotfix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9C23ADF-9F34-6201-F5C8-C4B5B58918D2}"/>
              </a:ext>
            </a:extLst>
          </p:cNvPr>
          <p:cNvCxnSpPr>
            <a:cxnSpLocks/>
            <a:stCxn id="21" idx="6"/>
            <a:endCxn id="11" idx="1"/>
          </p:cNvCxnSpPr>
          <p:nvPr/>
        </p:nvCxnSpPr>
        <p:spPr>
          <a:xfrm>
            <a:off x="2526635" y="3156718"/>
            <a:ext cx="1461481" cy="80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28CF52E-ABA5-3306-B6ED-60294812DE58}"/>
              </a:ext>
            </a:extLst>
          </p:cNvPr>
          <p:cNvCxnSpPr>
            <a:cxnSpLocks/>
            <a:stCxn id="21" idx="6"/>
            <a:endCxn id="8" idx="1"/>
          </p:cNvCxnSpPr>
          <p:nvPr/>
        </p:nvCxnSpPr>
        <p:spPr>
          <a:xfrm>
            <a:off x="2526635" y="3156718"/>
            <a:ext cx="1461481" cy="1994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05045EC-BDCC-B287-95D7-E47AF559B6F8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4465935" y="5348930"/>
            <a:ext cx="1775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223AA7BF-520B-BDB8-2710-71643794DBCB}"/>
              </a:ext>
            </a:extLst>
          </p:cNvPr>
          <p:cNvSpPr/>
          <p:nvPr/>
        </p:nvSpPr>
        <p:spPr>
          <a:xfrm>
            <a:off x="5564001" y="2876818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B20527-D525-AB8E-51D5-5ED7E471F6BD}"/>
              </a:ext>
            </a:extLst>
          </p:cNvPr>
          <p:cNvSpPr txBox="1"/>
          <p:nvPr/>
        </p:nvSpPr>
        <p:spPr>
          <a:xfrm>
            <a:off x="4909991" y="2509837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"</a:t>
            </a:r>
            <a:r>
              <a:rPr lang="ko-KR" altLang="en-US" dirty="0"/>
              <a:t>버그 수정 적용됨</a:t>
            </a:r>
            <a:r>
              <a:rPr lang="en-US" altLang="ko-KR" dirty="0"/>
              <a:t>"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A5E4D5E-1E1D-F199-1627-775B140D8C9F}"/>
              </a:ext>
            </a:extLst>
          </p:cNvPr>
          <p:cNvCxnSpPr>
            <a:cxnSpLocks/>
            <a:stCxn id="11" idx="7"/>
            <a:endCxn id="36" idx="3"/>
          </p:cNvCxnSpPr>
          <p:nvPr/>
        </p:nvCxnSpPr>
        <p:spPr>
          <a:xfrm flipV="1">
            <a:off x="4383954" y="3354637"/>
            <a:ext cx="1262028" cy="605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E5A3455-A45D-E2C2-5DC0-21C870755B27}"/>
              </a:ext>
            </a:extLst>
          </p:cNvPr>
          <p:cNvCxnSpPr>
            <a:cxnSpLocks/>
            <a:stCxn id="21" idx="6"/>
            <a:endCxn id="36" idx="2"/>
          </p:cNvCxnSpPr>
          <p:nvPr/>
        </p:nvCxnSpPr>
        <p:spPr>
          <a:xfrm>
            <a:off x="2526635" y="3156718"/>
            <a:ext cx="3037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BAC7AD1-E489-8DBB-A9C9-FB72E102F176}"/>
              </a:ext>
            </a:extLst>
          </p:cNvPr>
          <p:cNvSpPr txBox="1"/>
          <p:nvPr/>
        </p:nvSpPr>
        <p:spPr>
          <a:xfrm>
            <a:off x="7633337" y="3563937"/>
            <a:ext cx="36535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작업 중인 </a:t>
            </a:r>
            <a:r>
              <a:rPr lang="ko-KR" altLang="en-US" dirty="0" err="1"/>
              <a:t>브랜치</a:t>
            </a:r>
            <a:r>
              <a:rPr lang="ko-KR" altLang="en-US" dirty="0"/>
              <a:t> 및 </a:t>
            </a:r>
            <a:r>
              <a:rPr lang="ko-KR" altLang="en-US" dirty="0" err="1"/>
              <a:t>커밋</a:t>
            </a:r>
            <a:r>
              <a:rPr lang="ko-KR" altLang="en-US" dirty="0"/>
              <a:t> 지점을 </a:t>
            </a:r>
            <a:endParaRPr lang="en-US" altLang="ko-KR" dirty="0"/>
          </a:p>
          <a:p>
            <a:r>
              <a:rPr lang="en-US" altLang="ko-KR" b="1" dirty="0"/>
              <a:t>HEAD</a:t>
            </a:r>
            <a:r>
              <a:rPr lang="ko-KR" altLang="en-US" dirty="0"/>
              <a:t>라고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HEAD</a:t>
            </a:r>
            <a:r>
              <a:rPr lang="ko-KR" altLang="en-US" dirty="0"/>
              <a:t>를 다른 </a:t>
            </a:r>
            <a:r>
              <a:rPr lang="ko-KR" altLang="en-US" dirty="0" err="1"/>
              <a:t>브랜치로</a:t>
            </a:r>
            <a:r>
              <a:rPr lang="ko-KR" altLang="en-US" dirty="0"/>
              <a:t> 옮기면 </a:t>
            </a:r>
            <a:endParaRPr lang="en-US" altLang="ko-KR" dirty="0"/>
          </a:p>
          <a:p>
            <a:r>
              <a:rPr lang="ko-KR" altLang="en-US" dirty="0"/>
              <a:t>파일 상태도 그 </a:t>
            </a:r>
            <a:r>
              <a:rPr lang="ko-KR" altLang="en-US" dirty="0" err="1"/>
              <a:t>브랜치의</a:t>
            </a:r>
            <a:r>
              <a:rPr lang="ko-KR" altLang="en-US" dirty="0"/>
              <a:t> 상태로 변경됨</a:t>
            </a:r>
            <a:endParaRPr lang="en-US" altLang="ko-KR" dirty="0"/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DCE685BB-9A3C-F263-1E9E-9226340FBB68}"/>
              </a:ext>
            </a:extLst>
          </p:cNvPr>
          <p:cNvSpPr/>
          <p:nvPr/>
        </p:nvSpPr>
        <p:spPr>
          <a:xfrm>
            <a:off x="6212801" y="3334406"/>
            <a:ext cx="756642" cy="1631732"/>
          </a:xfrm>
          <a:custGeom>
            <a:avLst/>
            <a:gdLst>
              <a:gd name="connsiteX0" fmla="*/ 504497 w 756642"/>
              <a:gd name="connsiteY0" fmla="*/ 1631732 h 1631732"/>
              <a:gd name="connsiteX1" fmla="*/ 733097 w 756642"/>
              <a:gd name="connsiteY1" fmla="*/ 622738 h 1631732"/>
              <a:gd name="connsiteX2" fmla="*/ 0 w 756642"/>
              <a:gd name="connsiteY2" fmla="*/ 0 h 1631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6642" h="1631732">
                <a:moveTo>
                  <a:pt x="504497" y="1631732"/>
                </a:moveTo>
                <a:cubicBezTo>
                  <a:pt x="660838" y="1263212"/>
                  <a:pt x="817180" y="894693"/>
                  <a:pt x="733097" y="622738"/>
                </a:cubicBezTo>
                <a:cubicBezTo>
                  <a:pt x="649014" y="350783"/>
                  <a:pt x="324507" y="175391"/>
                  <a:pt x="0" y="0"/>
                </a:cubicBezTo>
              </a:path>
            </a:pathLst>
          </a:custGeom>
          <a:noFill/>
          <a:ln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139FDA97-A0C8-6590-6AC4-D18F948C4D1A}"/>
              </a:ext>
            </a:extLst>
          </p:cNvPr>
          <p:cNvSpPr/>
          <p:nvPr/>
        </p:nvSpPr>
        <p:spPr>
          <a:xfrm>
            <a:off x="4793904" y="4114572"/>
            <a:ext cx="1702676" cy="883097"/>
          </a:xfrm>
          <a:custGeom>
            <a:avLst/>
            <a:gdLst>
              <a:gd name="connsiteX0" fmla="*/ 1702676 w 1702676"/>
              <a:gd name="connsiteY0" fmla="*/ 883097 h 883097"/>
              <a:gd name="connsiteX1" fmla="*/ 969580 w 1702676"/>
              <a:gd name="connsiteY1" fmla="*/ 126352 h 883097"/>
              <a:gd name="connsiteX2" fmla="*/ 0 w 1702676"/>
              <a:gd name="connsiteY2" fmla="*/ 8110 h 88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2676" h="883097">
                <a:moveTo>
                  <a:pt x="1702676" y="883097"/>
                </a:moveTo>
                <a:cubicBezTo>
                  <a:pt x="1478017" y="577640"/>
                  <a:pt x="1253359" y="272183"/>
                  <a:pt x="969580" y="126352"/>
                </a:cubicBezTo>
                <a:cubicBezTo>
                  <a:pt x="685801" y="-19479"/>
                  <a:pt x="342900" y="-5685"/>
                  <a:pt x="0" y="8110"/>
                </a:cubicBezTo>
              </a:path>
            </a:pathLst>
          </a:custGeom>
          <a:noFill/>
          <a:ln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A4D818-4702-8A34-BC9D-F964F135F56B}"/>
              </a:ext>
            </a:extLst>
          </p:cNvPr>
          <p:cNvSpPr txBox="1"/>
          <p:nvPr/>
        </p:nvSpPr>
        <p:spPr>
          <a:xfrm>
            <a:off x="5435760" y="219886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HEAD</a:t>
            </a:r>
            <a:endParaRPr lang="ko-KR" altLang="en-US" b="1" dirty="0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9CEE07E8-9521-A549-A3C3-AB3BB49A05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427"/>
          <a:stretch/>
        </p:blipFill>
        <p:spPr>
          <a:xfrm>
            <a:off x="7699686" y="2869200"/>
            <a:ext cx="2629173" cy="559800"/>
          </a:xfrm>
          <a:prstGeom prst="rect">
            <a:avLst/>
          </a:prstGeom>
        </p:spPr>
      </p:pic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5D85B29-A023-442A-7B84-1F2EA8EC6085}"/>
              </a:ext>
            </a:extLst>
          </p:cNvPr>
          <p:cNvCxnSpPr/>
          <p:nvPr/>
        </p:nvCxnSpPr>
        <p:spPr>
          <a:xfrm>
            <a:off x="8545414" y="3226137"/>
            <a:ext cx="40990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8880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48C97-2803-4C38-10F0-0E652A8A9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C45BC-1DD9-0A08-DF29-E077E3CF0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Branch 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3F5C69-3A00-4C09-85D9-E0310F0A3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400" dirty="0"/>
              <a:t>git branch</a:t>
            </a:r>
          </a:p>
          <a:p>
            <a:pPr lvl="1"/>
            <a:r>
              <a:rPr lang="en-US" altLang="ko-KR" sz="2000" dirty="0"/>
              <a:t>Repo.</a:t>
            </a:r>
            <a:r>
              <a:rPr lang="ko-KR" altLang="en-US" sz="2000" dirty="0"/>
              <a:t>에 존재하는 </a:t>
            </a:r>
            <a:r>
              <a:rPr lang="ko-KR" altLang="en-US" sz="2000" dirty="0" err="1"/>
              <a:t>브랜치들</a:t>
            </a:r>
            <a:r>
              <a:rPr lang="ko-KR" altLang="en-US" sz="2000" dirty="0"/>
              <a:t> 리스트 보기</a:t>
            </a:r>
            <a:endParaRPr lang="en-US" altLang="ko-KR" sz="2000" dirty="0"/>
          </a:p>
          <a:p>
            <a:r>
              <a:rPr lang="en-US" altLang="ko-KR" sz="2400" dirty="0"/>
              <a:t>git branch feature main</a:t>
            </a:r>
          </a:p>
          <a:p>
            <a:pPr lvl="1"/>
            <a:r>
              <a:rPr lang="en-US" altLang="ko-KR" sz="2000" dirty="0"/>
              <a:t>"feature"</a:t>
            </a:r>
            <a:r>
              <a:rPr lang="ko-KR" altLang="en-US" sz="2000" dirty="0"/>
              <a:t>는 생성하려는 </a:t>
            </a:r>
            <a:r>
              <a:rPr lang="ko-KR" altLang="en-US" sz="2000" dirty="0" err="1"/>
              <a:t>브랜치</a:t>
            </a:r>
            <a:r>
              <a:rPr lang="ko-KR" altLang="en-US" sz="2000" dirty="0"/>
              <a:t> 명</a:t>
            </a:r>
            <a:r>
              <a:rPr lang="en-US" altLang="ko-KR" sz="2000" dirty="0"/>
              <a:t>, "main"</a:t>
            </a:r>
            <a:r>
              <a:rPr lang="ko-KR" altLang="en-US" sz="2000" dirty="0"/>
              <a:t>은 뻗어 나오려는 원래 </a:t>
            </a:r>
            <a:r>
              <a:rPr lang="ko-KR" altLang="en-US" sz="2000" dirty="0" err="1"/>
              <a:t>브랜치</a:t>
            </a:r>
            <a:r>
              <a:rPr lang="ko-KR" altLang="en-US" sz="2000" dirty="0"/>
              <a:t> 이름</a:t>
            </a:r>
            <a:endParaRPr lang="en-US" altLang="ko-KR" sz="2000" dirty="0"/>
          </a:p>
          <a:p>
            <a:r>
              <a:rPr lang="en-US" altLang="ko-KR" sz="2400" dirty="0"/>
              <a:t>git branch -D feature </a:t>
            </a:r>
          </a:p>
          <a:p>
            <a:pPr lvl="1"/>
            <a:r>
              <a:rPr lang="en-US" altLang="ko-KR" sz="2000" dirty="0"/>
              <a:t>"feature" </a:t>
            </a:r>
            <a:r>
              <a:rPr lang="ko-KR" altLang="en-US" sz="2000" dirty="0" err="1"/>
              <a:t>브랜치</a:t>
            </a:r>
            <a:r>
              <a:rPr lang="ko-KR" altLang="en-US" sz="2000" dirty="0"/>
              <a:t> 삭제</a:t>
            </a:r>
            <a:endParaRPr lang="en-US" altLang="ko-KR" sz="2000" dirty="0"/>
          </a:p>
          <a:p>
            <a:r>
              <a:rPr lang="en-US" altLang="ko-KR" sz="2400" dirty="0"/>
              <a:t>git branch -m feature develop</a:t>
            </a:r>
          </a:p>
          <a:p>
            <a:pPr lvl="1"/>
            <a:r>
              <a:rPr lang="en-US" altLang="ko-KR" sz="2000" dirty="0"/>
              <a:t>"feature" </a:t>
            </a:r>
            <a:r>
              <a:rPr lang="ko-KR" altLang="en-US" sz="2000" dirty="0" err="1"/>
              <a:t>브랜치</a:t>
            </a:r>
            <a:r>
              <a:rPr lang="ko-KR" altLang="en-US" sz="2000" dirty="0"/>
              <a:t> 이름을 </a:t>
            </a:r>
            <a:r>
              <a:rPr lang="en-US" altLang="ko-KR" sz="2000" dirty="0"/>
              <a:t>"develop"</a:t>
            </a:r>
            <a:r>
              <a:rPr lang="ko-KR" altLang="en-US" sz="2000" dirty="0"/>
              <a:t>으로 변경</a:t>
            </a:r>
            <a:endParaRPr lang="en-US" altLang="ko-KR" sz="2000" dirty="0"/>
          </a:p>
          <a:p>
            <a:r>
              <a:rPr lang="en-US" altLang="ko-KR" sz="2400" dirty="0"/>
              <a:t>git switch hotfix</a:t>
            </a:r>
          </a:p>
          <a:p>
            <a:pPr lvl="1"/>
            <a:r>
              <a:rPr lang="en-US" altLang="ko-KR" sz="2000" dirty="0"/>
              <a:t>"hotfix" </a:t>
            </a:r>
            <a:r>
              <a:rPr lang="ko-KR" altLang="en-US" sz="2000" dirty="0" err="1"/>
              <a:t>브랜치로</a:t>
            </a:r>
            <a:r>
              <a:rPr lang="ko-KR" altLang="en-US" sz="2000" dirty="0"/>
              <a:t> </a:t>
            </a:r>
            <a:r>
              <a:rPr lang="en-US" altLang="ko-KR" sz="2000" dirty="0"/>
              <a:t>HEAD </a:t>
            </a:r>
            <a:r>
              <a:rPr lang="ko-KR" altLang="en-US" sz="2000" dirty="0"/>
              <a:t>이동</a:t>
            </a:r>
            <a:endParaRPr lang="en-US" altLang="ko-KR" sz="2000" dirty="0"/>
          </a:p>
          <a:p>
            <a:r>
              <a:rPr lang="en-US" altLang="ko-KR" sz="2400" dirty="0"/>
              <a:t>git merge feature</a:t>
            </a:r>
          </a:p>
          <a:p>
            <a:pPr lvl="1"/>
            <a:r>
              <a:rPr lang="ko-KR" altLang="en-US" sz="2000" u="sng" dirty="0"/>
              <a:t>현재 </a:t>
            </a:r>
            <a:r>
              <a:rPr lang="ko-KR" altLang="en-US" sz="2000" u="sng" dirty="0" err="1"/>
              <a:t>브랜치</a:t>
            </a:r>
            <a:r>
              <a:rPr lang="ko-KR" altLang="en-US" sz="2000" dirty="0" err="1"/>
              <a:t>에</a:t>
            </a:r>
            <a:r>
              <a:rPr lang="ko-KR" altLang="en-US" sz="2000" dirty="0"/>
              <a:t> </a:t>
            </a:r>
            <a:r>
              <a:rPr lang="en-US" altLang="ko-KR" sz="2000" dirty="0"/>
              <a:t>"feature" </a:t>
            </a:r>
            <a:r>
              <a:rPr lang="ko-KR" altLang="en-US" sz="2000" dirty="0" err="1"/>
              <a:t>브랜치를</a:t>
            </a:r>
            <a:r>
              <a:rPr lang="ko-KR" altLang="en-US" sz="2000" dirty="0"/>
              <a:t> 병합</a:t>
            </a:r>
            <a:r>
              <a:rPr lang="en-US" altLang="ko-KR" sz="2000" dirty="0"/>
              <a:t>(</a:t>
            </a:r>
            <a:r>
              <a:rPr lang="ko-KR" altLang="en-US" sz="2000" dirty="0"/>
              <a:t>합치기</a:t>
            </a:r>
            <a:r>
              <a:rPr lang="en-US" altLang="ko-KR" sz="2000" dirty="0"/>
              <a:t>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A534C1-7C56-F994-2199-DA18CFB6D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FFF209-EA6B-ADFE-0786-B13ADBD6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34</a:t>
            </a:fld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4894232-DEF2-6682-E3E8-D82A6C771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772" y="5675625"/>
            <a:ext cx="2898356" cy="501338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1EA00F0-BF4B-C5DA-102B-CFE0907792FA}"/>
              </a:ext>
            </a:extLst>
          </p:cNvPr>
          <p:cNvCxnSpPr/>
          <p:nvPr/>
        </p:nvCxnSpPr>
        <p:spPr>
          <a:xfrm>
            <a:off x="8710863" y="6071937"/>
            <a:ext cx="58553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38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AA86F-9E4B-CB51-4BF0-563904E16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C4536-2852-B0B7-777B-574E372AA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Git Branch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71EB46-3479-63D5-49CF-7DBCD4B33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main </a:t>
            </a:r>
            <a:r>
              <a:rPr lang="ko-KR" altLang="en-US" dirty="0" err="1"/>
              <a:t>브랜치에서</a:t>
            </a:r>
            <a:r>
              <a:rPr lang="ko-KR" altLang="en-US" dirty="0"/>
              <a:t> </a:t>
            </a:r>
            <a:r>
              <a:rPr lang="en-US" altLang="ko-KR" dirty="0"/>
              <a:t>A.txt </a:t>
            </a:r>
            <a:r>
              <a:rPr lang="ko-KR" altLang="en-US" dirty="0"/>
              <a:t>파일을 생성 후 </a:t>
            </a:r>
            <a:r>
              <a:rPr lang="ko-KR" altLang="en-US" dirty="0" err="1"/>
              <a:t>커밋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feature </a:t>
            </a:r>
            <a:r>
              <a:rPr lang="ko-KR" altLang="en-US" dirty="0" err="1"/>
              <a:t>브랜치</a:t>
            </a:r>
            <a:r>
              <a:rPr lang="en-US" altLang="ko-KR" dirty="0"/>
              <a:t>, develop </a:t>
            </a:r>
            <a:r>
              <a:rPr lang="ko-KR" altLang="en-US" dirty="0" err="1"/>
              <a:t>브랜치를</a:t>
            </a:r>
            <a:r>
              <a:rPr lang="ko-KR" altLang="en-US" dirty="0"/>
              <a:t> 생성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feature </a:t>
            </a:r>
            <a:r>
              <a:rPr lang="ko-KR" altLang="en-US" dirty="0" err="1"/>
              <a:t>브랜치에서는</a:t>
            </a:r>
            <a:r>
              <a:rPr lang="ko-KR" altLang="en-US" dirty="0"/>
              <a:t> </a:t>
            </a:r>
            <a:r>
              <a:rPr lang="en-US" altLang="ko-KR" dirty="0"/>
              <a:t>B.txt </a:t>
            </a:r>
            <a:r>
              <a:rPr lang="ko-KR" altLang="en-US" dirty="0"/>
              <a:t>파일을 생성 후 </a:t>
            </a:r>
            <a:r>
              <a:rPr lang="ko-KR" altLang="en-US" dirty="0" err="1"/>
              <a:t>커밋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develop </a:t>
            </a:r>
            <a:r>
              <a:rPr lang="ko-KR" altLang="en-US" dirty="0" err="1"/>
              <a:t>브랜치에서는</a:t>
            </a:r>
            <a:r>
              <a:rPr lang="ko-KR" altLang="en-US" dirty="0"/>
              <a:t> </a:t>
            </a:r>
            <a:r>
              <a:rPr lang="en-US" altLang="ko-KR" dirty="0"/>
              <a:t>C.txt </a:t>
            </a:r>
            <a:r>
              <a:rPr lang="ko-KR" altLang="en-US" dirty="0"/>
              <a:t>파일을 생성 후 </a:t>
            </a:r>
            <a:r>
              <a:rPr lang="ko-KR" altLang="en-US" dirty="0" err="1"/>
              <a:t>커밋</a:t>
            </a:r>
            <a:r>
              <a:rPr lang="ko-KR" altLang="en-US" dirty="0"/>
              <a:t> 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ko-KR" altLang="en-US" dirty="0" err="1"/>
              <a:t>브랜치에</a:t>
            </a:r>
            <a:r>
              <a:rPr lang="ko-KR" altLang="en-US" dirty="0"/>
              <a:t> </a:t>
            </a:r>
            <a:r>
              <a:rPr lang="en-US" altLang="ko-KR" dirty="0"/>
              <a:t>feature </a:t>
            </a:r>
            <a:r>
              <a:rPr lang="ko-KR" altLang="en-US" dirty="0"/>
              <a:t>및 </a:t>
            </a:r>
            <a:r>
              <a:rPr lang="en-US" altLang="ko-KR" dirty="0"/>
              <a:t>develop </a:t>
            </a:r>
            <a:r>
              <a:rPr lang="ko-KR" altLang="en-US" dirty="0" err="1"/>
              <a:t>브랜치를</a:t>
            </a:r>
            <a:r>
              <a:rPr lang="ko-KR" altLang="en-US" dirty="0"/>
              <a:t> 병합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git log --</a:t>
            </a:r>
            <a:r>
              <a:rPr lang="en-US" altLang="ko-KR" dirty="0" err="1"/>
              <a:t>oneline</a:t>
            </a:r>
            <a:r>
              <a:rPr lang="en-US" altLang="ko-KR" dirty="0"/>
              <a:t> </a:t>
            </a:r>
            <a:r>
              <a:rPr lang="ko-KR" altLang="en-US" dirty="0"/>
              <a:t>명령어로 </a:t>
            </a:r>
            <a:r>
              <a:rPr lang="ko-KR" altLang="en-US" dirty="0" err="1"/>
              <a:t>커밋</a:t>
            </a:r>
            <a:r>
              <a:rPr lang="ko-KR" altLang="en-US" dirty="0"/>
              <a:t> 내역 확인 후 스크린샷을 찍어서 </a:t>
            </a:r>
            <a:r>
              <a:rPr lang="ko-KR" altLang="en-US" dirty="0" err="1"/>
              <a:t>슬랙에</a:t>
            </a:r>
            <a:r>
              <a:rPr lang="ko-KR" altLang="en-US" dirty="0"/>
              <a:t> 댓글로 남기기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016FA3-4EB4-2213-B9D8-A9C31E7AA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8E27C6-9E3B-9C77-B163-594CA9C6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497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85D7B-1021-19E9-3D23-E0B20D226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F444B-474F-AD61-4252-0CA569B10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Merge Conflict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B7EA14-D357-BBEE-5485-ED7931F05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Merge </a:t>
            </a:r>
            <a:r>
              <a:rPr lang="ko-KR" altLang="en-US" sz="2000" dirty="0"/>
              <a:t>과정에서 흔하게 나타나는 충돌</a:t>
            </a:r>
            <a:r>
              <a:rPr lang="en-US" altLang="ko-KR" sz="2000" dirty="0"/>
              <a:t>(Conflict)</a:t>
            </a:r>
          </a:p>
          <a:p>
            <a:r>
              <a:rPr lang="ko-KR" altLang="en-US" sz="2000" u="sng" dirty="0"/>
              <a:t>같은 파일</a:t>
            </a:r>
            <a:r>
              <a:rPr lang="ko-KR" altLang="en-US" sz="2000" dirty="0"/>
              <a:t>을 여러 </a:t>
            </a:r>
            <a:r>
              <a:rPr lang="ko-KR" altLang="en-US" sz="2000" dirty="0" err="1"/>
              <a:t>브랜치에서</a:t>
            </a:r>
            <a:r>
              <a:rPr lang="ko-KR" altLang="en-US" sz="2000" dirty="0"/>
              <a:t> 수정해서 발생하는 현상</a:t>
            </a:r>
            <a:endParaRPr lang="en-US" altLang="ko-KR" sz="2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7772A-6FBB-CB39-F5E0-CFA34E63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06D93F-A05B-6891-3710-928DDB5D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EEAB950-50E8-8D86-B775-B8F180836328}"/>
              </a:ext>
            </a:extLst>
          </p:cNvPr>
          <p:cNvSpPr/>
          <p:nvPr/>
        </p:nvSpPr>
        <p:spPr>
          <a:xfrm>
            <a:off x="2146951" y="3120213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A9F48F-D902-CDA9-F43F-49CC8CF13CDD}"/>
              </a:ext>
            </a:extLst>
          </p:cNvPr>
          <p:cNvSpPr txBox="1"/>
          <p:nvPr/>
        </p:nvSpPr>
        <p:spPr>
          <a:xfrm>
            <a:off x="838200" y="3189746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main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AE74BC7-53AB-105F-C20A-AA1E11F0589C}"/>
              </a:ext>
            </a:extLst>
          </p:cNvPr>
          <p:cNvSpPr/>
          <p:nvPr/>
        </p:nvSpPr>
        <p:spPr>
          <a:xfrm>
            <a:off x="4086251" y="5312425"/>
            <a:ext cx="559800" cy="5598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A4B9794-C1AB-2015-E17E-E14CE3D4EED0}"/>
              </a:ext>
            </a:extLst>
          </p:cNvPr>
          <p:cNvSpPr/>
          <p:nvPr/>
        </p:nvSpPr>
        <p:spPr>
          <a:xfrm>
            <a:off x="4086251" y="4121299"/>
            <a:ext cx="559800" cy="559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88954-502D-6942-8C04-321131A758F6}"/>
              </a:ext>
            </a:extLst>
          </p:cNvPr>
          <p:cNvSpPr txBox="1"/>
          <p:nvPr/>
        </p:nvSpPr>
        <p:spPr>
          <a:xfrm>
            <a:off x="2020329" y="277864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"ABC"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C4DF46-59A2-FE5D-18D4-C1D1989CD3B4}"/>
              </a:ext>
            </a:extLst>
          </p:cNvPr>
          <p:cNvSpPr txBox="1"/>
          <p:nvPr/>
        </p:nvSpPr>
        <p:spPr>
          <a:xfrm>
            <a:off x="3976460" y="5883127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"DEF"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6C4AAB-E53D-AD16-70E5-9DF1C8AE8190}"/>
              </a:ext>
            </a:extLst>
          </p:cNvPr>
          <p:cNvSpPr txBox="1"/>
          <p:nvPr/>
        </p:nvSpPr>
        <p:spPr>
          <a:xfrm>
            <a:off x="3880571" y="467874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"ABCD"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24AE7D-5F15-81D6-AE8E-ECE6E890E818}"/>
              </a:ext>
            </a:extLst>
          </p:cNvPr>
          <p:cNvSpPr txBox="1"/>
          <p:nvPr/>
        </p:nvSpPr>
        <p:spPr>
          <a:xfrm>
            <a:off x="875280" y="4209795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feature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615F54-1829-FB44-B824-F4F5542F5751}"/>
              </a:ext>
            </a:extLst>
          </p:cNvPr>
          <p:cNvSpPr txBox="1"/>
          <p:nvPr/>
        </p:nvSpPr>
        <p:spPr>
          <a:xfrm>
            <a:off x="875280" y="5407659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hotfix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82F5D6D-E747-B156-AB28-6555E432E984}"/>
              </a:ext>
            </a:extLst>
          </p:cNvPr>
          <p:cNvCxnSpPr>
            <a:cxnSpLocks/>
            <a:stCxn id="6" idx="6"/>
            <a:endCxn id="10" idx="1"/>
          </p:cNvCxnSpPr>
          <p:nvPr/>
        </p:nvCxnSpPr>
        <p:spPr>
          <a:xfrm>
            <a:off x="2706751" y="3400113"/>
            <a:ext cx="1461481" cy="803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CCABFC5-EAEB-A03C-4320-B9517A5768B0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2706751" y="3400113"/>
            <a:ext cx="1461481" cy="1994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6650930-4F83-7A60-B44E-15A843578AD6}"/>
              </a:ext>
            </a:extLst>
          </p:cNvPr>
          <p:cNvCxnSpPr>
            <a:cxnSpLocks/>
            <a:stCxn id="8" idx="6"/>
            <a:endCxn id="30" idx="3"/>
          </p:cNvCxnSpPr>
          <p:nvPr/>
        </p:nvCxnSpPr>
        <p:spPr>
          <a:xfrm flipV="1">
            <a:off x="4646051" y="3600279"/>
            <a:ext cx="3592871" cy="199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D8B92F56-514A-12D5-5706-F1B8385B3538}"/>
              </a:ext>
            </a:extLst>
          </p:cNvPr>
          <p:cNvSpPr/>
          <p:nvPr/>
        </p:nvSpPr>
        <p:spPr>
          <a:xfrm>
            <a:off x="5744117" y="3120213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524FBC8-1012-CA9F-9593-105226391C30}"/>
              </a:ext>
            </a:extLst>
          </p:cNvPr>
          <p:cNvCxnSpPr>
            <a:cxnSpLocks/>
            <a:stCxn id="10" idx="7"/>
            <a:endCxn id="22" idx="3"/>
          </p:cNvCxnSpPr>
          <p:nvPr/>
        </p:nvCxnSpPr>
        <p:spPr>
          <a:xfrm flipV="1">
            <a:off x="4564070" y="3598032"/>
            <a:ext cx="1262028" cy="605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BAFCBE4-CE95-2A6C-816E-B6B9F117F814}"/>
              </a:ext>
            </a:extLst>
          </p:cNvPr>
          <p:cNvCxnSpPr>
            <a:cxnSpLocks/>
            <a:stCxn id="6" idx="6"/>
            <a:endCxn id="22" idx="2"/>
          </p:cNvCxnSpPr>
          <p:nvPr/>
        </p:nvCxnSpPr>
        <p:spPr>
          <a:xfrm>
            <a:off x="2706751" y="3400113"/>
            <a:ext cx="3037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0E32E172-D32E-C417-0408-82ADDE5C58AA}"/>
              </a:ext>
            </a:extLst>
          </p:cNvPr>
          <p:cNvSpPr/>
          <p:nvPr/>
        </p:nvSpPr>
        <p:spPr>
          <a:xfrm>
            <a:off x="8156941" y="3122460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45C2B09-28F4-0CC4-6908-137F17A3267C}"/>
              </a:ext>
            </a:extLst>
          </p:cNvPr>
          <p:cNvCxnSpPr>
            <a:cxnSpLocks/>
            <a:stCxn id="22" idx="6"/>
            <a:endCxn id="30" idx="2"/>
          </p:cNvCxnSpPr>
          <p:nvPr/>
        </p:nvCxnSpPr>
        <p:spPr>
          <a:xfrm>
            <a:off x="6303917" y="3400113"/>
            <a:ext cx="1853024" cy="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F563B14-FF96-CA75-DF66-4A398A7B586F}"/>
              </a:ext>
            </a:extLst>
          </p:cNvPr>
          <p:cNvSpPr txBox="1"/>
          <p:nvPr/>
        </p:nvSpPr>
        <p:spPr>
          <a:xfrm>
            <a:off x="5538146" y="274975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"ABCD"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775DB8-6CCD-56BD-81DA-A91E1871A837}"/>
              </a:ext>
            </a:extLst>
          </p:cNvPr>
          <p:cNvSpPr txBox="1"/>
          <p:nvPr/>
        </p:nvSpPr>
        <p:spPr>
          <a:xfrm>
            <a:off x="7156683" y="2740593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"ABCD - DEF </a:t>
            </a:r>
            <a:r>
              <a:rPr lang="ko-KR" altLang="en-US" b="1" dirty="0"/>
              <a:t>충돌 발생</a:t>
            </a:r>
            <a:r>
              <a:rPr lang="en-US" altLang="ko-KR" b="1" dirty="0"/>
              <a:t>"</a:t>
            </a:r>
            <a:endParaRPr lang="ko-KR" alt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E0B5D8-052D-3C2D-6CE5-49B598FD2312}"/>
              </a:ext>
            </a:extLst>
          </p:cNvPr>
          <p:cNvSpPr txBox="1"/>
          <p:nvPr/>
        </p:nvSpPr>
        <p:spPr>
          <a:xfrm>
            <a:off x="6877450" y="4581812"/>
            <a:ext cx="4073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hotfix</a:t>
            </a:r>
            <a:r>
              <a:rPr lang="ko-KR" altLang="en-US" dirty="0"/>
              <a:t> </a:t>
            </a:r>
            <a:r>
              <a:rPr lang="ko-KR" altLang="en-US" dirty="0" err="1"/>
              <a:t>브랜치</a:t>
            </a:r>
            <a:r>
              <a:rPr lang="ko-KR" altLang="en-US" dirty="0"/>
              <a:t> 입장에서는 </a:t>
            </a:r>
            <a:r>
              <a:rPr lang="en-US" altLang="ko-KR" dirty="0"/>
              <a:t>"ABC" </a:t>
            </a:r>
            <a:r>
              <a:rPr lang="ko-KR" altLang="en-US" dirty="0"/>
              <a:t>상태에서 </a:t>
            </a:r>
            <a:endParaRPr lang="en-US" altLang="ko-KR" dirty="0"/>
          </a:p>
          <a:p>
            <a:r>
              <a:rPr lang="en-US" altLang="ko-KR" dirty="0"/>
              <a:t>"DEF" </a:t>
            </a:r>
            <a:r>
              <a:rPr lang="ko-KR" altLang="en-US" dirty="0"/>
              <a:t>로 변경되는 것으로 알고 있기 때문 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7607A7C9-8677-2225-DF0D-8B6F4746DC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182"/>
          <a:stretch/>
        </p:blipFill>
        <p:spPr>
          <a:xfrm>
            <a:off x="6877450" y="5230444"/>
            <a:ext cx="4439270" cy="559800"/>
          </a:xfrm>
          <a:prstGeom prst="rect">
            <a:avLst/>
          </a:prstGeom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659471A-AA1B-71A5-583B-DEDED440D761}"/>
              </a:ext>
            </a:extLst>
          </p:cNvPr>
          <p:cNvCxnSpPr>
            <a:cxnSpLocks/>
          </p:cNvCxnSpPr>
          <p:nvPr/>
        </p:nvCxnSpPr>
        <p:spPr>
          <a:xfrm>
            <a:off x="6882063" y="5622619"/>
            <a:ext cx="292408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9006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5EF36-3A79-05CD-E9F0-92B835C8E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97A11-D539-0CF5-12C0-B9298D450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Merge Conflict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9A28EC-2D77-CFCF-DFC4-B6D82147B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문제가 되는 파일을 열어서 원하는 내용만 남기고 다시 </a:t>
            </a:r>
            <a:r>
              <a:rPr lang="ko-KR" altLang="en-US" sz="2000" dirty="0" err="1"/>
              <a:t>커밋</a:t>
            </a:r>
            <a:r>
              <a:rPr lang="ko-KR" altLang="en-US" sz="2000" dirty="0"/>
              <a:t> 하는 것으로 충돌 해결 가능</a:t>
            </a:r>
            <a:endParaRPr lang="en-US" altLang="ko-KR" sz="2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34178-5E29-A017-FF78-9D890C89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FD306F-E150-C0B9-BFB8-6C02DC51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37</a:t>
            </a:fld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375B091-D8C4-F06E-D4BA-88C347C42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035" y="2547404"/>
            <a:ext cx="2879426" cy="34902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5074883-A3EB-D105-F2ED-2B4755DE5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035" y="3005445"/>
            <a:ext cx="2676899" cy="1857634"/>
          </a:xfrm>
          <a:prstGeom prst="rect">
            <a:avLst/>
          </a:prstGeom>
        </p:spPr>
      </p:pic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6E1C81B-68F4-20E7-3F9E-337C75204447}"/>
              </a:ext>
            </a:extLst>
          </p:cNvPr>
          <p:cNvCxnSpPr>
            <a:cxnSpLocks/>
          </p:cNvCxnSpPr>
          <p:nvPr/>
        </p:nvCxnSpPr>
        <p:spPr>
          <a:xfrm>
            <a:off x="5362974" y="3974533"/>
            <a:ext cx="8531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2F5819F-F825-B4E9-87C7-E26216410DBF}"/>
              </a:ext>
            </a:extLst>
          </p:cNvPr>
          <p:cNvSpPr txBox="1"/>
          <p:nvPr/>
        </p:nvSpPr>
        <p:spPr>
          <a:xfrm>
            <a:off x="2172670" y="4956871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충돌이 발생한 내용이 적혀 있음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A93F8C-EDE3-18E2-7587-F42DAF8590FF}"/>
              </a:ext>
            </a:extLst>
          </p:cNvPr>
          <p:cNvSpPr txBox="1"/>
          <p:nvPr/>
        </p:nvSpPr>
        <p:spPr>
          <a:xfrm>
            <a:off x="6486463" y="4956871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원하는 형태로 수정 후 다시 </a:t>
            </a:r>
            <a:r>
              <a:rPr lang="ko-KR" altLang="en-US" dirty="0" err="1"/>
              <a:t>커밋</a:t>
            </a:r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D05774EB-5A74-BD09-35D2-381FA7BCE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5567" y="2547408"/>
            <a:ext cx="2402844" cy="349017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D8D004DE-FE0B-CAE1-6191-87960BA964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1375" y="3031362"/>
            <a:ext cx="2867425" cy="1905266"/>
          </a:xfrm>
          <a:prstGeom prst="rect">
            <a:avLst/>
          </a:prstGeom>
        </p:spPr>
      </p:pic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3D1BB5B-3790-DC25-626E-EC0C2CB658E0}"/>
              </a:ext>
            </a:extLst>
          </p:cNvPr>
          <p:cNvCxnSpPr>
            <a:cxnSpLocks/>
          </p:cNvCxnSpPr>
          <p:nvPr/>
        </p:nvCxnSpPr>
        <p:spPr>
          <a:xfrm>
            <a:off x="4328049" y="2859223"/>
            <a:ext cx="661737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3397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2CB6D-0E50-9028-8882-342CDFD20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4EF3F-16D2-6A78-903D-1C670604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Merge Conflict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347D8-F47E-1C96-EDB5-A7DAA1CF5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main </a:t>
            </a:r>
            <a:r>
              <a:rPr lang="ko-KR" altLang="en-US" dirty="0" err="1"/>
              <a:t>브랜치에서</a:t>
            </a:r>
            <a:r>
              <a:rPr lang="ko-KR" altLang="en-US" dirty="0"/>
              <a:t> </a:t>
            </a:r>
            <a:r>
              <a:rPr lang="en-US" altLang="ko-KR" dirty="0"/>
              <a:t>A.txt </a:t>
            </a:r>
            <a:r>
              <a:rPr lang="ko-KR" altLang="en-US" dirty="0"/>
              <a:t>파일을 생성 후 </a:t>
            </a:r>
            <a:r>
              <a:rPr lang="en-US" altLang="ko-KR" dirty="0"/>
              <a:t>123 </a:t>
            </a:r>
            <a:r>
              <a:rPr lang="ko-KR" altLang="en-US" dirty="0"/>
              <a:t>내용 기입 후 </a:t>
            </a:r>
            <a:r>
              <a:rPr lang="ko-KR" altLang="en-US" dirty="0" err="1"/>
              <a:t>커밋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hotfix </a:t>
            </a:r>
            <a:r>
              <a:rPr lang="ko-KR" altLang="en-US" dirty="0" err="1"/>
              <a:t>브랜치</a:t>
            </a:r>
            <a:r>
              <a:rPr lang="ko-KR" altLang="en-US" dirty="0"/>
              <a:t> 생성 후 </a:t>
            </a:r>
            <a:r>
              <a:rPr lang="en-US" altLang="ko-KR" dirty="0"/>
              <a:t>A.txt </a:t>
            </a:r>
            <a:r>
              <a:rPr lang="ko-KR" altLang="en-US" dirty="0"/>
              <a:t>파일의 내용을 </a:t>
            </a:r>
            <a:r>
              <a:rPr lang="en-US" altLang="ko-KR" dirty="0"/>
              <a:t>456 </a:t>
            </a:r>
            <a:r>
              <a:rPr lang="ko-KR" altLang="en-US" dirty="0"/>
              <a:t>으로 변경 후 </a:t>
            </a:r>
            <a:r>
              <a:rPr lang="ko-KR" altLang="en-US" dirty="0" err="1"/>
              <a:t>커밋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main </a:t>
            </a:r>
            <a:r>
              <a:rPr lang="ko-KR" altLang="en-US" dirty="0" err="1"/>
              <a:t>브랜치로</a:t>
            </a:r>
            <a:r>
              <a:rPr lang="ko-KR" altLang="en-US" dirty="0"/>
              <a:t> 돌아와서 </a:t>
            </a:r>
            <a:r>
              <a:rPr lang="en-US" altLang="ko-KR" dirty="0"/>
              <a:t>A.txt</a:t>
            </a:r>
            <a:r>
              <a:rPr lang="ko-KR" altLang="en-US" dirty="0"/>
              <a:t>의 내용을 </a:t>
            </a:r>
            <a:r>
              <a:rPr lang="en-US" altLang="ko-KR" dirty="0"/>
              <a:t>321 </a:t>
            </a:r>
            <a:r>
              <a:rPr lang="ko-KR" altLang="en-US" dirty="0"/>
              <a:t>로 변경 후 </a:t>
            </a:r>
            <a:r>
              <a:rPr lang="ko-KR" altLang="en-US" dirty="0" err="1"/>
              <a:t>커밋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main </a:t>
            </a:r>
            <a:r>
              <a:rPr lang="ko-KR" altLang="en-US" dirty="0" err="1"/>
              <a:t>브랜치에서</a:t>
            </a:r>
            <a:r>
              <a:rPr lang="ko-KR" altLang="en-US" dirty="0"/>
              <a:t> </a:t>
            </a:r>
            <a:r>
              <a:rPr lang="en-US" altLang="ko-KR" dirty="0"/>
              <a:t>hotfix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merge (</a:t>
            </a:r>
            <a:r>
              <a:rPr lang="ko-KR" altLang="en-US" dirty="0"/>
              <a:t>충돌 발생</a:t>
            </a:r>
            <a:r>
              <a:rPr lang="en-US" altLang="ko-K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충돌 수정 후 </a:t>
            </a:r>
            <a:r>
              <a:rPr lang="ko-KR" altLang="en-US" dirty="0" err="1"/>
              <a:t>커밋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(</a:t>
            </a:r>
            <a:r>
              <a:rPr lang="en-US" altLang="ko-KR" dirty="0" err="1"/>
              <a:t>main|MERGING</a:t>
            </a:r>
            <a:r>
              <a:rPr lang="en-US" altLang="ko-KR" dirty="0"/>
              <a:t>) </a:t>
            </a:r>
            <a:r>
              <a:rPr lang="ko-KR" altLang="en-US" dirty="0"/>
              <a:t>상태에서 </a:t>
            </a:r>
            <a:r>
              <a:rPr lang="en-US" altLang="ko-KR" dirty="0"/>
              <a:t>(main)</a:t>
            </a:r>
            <a:r>
              <a:rPr lang="ko-KR" altLang="en-US" dirty="0"/>
              <a:t>으로 돌아온 화면을 </a:t>
            </a:r>
            <a:r>
              <a:rPr lang="ko-KR" altLang="en-US" dirty="0" err="1"/>
              <a:t>캡쳐하여</a:t>
            </a:r>
            <a:r>
              <a:rPr lang="ko-KR" altLang="en-US" dirty="0"/>
              <a:t> </a:t>
            </a:r>
            <a:r>
              <a:rPr lang="ko-KR" altLang="en-US" dirty="0" err="1"/>
              <a:t>슬랙</a:t>
            </a:r>
            <a:r>
              <a:rPr lang="ko-KR" altLang="en-US" dirty="0"/>
              <a:t> 댓글에 남기기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DF1E9-7F03-4FF1-E5C9-6C5EA56AD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7430A6-D9EE-936B-38A0-BA7AB0F6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38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EE8A24-7708-0CFC-2EAD-C9B1F890F9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14"/>
          <a:stretch/>
        </p:blipFill>
        <p:spPr>
          <a:xfrm>
            <a:off x="6936827" y="5156354"/>
            <a:ext cx="4062354" cy="11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7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8FF650-595E-2ADD-B19B-99BAC4C34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937"/>
            <a:ext cx="10515600" cy="4351338"/>
          </a:xfrm>
        </p:spPr>
        <p:txBody>
          <a:bodyPr/>
          <a:lstStyle/>
          <a:p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리눅스 개발자</a:t>
            </a:r>
            <a: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</a:t>
            </a:r>
            <a:r>
              <a:rPr lang="ko-KR" altLang="en-US" dirty="0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리누스</a:t>
            </a:r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dirty="0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토발즈가</a:t>
            </a:r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리눅스 버전 관리를 위해 개발</a:t>
            </a:r>
            <a:endParaRPr lang="en-US" altLang="ko-KR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endParaRPr lang="en-US" altLang="ko-KR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형상 관리 도구 </a:t>
            </a:r>
            <a: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(Configuration Management Tool)</a:t>
            </a:r>
            <a:b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</a:br>
            <a:endParaRPr lang="en-US" altLang="ko-KR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분산형 관리 시스템</a:t>
            </a:r>
            <a:b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</a:br>
            <a:endParaRPr lang="en-US" altLang="ko-KR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병렬 작업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DE483-7003-205F-DF9F-4E037487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2024년 12월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AB4B42-28A9-0B2B-1054-732722A1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Picture 2" descr="Version Control/Git - Wikiversity">
            <a:extLst>
              <a:ext uri="{FF2B5EF4-FFF2-40B4-BE49-F238E27FC236}">
                <a16:creationId xmlns:a16="http://schemas.microsoft.com/office/drawing/2014/main" id="{0DF41375-192F-F237-769E-3F0AA4EE3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12" y="454010"/>
            <a:ext cx="2592204" cy="108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뭐래는거야 - 뽐뿌:짤방갤러리">
            <a:extLst>
              <a:ext uri="{FF2B5EF4-FFF2-40B4-BE49-F238E27FC236}">
                <a16:creationId xmlns:a16="http://schemas.microsoft.com/office/drawing/2014/main" id="{2631418A-C195-4108-3DC2-FD438C48F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983656"/>
            <a:ext cx="2743200" cy="216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68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AE3CA-B720-1315-6FCF-9AA239F2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2024년 12월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E352EF-53A5-7946-6321-07007D02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006D7A5-3C7D-F4AF-554E-6B01619F8296}"/>
              </a:ext>
            </a:extLst>
          </p:cNvPr>
          <p:cNvGrpSpPr/>
          <p:nvPr/>
        </p:nvGrpSpPr>
        <p:grpSpPr>
          <a:xfrm>
            <a:off x="1110555" y="3336878"/>
            <a:ext cx="1181734" cy="1283732"/>
            <a:chOff x="987725" y="2514600"/>
            <a:chExt cx="1181734" cy="1283732"/>
          </a:xfrm>
        </p:grpSpPr>
        <p:pic>
          <p:nvPicPr>
            <p:cNvPr id="7" name="그래픽 6" descr="용지 단색으로 채워진">
              <a:extLst>
                <a:ext uri="{FF2B5EF4-FFF2-40B4-BE49-F238E27FC236}">
                  <a16:creationId xmlns:a16="http://schemas.microsoft.com/office/drawing/2014/main" id="{265402EA-0D0F-EF4C-1270-E3CA4C880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11CD28-130F-0B7F-7B16-58AE80D8C5CC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C0EB44A-5F94-01B6-0B86-E3DA302579EA}"/>
              </a:ext>
            </a:extLst>
          </p:cNvPr>
          <p:cNvGrpSpPr/>
          <p:nvPr/>
        </p:nvGrpSpPr>
        <p:grpSpPr>
          <a:xfrm>
            <a:off x="6498609" y="3336878"/>
            <a:ext cx="1449436" cy="1283732"/>
            <a:chOff x="987725" y="2514600"/>
            <a:chExt cx="1449436" cy="1283732"/>
          </a:xfrm>
        </p:grpSpPr>
        <p:pic>
          <p:nvPicPr>
            <p:cNvPr id="11" name="그래픽 10" descr="용지 단색으로 채워진">
              <a:extLst>
                <a:ext uri="{FF2B5EF4-FFF2-40B4-BE49-F238E27FC236}">
                  <a16:creationId xmlns:a16="http://schemas.microsoft.com/office/drawing/2014/main" id="{958DACED-4AC7-CD01-6D5B-87E18BEE1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FF47D3-97C4-D020-0404-860575EC9AA0}"/>
                </a:ext>
              </a:extLst>
            </p:cNvPr>
            <p:cNvSpPr txBox="1"/>
            <p:nvPr/>
          </p:nvSpPr>
          <p:spPr>
            <a:xfrm>
              <a:off x="987725" y="3429000"/>
              <a:ext cx="144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memo(1).txt</a:t>
              </a:r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D6BA563-E719-7FD0-8E84-41D858F6D04E}"/>
              </a:ext>
            </a:extLst>
          </p:cNvPr>
          <p:cNvSpPr txBox="1"/>
          <p:nvPr/>
        </p:nvSpPr>
        <p:spPr>
          <a:xfrm>
            <a:off x="803973" y="1020776"/>
            <a:ext cx="74975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+mj-ea"/>
                <a:ea typeface="+mj-ea"/>
              </a:rPr>
              <a:t>보통의 파일 관리</a:t>
            </a:r>
            <a:endParaRPr lang="en-US" altLang="ko-KR" sz="3200" dirty="0">
              <a:latin typeface="+mj-ea"/>
              <a:ea typeface="+mj-ea"/>
            </a:endParaRPr>
          </a:p>
          <a:p>
            <a:r>
              <a:rPr lang="en-US" altLang="ko-KR" sz="3200" dirty="0">
                <a:latin typeface="+mj-ea"/>
                <a:ea typeface="+mj-ea"/>
              </a:rPr>
              <a:t> &gt; </a:t>
            </a:r>
            <a:r>
              <a:rPr lang="ko-KR" altLang="en-US" sz="3200" dirty="0">
                <a:latin typeface="+mj-ea"/>
                <a:ea typeface="+mj-ea"/>
              </a:rPr>
              <a:t>파일 복사</a:t>
            </a:r>
            <a:r>
              <a:rPr lang="en-US" altLang="ko-KR" sz="3200" dirty="0">
                <a:latin typeface="+mj-ea"/>
                <a:ea typeface="+mj-ea"/>
              </a:rPr>
              <a:t>, </a:t>
            </a:r>
            <a:r>
              <a:rPr lang="ko-KR" altLang="en-US" sz="3200" dirty="0">
                <a:latin typeface="+mj-ea"/>
                <a:ea typeface="+mj-ea"/>
              </a:rPr>
              <a:t>덮어쓰기</a:t>
            </a:r>
            <a:r>
              <a:rPr lang="en-US" altLang="ko-KR" sz="3200" dirty="0">
                <a:latin typeface="+mj-ea"/>
                <a:ea typeface="+mj-ea"/>
              </a:rPr>
              <a:t>, </a:t>
            </a:r>
            <a:r>
              <a:rPr lang="ko-KR" altLang="en-US" sz="3200" dirty="0">
                <a:latin typeface="+mj-ea"/>
                <a:ea typeface="+mj-ea"/>
              </a:rPr>
              <a:t>다른 이름으로 저장 등</a:t>
            </a:r>
            <a:endParaRPr lang="en-US" altLang="ko-KR" sz="2000" dirty="0">
              <a:latin typeface="+mj-ea"/>
              <a:ea typeface="+mj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C821778-A89D-E809-41C7-D23F661094C1}"/>
              </a:ext>
            </a:extLst>
          </p:cNvPr>
          <p:cNvGrpSpPr/>
          <p:nvPr/>
        </p:nvGrpSpPr>
        <p:grpSpPr>
          <a:xfrm>
            <a:off x="3804582" y="3336878"/>
            <a:ext cx="1181734" cy="1283732"/>
            <a:chOff x="987725" y="2514600"/>
            <a:chExt cx="1181734" cy="1283732"/>
          </a:xfrm>
        </p:grpSpPr>
        <p:pic>
          <p:nvPicPr>
            <p:cNvPr id="15" name="그래픽 14" descr="용지 단색으로 채워진">
              <a:extLst>
                <a:ext uri="{FF2B5EF4-FFF2-40B4-BE49-F238E27FC236}">
                  <a16:creationId xmlns:a16="http://schemas.microsoft.com/office/drawing/2014/main" id="{233BDD9B-C1BF-B767-C75E-25C5D1405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B4EC01-FD9B-8809-0C97-1EAB85CE1E98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B1C0B75-7A8A-FF95-32CE-194B44221089}"/>
              </a:ext>
            </a:extLst>
          </p:cNvPr>
          <p:cNvGrpSpPr/>
          <p:nvPr/>
        </p:nvGrpSpPr>
        <p:grpSpPr>
          <a:xfrm>
            <a:off x="9326303" y="3326546"/>
            <a:ext cx="1568058" cy="1283732"/>
            <a:chOff x="987725" y="2514600"/>
            <a:chExt cx="1568058" cy="1283732"/>
          </a:xfrm>
        </p:grpSpPr>
        <p:pic>
          <p:nvPicPr>
            <p:cNvPr id="18" name="그래픽 17" descr="용지 단색으로 채워진">
              <a:extLst>
                <a:ext uri="{FF2B5EF4-FFF2-40B4-BE49-F238E27FC236}">
                  <a16:creationId xmlns:a16="http://schemas.microsoft.com/office/drawing/2014/main" id="{DCAD3EE9-F852-4E44-61FB-0CA297661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AF1EF3-5213-B10E-E56D-A8C01CAE305E}"/>
                </a:ext>
              </a:extLst>
            </p:cNvPr>
            <p:cNvSpPr txBox="1"/>
            <p:nvPr/>
          </p:nvSpPr>
          <p:spPr>
            <a:xfrm>
              <a:off x="987725" y="3429000"/>
              <a:ext cx="1568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memo123.txt</a:t>
              </a:r>
              <a:endParaRPr lang="ko-KR" altLang="en-US" dirty="0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904AA9D-F614-1D9B-4D03-6BBFE7FD4FDB}"/>
              </a:ext>
            </a:extLst>
          </p:cNvPr>
          <p:cNvCxnSpPr/>
          <p:nvPr/>
        </p:nvCxnSpPr>
        <p:spPr>
          <a:xfrm>
            <a:off x="2483893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A988DCD-6A7F-9BE4-BDEF-983F55DCC66F}"/>
              </a:ext>
            </a:extLst>
          </p:cNvPr>
          <p:cNvCxnSpPr/>
          <p:nvPr/>
        </p:nvCxnSpPr>
        <p:spPr>
          <a:xfrm>
            <a:off x="5229367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09A855B-E123-F219-BDFE-B4D8E4317E53}"/>
              </a:ext>
            </a:extLst>
          </p:cNvPr>
          <p:cNvCxnSpPr/>
          <p:nvPr/>
        </p:nvCxnSpPr>
        <p:spPr>
          <a:xfrm>
            <a:off x="7988489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94A9239-3948-7D20-5E5C-82DD52DA4D41}"/>
              </a:ext>
            </a:extLst>
          </p:cNvPr>
          <p:cNvSpPr txBox="1"/>
          <p:nvPr/>
        </p:nvSpPr>
        <p:spPr>
          <a:xfrm>
            <a:off x="2549111" y="343230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덮어쓰기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122716-82ED-AAA6-1DC9-CA75A8DE275D}"/>
              </a:ext>
            </a:extLst>
          </p:cNvPr>
          <p:cNvSpPr txBox="1"/>
          <p:nvPr/>
        </p:nvSpPr>
        <p:spPr>
          <a:xfrm>
            <a:off x="5504643" y="343071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복사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9B4118-6A27-3BE3-3C16-6BC5F3E2A00C}"/>
              </a:ext>
            </a:extLst>
          </p:cNvPr>
          <p:cNvSpPr txBox="1"/>
          <p:nvPr/>
        </p:nvSpPr>
        <p:spPr>
          <a:xfrm>
            <a:off x="7403556" y="3424746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이름으로 저장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545BDE-08FA-43C4-FC7B-7B5AE2D629E6}"/>
              </a:ext>
            </a:extLst>
          </p:cNvPr>
          <p:cNvSpPr txBox="1"/>
          <p:nvPr/>
        </p:nvSpPr>
        <p:spPr>
          <a:xfrm>
            <a:off x="1271687" y="294589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68CF3C-775B-1BD4-B54D-CFADC8B07873}"/>
              </a:ext>
            </a:extLst>
          </p:cNvPr>
          <p:cNvSpPr txBox="1"/>
          <p:nvPr/>
        </p:nvSpPr>
        <p:spPr>
          <a:xfrm>
            <a:off x="4037017" y="294589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Ver.2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F217C5-D33B-C6DC-5F29-A31F81ADDD74}"/>
              </a:ext>
            </a:extLst>
          </p:cNvPr>
          <p:cNvSpPr txBox="1"/>
          <p:nvPr/>
        </p:nvSpPr>
        <p:spPr>
          <a:xfrm>
            <a:off x="6714213" y="294589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Ver.3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DFA33-FEA0-3D5A-A9FD-0BFE12C5CFB5}"/>
              </a:ext>
            </a:extLst>
          </p:cNvPr>
          <p:cNvSpPr txBox="1"/>
          <p:nvPr/>
        </p:nvSpPr>
        <p:spPr>
          <a:xfrm>
            <a:off x="9468273" y="295721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Ver.4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4A9239-3948-7D20-5E5C-82DD52DA4D41}"/>
              </a:ext>
            </a:extLst>
          </p:cNvPr>
          <p:cNvSpPr txBox="1"/>
          <p:nvPr/>
        </p:nvSpPr>
        <p:spPr>
          <a:xfrm>
            <a:off x="1244222" y="5214667"/>
            <a:ext cx="420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최종의</a:t>
            </a:r>
            <a:r>
              <a:rPr lang="en-US" altLang="ko-KR" dirty="0"/>
              <a:t>.. </a:t>
            </a:r>
            <a:r>
              <a:rPr lang="ko-KR" altLang="en-US" dirty="0"/>
              <a:t>최종의</a:t>
            </a:r>
            <a:r>
              <a:rPr lang="en-US" altLang="ko-KR" dirty="0"/>
              <a:t>..</a:t>
            </a:r>
            <a:r>
              <a:rPr lang="ko-KR" altLang="en-US" dirty="0"/>
              <a:t>최종의</a:t>
            </a:r>
            <a:r>
              <a:rPr lang="en-US" altLang="ko-KR" dirty="0"/>
              <a:t>.. </a:t>
            </a:r>
            <a:r>
              <a:rPr lang="ko-KR" altLang="en-US" dirty="0"/>
              <a:t>진짜 최종 제발 최종</a:t>
            </a:r>
          </a:p>
        </p:txBody>
      </p:sp>
    </p:spTree>
    <p:extLst>
      <p:ext uri="{BB962C8B-B14F-4D97-AF65-F5344CB8AC3E}">
        <p14:creationId xmlns:p14="http://schemas.microsoft.com/office/powerpoint/2010/main" val="1423373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AE3CA-B720-1315-6FCF-9AA239F2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2024년 12월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E352EF-53A5-7946-6321-07007D02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006D7A5-3C7D-F4AF-554E-6B01619F8296}"/>
              </a:ext>
            </a:extLst>
          </p:cNvPr>
          <p:cNvGrpSpPr/>
          <p:nvPr/>
        </p:nvGrpSpPr>
        <p:grpSpPr>
          <a:xfrm>
            <a:off x="1110555" y="3336878"/>
            <a:ext cx="1181734" cy="1283732"/>
            <a:chOff x="987725" y="2514600"/>
            <a:chExt cx="1181734" cy="1283732"/>
          </a:xfrm>
        </p:grpSpPr>
        <p:pic>
          <p:nvPicPr>
            <p:cNvPr id="7" name="그래픽 6" descr="용지 단색으로 채워진">
              <a:extLst>
                <a:ext uri="{FF2B5EF4-FFF2-40B4-BE49-F238E27FC236}">
                  <a16:creationId xmlns:a16="http://schemas.microsoft.com/office/drawing/2014/main" id="{265402EA-0D0F-EF4C-1270-E3CA4C880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11CD28-130F-0B7F-7B16-58AE80D8C5CC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C0EB44A-5F94-01B6-0B86-E3DA302579EA}"/>
              </a:ext>
            </a:extLst>
          </p:cNvPr>
          <p:cNvGrpSpPr/>
          <p:nvPr/>
        </p:nvGrpSpPr>
        <p:grpSpPr>
          <a:xfrm>
            <a:off x="6498609" y="3336878"/>
            <a:ext cx="1181734" cy="1283732"/>
            <a:chOff x="987725" y="2514600"/>
            <a:chExt cx="1181734" cy="1283732"/>
          </a:xfrm>
        </p:grpSpPr>
        <p:pic>
          <p:nvPicPr>
            <p:cNvPr id="11" name="그래픽 10" descr="용지 단색으로 채워진">
              <a:extLst>
                <a:ext uri="{FF2B5EF4-FFF2-40B4-BE49-F238E27FC236}">
                  <a16:creationId xmlns:a16="http://schemas.microsoft.com/office/drawing/2014/main" id="{958DACED-4AC7-CD01-6D5B-87E18BEE1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FF47D3-97C4-D020-0404-860575EC9AA0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D6BA563-E719-7FD0-8E84-41D858F6D04E}"/>
              </a:ext>
            </a:extLst>
          </p:cNvPr>
          <p:cNvSpPr txBox="1"/>
          <p:nvPr/>
        </p:nvSpPr>
        <p:spPr>
          <a:xfrm>
            <a:off x="803973" y="1020776"/>
            <a:ext cx="95478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+mj-ea"/>
                <a:ea typeface="+mj-ea"/>
              </a:rPr>
              <a:t>형상 관리 도구 </a:t>
            </a:r>
            <a:r>
              <a:rPr lang="en-US" altLang="ko-KR" sz="3200" dirty="0">
                <a:latin typeface="+mj-ea"/>
                <a:ea typeface="+mj-ea"/>
              </a:rPr>
              <a:t>(Configuration Management Tool)</a:t>
            </a:r>
          </a:p>
          <a:p>
            <a:r>
              <a:rPr lang="en-US" altLang="ko-KR" sz="3200" dirty="0">
                <a:latin typeface="+mj-ea"/>
                <a:ea typeface="+mj-ea"/>
              </a:rPr>
              <a:t>    </a:t>
            </a:r>
            <a:r>
              <a:rPr lang="en-US" altLang="ko-KR" sz="4800" dirty="0">
                <a:latin typeface="+mj-ea"/>
                <a:ea typeface="+mj-ea"/>
              </a:rPr>
              <a:t>≈ </a:t>
            </a:r>
            <a:r>
              <a:rPr lang="ko-KR" altLang="en-US" sz="3600" dirty="0">
                <a:latin typeface="+mj-ea"/>
                <a:ea typeface="+mj-ea"/>
              </a:rPr>
              <a:t>버전 관리 시스템</a:t>
            </a:r>
            <a:r>
              <a:rPr lang="en-US" altLang="ko-KR" sz="3600" dirty="0">
                <a:latin typeface="+mj-ea"/>
                <a:ea typeface="+mj-ea"/>
              </a:rPr>
              <a:t>(Version</a:t>
            </a:r>
            <a:r>
              <a:rPr lang="ko-KR" altLang="en-US" sz="3600" dirty="0">
                <a:latin typeface="+mj-ea"/>
                <a:ea typeface="+mj-ea"/>
              </a:rPr>
              <a:t> </a:t>
            </a:r>
            <a:r>
              <a:rPr lang="en-US" altLang="ko-KR" sz="3600" dirty="0">
                <a:latin typeface="+mj-ea"/>
                <a:ea typeface="+mj-ea"/>
              </a:rPr>
              <a:t>Control</a:t>
            </a:r>
            <a:r>
              <a:rPr lang="ko-KR" altLang="en-US" sz="3600" dirty="0">
                <a:latin typeface="+mj-ea"/>
                <a:ea typeface="+mj-ea"/>
              </a:rPr>
              <a:t> </a:t>
            </a:r>
            <a:r>
              <a:rPr lang="en-US" altLang="ko-KR" sz="3600" dirty="0">
                <a:latin typeface="+mj-ea"/>
                <a:ea typeface="+mj-ea"/>
              </a:rPr>
              <a:t>System)</a:t>
            </a:r>
            <a:endParaRPr lang="en-US" altLang="ko-KR" sz="2000" dirty="0">
              <a:latin typeface="+mj-ea"/>
              <a:ea typeface="+mj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C821778-A89D-E809-41C7-D23F661094C1}"/>
              </a:ext>
            </a:extLst>
          </p:cNvPr>
          <p:cNvGrpSpPr/>
          <p:nvPr/>
        </p:nvGrpSpPr>
        <p:grpSpPr>
          <a:xfrm>
            <a:off x="3804582" y="3336878"/>
            <a:ext cx="1181734" cy="1283732"/>
            <a:chOff x="987725" y="2514600"/>
            <a:chExt cx="1181734" cy="1283732"/>
          </a:xfrm>
        </p:grpSpPr>
        <p:pic>
          <p:nvPicPr>
            <p:cNvPr id="15" name="그래픽 14" descr="용지 단색으로 채워진">
              <a:extLst>
                <a:ext uri="{FF2B5EF4-FFF2-40B4-BE49-F238E27FC236}">
                  <a16:creationId xmlns:a16="http://schemas.microsoft.com/office/drawing/2014/main" id="{233BDD9B-C1BF-B767-C75E-25C5D1405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B4EC01-FD9B-8809-0C97-1EAB85CE1E98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B1C0B75-7A8A-FF95-32CE-194B44221089}"/>
              </a:ext>
            </a:extLst>
          </p:cNvPr>
          <p:cNvGrpSpPr/>
          <p:nvPr/>
        </p:nvGrpSpPr>
        <p:grpSpPr>
          <a:xfrm>
            <a:off x="9326303" y="3326546"/>
            <a:ext cx="1181734" cy="1283732"/>
            <a:chOff x="987725" y="2514600"/>
            <a:chExt cx="1181734" cy="1283732"/>
          </a:xfrm>
        </p:grpSpPr>
        <p:pic>
          <p:nvPicPr>
            <p:cNvPr id="18" name="그래픽 17" descr="용지 단색으로 채워진">
              <a:extLst>
                <a:ext uri="{FF2B5EF4-FFF2-40B4-BE49-F238E27FC236}">
                  <a16:creationId xmlns:a16="http://schemas.microsoft.com/office/drawing/2014/main" id="{DCAD3EE9-F852-4E44-61FB-0CA297661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AF1EF3-5213-B10E-E56D-A8C01CAE305E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904AA9D-F614-1D9B-4D03-6BBFE7FD4FDB}"/>
              </a:ext>
            </a:extLst>
          </p:cNvPr>
          <p:cNvCxnSpPr/>
          <p:nvPr/>
        </p:nvCxnSpPr>
        <p:spPr>
          <a:xfrm>
            <a:off x="2483893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A988DCD-6A7F-9BE4-BDEF-983F55DCC66F}"/>
              </a:ext>
            </a:extLst>
          </p:cNvPr>
          <p:cNvCxnSpPr/>
          <p:nvPr/>
        </p:nvCxnSpPr>
        <p:spPr>
          <a:xfrm>
            <a:off x="5229367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09A855B-E123-F219-BDFE-B4D8E4317E53}"/>
              </a:ext>
            </a:extLst>
          </p:cNvPr>
          <p:cNvCxnSpPr/>
          <p:nvPr/>
        </p:nvCxnSpPr>
        <p:spPr>
          <a:xfrm>
            <a:off x="7988489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94A9239-3948-7D20-5E5C-82DD52DA4D41}"/>
              </a:ext>
            </a:extLst>
          </p:cNvPr>
          <p:cNvSpPr txBox="1"/>
          <p:nvPr/>
        </p:nvSpPr>
        <p:spPr>
          <a:xfrm>
            <a:off x="2743200" y="3429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122716-82ED-AAA6-1DC9-CA75A8DE275D}"/>
              </a:ext>
            </a:extLst>
          </p:cNvPr>
          <p:cNvSpPr txBox="1"/>
          <p:nvPr/>
        </p:nvSpPr>
        <p:spPr>
          <a:xfrm>
            <a:off x="5504643" y="343071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9B4118-6A27-3BE3-3C16-6BC5F3E2A00C}"/>
              </a:ext>
            </a:extLst>
          </p:cNvPr>
          <p:cNvSpPr txBox="1"/>
          <p:nvPr/>
        </p:nvSpPr>
        <p:spPr>
          <a:xfrm>
            <a:off x="8212217" y="3429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545BDE-08FA-43C4-FC7B-7B5AE2D629E6}"/>
              </a:ext>
            </a:extLst>
          </p:cNvPr>
          <p:cNvSpPr txBox="1"/>
          <p:nvPr/>
        </p:nvSpPr>
        <p:spPr>
          <a:xfrm>
            <a:off x="1271687" y="294589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Ver.1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68CF3C-775B-1BD4-B54D-CFADC8B07873}"/>
              </a:ext>
            </a:extLst>
          </p:cNvPr>
          <p:cNvSpPr txBox="1"/>
          <p:nvPr/>
        </p:nvSpPr>
        <p:spPr>
          <a:xfrm>
            <a:off x="4037017" y="294589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Ver.2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F217C5-D33B-C6DC-5F29-A31F81ADDD74}"/>
              </a:ext>
            </a:extLst>
          </p:cNvPr>
          <p:cNvSpPr txBox="1"/>
          <p:nvPr/>
        </p:nvSpPr>
        <p:spPr>
          <a:xfrm>
            <a:off x="6714213" y="294589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Ver.3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DFA33-FEA0-3D5A-A9FD-0BFE12C5CFB5}"/>
              </a:ext>
            </a:extLst>
          </p:cNvPr>
          <p:cNvSpPr txBox="1"/>
          <p:nvPr/>
        </p:nvSpPr>
        <p:spPr>
          <a:xfrm>
            <a:off x="9468273" y="295721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Ver.4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4FED38-39C8-DE39-15BA-6553FA62C3E9}"/>
              </a:ext>
            </a:extLst>
          </p:cNvPr>
          <p:cNvSpPr txBox="1"/>
          <p:nvPr/>
        </p:nvSpPr>
        <p:spPr>
          <a:xfrm>
            <a:off x="1110555" y="5059275"/>
            <a:ext cx="5715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&gt; </a:t>
            </a:r>
            <a:r>
              <a:rPr lang="ko-KR" altLang="en-US" sz="2000" dirty="0"/>
              <a:t>전체 파일을 복사하는 것이 아니라 수정된 내용을 기록</a:t>
            </a:r>
          </a:p>
        </p:txBody>
      </p:sp>
    </p:spTree>
    <p:extLst>
      <p:ext uri="{BB962C8B-B14F-4D97-AF65-F5344CB8AC3E}">
        <p14:creationId xmlns:p14="http://schemas.microsoft.com/office/powerpoint/2010/main" val="3753957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AE3CA-B720-1315-6FCF-9AA239F2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2024년 12월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E352EF-53A5-7946-6321-07007D02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006D7A5-3C7D-F4AF-554E-6B01619F8296}"/>
              </a:ext>
            </a:extLst>
          </p:cNvPr>
          <p:cNvGrpSpPr/>
          <p:nvPr/>
        </p:nvGrpSpPr>
        <p:grpSpPr>
          <a:xfrm>
            <a:off x="1110555" y="3336878"/>
            <a:ext cx="1181734" cy="1283732"/>
            <a:chOff x="987725" y="2514600"/>
            <a:chExt cx="1181734" cy="1283732"/>
          </a:xfrm>
        </p:grpSpPr>
        <p:pic>
          <p:nvPicPr>
            <p:cNvPr id="7" name="그래픽 6" descr="용지 단색으로 채워진">
              <a:extLst>
                <a:ext uri="{FF2B5EF4-FFF2-40B4-BE49-F238E27FC236}">
                  <a16:creationId xmlns:a16="http://schemas.microsoft.com/office/drawing/2014/main" id="{265402EA-0D0F-EF4C-1270-E3CA4C880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11CD28-130F-0B7F-7B16-58AE80D8C5CC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C0EB44A-5F94-01B6-0B86-E3DA302579EA}"/>
              </a:ext>
            </a:extLst>
          </p:cNvPr>
          <p:cNvGrpSpPr/>
          <p:nvPr/>
        </p:nvGrpSpPr>
        <p:grpSpPr>
          <a:xfrm>
            <a:off x="6498609" y="3336878"/>
            <a:ext cx="1181734" cy="1283732"/>
            <a:chOff x="987725" y="2514600"/>
            <a:chExt cx="1181734" cy="1283732"/>
          </a:xfrm>
        </p:grpSpPr>
        <p:pic>
          <p:nvPicPr>
            <p:cNvPr id="11" name="그래픽 10" descr="용지 단색으로 채워진">
              <a:extLst>
                <a:ext uri="{FF2B5EF4-FFF2-40B4-BE49-F238E27FC236}">
                  <a16:creationId xmlns:a16="http://schemas.microsoft.com/office/drawing/2014/main" id="{958DACED-4AC7-CD01-6D5B-87E18BEE1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FF47D3-97C4-D020-0404-860575EC9AA0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D6BA563-E719-7FD0-8E84-41D858F6D04E}"/>
              </a:ext>
            </a:extLst>
          </p:cNvPr>
          <p:cNvSpPr txBox="1"/>
          <p:nvPr/>
        </p:nvSpPr>
        <p:spPr>
          <a:xfrm>
            <a:off x="803973" y="1020776"/>
            <a:ext cx="9445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형상 관리 도구 </a:t>
            </a:r>
            <a:r>
              <a:rPr lang="en-US" altLang="ko-KR" sz="3200" dirty="0"/>
              <a:t>(Configuration Management Tool)</a:t>
            </a:r>
          </a:p>
          <a:p>
            <a:r>
              <a:rPr lang="en-US" altLang="ko-KR" sz="3200" dirty="0"/>
              <a:t>    </a:t>
            </a:r>
            <a:r>
              <a:rPr lang="en-US" altLang="ko-KR" sz="4800" dirty="0"/>
              <a:t>≈ </a:t>
            </a:r>
            <a:r>
              <a:rPr lang="ko-KR" altLang="en-US" sz="3600" dirty="0"/>
              <a:t>버전 관리 시스템</a:t>
            </a:r>
            <a:r>
              <a:rPr lang="en-US" altLang="ko-KR" sz="3600" dirty="0"/>
              <a:t>(Version</a:t>
            </a:r>
            <a:r>
              <a:rPr lang="ko-KR" altLang="en-US" sz="3600" dirty="0"/>
              <a:t> </a:t>
            </a:r>
            <a:r>
              <a:rPr lang="en-US" altLang="ko-KR" sz="3600" dirty="0"/>
              <a:t>Control</a:t>
            </a:r>
            <a:r>
              <a:rPr lang="ko-KR" altLang="en-US" sz="3600" dirty="0"/>
              <a:t> </a:t>
            </a:r>
            <a:r>
              <a:rPr lang="en-US" altLang="ko-KR" sz="3600" dirty="0"/>
              <a:t>System)</a:t>
            </a:r>
            <a:endParaRPr lang="en-US" altLang="ko-KR" sz="20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C821778-A89D-E809-41C7-D23F661094C1}"/>
              </a:ext>
            </a:extLst>
          </p:cNvPr>
          <p:cNvGrpSpPr/>
          <p:nvPr/>
        </p:nvGrpSpPr>
        <p:grpSpPr>
          <a:xfrm>
            <a:off x="3804582" y="3336878"/>
            <a:ext cx="1181734" cy="1283732"/>
            <a:chOff x="987725" y="2514600"/>
            <a:chExt cx="1181734" cy="1283732"/>
          </a:xfrm>
        </p:grpSpPr>
        <p:pic>
          <p:nvPicPr>
            <p:cNvPr id="15" name="그래픽 14" descr="용지 단색으로 채워진">
              <a:extLst>
                <a:ext uri="{FF2B5EF4-FFF2-40B4-BE49-F238E27FC236}">
                  <a16:creationId xmlns:a16="http://schemas.microsoft.com/office/drawing/2014/main" id="{233BDD9B-C1BF-B767-C75E-25C5D1405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B4EC01-FD9B-8809-0C97-1EAB85CE1E98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B1C0B75-7A8A-FF95-32CE-194B44221089}"/>
              </a:ext>
            </a:extLst>
          </p:cNvPr>
          <p:cNvGrpSpPr/>
          <p:nvPr/>
        </p:nvGrpSpPr>
        <p:grpSpPr>
          <a:xfrm>
            <a:off x="9326303" y="3326546"/>
            <a:ext cx="1181734" cy="1283732"/>
            <a:chOff x="987725" y="2514600"/>
            <a:chExt cx="1181734" cy="1283732"/>
          </a:xfrm>
        </p:grpSpPr>
        <p:pic>
          <p:nvPicPr>
            <p:cNvPr id="18" name="그래픽 17" descr="용지 단색으로 채워진">
              <a:extLst>
                <a:ext uri="{FF2B5EF4-FFF2-40B4-BE49-F238E27FC236}">
                  <a16:creationId xmlns:a16="http://schemas.microsoft.com/office/drawing/2014/main" id="{DCAD3EE9-F852-4E44-61FB-0CA297661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AF1EF3-5213-B10E-E56D-A8C01CAE305E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904AA9D-F614-1D9B-4D03-6BBFE7FD4FDB}"/>
              </a:ext>
            </a:extLst>
          </p:cNvPr>
          <p:cNvCxnSpPr/>
          <p:nvPr/>
        </p:nvCxnSpPr>
        <p:spPr>
          <a:xfrm>
            <a:off x="2483893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A988DCD-6A7F-9BE4-BDEF-983F55DCC66F}"/>
              </a:ext>
            </a:extLst>
          </p:cNvPr>
          <p:cNvCxnSpPr/>
          <p:nvPr/>
        </p:nvCxnSpPr>
        <p:spPr>
          <a:xfrm>
            <a:off x="5229367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09A855B-E123-F219-BDFE-B4D8E4317E53}"/>
              </a:ext>
            </a:extLst>
          </p:cNvPr>
          <p:cNvCxnSpPr/>
          <p:nvPr/>
        </p:nvCxnSpPr>
        <p:spPr>
          <a:xfrm>
            <a:off x="7988489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94A9239-3948-7D20-5E5C-82DD52DA4D41}"/>
              </a:ext>
            </a:extLst>
          </p:cNvPr>
          <p:cNvSpPr txBox="1"/>
          <p:nvPr/>
        </p:nvSpPr>
        <p:spPr>
          <a:xfrm>
            <a:off x="2743200" y="3429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122716-82ED-AAA6-1DC9-CA75A8DE275D}"/>
              </a:ext>
            </a:extLst>
          </p:cNvPr>
          <p:cNvSpPr txBox="1"/>
          <p:nvPr/>
        </p:nvSpPr>
        <p:spPr>
          <a:xfrm>
            <a:off x="5504643" y="343071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9B4118-6A27-3BE3-3C16-6BC5F3E2A00C}"/>
              </a:ext>
            </a:extLst>
          </p:cNvPr>
          <p:cNvSpPr txBox="1"/>
          <p:nvPr/>
        </p:nvSpPr>
        <p:spPr>
          <a:xfrm>
            <a:off x="8212217" y="3429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545BDE-08FA-43C4-FC7B-7B5AE2D629E6}"/>
              </a:ext>
            </a:extLst>
          </p:cNvPr>
          <p:cNvSpPr txBox="1"/>
          <p:nvPr/>
        </p:nvSpPr>
        <p:spPr>
          <a:xfrm>
            <a:off x="1271687" y="294589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68CF3C-775B-1BD4-B54D-CFADC8B07873}"/>
              </a:ext>
            </a:extLst>
          </p:cNvPr>
          <p:cNvSpPr txBox="1"/>
          <p:nvPr/>
        </p:nvSpPr>
        <p:spPr>
          <a:xfrm>
            <a:off x="4037017" y="294589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Ver.2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F217C5-D33B-C6DC-5F29-A31F81ADDD74}"/>
              </a:ext>
            </a:extLst>
          </p:cNvPr>
          <p:cNvSpPr txBox="1"/>
          <p:nvPr/>
        </p:nvSpPr>
        <p:spPr>
          <a:xfrm>
            <a:off x="6714213" y="294589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Ver.3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DFA33-FEA0-3D5A-A9FD-0BFE12C5CFB5}"/>
              </a:ext>
            </a:extLst>
          </p:cNvPr>
          <p:cNvSpPr txBox="1"/>
          <p:nvPr/>
        </p:nvSpPr>
        <p:spPr>
          <a:xfrm>
            <a:off x="9468273" y="295721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Ver.4</a:t>
            </a:r>
            <a:endParaRPr lang="ko-KR" altLang="en-US" dirty="0"/>
          </a:p>
        </p:txBody>
      </p:sp>
      <p:sp>
        <p:nvSpPr>
          <p:cNvPr id="34" name="원호 33">
            <a:extLst>
              <a:ext uri="{FF2B5EF4-FFF2-40B4-BE49-F238E27FC236}">
                <a16:creationId xmlns:a16="http://schemas.microsoft.com/office/drawing/2014/main" id="{15A6ABFE-E881-5096-4AEE-5DF0D826B5EF}"/>
              </a:ext>
            </a:extLst>
          </p:cNvPr>
          <p:cNvSpPr/>
          <p:nvPr/>
        </p:nvSpPr>
        <p:spPr>
          <a:xfrm>
            <a:off x="4490113" y="4136569"/>
            <a:ext cx="5427057" cy="1111450"/>
          </a:xfrm>
          <a:prstGeom prst="arc">
            <a:avLst>
              <a:gd name="adj1" fmla="val 21593973"/>
              <a:gd name="adj2" fmla="val 10731909"/>
            </a:avLst>
          </a:prstGeom>
          <a:ln w="38100">
            <a:solidFill>
              <a:srgbClr val="00B05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D69E61-B29C-E258-8352-4EF7A1E7732A}"/>
              </a:ext>
            </a:extLst>
          </p:cNvPr>
          <p:cNvSpPr txBox="1"/>
          <p:nvPr/>
        </p:nvSpPr>
        <p:spPr>
          <a:xfrm>
            <a:off x="6542242" y="5330891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복원 가능</a:t>
            </a:r>
          </a:p>
        </p:txBody>
      </p:sp>
    </p:spTree>
    <p:extLst>
      <p:ext uri="{BB962C8B-B14F-4D97-AF65-F5344CB8AC3E}">
        <p14:creationId xmlns:p14="http://schemas.microsoft.com/office/powerpoint/2010/main" val="1954768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AE3CA-B720-1315-6FCF-9AA239F2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2024년 12월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E352EF-53A5-7946-6321-07007D02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6BA563-E719-7FD0-8E84-41D858F6D04E}"/>
              </a:ext>
            </a:extLst>
          </p:cNvPr>
          <p:cNvSpPr txBox="1"/>
          <p:nvPr/>
        </p:nvSpPr>
        <p:spPr>
          <a:xfrm>
            <a:off x="766634" y="805917"/>
            <a:ext cx="5695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분산형 관리 시스템 </a:t>
            </a:r>
            <a:r>
              <a:rPr lang="en-US" altLang="ko-KR" sz="3600" dirty="0"/>
              <a:t>/ </a:t>
            </a:r>
            <a:r>
              <a:rPr lang="ko-KR" altLang="en-US" sz="3600" dirty="0"/>
              <a:t>병렬 작업</a:t>
            </a:r>
            <a:endParaRPr lang="en-US" altLang="ko-KR" sz="2400" dirty="0"/>
          </a:p>
        </p:txBody>
      </p:sp>
      <p:pic>
        <p:nvPicPr>
          <p:cNvPr id="3" name="그래픽 2" descr="데이터베이스 윤곽선">
            <a:extLst>
              <a:ext uri="{FF2B5EF4-FFF2-40B4-BE49-F238E27FC236}">
                <a16:creationId xmlns:a16="http://schemas.microsoft.com/office/drawing/2014/main" id="{84CA0F2D-F4AB-8381-FB17-3CC7B6E8A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1600" y="2654414"/>
            <a:ext cx="1217815" cy="1217815"/>
          </a:xfrm>
          <a:prstGeom prst="rect">
            <a:avLst/>
          </a:prstGeom>
        </p:spPr>
      </p:pic>
      <p:pic>
        <p:nvPicPr>
          <p:cNvPr id="20" name="그래픽 19" descr="지팡이를 든 여자 단색으로 채워진">
            <a:extLst>
              <a:ext uri="{FF2B5EF4-FFF2-40B4-BE49-F238E27FC236}">
                <a16:creationId xmlns:a16="http://schemas.microsoft.com/office/drawing/2014/main" id="{CCE2D698-D379-FDDF-EE31-494D6CED178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9433" y="5010108"/>
            <a:ext cx="914400" cy="914400"/>
          </a:xfrm>
          <a:prstGeom prst="rect">
            <a:avLst/>
          </a:prstGeom>
        </p:spPr>
      </p:pic>
      <p:pic>
        <p:nvPicPr>
          <p:cNvPr id="22" name="그래픽 21" descr="요정 여성 단색으로 채워진">
            <a:extLst>
              <a:ext uri="{FF2B5EF4-FFF2-40B4-BE49-F238E27FC236}">
                <a16:creationId xmlns:a16="http://schemas.microsoft.com/office/drawing/2014/main" id="{BFB6494D-3F61-8290-2371-E081F1923E5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06780" y="1894397"/>
            <a:ext cx="914400" cy="914400"/>
          </a:xfrm>
          <a:prstGeom prst="rect">
            <a:avLst/>
          </a:prstGeom>
        </p:spPr>
      </p:pic>
      <p:pic>
        <p:nvPicPr>
          <p:cNvPr id="36" name="그래픽 35" descr="스케이팅 단색으로 채워진">
            <a:extLst>
              <a:ext uri="{FF2B5EF4-FFF2-40B4-BE49-F238E27FC236}">
                <a16:creationId xmlns:a16="http://schemas.microsoft.com/office/drawing/2014/main" id="{3F382A89-0D03-1040-56A6-0C1F3CC409FA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38836" y="3263322"/>
            <a:ext cx="914400" cy="914400"/>
          </a:xfrm>
          <a:prstGeom prst="rect">
            <a:avLst/>
          </a:prstGeom>
        </p:spPr>
      </p:pic>
      <p:pic>
        <p:nvPicPr>
          <p:cNvPr id="38" name="그래픽 37" descr="영웅 남자 단색으로 채워진">
            <a:extLst>
              <a:ext uri="{FF2B5EF4-FFF2-40B4-BE49-F238E27FC236}">
                <a16:creationId xmlns:a16="http://schemas.microsoft.com/office/drawing/2014/main" id="{31EBF890-3A3B-4422-6649-A8B1E8618EC0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30716" y="4552908"/>
            <a:ext cx="914400" cy="914400"/>
          </a:xfrm>
          <a:prstGeom prst="rect">
            <a:avLst/>
          </a:prstGeom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3C1E9DA-F1AC-D1DD-5AAD-A0FEE5F2A1BA}"/>
              </a:ext>
            </a:extLst>
          </p:cNvPr>
          <p:cNvCxnSpPr/>
          <p:nvPr/>
        </p:nvCxnSpPr>
        <p:spPr>
          <a:xfrm flipH="1">
            <a:off x="1806633" y="3872229"/>
            <a:ext cx="173874" cy="98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721D11A-1EC1-9536-BDCF-80301FCA6613}"/>
              </a:ext>
            </a:extLst>
          </p:cNvPr>
          <p:cNvCxnSpPr>
            <a:cxnSpLocks/>
          </p:cNvCxnSpPr>
          <p:nvPr/>
        </p:nvCxnSpPr>
        <p:spPr>
          <a:xfrm>
            <a:off x="2377011" y="3872229"/>
            <a:ext cx="932579" cy="74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D8E1665-7B1A-6D22-8A47-59553B9963EB}"/>
              </a:ext>
            </a:extLst>
          </p:cNvPr>
          <p:cNvCxnSpPr>
            <a:cxnSpLocks/>
          </p:cNvCxnSpPr>
          <p:nvPr/>
        </p:nvCxnSpPr>
        <p:spPr>
          <a:xfrm>
            <a:off x="2589415" y="3577467"/>
            <a:ext cx="1116679" cy="7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E6400C5-9436-B557-5679-997077C543F7}"/>
              </a:ext>
            </a:extLst>
          </p:cNvPr>
          <p:cNvCxnSpPr>
            <a:cxnSpLocks/>
          </p:cNvCxnSpPr>
          <p:nvPr/>
        </p:nvCxnSpPr>
        <p:spPr>
          <a:xfrm flipV="1">
            <a:off x="2571237" y="2439588"/>
            <a:ext cx="1267599" cy="678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그래픽 50" descr="용지 단색으로 채워진">
            <a:extLst>
              <a:ext uri="{FF2B5EF4-FFF2-40B4-BE49-F238E27FC236}">
                <a16:creationId xmlns:a16="http://schemas.microsoft.com/office/drawing/2014/main" id="{A977CC1F-42B3-B2B4-B063-3290D025848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39948" y="2113290"/>
            <a:ext cx="642700" cy="642700"/>
          </a:xfrm>
          <a:prstGeom prst="rect">
            <a:avLst/>
          </a:prstGeom>
        </p:spPr>
      </p:pic>
      <p:pic>
        <p:nvPicPr>
          <p:cNvPr id="53" name="그래픽 52" descr="요정 여성 단색으로 채워진">
            <a:extLst>
              <a:ext uri="{FF2B5EF4-FFF2-40B4-BE49-F238E27FC236}">
                <a16:creationId xmlns:a16="http://schemas.microsoft.com/office/drawing/2014/main" id="{109CD1EB-4707-0BA8-9133-BEC31B1C085C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43373" y="2971800"/>
            <a:ext cx="914400" cy="914400"/>
          </a:xfrm>
          <a:prstGeom prst="rect">
            <a:avLst/>
          </a:prstGeom>
        </p:spPr>
      </p:pic>
      <p:pic>
        <p:nvPicPr>
          <p:cNvPr id="54" name="그래픽 53" descr="용지 단색으로 채워진">
            <a:extLst>
              <a:ext uri="{FF2B5EF4-FFF2-40B4-BE49-F238E27FC236}">
                <a16:creationId xmlns:a16="http://schemas.microsoft.com/office/drawing/2014/main" id="{BDBDF315-0AB4-A41B-3804-1067E00652BF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28122" y="2434640"/>
            <a:ext cx="642700" cy="642700"/>
          </a:xfrm>
          <a:prstGeom prst="rect">
            <a:avLst/>
          </a:prstGeom>
        </p:spPr>
      </p:pic>
      <p:pic>
        <p:nvPicPr>
          <p:cNvPr id="55" name="그래픽 54" descr="스케이팅 단색으로 채워진">
            <a:extLst>
              <a:ext uri="{FF2B5EF4-FFF2-40B4-BE49-F238E27FC236}">
                <a16:creationId xmlns:a16="http://schemas.microsoft.com/office/drawing/2014/main" id="{B1579356-8CA2-41D3-25F1-35CA34D2F7FA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92272" y="4246405"/>
            <a:ext cx="914400" cy="914400"/>
          </a:xfrm>
          <a:prstGeom prst="rect">
            <a:avLst/>
          </a:prstGeom>
        </p:spPr>
      </p:pic>
      <p:pic>
        <p:nvPicPr>
          <p:cNvPr id="56" name="그래픽 55" descr="용지 단색으로 채워진">
            <a:extLst>
              <a:ext uri="{FF2B5EF4-FFF2-40B4-BE49-F238E27FC236}">
                <a16:creationId xmlns:a16="http://schemas.microsoft.com/office/drawing/2014/main" id="{BA1BF480-4306-83EF-FFA2-04E6BF5F1A3A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78748" y="4533859"/>
            <a:ext cx="642700" cy="642700"/>
          </a:xfrm>
          <a:prstGeom prst="rect">
            <a:avLst/>
          </a:prstGeom>
        </p:spPr>
      </p:pic>
      <p:pic>
        <p:nvPicPr>
          <p:cNvPr id="57" name="그래픽 56" descr="영웅 남자 단색으로 채워진">
            <a:extLst>
              <a:ext uri="{FF2B5EF4-FFF2-40B4-BE49-F238E27FC236}">
                <a16:creationId xmlns:a16="http://schemas.microsoft.com/office/drawing/2014/main" id="{10896BAF-61B3-4D10-E188-0E00029A223C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07924" y="5010108"/>
            <a:ext cx="914400" cy="914400"/>
          </a:xfrm>
          <a:prstGeom prst="rect">
            <a:avLst/>
          </a:prstGeom>
        </p:spPr>
      </p:pic>
      <p:pic>
        <p:nvPicPr>
          <p:cNvPr id="58" name="그래픽 57" descr="용지 단색으로 채워진">
            <a:extLst>
              <a:ext uri="{FF2B5EF4-FFF2-40B4-BE49-F238E27FC236}">
                <a16:creationId xmlns:a16="http://schemas.microsoft.com/office/drawing/2014/main" id="{DB3841E9-DC17-DC02-CD1D-D386E7616D24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98048" y="5284871"/>
            <a:ext cx="642700" cy="642700"/>
          </a:xfrm>
          <a:prstGeom prst="rect">
            <a:avLst/>
          </a:prstGeom>
        </p:spPr>
      </p:pic>
      <p:pic>
        <p:nvPicPr>
          <p:cNvPr id="59" name="그래픽 58" descr="지팡이를 든 여자 단색으로 채워진">
            <a:extLst>
              <a:ext uri="{FF2B5EF4-FFF2-40B4-BE49-F238E27FC236}">
                <a16:creationId xmlns:a16="http://schemas.microsoft.com/office/drawing/2014/main" id="{44B47B94-488F-935C-99C7-7E1E005A5BB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32154" y="3872229"/>
            <a:ext cx="914400" cy="914400"/>
          </a:xfrm>
          <a:prstGeom prst="rect">
            <a:avLst/>
          </a:prstGeom>
        </p:spPr>
      </p:pic>
      <p:pic>
        <p:nvPicPr>
          <p:cNvPr id="60" name="그래픽 59" descr="용지 단색으로 채워진">
            <a:extLst>
              <a:ext uri="{FF2B5EF4-FFF2-40B4-BE49-F238E27FC236}">
                <a16:creationId xmlns:a16="http://schemas.microsoft.com/office/drawing/2014/main" id="{14FFCFB6-DC0C-C6DB-3C8B-20066B74F208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167680" y="4382255"/>
            <a:ext cx="642700" cy="642700"/>
          </a:xfrm>
          <a:prstGeom prst="rect">
            <a:avLst/>
          </a:prstGeom>
        </p:spPr>
      </p:pic>
      <p:pic>
        <p:nvPicPr>
          <p:cNvPr id="61" name="그래픽 60" descr="데이터베이스 윤곽선">
            <a:extLst>
              <a:ext uri="{FF2B5EF4-FFF2-40B4-BE49-F238E27FC236}">
                <a16:creationId xmlns:a16="http://schemas.microsoft.com/office/drawing/2014/main" id="{D4CD7B01-F627-F29F-E7E4-6A9C50077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369" y="2502707"/>
            <a:ext cx="1217815" cy="1217815"/>
          </a:xfrm>
          <a:prstGeom prst="rect">
            <a:avLst/>
          </a:prstGeom>
        </p:spPr>
      </p:pic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85AF360-9BCC-1CEC-C949-BA36AA7FCB4D}"/>
              </a:ext>
            </a:extLst>
          </p:cNvPr>
          <p:cNvCxnSpPr>
            <a:cxnSpLocks/>
          </p:cNvCxnSpPr>
          <p:nvPr/>
        </p:nvCxnSpPr>
        <p:spPr>
          <a:xfrm flipV="1">
            <a:off x="7260052" y="3217872"/>
            <a:ext cx="1122317" cy="1046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08A89D7-6433-2711-4319-797B8E543AFE}"/>
              </a:ext>
            </a:extLst>
          </p:cNvPr>
          <p:cNvCxnSpPr>
            <a:cxnSpLocks/>
          </p:cNvCxnSpPr>
          <p:nvPr/>
        </p:nvCxnSpPr>
        <p:spPr>
          <a:xfrm flipV="1">
            <a:off x="7821210" y="3720522"/>
            <a:ext cx="771573" cy="6431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63FAF99-D178-D1FB-73BC-DA2FCCDC514D}"/>
              </a:ext>
            </a:extLst>
          </p:cNvPr>
          <p:cNvCxnSpPr>
            <a:cxnSpLocks/>
          </p:cNvCxnSpPr>
          <p:nvPr/>
        </p:nvCxnSpPr>
        <p:spPr>
          <a:xfrm flipH="1" flipV="1">
            <a:off x="9109306" y="3826764"/>
            <a:ext cx="136737" cy="10754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947D5DE-3CDE-B2F5-AC2C-4C485B8B7F40}"/>
              </a:ext>
            </a:extLst>
          </p:cNvPr>
          <p:cNvCxnSpPr>
            <a:cxnSpLocks/>
          </p:cNvCxnSpPr>
          <p:nvPr/>
        </p:nvCxnSpPr>
        <p:spPr>
          <a:xfrm flipH="1" flipV="1">
            <a:off x="9541837" y="3574660"/>
            <a:ext cx="950797" cy="537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래픽 1" descr="용지 단색으로 채워진">
            <a:extLst>
              <a:ext uri="{FF2B5EF4-FFF2-40B4-BE49-F238E27FC236}">
                <a16:creationId xmlns:a16="http://schemas.microsoft.com/office/drawing/2014/main" id="{D5F23FA2-7DBD-88C0-ACE2-747949E0584E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82359" y="1910689"/>
            <a:ext cx="642700" cy="64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08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AE3CA-B720-1315-6FCF-9AA239F2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2024년 12월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E352EF-53A5-7946-6321-07007D02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6BA563-E719-7FD0-8E84-41D858F6D04E}"/>
              </a:ext>
            </a:extLst>
          </p:cNvPr>
          <p:cNvSpPr txBox="1"/>
          <p:nvPr/>
        </p:nvSpPr>
        <p:spPr>
          <a:xfrm>
            <a:off x="766634" y="805917"/>
            <a:ext cx="5695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/>
              <a:t>분산형</a:t>
            </a:r>
            <a:r>
              <a:rPr lang="ko-KR" altLang="en-US" sz="3600" dirty="0"/>
              <a:t> 관리 시스템 </a:t>
            </a:r>
            <a:r>
              <a:rPr lang="en-US" altLang="ko-KR" sz="3600" dirty="0"/>
              <a:t>/ </a:t>
            </a:r>
            <a:r>
              <a:rPr lang="ko-KR" altLang="en-US" sz="3600" dirty="0"/>
              <a:t>병렬 작업</a:t>
            </a:r>
            <a:endParaRPr lang="en-US" altLang="ko-KR" sz="2400" dirty="0"/>
          </a:p>
        </p:txBody>
      </p:sp>
      <p:pic>
        <p:nvPicPr>
          <p:cNvPr id="3" name="그래픽 2" descr="데이터베이스 윤곽선">
            <a:extLst>
              <a:ext uri="{FF2B5EF4-FFF2-40B4-BE49-F238E27FC236}">
                <a16:creationId xmlns:a16="http://schemas.microsoft.com/office/drawing/2014/main" id="{84CA0F2D-F4AB-8381-FB17-3CC7B6E8A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1600" y="2654414"/>
            <a:ext cx="1217815" cy="1217815"/>
          </a:xfrm>
          <a:prstGeom prst="rect">
            <a:avLst/>
          </a:prstGeom>
        </p:spPr>
      </p:pic>
      <p:pic>
        <p:nvPicPr>
          <p:cNvPr id="20" name="그래픽 19" descr="지팡이를 든 여자 단색으로 채워진">
            <a:extLst>
              <a:ext uri="{FF2B5EF4-FFF2-40B4-BE49-F238E27FC236}">
                <a16:creationId xmlns:a16="http://schemas.microsoft.com/office/drawing/2014/main" id="{CCE2D698-D379-FDDF-EE31-494D6CED178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9433" y="5010108"/>
            <a:ext cx="914400" cy="914400"/>
          </a:xfrm>
          <a:prstGeom prst="rect">
            <a:avLst/>
          </a:prstGeom>
        </p:spPr>
      </p:pic>
      <p:pic>
        <p:nvPicPr>
          <p:cNvPr id="22" name="그래픽 21" descr="요정 여성 단색으로 채워진">
            <a:extLst>
              <a:ext uri="{FF2B5EF4-FFF2-40B4-BE49-F238E27FC236}">
                <a16:creationId xmlns:a16="http://schemas.microsoft.com/office/drawing/2014/main" id="{BFB6494D-3F61-8290-2371-E081F1923E5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06780" y="1894397"/>
            <a:ext cx="914400" cy="914400"/>
          </a:xfrm>
          <a:prstGeom prst="rect">
            <a:avLst/>
          </a:prstGeom>
        </p:spPr>
      </p:pic>
      <p:pic>
        <p:nvPicPr>
          <p:cNvPr id="36" name="그래픽 35" descr="스케이팅 단색으로 채워진">
            <a:extLst>
              <a:ext uri="{FF2B5EF4-FFF2-40B4-BE49-F238E27FC236}">
                <a16:creationId xmlns:a16="http://schemas.microsoft.com/office/drawing/2014/main" id="{3F382A89-0D03-1040-56A6-0C1F3CC409FA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38836" y="3263322"/>
            <a:ext cx="914400" cy="914400"/>
          </a:xfrm>
          <a:prstGeom prst="rect">
            <a:avLst/>
          </a:prstGeom>
        </p:spPr>
      </p:pic>
      <p:pic>
        <p:nvPicPr>
          <p:cNvPr id="38" name="그래픽 37" descr="영웅 남자 단색으로 채워진">
            <a:extLst>
              <a:ext uri="{FF2B5EF4-FFF2-40B4-BE49-F238E27FC236}">
                <a16:creationId xmlns:a16="http://schemas.microsoft.com/office/drawing/2014/main" id="{31EBF890-3A3B-4422-6649-A8B1E8618EC0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30716" y="4552908"/>
            <a:ext cx="914400" cy="914400"/>
          </a:xfrm>
          <a:prstGeom prst="rect">
            <a:avLst/>
          </a:prstGeom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3C1E9DA-F1AC-D1DD-5AAD-A0FEE5F2A1BA}"/>
              </a:ext>
            </a:extLst>
          </p:cNvPr>
          <p:cNvCxnSpPr/>
          <p:nvPr/>
        </p:nvCxnSpPr>
        <p:spPr>
          <a:xfrm flipH="1">
            <a:off x="1806633" y="3872229"/>
            <a:ext cx="173874" cy="98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721D11A-1EC1-9536-BDCF-80301FCA6613}"/>
              </a:ext>
            </a:extLst>
          </p:cNvPr>
          <p:cNvCxnSpPr>
            <a:cxnSpLocks/>
          </p:cNvCxnSpPr>
          <p:nvPr/>
        </p:nvCxnSpPr>
        <p:spPr>
          <a:xfrm>
            <a:off x="2377011" y="3872229"/>
            <a:ext cx="932579" cy="74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D8E1665-7B1A-6D22-8A47-59553B9963EB}"/>
              </a:ext>
            </a:extLst>
          </p:cNvPr>
          <p:cNvCxnSpPr>
            <a:cxnSpLocks/>
          </p:cNvCxnSpPr>
          <p:nvPr/>
        </p:nvCxnSpPr>
        <p:spPr>
          <a:xfrm>
            <a:off x="2589415" y="3577467"/>
            <a:ext cx="1116679" cy="7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E6400C5-9436-B557-5679-997077C543F7}"/>
              </a:ext>
            </a:extLst>
          </p:cNvPr>
          <p:cNvCxnSpPr>
            <a:cxnSpLocks/>
          </p:cNvCxnSpPr>
          <p:nvPr/>
        </p:nvCxnSpPr>
        <p:spPr>
          <a:xfrm flipV="1">
            <a:off x="2571237" y="2439588"/>
            <a:ext cx="1267599" cy="678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그래픽 50" descr="용지 단색으로 채워진">
            <a:extLst>
              <a:ext uri="{FF2B5EF4-FFF2-40B4-BE49-F238E27FC236}">
                <a16:creationId xmlns:a16="http://schemas.microsoft.com/office/drawing/2014/main" id="{A977CC1F-42B3-B2B4-B063-3290D025848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39948" y="2113290"/>
            <a:ext cx="642700" cy="642700"/>
          </a:xfrm>
          <a:prstGeom prst="rect">
            <a:avLst/>
          </a:prstGeom>
        </p:spPr>
      </p:pic>
      <p:pic>
        <p:nvPicPr>
          <p:cNvPr id="53" name="그래픽 52" descr="요정 여성 단색으로 채워진">
            <a:extLst>
              <a:ext uri="{FF2B5EF4-FFF2-40B4-BE49-F238E27FC236}">
                <a16:creationId xmlns:a16="http://schemas.microsoft.com/office/drawing/2014/main" id="{109CD1EB-4707-0BA8-9133-BEC31B1C085C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43373" y="2971800"/>
            <a:ext cx="914400" cy="914400"/>
          </a:xfrm>
          <a:prstGeom prst="rect">
            <a:avLst/>
          </a:prstGeom>
        </p:spPr>
      </p:pic>
      <p:pic>
        <p:nvPicPr>
          <p:cNvPr id="54" name="그래픽 53" descr="용지 단색으로 채워진">
            <a:extLst>
              <a:ext uri="{FF2B5EF4-FFF2-40B4-BE49-F238E27FC236}">
                <a16:creationId xmlns:a16="http://schemas.microsoft.com/office/drawing/2014/main" id="{BDBDF315-0AB4-A41B-3804-1067E00652BF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28122" y="2434640"/>
            <a:ext cx="642700" cy="642700"/>
          </a:xfrm>
          <a:prstGeom prst="rect">
            <a:avLst/>
          </a:prstGeom>
        </p:spPr>
      </p:pic>
      <p:pic>
        <p:nvPicPr>
          <p:cNvPr id="55" name="그래픽 54" descr="스케이팅 단색으로 채워진">
            <a:extLst>
              <a:ext uri="{FF2B5EF4-FFF2-40B4-BE49-F238E27FC236}">
                <a16:creationId xmlns:a16="http://schemas.microsoft.com/office/drawing/2014/main" id="{B1579356-8CA2-41D3-25F1-35CA34D2F7FA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92272" y="4246405"/>
            <a:ext cx="914400" cy="914400"/>
          </a:xfrm>
          <a:prstGeom prst="rect">
            <a:avLst/>
          </a:prstGeom>
        </p:spPr>
      </p:pic>
      <p:pic>
        <p:nvPicPr>
          <p:cNvPr id="56" name="그래픽 55" descr="용지 단색으로 채워진">
            <a:extLst>
              <a:ext uri="{FF2B5EF4-FFF2-40B4-BE49-F238E27FC236}">
                <a16:creationId xmlns:a16="http://schemas.microsoft.com/office/drawing/2014/main" id="{BA1BF480-4306-83EF-FFA2-04E6BF5F1A3A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78748" y="4533859"/>
            <a:ext cx="642700" cy="642700"/>
          </a:xfrm>
          <a:prstGeom prst="rect">
            <a:avLst/>
          </a:prstGeom>
        </p:spPr>
      </p:pic>
      <p:pic>
        <p:nvPicPr>
          <p:cNvPr id="57" name="그래픽 56" descr="영웅 남자 단색으로 채워진">
            <a:extLst>
              <a:ext uri="{FF2B5EF4-FFF2-40B4-BE49-F238E27FC236}">
                <a16:creationId xmlns:a16="http://schemas.microsoft.com/office/drawing/2014/main" id="{10896BAF-61B3-4D10-E188-0E00029A223C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07924" y="5010108"/>
            <a:ext cx="914400" cy="914400"/>
          </a:xfrm>
          <a:prstGeom prst="rect">
            <a:avLst/>
          </a:prstGeom>
        </p:spPr>
      </p:pic>
      <p:pic>
        <p:nvPicPr>
          <p:cNvPr id="58" name="그래픽 57" descr="용지 단색으로 채워진">
            <a:extLst>
              <a:ext uri="{FF2B5EF4-FFF2-40B4-BE49-F238E27FC236}">
                <a16:creationId xmlns:a16="http://schemas.microsoft.com/office/drawing/2014/main" id="{DB3841E9-DC17-DC02-CD1D-D386E7616D24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98048" y="5284871"/>
            <a:ext cx="642700" cy="642700"/>
          </a:xfrm>
          <a:prstGeom prst="rect">
            <a:avLst/>
          </a:prstGeom>
        </p:spPr>
      </p:pic>
      <p:pic>
        <p:nvPicPr>
          <p:cNvPr id="59" name="그래픽 58" descr="지팡이를 든 여자 단색으로 채워진">
            <a:extLst>
              <a:ext uri="{FF2B5EF4-FFF2-40B4-BE49-F238E27FC236}">
                <a16:creationId xmlns:a16="http://schemas.microsoft.com/office/drawing/2014/main" id="{44B47B94-488F-935C-99C7-7E1E005A5BB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32154" y="3872229"/>
            <a:ext cx="914400" cy="914400"/>
          </a:xfrm>
          <a:prstGeom prst="rect">
            <a:avLst/>
          </a:prstGeom>
        </p:spPr>
      </p:pic>
      <p:pic>
        <p:nvPicPr>
          <p:cNvPr id="60" name="그래픽 59" descr="용지 단색으로 채워진">
            <a:extLst>
              <a:ext uri="{FF2B5EF4-FFF2-40B4-BE49-F238E27FC236}">
                <a16:creationId xmlns:a16="http://schemas.microsoft.com/office/drawing/2014/main" id="{14FFCFB6-DC0C-C6DB-3C8B-20066B74F208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167680" y="4382255"/>
            <a:ext cx="642700" cy="642700"/>
          </a:xfrm>
          <a:prstGeom prst="rect">
            <a:avLst/>
          </a:prstGeom>
        </p:spPr>
      </p:pic>
      <p:pic>
        <p:nvPicPr>
          <p:cNvPr id="61" name="그래픽 60" descr="데이터베이스 윤곽선">
            <a:extLst>
              <a:ext uri="{FF2B5EF4-FFF2-40B4-BE49-F238E27FC236}">
                <a16:creationId xmlns:a16="http://schemas.microsoft.com/office/drawing/2014/main" id="{D4CD7B01-F627-F29F-E7E4-6A9C50077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369" y="2502707"/>
            <a:ext cx="1217815" cy="1217815"/>
          </a:xfrm>
          <a:prstGeom prst="rect">
            <a:avLst/>
          </a:prstGeom>
        </p:spPr>
      </p:pic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85AF360-9BCC-1CEC-C949-BA36AA7FCB4D}"/>
              </a:ext>
            </a:extLst>
          </p:cNvPr>
          <p:cNvCxnSpPr>
            <a:cxnSpLocks/>
          </p:cNvCxnSpPr>
          <p:nvPr/>
        </p:nvCxnSpPr>
        <p:spPr>
          <a:xfrm flipV="1">
            <a:off x="7260052" y="3217872"/>
            <a:ext cx="1122317" cy="1046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08A89D7-6433-2711-4319-797B8E543AFE}"/>
              </a:ext>
            </a:extLst>
          </p:cNvPr>
          <p:cNvCxnSpPr>
            <a:cxnSpLocks/>
          </p:cNvCxnSpPr>
          <p:nvPr/>
        </p:nvCxnSpPr>
        <p:spPr>
          <a:xfrm flipV="1">
            <a:off x="7821210" y="3720522"/>
            <a:ext cx="771573" cy="6431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63FAF99-D178-D1FB-73BC-DA2FCCDC514D}"/>
              </a:ext>
            </a:extLst>
          </p:cNvPr>
          <p:cNvCxnSpPr>
            <a:cxnSpLocks/>
          </p:cNvCxnSpPr>
          <p:nvPr/>
        </p:nvCxnSpPr>
        <p:spPr>
          <a:xfrm flipH="1" flipV="1">
            <a:off x="9109306" y="3826764"/>
            <a:ext cx="136737" cy="10754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947D5DE-3CDE-B2F5-AC2C-4C485B8B7F40}"/>
              </a:ext>
            </a:extLst>
          </p:cNvPr>
          <p:cNvCxnSpPr>
            <a:cxnSpLocks/>
          </p:cNvCxnSpPr>
          <p:nvPr/>
        </p:nvCxnSpPr>
        <p:spPr>
          <a:xfrm flipH="1" flipV="1">
            <a:off x="9541837" y="3574660"/>
            <a:ext cx="950797" cy="537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Apache Subversion - Wikipedia">
            <a:extLst>
              <a:ext uri="{FF2B5EF4-FFF2-40B4-BE49-F238E27FC236}">
                <a16:creationId xmlns:a16="http://schemas.microsoft.com/office/drawing/2014/main" id="{098DEF8A-C531-BDAD-943E-8F7480BF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572" y="2728781"/>
            <a:ext cx="1340676" cy="115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Version Control/Git - Wikiversity">
            <a:extLst>
              <a:ext uri="{FF2B5EF4-FFF2-40B4-BE49-F238E27FC236}">
                <a16:creationId xmlns:a16="http://schemas.microsoft.com/office/drawing/2014/main" id="{5F93C01E-D537-DB8F-02A9-0FCF070AC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430" y="2602137"/>
            <a:ext cx="2592204" cy="108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909525"/>
      </p:ext>
    </p:extLst>
  </p:cSld>
  <p:clrMapOvr>
    <a:masterClrMapping/>
  </p:clrMapOvr>
</p:sld>
</file>

<file path=ppt/theme/theme1.xml><?xml version="1.0" encoding="utf-8"?>
<a:theme xmlns:a="http://schemas.openxmlformats.org/drawingml/2006/main" name="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Pretendard SemiBold"/>
        <a:ea typeface="Pretendard Semi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2255</TotalTime>
  <Words>2074</Words>
  <Application>Microsoft Office PowerPoint</Application>
  <PresentationFormat>와이드스크린</PresentationFormat>
  <Paragraphs>441</Paragraphs>
  <Slides>38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Pretendard Medium</vt:lpstr>
      <vt:lpstr>Pretendard SemiBold</vt:lpstr>
      <vt:lpstr>맑은 고딕</vt:lpstr>
      <vt:lpstr>Arial</vt:lpstr>
      <vt:lpstr>코딩온템플릿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Git 설치하기</vt:lpstr>
      <vt:lpstr>Git Bash</vt:lpstr>
      <vt:lpstr>PowerPoint 프레젠테이션</vt:lpstr>
      <vt:lpstr>PowerPoint 프레젠테이션</vt:lpstr>
      <vt:lpstr>Git Bash 리눅스 명령어 연습하기!</vt:lpstr>
      <vt:lpstr>PowerPoint 프레젠테이션</vt:lpstr>
      <vt:lpstr>뜬금 없지만 GitHub 회원가입!</vt:lpstr>
      <vt:lpstr>Git 초기 세팅</vt:lpstr>
      <vt:lpstr>PowerPoint 프레젠테이션</vt:lpstr>
      <vt:lpstr>Git Repository</vt:lpstr>
      <vt:lpstr>Git Commit</vt:lpstr>
      <vt:lpstr>Commit Node</vt:lpstr>
      <vt:lpstr>실습. Git 테스트</vt:lpstr>
      <vt:lpstr>Commit 되돌리기 </vt:lpstr>
      <vt:lpstr>Commit 되돌리기</vt:lpstr>
      <vt:lpstr>Commit 되돌리기</vt:lpstr>
      <vt:lpstr>Commit 되돌리기</vt:lpstr>
      <vt:lpstr>실습. Reset, Revert</vt:lpstr>
      <vt:lpstr>실습. Reset, Revert</vt:lpstr>
      <vt:lpstr>Git Branch</vt:lpstr>
      <vt:lpstr>Branch?</vt:lpstr>
      <vt:lpstr>Git Branch?</vt:lpstr>
      <vt:lpstr>Git Branch?</vt:lpstr>
      <vt:lpstr>Git Branch?</vt:lpstr>
      <vt:lpstr>Git Branch 명령어</vt:lpstr>
      <vt:lpstr>실습. Git Branch</vt:lpstr>
      <vt:lpstr>Merge Conflict</vt:lpstr>
      <vt:lpstr>Merge Conflict</vt:lpstr>
      <vt:lpstr>실습. Merge Conflict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석화 정</cp:lastModifiedBy>
  <cp:revision>359</cp:revision>
  <cp:lastPrinted>2024-12-10T00:00:46Z</cp:lastPrinted>
  <dcterms:created xsi:type="dcterms:W3CDTF">2022-06-26T11:10:22Z</dcterms:created>
  <dcterms:modified xsi:type="dcterms:W3CDTF">2024-12-10T10:00:30Z</dcterms:modified>
</cp:coreProperties>
</file>