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2"/>
  </p:notesMasterIdLst>
  <p:sldIdLst>
    <p:sldId id="752" r:id="rId2"/>
    <p:sldId id="256" r:id="rId3"/>
    <p:sldId id="680" r:id="rId4"/>
    <p:sldId id="710" r:id="rId5"/>
    <p:sldId id="711" r:id="rId6"/>
    <p:sldId id="712" r:id="rId7"/>
    <p:sldId id="713" r:id="rId8"/>
    <p:sldId id="714" r:id="rId9"/>
    <p:sldId id="715" r:id="rId10"/>
    <p:sldId id="716" r:id="rId11"/>
    <p:sldId id="717" r:id="rId12"/>
    <p:sldId id="718" r:id="rId13"/>
    <p:sldId id="736" r:id="rId14"/>
    <p:sldId id="737" r:id="rId15"/>
    <p:sldId id="720" r:id="rId16"/>
    <p:sldId id="721" r:id="rId17"/>
    <p:sldId id="723" r:id="rId18"/>
    <p:sldId id="725" r:id="rId19"/>
    <p:sldId id="726" r:id="rId20"/>
    <p:sldId id="727" r:id="rId21"/>
    <p:sldId id="730" r:id="rId22"/>
    <p:sldId id="731" r:id="rId23"/>
    <p:sldId id="732" r:id="rId24"/>
    <p:sldId id="734" r:id="rId25"/>
    <p:sldId id="735" r:id="rId26"/>
    <p:sldId id="733" r:id="rId27"/>
    <p:sldId id="753" r:id="rId28"/>
    <p:sldId id="750" r:id="rId29"/>
    <p:sldId id="741" r:id="rId30"/>
    <p:sldId id="742" r:id="rId31"/>
    <p:sldId id="744" r:id="rId32"/>
    <p:sldId id="746" r:id="rId33"/>
    <p:sldId id="747" r:id="rId34"/>
    <p:sldId id="748" r:id="rId35"/>
    <p:sldId id="749" r:id="rId36"/>
    <p:sldId id="751" r:id="rId37"/>
    <p:sldId id="738" r:id="rId38"/>
    <p:sldId id="739" r:id="rId39"/>
    <p:sldId id="740" r:id="rId40"/>
    <p:sldId id="754" r:id="rId41"/>
  </p:sldIdLst>
  <p:sldSz cx="12192000" cy="6858000"/>
  <p:notesSz cx="6858000" cy="9144000"/>
  <p:embeddedFontLst>
    <p:embeddedFont>
      <p:font typeface="AppleSDGothicNeoB00" panose="02000503000000000000" pitchFamily="2" charset="-127"/>
      <p:regular r:id="rId43"/>
    </p:embeddedFont>
    <p:embeddedFont>
      <p:font typeface="AppleSDGothicNeoH00" panose="02000503000000000000" pitchFamily="2" charset="-127"/>
      <p:regular r:id="rId44"/>
    </p:embeddedFont>
    <p:embeddedFont>
      <p:font typeface="Cascadia Mono" panose="020B0609020000020004" pitchFamily="49" charset="0"/>
      <p:regular r:id="rId45"/>
      <p:bold r:id="rId46"/>
      <p:italic r:id="rId47"/>
      <p:boldItalic r:id="rId48"/>
    </p:embeddedFont>
    <p:embeddedFont>
      <p:font typeface="나눔바른고딕" panose="020B0603020101020101" pitchFamily="50" charset="-127"/>
      <p:regular r:id="rId49"/>
      <p:bold r:id="rId50"/>
    </p:embeddedFont>
    <p:embeddedFont>
      <p:font typeface="맑은 고딕" panose="020B0503020000020004" pitchFamily="50" charset="-127"/>
      <p:regular r:id="rId51"/>
      <p:bold r:id="rId5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2C"/>
    <a:srgbClr val="A31515"/>
    <a:srgbClr val="0000FF"/>
    <a:srgbClr val="008000"/>
    <a:srgbClr val="F9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7" autoAdjust="0"/>
    <p:restoredTop sz="80182" autoAdjust="0"/>
  </p:normalViewPr>
  <p:slideViewPr>
    <p:cSldViewPr snapToGrid="0">
      <p:cViewPr varScale="1">
        <p:scale>
          <a:sx n="127" d="100"/>
          <a:sy n="127" d="100"/>
        </p:scale>
        <p:origin x="1116" y="126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0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1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2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1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3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0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1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https://github.com/johnAtSpreatics/SFS3_WindowsFormsApp1/settings/rules/2979040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3755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https://github.com/johnAtSpreatics/SFS3_WindowsFormsApp1/settings/rules/2979040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54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9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7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8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60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7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1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9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12-15(Sun)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dejavuhyo.github.io/posts/difference-between-git-clone-and-git-for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pools.kr/2017/01/31/%EA%B0%9C%EB%B0%9C%EB%B0%94%EB%B3%B4%EB%93%A4-1%ED%99%94-git-back-to-the-futur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lifefun.tistory.com/16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  <p:sp>
        <p:nvSpPr>
          <p:cNvPr id="8" name="부제목 9">
            <a:extLst>
              <a:ext uri="{FF2B5EF4-FFF2-40B4-BE49-F238E27FC236}">
                <a16:creationId xmlns:a16="http://schemas.microsoft.com/office/drawing/2014/main" id="{756DB36A-D695-8818-55CE-5A556DB92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</p:txBody>
      </p:sp>
    </p:spTree>
    <p:extLst>
      <p:ext uri="{BB962C8B-B14F-4D97-AF65-F5344CB8AC3E}">
        <p14:creationId xmlns:p14="http://schemas.microsoft.com/office/powerpoint/2010/main" val="127361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C4EBEA7D-958A-F38C-AC8B-EDC35AE7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" y="1710267"/>
            <a:ext cx="5468869" cy="321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901907" y="5239906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코드에 변동 사항이 생기면</a:t>
            </a:r>
          </a:p>
        </p:txBody>
      </p:sp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9131DB4-C1B0-1783-80C2-C37834E0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91" y="3487800"/>
            <a:ext cx="3696467" cy="143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6879091" y="5237277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Add </a:t>
            </a:r>
            <a:r>
              <a:rPr lang="ko-KR" altLang="en-US" sz="2400"/>
              <a:t>할 요소가 표시됨</a:t>
            </a:r>
          </a:p>
        </p:txBody>
      </p:sp>
    </p:spTree>
    <p:extLst>
      <p:ext uri="{BB962C8B-B14F-4D97-AF65-F5344CB8AC3E}">
        <p14:creationId xmlns:p14="http://schemas.microsoft.com/office/powerpoint/2010/main" val="4228440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759543" y="5436724"/>
            <a:ext cx="550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클릭하여 자세한 변동 사항을 체크 할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3915757" y="1424332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변경 사항에 대해 </a:t>
            </a:r>
            <a:r>
              <a:rPr lang="en-US" altLang="ko-KR" sz="2400"/>
              <a:t>Add </a:t>
            </a:r>
            <a:r>
              <a:rPr lang="ko-KR" altLang="en-US" sz="2400"/>
              <a:t>실행</a:t>
            </a:r>
          </a:p>
        </p:txBody>
      </p:sp>
      <p:pic>
        <p:nvPicPr>
          <p:cNvPr id="6" name="그림 5" descr="텍스트, 소프트웨어, 라인, 번호이(가) 표시된 사진&#10;&#10;자동 생성된 설명">
            <a:extLst>
              <a:ext uri="{FF2B5EF4-FFF2-40B4-BE49-F238E27FC236}">
                <a16:creationId xmlns:a16="http://schemas.microsoft.com/office/drawing/2014/main" id="{1326A619-9222-8F71-319C-BE883D96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3" y="2103705"/>
            <a:ext cx="10405171" cy="32133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921000" y="2539120"/>
            <a:ext cx="1667933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57F48D-BB53-013C-1DC2-AE4B3F8EE850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3754967" y="1885997"/>
            <a:ext cx="1888186" cy="6531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0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1439F8-5509-A44A-A914-D885CAA9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53" y="1615961"/>
            <a:ext cx="4148975" cy="2395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Commit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3292418" y="507781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메모 작성 및 </a:t>
            </a:r>
            <a:r>
              <a:rPr lang="en-US" altLang="ko-KR" sz="2400"/>
              <a:t>Commit</a:t>
            </a:r>
            <a:r>
              <a:rPr lang="ko-KR" altLang="en-US" sz="2400"/>
              <a:t>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353734" y="2825862"/>
            <a:ext cx="2209799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858E3CF-7D82-09D1-604C-27282BB2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66" y="882533"/>
            <a:ext cx="3441967" cy="50929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7267633" y="2716069"/>
            <a:ext cx="13853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C6765-BB7C-9AFE-0D75-94AACEE27054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5013402" y="2898968"/>
            <a:ext cx="2254231" cy="21788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42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330086" y="241842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B1D8EE-E5D1-3E5B-8F71-9E6E0FA721C9}"/>
              </a:ext>
            </a:extLst>
          </p:cNvPr>
          <p:cNvSpPr/>
          <p:nvPr/>
        </p:nvSpPr>
        <p:spPr>
          <a:xfrm>
            <a:off x="8994119" y="2386483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4928440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23E06B-A4CF-05D5-2CBB-9682CBAECCEE}"/>
              </a:ext>
            </a:extLst>
          </p:cNvPr>
          <p:cNvSpPr/>
          <p:nvPr/>
        </p:nvSpPr>
        <p:spPr>
          <a:xfrm>
            <a:off x="7589772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619676" y="2442956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</a:t>
            </a:r>
            <a:r>
              <a:rPr lang="ko-KR" altLang="en-US"/>
              <a:t> 또는</a:t>
            </a:r>
            <a:endParaRPr lang="en-US" altLang="ko-KR"/>
          </a:p>
          <a:p>
            <a:r>
              <a:rPr lang="en-US" altLang="ko-KR"/>
              <a:t>main </a:t>
            </a:r>
            <a:r>
              <a:rPr lang="ko-KR" altLang="en-US"/>
              <a:t>브랜치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619676" y="396485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사용자별 또는</a:t>
            </a:r>
            <a:endParaRPr lang="en-US" altLang="ko-KR"/>
          </a:p>
          <a:p>
            <a:r>
              <a:rPr lang="ko-KR" altLang="en-US"/>
              <a:t>목적별 브랜치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01EE5-128A-E4C2-D27F-B2F58A4A0CAE}"/>
              </a:ext>
            </a:extLst>
          </p:cNvPr>
          <p:cNvCxnSpPr>
            <a:stCxn id="3" idx="7"/>
          </p:cNvCxnSpPr>
          <p:nvPr/>
        </p:nvCxnSpPr>
        <p:spPr>
          <a:xfrm flipV="1">
            <a:off x="3929967" y="1980119"/>
            <a:ext cx="624357" cy="541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EF0511-D040-F995-5753-E7D7D09EAA61}"/>
              </a:ext>
            </a:extLst>
          </p:cNvPr>
          <p:cNvSpPr txBox="1"/>
          <p:nvPr/>
        </p:nvSpPr>
        <p:spPr>
          <a:xfrm>
            <a:off x="3330086" y="160004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</a:t>
            </a:r>
            <a:r>
              <a:rPr lang="ko-KR" altLang="en-US"/>
              <a:t>에 올라가 있는 리모트 </a:t>
            </a:r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B51F2-8A79-1C2B-E1A4-DCC74B8E6879}"/>
              </a:ext>
            </a:extLst>
          </p:cNvPr>
          <p:cNvSpPr txBox="1"/>
          <p:nvPr/>
        </p:nvSpPr>
        <p:spPr>
          <a:xfrm>
            <a:off x="5082354" y="553590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</a:t>
            </a:r>
            <a:r>
              <a:rPr lang="en-US" altLang="ko-KR"/>
              <a:t>PC</a:t>
            </a:r>
            <a:r>
              <a:rPr lang="ko-KR" altLang="en-US"/>
              <a:t>에 있는 로컬 </a:t>
            </a:r>
            <a:r>
              <a:rPr lang="en-US" altLang="ko-KR"/>
              <a:t>Repo.</a:t>
            </a: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8C02EA-E606-1258-D87F-E5EDA78C2E18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5528321" y="4523379"/>
            <a:ext cx="807742" cy="10125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988962" y="2766122"/>
            <a:ext cx="1341124" cy="370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D6CC50-330D-4170-3E93-C6E55A892C1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3929967" y="3018307"/>
            <a:ext cx="1101396" cy="100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2AD28A-078B-0610-64B1-80D4D73C50E4}"/>
              </a:ext>
            </a:extLst>
          </p:cNvPr>
          <p:cNvSpPr txBox="1"/>
          <p:nvPr/>
        </p:nvSpPr>
        <p:spPr>
          <a:xfrm>
            <a:off x="4157825" y="2737817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/>
              <a:t>Branch</a:t>
            </a:r>
            <a:r>
              <a:rPr lang="ko-KR" altLang="en-US"/>
              <a:t> 생성 및 </a:t>
            </a:r>
            <a:r>
              <a:rPr lang="en-US" altLang="ko-KR"/>
              <a:t>Check out </a:t>
            </a:r>
            <a:br>
              <a:rPr lang="en-US" altLang="ko-KR"/>
            </a:br>
            <a:r>
              <a:rPr lang="ko-KR" altLang="en-US"/>
              <a:t>또는 </a:t>
            </a:r>
            <a:r>
              <a:rPr lang="en-US" altLang="ko-KR"/>
              <a:t>Switch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4F7675-8700-BD46-8BAB-F6C5F044FAC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631244" y="4274900"/>
            <a:ext cx="1958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29BE3-B67E-4875-34BB-7BA64B5AFB28}"/>
              </a:ext>
            </a:extLst>
          </p:cNvPr>
          <p:cNvSpPr txBox="1"/>
          <p:nvPr/>
        </p:nvSpPr>
        <p:spPr>
          <a:xfrm>
            <a:off x="4899892" y="34128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/>
              <a:t>변동사항 커밋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2053082" y="4274900"/>
            <a:ext cx="2875358" cy="1312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068980" y="468016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 완료 후 커밋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645403-D43D-D290-2655-66099E082CC9}"/>
              </a:ext>
            </a:extLst>
          </p:cNvPr>
          <p:cNvCxnSpPr>
            <a:cxnSpLocks/>
            <a:stCxn id="15" idx="7"/>
            <a:endCxn id="10" idx="3"/>
          </p:cNvCxnSpPr>
          <p:nvPr/>
        </p:nvCxnSpPr>
        <p:spPr>
          <a:xfrm flipV="1">
            <a:off x="8189653" y="2986364"/>
            <a:ext cx="907389" cy="1040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93FEA4-0DB1-CB6C-F0BE-0AEF3B790457}"/>
              </a:ext>
            </a:extLst>
          </p:cNvPr>
          <p:cNvSpPr txBox="1"/>
          <p:nvPr/>
        </p:nvSpPr>
        <p:spPr>
          <a:xfrm>
            <a:off x="8431786" y="419511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커밋</a:t>
            </a:r>
            <a:r>
              <a:rPr lang="ko-KR" altLang="en-US" dirty="0"/>
              <a:t> 내용 </a:t>
            </a:r>
            <a:r>
              <a:rPr lang="en-US" altLang="ko-KR" dirty="0"/>
              <a:t>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E199CB-9258-1441-281F-6D0FA706B744}"/>
              </a:ext>
            </a:extLst>
          </p:cNvPr>
          <p:cNvSpPr txBox="1"/>
          <p:nvPr/>
        </p:nvSpPr>
        <p:spPr>
          <a:xfrm>
            <a:off x="8638074" y="1686290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</a:t>
            </a:r>
            <a:r>
              <a:rPr lang="ko-KR" altLang="en-US"/>
              <a:t>또는 </a:t>
            </a:r>
            <a:r>
              <a:rPr lang="en-US" altLang="ko-KR"/>
              <a:t>main </a:t>
            </a:r>
            <a:r>
              <a:rPr lang="ko-KR" altLang="en-US"/>
              <a:t>브랜치 </a:t>
            </a:r>
            <a:endParaRPr lang="en-US" altLang="ko-KR"/>
          </a:p>
          <a:p>
            <a:r>
              <a:rPr lang="ko-KR" altLang="en-US"/>
              <a:t>관리자가 </a:t>
            </a:r>
            <a:r>
              <a:rPr lang="en-US" altLang="ko-KR"/>
              <a:t>Merge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3DF6A-AC0C-70A1-62C3-9B338DC852F9}"/>
              </a:ext>
            </a:extLst>
          </p:cNvPr>
          <p:cNvSpPr txBox="1"/>
          <p:nvPr/>
        </p:nvSpPr>
        <p:spPr>
          <a:xfrm>
            <a:off x="8886121" y="3184084"/>
            <a:ext cx="308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master </a:t>
            </a:r>
            <a:r>
              <a:rPr lang="ko-KR" altLang="en-US" dirty="0"/>
              <a:t>또는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관리자에게 </a:t>
            </a:r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71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116726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3114208" y="4269870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951929" y="293335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브랜치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951929" y="443709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브랜치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837108" y="3118018"/>
            <a:ext cx="1279618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1870770" y="4621272"/>
            <a:ext cx="1243438" cy="484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527819" y="2689310"/>
            <a:ext cx="3485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 브랜치의 커밋 노드에서 </a:t>
            </a:r>
            <a:endParaRPr lang="en-US" altLang="ko-KR"/>
          </a:p>
          <a:p>
            <a:r>
              <a:rPr lang="ko-KR" altLang="en-US" b="1">
                <a:solidFill>
                  <a:schemeClr val="accent2">
                    <a:lumMod val="75000"/>
                  </a:schemeClr>
                </a:solidFill>
              </a:rPr>
              <a:t>같은 파일의 같은 부분</a:t>
            </a:r>
            <a:r>
              <a:rPr lang="ko-KR" altLang="en-US"/>
              <a:t>을 편집했다면 </a:t>
            </a:r>
            <a:endParaRPr lang="en-US" altLang="ko-KR"/>
          </a:p>
          <a:p>
            <a:r>
              <a:rPr lang="en-US" altLang="ko-KR"/>
              <a:t>Merge</a:t>
            </a:r>
            <a:r>
              <a:rPr lang="ko-KR" altLang="en-US"/>
              <a:t>가 안됨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둘 중 하나의 변동 사항을 포기해야함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0FAAC-B792-3658-5C19-537A8B521F3F}"/>
              </a:ext>
            </a:extLst>
          </p:cNvPr>
          <p:cNvSpPr txBox="1"/>
          <p:nvPr/>
        </p:nvSpPr>
        <p:spPr>
          <a:xfrm>
            <a:off x="2969320" y="22305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main.cs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FF0DB-7AB6-29E9-ADA1-E7668366FF69}"/>
              </a:ext>
            </a:extLst>
          </p:cNvPr>
          <p:cNvSpPr txBox="1"/>
          <p:nvPr/>
        </p:nvSpPr>
        <p:spPr>
          <a:xfrm>
            <a:off x="2969320" y="38028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main.cs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8632C4-A432-D362-A8AA-3C0FD8F298E9}"/>
              </a:ext>
            </a:extLst>
          </p:cNvPr>
          <p:cNvSpPr/>
          <p:nvPr/>
        </p:nvSpPr>
        <p:spPr>
          <a:xfrm>
            <a:off x="6629400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51190-CC07-5ACE-225B-3D65406F66AF}"/>
              </a:ext>
            </a:extLst>
          </p:cNvPr>
          <p:cNvSpPr txBox="1"/>
          <p:nvPr/>
        </p:nvSpPr>
        <p:spPr>
          <a:xfrm>
            <a:off x="4070164" y="1403441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my_num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DB912-F0E7-911D-C172-40D915C2F3F6}"/>
              </a:ext>
            </a:extLst>
          </p:cNvPr>
          <p:cNvSpPr txBox="1"/>
          <p:nvPr/>
        </p:nvSpPr>
        <p:spPr>
          <a:xfrm>
            <a:off x="4070163" y="4716893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num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517126-544B-F9CE-1DBC-471D7426393E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3819530" y="3118018"/>
            <a:ext cx="2809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29B605-18DE-BA18-888A-CBD1CA293C53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3817012" y="3366497"/>
            <a:ext cx="2915311" cy="125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B0FF999-0BB6-10CF-8982-572AC935A0F1}"/>
              </a:ext>
            </a:extLst>
          </p:cNvPr>
          <p:cNvGrpSpPr/>
          <p:nvPr/>
        </p:nvGrpSpPr>
        <p:grpSpPr>
          <a:xfrm>
            <a:off x="5094111" y="3885983"/>
            <a:ext cx="260708" cy="255672"/>
            <a:chOff x="1108296" y="1802104"/>
            <a:chExt cx="260708" cy="255672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EC9D9D3-CB7A-BA84-2FBB-049C82AC97B0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BED9AF-4F73-7C2A-A023-82F4EE944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B3C98-2076-8839-0CE4-452469DE2E98}"/>
              </a:ext>
            </a:extLst>
          </p:cNvPr>
          <p:cNvCxnSpPr/>
          <p:nvPr/>
        </p:nvCxnSpPr>
        <p:spPr>
          <a:xfrm>
            <a:off x="4584002" y="2531867"/>
            <a:ext cx="157941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E4F8-939A-C3AA-8874-E1E729DB7EBE}"/>
              </a:ext>
            </a:extLst>
          </p:cNvPr>
          <p:cNvCxnSpPr>
            <a:cxnSpLocks/>
          </p:cNvCxnSpPr>
          <p:nvPr/>
        </p:nvCxnSpPr>
        <p:spPr>
          <a:xfrm>
            <a:off x="4584002" y="5835546"/>
            <a:ext cx="12500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95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83D6A58-2871-8FB4-F284-E9A826CB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21" y="1510472"/>
            <a:ext cx="5866207" cy="29018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1427959" y="5553072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개발에 사용할 브랜치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6251633" y="2098002"/>
            <a:ext cx="46619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07FAD8A-05E4-5C17-9EF3-07EB7D437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9" y="1510472"/>
            <a:ext cx="3176086" cy="3837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FA975-044F-AB91-6F9F-3AA867C3CB0E}"/>
              </a:ext>
            </a:extLst>
          </p:cNvPr>
          <p:cNvSpPr/>
          <p:nvPr/>
        </p:nvSpPr>
        <p:spPr>
          <a:xfrm>
            <a:off x="1383298" y="2682203"/>
            <a:ext cx="3176085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145521" y="4592135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브랜치 이름과 뻗어 나올 원래 브랜치 선택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F610C-3EE1-D071-E251-8E3E6763D849}"/>
              </a:ext>
            </a:extLst>
          </p:cNvPr>
          <p:cNvCxnSpPr/>
          <p:nvPr/>
        </p:nvCxnSpPr>
        <p:spPr>
          <a:xfrm>
            <a:off x="5283200" y="3429000"/>
            <a:ext cx="12869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E262A-8A48-25D4-4300-FD55FCFDA32B}"/>
              </a:ext>
            </a:extLst>
          </p:cNvPr>
          <p:cNvSpPr txBox="1"/>
          <p:nvPr/>
        </p:nvSpPr>
        <p:spPr>
          <a:xfrm>
            <a:off x="6647598" y="3082014"/>
            <a:ext cx="3869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브랜치 생성과 동시에 체크아웃</a:t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브랜치 변경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0910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648622" y="4822967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Commit </a:t>
            </a:r>
            <a:r>
              <a:rPr lang="ko-KR" altLang="en-US" sz="2400"/>
              <a:t>할 내용이 없어야 체크아웃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6734099" y="5420507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개인 브랜치로 </a:t>
            </a:r>
            <a:r>
              <a:rPr lang="en-US" altLang="ko-KR" sz="2400"/>
              <a:t>Push</a:t>
            </a:r>
            <a:endParaRPr lang="ko-KR" altLang="en-US" sz="2400"/>
          </a:p>
        </p:txBody>
      </p:sp>
      <p:pic>
        <p:nvPicPr>
          <p:cNvPr id="10" name="그림 9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7BDB46E-0EB1-5197-7EF3-AE3075EC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817042"/>
            <a:ext cx="5239019" cy="2775093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99" y="1352626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6801966" y="2792268"/>
            <a:ext cx="2562167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13E4F8-CE1C-868F-3DE7-EDBABB179C19}"/>
              </a:ext>
            </a:extLst>
          </p:cNvPr>
          <p:cNvSpPr/>
          <p:nvPr/>
        </p:nvSpPr>
        <p:spPr>
          <a:xfrm>
            <a:off x="10019300" y="2800735"/>
            <a:ext cx="360834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V="1">
            <a:off x="9361741" y="3234266"/>
            <a:ext cx="837976" cy="2417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8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311699" y="1601483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Pull Request </a:t>
            </a:r>
            <a:r>
              <a:rPr lang="ko-KR" altLang="en-US" sz="2400"/>
              <a:t>만들기</a:t>
            </a:r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" y="1407032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968434" y="2487468"/>
            <a:ext cx="1859434" cy="3132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2827868" y="1832316"/>
            <a:ext cx="2483831" cy="811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1A0CA3-274A-6BB1-A17F-22661156396C}"/>
              </a:ext>
            </a:extLst>
          </p:cNvPr>
          <p:cNvSpPr txBox="1"/>
          <p:nvPr/>
        </p:nvSpPr>
        <p:spPr>
          <a:xfrm>
            <a:off x="5311699" y="2453674"/>
            <a:ext cx="6388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6"/>
                </a:solidFill>
              </a:rPr>
              <a:t>* Pull</a:t>
            </a:r>
            <a:r>
              <a:rPr lang="ko-KR" altLang="en-US" sz="2400" b="1">
                <a:solidFill>
                  <a:schemeClr val="accent6"/>
                </a:solidFill>
              </a:rPr>
              <a:t> </a:t>
            </a:r>
            <a:r>
              <a:rPr lang="en-US" altLang="ko-KR" sz="2400" b="1">
                <a:solidFill>
                  <a:schemeClr val="accent6"/>
                </a:solidFill>
              </a:rPr>
              <a:t>Request</a:t>
            </a:r>
            <a:r>
              <a:rPr lang="ko-KR" altLang="en-US" sz="2400" b="1">
                <a:solidFill>
                  <a:schemeClr val="accent6"/>
                </a:solidFill>
              </a:rPr>
              <a:t> 란</a:t>
            </a:r>
            <a:r>
              <a:rPr lang="en-US" altLang="ko-KR" sz="2400" b="1">
                <a:solidFill>
                  <a:schemeClr val="accent6"/>
                </a:solidFill>
              </a:rPr>
              <a:t>?</a:t>
            </a:r>
          </a:p>
          <a:p>
            <a:endParaRPr lang="en-US" altLang="ko-KR" sz="2400"/>
          </a:p>
          <a:p>
            <a:r>
              <a:rPr lang="en-US" altLang="ko-KR" sz="2400"/>
              <a:t>master </a:t>
            </a:r>
            <a:r>
              <a:rPr lang="ko-KR" altLang="en-US" sz="2400"/>
              <a:t>또는 </a:t>
            </a:r>
            <a:r>
              <a:rPr lang="en-US" altLang="ko-KR" sz="2400"/>
              <a:t>main </a:t>
            </a:r>
            <a:r>
              <a:rPr lang="ko-KR" altLang="en-US" sz="2400"/>
              <a:t>브랜치 관리자에게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개인 브랜치에서 </a:t>
            </a:r>
            <a:r>
              <a:rPr lang="en-US" altLang="ko-KR" sz="2400"/>
              <a:t>Push </a:t>
            </a:r>
            <a:r>
              <a:rPr lang="ko-KR" altLang="en-US" sz="2400"/>
              <a:t>한 내용을 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master </a:t>
            </a:r>
            <a:r>
              <a:rPr lang="ko-KR" altLang="en-US" sz="2400"/>
              <a:t>또는 </a:t>
            </a:r>
            <a:r>
              <a:rPr lang="en-US" altLang="ko-KR" sz="2400"/>
              <a:t>main </a:t>
            </a:r>
            <a:r>
              <a:rPr lang="ko-KR" altLang="en-US" sz="2400"/>
              <a:t>브랜치와 </a:t>
            </a:r>
            <a:r>
              <a:rPr lang="en-US" altLang="ko-KR" sz="2400"/>
              <a:t>Merge </a:t>
            </a:r>
            <a:r>
              <a:rPr lang="ko-KR" altLang="en-US" sz="2400"/>
              <a:t>해달라는 요청</a:t>
            </a:r>
          </a:p>
        </p:txBody>
      </p:sp>
    </p:spTree>
    <p:extLst>
      <p:ext uri="{BB962C8B-B14F-4D97-AF65-F5344CB8AC3E}">
        <p14:creationId xmlns:p14="http://schemas.microsoft.com/office/powerpoint/2010/main" val="2003938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25E7E06-CC6E-7E81-2000-3805131A6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>
          <a:xfrm>
            <a:off x="2368419" y="965636"/>
            <a:ext cx="7455161" cy="4723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2579940" y="5785922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</a:t>
            </a:r>
            <a:r>
              <a:rPr lang="ko-KR" altLang="en-US" sz="2400"/>
              <a:t> </a:t>
            </a:r>
            <a:r>
              <a:rPr lang="en-US" altLang="ko-KR" sz="2400"/>
              <a:t>Pull Request </a:t>
            </a:r>
            <a:r>
              <a:rPr lang="ko-KR" altLang="en-US" sz="2400"/>
              <a:t>페이지가 자동으로 열림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A3949-F6B2-77E1-6C15-934A002C6605}"/>
              </a:ext>
            </a:extLst>
          </p:cNvPr>
          <p:cNvSpPr/>
          <p:nvPr/>
        </p:nvSpPr>
        <p:spPr>
          <a:xfrm>
            <a:off x="5955301" y="4942802"/>
            <a:ext cx="1503832" cy="3234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47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1851807" y="5503468"/>
            <a:ext cx="560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 Repo. </a:t>
            </a:r>
            <a:r>
              <a:rPr lang="ko-KR" altLang="en-US" sz="2400"/>
              <a:t>관리자에게 이렇게 요청이 옴 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DB3286D-2F60-1568-E97B-1E3F369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6" y="1472033"/>
            <a:ext cx="8121829" cy="40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651760"/>
            <a:ext cx="7772498" cy="1263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</a:rPr>
              <a:t>Visual Studio &amp; Git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5E32E60-9C3D-3F85-DA12-D8423817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0" y="1393297"/>
            <a:ext cx="8964660" cy="3205796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0ADF8B-72C7-3185-38EB-12D823B08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1" y="4698020"/>
            <a:ext cx="8903269" cy="1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7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8D7DB-93AA-8E9B-146C-2CC028D6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81" y="1453021"/>
            <a:ext cx="4620833" cy="4151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4084168" y="1903269"/>
            <a:ext cx="318499" cy="348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6714067" y="1616036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Fetch </a:t>
            </a:r>
            <a:r>
              <a:rPr lang="ko-KR" altLang="en-US" sz="2400"/>
              <a:t>버튼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402667" y="1846869"/>
            <a:ext cx="2311400" cy="23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37931-1F5B-24E6-B6E5-9E0E57CAC2C8}"/>
              </a:ext>
            </a:extLst>
          </p:cNvPr>
          <p:cNvSpPr/>
          <p:nvPr/>
        </p:nvSpPr>
        <p:spPr>
          <a:xfrm>
            <a:off x="2206176" y="2252132"/>
            <a:ext cx="3415691" cy="7958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4768B5-3154-0B69-B97B-2567A91164C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621867" y="2650066"/>
            <a:ext cx="1016000" cy="572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EE74F-39D9-F023-285D-C292208EB1FA}"/>
              </a:ext>
            </a:extLst>
          </p:cNvPr>
          <p:cNvSpPr txBox="1"/>
          <p:nvPr/>
        </p:nvSpPr>
        <p:spPr>
          <a:xfrm>
            <a:off x="6637867" y="2991597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전체 커밋 목록에서 </a:t>
            </a:r>
            <a:r>
              <a:rPr lang="en-US" altLang="ko-KR" sz="2400"/>
              <a:t>Fetch </a:t>
            </a:r>
            <a:r>
              <a:rPr lang="ko-KR" altLang="en-US" sz="2400"/>
              <a:t>내용 확인</a:t>
            </a:r>
          </a:p>
        </p:txBody>
      </p:sp>
    </p:spTree>
    <p:extLst>
      <p:ext uri="{BB962C8B-B14F-4D97-AF65-F5344CB8AC3E}">
        <p14:creationId xmlns:p14="http://schemas.microsoft.com/office/powerpoint/2010/main" val="2364517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8" y="2462702"/>
            <a:ext cx="11057458" cy="2998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3118968" y="3418801"/>
            <a:ext cx="8319499" cy="5435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399522" y="1920201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다른 사람이 같은 브랜치에 커밋한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278718" y="2381866"/>
            <a:ext cx="530278" cy="10369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947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93" b="2259"/>
          <a:stretch/>
        </p:blipFill>
        <p:spPr>
          <a:xfrm>
            <a:off x="1240560" y="2134196"/>
            <a:ext cx="8208240" cy="35368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6350000" y="3308734"/>
            <a:ext cx="338667" cy="365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958322" y="1420667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Pull</a:t>
            </a:r>
            <a:r>
              <a:rPr lang="ko-KR" altLang="en-US" sz="2400"/>
              <a:t> 하여 변동 사항 적용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519334" y="1882332"/>
            <a:ext cx="998069" cy="1426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23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E8C915-3959-59F9-C3E0-5E8C3D38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57" y="1185404"/>
            <a:ext cx="7090900" cy="49769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5602514" y="2133077"/>
            <a:ext cx="2859315" cy="7480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2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98902-D86F-08CB-BF17-49BE3EAC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1252991"/>
            <a:ext cx="6770914" cy="4752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D4057-1A00-80D6-F278-D078DC053555}"/>
              </a:ext>
            </a:extLst>
          </p:cNvPr>
          <p:cNvSpPr/>
          <p:nvPr/>
        </p:nvSpPr>
        <p:spPr>
          <a:xfrm>
            <a:off x="2779486" y="2183878"/>
            <a:ext cx="4383314" cy="537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03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VS Git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D5D28-A9C5-7BDA-FFDA-819D7AEAA4BA}"/>
              </a:ext>
            </a:extLst>
          </p:cNvPr>
          <p:cNvSpPr txBox="1"/>
          <p:nvPr/>
        </p:nvSpPr>
        <p:spPr>
          <a:xfrm>
            <a:off x="928914" y="1494971"/>
            <a:ext cx="10057561" cy="5096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리더에게 </a:t>
            </a:r>
            <a:r>
              <a:rPr lang="en-US" altLang="ko-KR" sz="3200" dirty="0"/>
              <a:t>dm</a:t>
            </a:r>
            <a:r>
              <a:rPr lang="ko-KR" altLang="en-US" sz="3200" dirty="0"/>
              <a:t>으로 각자 </a:t>
            </a:r>
            <a:r>
              <a:rPr lang="en-US" altLang="ko-KR" sz="3200" dirty="0"/>
              <a:t>GitHub </a:t>
            </a:r>
            <a:r>
              <a:rPr lang="ko-KR" altLang="en-US" sz="3200" dirty="0"/>
              <a:t>닉네임 또는 이메일 보내기</a:t>
            </a:r>
            <a:endParaRPr lang="en-US" altLang="ko-KR" sz="3200" dirty="0"/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리더가 모든 크루를 </a:t>
            </a:r>
            <a:r>
              <a:rPr lang="en-US" altLang="ko-KR" sz="2400" dirty="0"/>
              <a:t>Collaborator</a:t>
            </a:r>
            <a:r>
              <a:rPr lang="ko-KR" altLang="en-US" sz="2400" dirty="0"/>
              <a:t>로 추가</a:t>
            </a:r>
            <a:endParaRPr lang="en-US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리더의 </a:t>
            </a:r>
            <a:r>
              <a:rPr lang="en-US" altLang="ko-KR" sz="3200" dirty="0"/>
              <a:t>Remote</a:t>
            </a:r>
            <a:r>
              <a:rPr lang="ko-KR" altLang="en-US" sz="3200" dirty="0"/>
              <a:t> </a:t>
            </a:r>
            <a:r>
              <a:rPr lang="en-US" altLang="ko-KR" sz="3200" dirty="0"/>
              <a:t>Repo</a:t>
            </a:r>
            <a:r>
              <a:rPr lang="ko-KR" altLang="en-US" sz="3200" dirty="0"/>
              <a:t>를 </a:t>
            </a:r>
            <a:r>
              <a:rPr lang="en-US" altLang="ko-KR" sz="3200" dirty="0"/>
              <a:t>Clone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각자의 이름으로 된 </a:t>
            </a:r>
            <a:r>
              <a:rPr lang="ko-KR" altLang="en-US" sz="3200" dirty="0" err="1"/>
              <a:t>브랜치를</a:t>
            </a:r>
            <a:r>
              <a:rPr lang="ko-KR" altLang="en-US" sz="3200" dirty="0"/>
              <a:t> 생성</a:t>
            </a:r>
            <a:endParaRPr lang="en-US" altLang="ko-KR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각자 프로젝트 내부에 본인 이름으로 </a:t>
            </a:r>
            <a:r>
              <a:rPr lang="en-US" altLang="ko-KR" sz="3200" dirty="0"/>
              <a:t>.cs </a:t>
            </a:r>
            <a:r>
              <a:rPr lang="ko-KR" altLang="en-US" sz="3200" dirty="0"/>
              <a:t>파일 생성</a:t>
            </a:r>
            <a:endParaRPr lang="en-US" altLang="ko-KR" sz="32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새로 만든 </a:t>
            </a:r>
            <a:r>
              <a:rPr lang="en-US" altLang="ko-KR" sz="3200" dirty="0"/>
              <a:t>.cs </a:t>
            </a:r>
            <a:r>
              <a:rPr lang="ko-KR" altLang="en-US" sz="3200" dirty="0"/>
              <a:t>파일에 자기 이름을 주석을 작성</a:t>
            </a:r>
            <a:endParaRPr lang="en-US" altLang="ko-KR" sz="3200" dirty="0"/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주석</a:t>
            </a:r>
            <a:r>
              <a:rPr lang="en-US" altLang="ko-KR" sz="2400" dirty="0"/>
              <a:t>: </a:t>
            </a:r>
            <a:r>
              <a:rPr lang="en-US" altLang="ko-KR" sz="2400" dirty="0">
                <a:solidFill>
                  <a:srgbClr val="00B050"/>
                </a:solidFill>
              </a:rPr>
              <a:t>// (</a:t>
            </a:r>
            <a:r>
              <a:rPr lang="ko-KR" altLang="en-US" sz="2400" dirty="0">
                <a:solidFill>
                  <a:srgbClr val="00B050"/>
                </a:solidFill>
              </a:rPr>
              <a:t>내용 작성</a:t>
            </a:r>
            <a:r>
              <a:rPr lang="en-US" altLang="ko-KR" sz="2400" dirty="0">
                <a:solidFill>
                  <a:srgbClr val="00B050"/>
                </a:solidFill>
              </a:rPr>
              <a:t>) </a:t>
            </a:r>
            <a:r>
              <a:rPr lang="ko-KR" altLang="en-US" sz="2400" dirty="0"/>
              <a:t>또는 </a:t>
            </a:r>
            <a:r>
              <a:rPr lang="en-US" altLang="ko-KR" sz="2400" dirty="0">
                <a:solidFill>
                  <a:srgbClr val="00B050"/>
                </a:solidFill>
              </a:rPr>
              <a:t>/* (</a:t>
            </a:r>
            <a:r>
              <a:rPr lang="ko-KR" altLang="en-US" sz="2400" dirty="0">
                <a:solidFill>
                  <a:srgbClr val="00B050"/>
                </a:solidFill>
              </a:rPr>
              <a:t>내용 작성</a:t>
            </a:r>
            <a:r>
              <a:rPr lang="en-US" altLang="ko-KR" sz="2400" dirty="0">
                <a:solidFill>
                  <a:srgbClr val="00B050"/>
                </a:solidFill>
              </a:rPr>
              <a:t>) */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3200" dirty="0"/>
              <a:t>변경 사항을 </a:t>
            </a:r>
            <a:r>
              <a:rPr lang="en-US" altLang="ko-KR" sz="3200" dirty="0"/>
              <a:t>Push -&gt; Pull Request</a:t>
            </a:r>
          </a:p>
          <a:p>
            <a:pPr marL="971550" lvl="1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내 이름으로 된 </a:t>
            </a:r>
            <a:r>
              <a:rPr lang="ko-KR" altLang="en-US" sz="2400" dirty="0" err="1"/>
              <a:t>브랜치에서</a:t>
            </a:r>
            <a:r>
              <a:rPr lang="ko-KR" altLang="en-US" sz="2400" dirty="0"/>
              <a:t> </a:t>
            </a:r>
            <a:r>
              <a:rPr lang="en-US" altLang="ko-KR" sz="2400" dirty="0"/>
              <a:t>Push </a:t>
            </a:r>
            <a:r>
              <a:rPr lang="ko-KR" altLang="en-US" sz="2400" dirty="0"/>
              <a:t>할 경우 </a:t>
            </a:r>
            <a:r>
              <a:rPr lang="en-US" altLang="ko-KR" sz="2400" dirty="0"/>
              <a:t>Remote</a:t>
            </a:r>
            <a:r>
              <a:rPr lang="ko-KR" altLang="en-US" sz="2400" dirty="0"/>
              <a:t>에 </a:t>
            </a:r>
            <a:r>
              <a:rPr lang="ko-KR" altLang="en-US" sz="2400" dirty="0" err="1"/>
              <a:t>브랜치가</a:t>
            </a:r>
            <a:r>
              <a:rPr lang="ko-KR" altLang="en-US" sz="2400" dirty="0"/>
              <a:t> 추가됨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268023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88420-85EC-513A-B917-9450C48B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VS Git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23FDD9B-6054-2995-8113-35898AF26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455" y="2176840"/>
            <a:ext cx="7440063" cy="304842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28C61-B2B0-3849-E681-288A9A140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374274-BA98-9029-D624-291E1285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9F0955-456B-C581-B685-666316A5A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605" y="4873688"/>
            <a:ext cx="4248743" cy="1114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8871A1-E9C9-DB9C-43F8-921F48862B15}"/>
              </a:ext>
            </a:extLst>
          </p:cNvPr>
          <p:cNvSpPr txBox="1"/>
          <p:nvPr/>
        </p:nvSpPr>
        <p:spPr>
          <a:xfrm>
            <a:off x="2909455" y="177807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프로젝트에서 </a:t>
            </a:r>
            <a:r>
              <a:rPr lang="ko-KR" altLang="en-US" dirty="0" err="1"/>
              <a:t>우클릭</a:t>
            </a:r>
            <a:r>
              <a:rPr lang="en-US" altLang="ko-KR" dirty="0"/>
              <a:t>! (</a:t>
            </a:r>
            <a:r>
              <a:rPr lang="ko-KR" altLang="en-US" dirty="0"/>
              <a:t>솔루션 아님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739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CDB2EF73-3120-0341-4729-2BE77E5B4873}"/>
              </a:ext>
            </a:extLst>
          </p:cNvPr>
          <p:cNvSpPr txBox="1"/>
          <p:nvPr/>
        </p:nvSpPr>
        <p:spPr>
          <a:xfrm>
            <a:off x="481059" y="1281649"/>
            <a:ext cx="881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Fork </a:t>
            </a:r>
            <a:r>
              <a:rPr lang="ko-KR" altLang="en-US"/>
              <a:t>와 </a:t>
            </a:r>
            <a:r>
              <a:rPr lang="en-US" altLang="ko-KR"/>
              <a:t>Repo. </a:t>
            </a:r>
            <a:r>
              <a:rPr lang="ko-KR" altLang="en-US"/>
              <a:t>공유의 차이점</a:t>
            </a:r>
            <a:br>
              <a:rPr lang="en-US" altLang="ko-KR"/>
            </a:br>
            <a:r>
              <a:rPr lang="en-US" altLang="ko-KR">
                <a:hlinkClick r:id="rId2"/>
              </a:rPr>
              <a:t>https://dejavuhyo.github.io/posts/</a:t>
            </a:r>
            <a:br>
              <a:rPr lang="en-US" altLang="ko-KR">
                <a:hlinkClick r:id="rId2"/>
              </a:rPr>
            </a:br>
            <a:r>
              <a:rPr lang="en-US" altLang="ko-KR">
                <a:hlinkClick r:id="rId2"/>
              </a:rPr>
              <a:t>difference-between-git-clone-and-git-fork/</a:t>
            </a:r>
            <a:endParaRPr lang="ko-KR" altLang="en-US"/>
          </a:p>
        </p:txBody>
      </p:sp>
      <p:pic>
        <p:nvPicPr>
          <p:cNvPr id="1026" name="Picture 2" descr="pull-request">
            <a:extLst>
              <a:ext uri="{FF2B5EF4-FFF2-40B4-BE49-F238E27FC236}">
                <a16:creationId xmlns:a16="http://schemas.microsoft.com/office/drawing/2014/main" id="{A99EF5B9-6286-8FBA-BFDA-91130165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554" y="887251"/>
            <a:ext cx="4398952" cy="548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-cloning-and-git-forking">
            <a:extLst>
              <a:ext uri="{FF2B5EF4-FFF2-40B4-BE49-F238E27FC236}">
                <a16:creationId xmlns:a16="http://schemas.microsoft.com/office/drawing/2014/main" id="{BE491FD6-6CC8-2989-5843-B02436B29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44" y="2424910"/>
            <a:ext cx="4647650" cy="372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511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A355B01-082B-3DF2-5B7A-AF0FBECE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530" y="1457643"/>
            <a:ext cx="7916380" cy="45631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6097595" y="2488677"/>
            <a:ext cx="1349685" cy="42724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92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A48EA-DCFF-A49C-C777-E863ABB06697}"/>
              </a:ext>
            </a:extLst>
          </p:cNvPr>
          <p:cNvSpPr txBox="1"/>
          <p:nvPr/>
        </p:nvSpPr>
        <p:spPr>
          <a:xfrm>
            <a:off x="9188116" y="142493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GitHub.com </a:t>
            </a:r>
            <a:r>
              <a:rPr lang="ko-KR" altLang="en-US"/>
              <a:t>웹페이지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555527" y="1834448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Stage</a:t>
            </a:r>
            <a:r>
              <a:rPr lang="ko-KR" altLang="en-US" sz="2000" dirty="0"/>
              <a:t>로 파일 올리기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1162361" y="2998904"/>
            <a:ext cx="90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add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3440459" y="2998904"/>
            <a:ext cx="142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commit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6240059" y="2998904"/>
            <a:ext cx="99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push</a:t>
            </a:r>
            <a:endParaRPr lang="ko-KR" alt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25B23-14EA-960E-A5A9-40FF6892E067}"/>
              </a:ext>
            </a:extLst>
          </p:cNvPr>
          <p:cNvSpPr txBox="1"/>
          <p:nvPr/>
        </p:nvSpPr>
        <p:spPr>
          <a:xfrm>
            <a:off x="9280505" y="2995848"/>
            <a:ext cx="210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pull request</a:t>
            </a:r>
            <a:endParaRPr lang="ko-KR" alt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FBF2B-3F63-E83A-B6E7-B301C1A85EE6}"/>
              </a:ext>
            </a:extLst>
          </p:cNvPr>
          <p:cNvSpPr txBox="1"/>
          <p:nvPr/>
        </p:nvSpPr>
        <p:spPr>
          <a:xfrm>
            <a:off x="9690694" y="4822617"/>
            <a:ext cx="128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merge</a:t>
            </a:r>
            <a:endParaRPr lang="ko-KR" altLang="en-US" sz="2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A7992B-EFE2-1115-ADB4-D66D28371E2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069502" y="3260514"/>
            <a:ext cx="1370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CA252C-D3CC-8493-A5D3-403E50B8664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869101" y="3260514"/>
            <a:ext cx="137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7F09D7-BDEE-D5A9-5F48-B1A17CFB01F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235370" y="3257458"/>
            <a:ext cx="2045135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636317-0A19-DC55-3ACD-08AEA61E468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335037" y="3519068"/>
            <a:ext cx="1" cy="1303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901" y="1803163"/>
            <a:ext cx="1076269" cy="10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714659" y="2234558"/>
            <a:ext cx="0" cy="10229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41B454-14F7-502F-4138-27BCF623A5D9}"/>
              </a:ext>
            </a:extLst>
          </p:cNvPr>
          <p:cNvSpPr txBox="1"/>
          <p:nvPr/>
        </p:nvSpPr>
        <p:spPr>
          <a:xfrm>
            <a:off x="4477267" y="183444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Commit </a:t>
            </a:r>
            <a:r>
              <a:rPr lang="ko-KR" altLang="en-US" sz="2000"/>
              <a:t>지점 생성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0665111-296E-01EC-C717-5245B07BBE7F}"/>
              </a:ext>
            </a:extLst>
          </p:cNvPr>
          <p:cNvCxnSpPr/>
          <p:nvPr/>
        </p:nvCxnSpPr>
        <p:spPr>
          <a:xfrm flipV="1">
            <a:off x="5531402" y="2296114"/>
            <a:ext cx="11780" cy="96134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0DF646-3F89-BDC4-5168-2DBF32C841DA}"/>
              </a:ext>
            </a:extLst>
          </p:cNvPr>
          <p:cNvSpPr txBox="1"/>
          <p:nvPr/>
        </p:nvSpPr>
        <p:spPr>
          <a:xfrm>
            <a:off x="6971361" y="1841477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리모트 </a:t>
            </a:r>
            <a:r>
              <a:rPr lang="en-US" altLang="ko-KR" sz="2000"/>
              <a:t>Repo.</a:t>
            </a:r>
            <a:r>
              <a:rPr lang="ko-KR" altLang="en-US" sz="2000"/>
              <a:t>로 업로드</a:t>
            </a:r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97D6638C-7B45-726F-2964-5463BBF70D13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8234688" y="2241587"/>
            <a:ext cx="0" cy="10158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5E3CB98B-0072-4765-0601-EE8B5548464A}"/>
              </a:ext>
            </a:extLst>
          </p:cNvPr>
          <p:cNvCxnSpPr>
            <a:cxnSpLocks/>
          </p:cNvCxnSpPr>
          <p:nvPr/>
        </p:nvCxnSpPr>
        <p:spPr>
          <a:xfrm flipV="1">
            <a:off x="8711459" y="4354655"/>
            <a:ext cx="1617354" cy="729572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17453AD-56AA-6957-DE8F-45F00FD65CA2}"/>
              </a:ext>
            </a:extLst>
          </p:cNvPr>
          <p:cNvSpPr txBox="1"/>
          <p:nvPr/>
        </p:nvSpPr>
        <p:spPr>
          <a:xfrm>
            <a:off x="3480540" y="4915996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master </a:t>
            </a:r>
            <a:r>
              <a:rPr lang="ko-KR" altLang="en-US" sz="2000" dirty="0"/>
              <a:t>또는 </a:t>
            </a:r>
            <a:r>
              <a:rPr lang="en-US" altLang="ko-KR" sz="2000" dirty="0"/>
              <a:t>main </a:t>
            </a:r>
            <a:r>
              <a:rPr lang="ko-KR" altLang="en-US" sz="2000" dirty="0" err="1"/>
              <a:t>브랜치로</a:t>
            </a:r>
            <a:r>
              <a:rPr lang="ko-KR" altLang="en-US" sz="2000" dirty="0"/>
              <a:t> </a:t>
            </a:r>
            <a:r>
              <a:rPr lang="en-US" altLang="ko-KR" sz="2000" dirty="0"/>
              <a:t>push </a:t>
            </a:r>
            <a:r>
              <a:rPr lang="ko-KR" altLang="en-US" sz="2000" dirty="0"/>
              <a:t>된 내용 합치기</a:t>
            </a:r>
            <a:endParaRPr lang="en-US" altLang="ko-KR" sz="2000" dirty="0"/>
          </a:p>
          <a:p>
            <a:r>
              <a:rPr lang="en-US" altLang="ko-KR" sz="2000" dirty="0"/>
              <a:t>Repo. </a:t>
            </a:r>
            <a:r>
              <a:rPr lang="ko-KR" altLang="en-US" sz="2000" dirty="0"/>
              <a:t>관리자만 수행 가능</a:t>
            </a:r>
          </a:p>
        </p:txBody>
      </p:sp>
      <p:pic>
        <p:nvPicPr>
          <p:cNvPr id="1035" name="Picture 8">
            <a:extLst>
              <a:ext uri="{FF2B5EF4-FFF2-40B4-BE49-F238E27FC236}">
                <a16:creationId xmlns:a16="http://schemas.microsoft.com/office/drawing/2014/main" id="{D0936AFF-E876-495A-170F-46764B4E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90" y="3930963"/>
            <a:ext cx="637775" cy="63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오른쪽 중괄호 1036">
            <a:extLst>
              <a:ext uri="{FF2B5EF4-FFF2-40B4-BE49-F238E27FC236}">
                <a16:creationId xmlns:a16="http://schemas.microsoft.com/office/drawing/2014/main" id="{C2D4FF92-6D7F-E3CC-2B55-95BDE5D948AD}"/>
              </a:ext>
            </a:extLst>
          </p:cNvPr>
          <p:cNvSpPr/>
          <p:nvPr/>
        </p:nvSpPr>
        <p:spPr>
          <a:xfrm rot="5400000">
            <a:off x="4036928" y="1152883"/>
            <a:ext cx="222833" cy="51856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5A75A68-B135-E19B-A671-F7174B8B7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949" y="1129616"/>
            <a:ext cx="7135221" cy="52490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8260080" y="5923280"/>
            <a:ext cx="1005840" cy="37592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87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B4B11-5524-AC78-405F-F6DA7C33A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381" y="1471471"/>
            <a:ext cx="7763958" cy="4305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1254760" y="1839944"/>
            <a:ext cx="2189480" cy="2631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06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5215BB-7618-F195-8385-572A829D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87" y="1553052"/>
            <a:ext cx="8683413" cy="32221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866986" y="3223608"/>
            <a:ext cx="3359573" cy="48479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44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0D9A82-3A48-5E35-B366-53CDEB553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97" y="1342562"/>
            <a:ext cx="5762165" cy="27543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CE971A-B014-B159-0A0B-18C548D4DB84}"/>
              </a:ext>
            </a:extLst>
          </p:cNvPr>
          <p:cNvSpPr/>
          <p:nvPr/>
        </p:nvSpPr>
        <p:spPr>
          <a:xfrm>
            <a:off x="1557867" y="1912969"/>
            <a:ext cx="565573" cy="2714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2B192B-6473-9617-DAC9-F4452AB00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254" b="37146"/>
          <a:stretch/>
        </p:blipFill>
        <p:spPr>
          <a:xfrm>
            <a:off x="5384800" y="1727055"/>
            <a:ext cx="6364303" cy="431052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A18986-87A4-D060-1121-7858574BB163}"/>
              </a:ext>
            </a:extLst>
          </p:cNvPr>
          <p:cNvSpPr/>
          <p:nvPr/>
        </p:nvSpPr>
        <p:spPr>
          <a:xfrm>
            <a:off x="7684347" y="2624168"/>
            <a:ext cx="4101253" cy="34718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388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F0F067-7533-F0FE-6DBB-753AE7BCE7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77"/>
          <a:stretch/>
        </p:blipFill>
        <p:spPr>
          <a:xfrm>
            <a:off x="974815" y="1325563"/>
            <a:ext cx="10242370" cy="498595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310FC1-06D9-BB28-9229-0B645A91AAFF}"/>
              </a:ext>
            </a:extLst>
          </p:cNvPr>
          <p:cNvSpPr/>
          <p:nvPr/>
        </p:nvSpPr>
        <p:spPr>
          <a:xfrm>
            <a:off x="1628987" y="2593688"/>
            <a:ext cx="4080933" cy="4035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1A8B69-35B8-C3ED-EE0E-054528FB15C2}"/>
              </a:ext>
            </a:extLst>
          </p:cNvPr>
          <p:cNvSpPr/>
          <p:nvPr/>
        </p:nvSpPr>
        <p:spPr>
          <a:xfrm>
            <a:off x="5997787" y="2593688"/>
            <a:ext cx="3786293" cy="40351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434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FF01-E403-5E9A-A83E-192EB7C20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GitHub - Fork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7E247F-67D5-BE8A-F40D-5262E5D9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073B21-68C2-FAC6-3CA6-37069D31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D9434EA-0106-B8D2-A141-29E4359A0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64" y="1436575"/>
            <a:ext cx="6068272" cy="11717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1A7093-6993-81F2-F981-86D24996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67" y="3267485"/>
            <a:ext cx="8164064" cy="25530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82431C-7F6C-68C8-5FFE-CA0B027096C1}"/>
              </a:ext>
            </a:extLst>
          </p:cNvPr>
          <p:cNvSpPr txBox="1"/>
          <p:nvPr/>
        </p:nvSpPr>
        <p:spPr>
          <a:xfrm>
            <a:off x="6488536" y="1791611"/>
            <a:ext cx="3010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PR</a:t>
            </a:r>
            <a:r>
              <a:rPr lang="ko-KR" altLang="en-US" sz="2400"/>
              <a:t> 보낸 사람 </a:t>
            </a:r>
            <a:r>
              <a:rPr lang="en-US" altLang="ko-KR" sz="2400"/>
              <a:t>= ff63gf</a:t>
            </a:r>
            <a:endParaRPr lang="ko-KR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045C0-67E8-C169-AF73-93D6C00F5643}"/>
              </a:ext>
            </a:extLst>
          </p:cNvPr>
          <p:cNvSpPr txBox="1"/>
          <p:nvPr/>
        </p:nvSpPr>
        <p:spPr>
          <a:xfrm>
            <a:off x="8507731" y="3671805"/>
            <a:ext cx="2722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PR</a:t>
            </a:r>
            <a:r>
              <a:rPr lang="ko-KR" altLang="en-US" sz="2400"/>
              <a:t> 받은 사람 </a:t>
            </a:r>
            <a:r>
              <a:rPr lang="en-US" altLang="ko-KR" sz="2400"/>
              <a:t>= john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261109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37A65-69A8-C9F4-DED9-0CD813AC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Fork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2B1BC-8D2C-4CB1-AB6D-93A3A1BAA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리더의 </a:t>
            </a:r>
            <a:r>
              <a:rPr lang="en-US" altLang="ko-KR" dirty="0"/>
              <a:t>Remote Repo.</a:t>
            </a:r>
            <a:r>
              <a:rPr lang="ko-KR" altLang="en-US" dirty="0"/>
              <a:t>의 모든 </a:t>
            </a:r>
            <a:r>
              <a:rPr lang="en-US" altLang="ko-KR" dirty="0"/>
              <a:t>Branch</a:t>
            </a:r>
            <a:r>
              <a:rPr lang="ko-KR" altLang="en-US" dirty="0"/>
              <a:t>를 포함하여</a:t>
            </a:r>
            <a:r>
              <a:rPr lang="en-US" altLang="ko-KR" dirty="0"/>
              <a:t> Fork</a:t>
            </a:r>
          </a:p>
          <a:p>
            <a:pPr lvl="1"/>
            <a:r>
              <a:rPr lang="ko-KR" altLang="en-US" dirty="0"/>
              <a:t>리더는 앞서 등록한 </a:t>
            </a:r>
            <a:r>
              <a:rPr lang="en-US" altLang="ko-KR" dirty="0"/>
              <a:t>Collaborator</a:t>
            </a:r>
            <a:r>
              <a:rPr lang="ko-KR" altLang="en-US" dirty="0"/>
              <a:t>를 모두 삭제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각자 </a:t>
            </a:r>
            <a:r>
              <a:rPr lang="en-US" altLang="ko-KR" dirty="0"/>
              <a:t>Forked Repo.</a:t>
            </a:r>
            <a:r>
              <a:rPr lang="ko-KR" altLang="en-US" dirty="0"/>
              <a:t>를 </a:t>
            </a:r>
            <a:r>
              <a:rPr lang="en-US" altLang="ko-KR" dirty="0"/>
              <a:t>Clone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자기 이름으로 </a:t>
            </a:r>
            <a:r>
              <a:rPr lang="ko-KR" altLang="en-US" dirty="0" err="1"/>
              <a:t>생성했었던</a:t>
            </a:r>
            <a:r>
              <a:rPr lang="ko-KR" altLang="en-US" dirty="0"/>
              <a:t> </a:t>
            </a:r>
            <a:r>
              <a:rPr lang="ko-KR" altLang="en-US" dirty="0" err="1"/>
              <a:t>브랜치로</a:t>
            </a:r>
            <a:r>
              <a:rPr lang="ko-KR" altLang="en-US" dirty="0"/>
              <a:t> 스위치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앞서 만들었던 </a:t>
            </a:r>
            <a:r>
              <a:rPr lang="en-US" altLang="ko-KR" dirty="0"/>
              <a:t>.cs </a:t>
            </a:r>
            <a:r>
              <a:rPr lang="ko-KR" altLang="en-US" dirty="0"/>
              <a:t>파일에 아무 내용이나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Forked Repo.</a:t>
            </a:r>
            <a:r>
              <a:rPr lang="ko-KR" altLang="en-US" dirty="0"/>
              <a:t>로 </a:t>
            </a:r>
            <a:r>
              <a:rPr lang="en-US" altLang="ko-KR" dirty="0"/>
              <a:t>Push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Upstream</a:t>
            </a:r>
            <a:r>
              <a:rPr lang="ko-KR" altLang="en-US" dirty="0"/>
              <a:t>으로 </a:t>
            </a:r>
            <a:r>
              <a:rPr lang="en-US" altLang="ko-KR" dirty="0"/>
              <a:t>Pull Request </a:t>
            </a:r>
            <a:r>
              <a:rPr lang="ko-KR" altLang="en-US" dirty="0"/>
              <a:t>보내기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39952-936C-C56C-265C-2ECAC6FD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FA1895-E510-09D8-21FD-977502133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376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05DFF-1B75-E7E5-2DC0-E3C8BB877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- Git Revert/Reset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0C416D-4624-3E05-B949-BB49E43C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accent2"/>
                </a:solidFill>
              </a:rPr>
              <a:t>과거의 </a:t>
            </a:r>
            <a:r>
              <a:rPr lang="ko-KR" altLang="en-US" sz="3200" dirty="0" err="1">
                <a:solidFill>
                  <a:schemeClr val="accent2"/>
                </a:solidFill>
              </a:rPr>
              <a:t>커밋</a:t>
            </a:r>
            <a:r>
              <a:rPr lang="ko-KR" altLang="en-US" sz="3200" dirty="0">
                <a:solidFill>
                  <a:schemeClr val="accent2"/>
                </a:solidFill>
              </a:rPr>
              <a:t> 노드로 돌아가는 기능</a:t>
            </a:r>
            <a:endParaRPr lang="en-US" altLang="ko-KR" sz="3200" dirty="0">
              <a:solidFill>
                <a:schemeClr val="accent2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주로 </a:t>
            </a:r>
            <a:r>
              <a:rPr lang="en-US" altLang="ko-KR" dirty="0"/>
              <a:t>GitHub</a:t>
            </a:r>
            <a:r>
              <a:rPr lang="ko-KR" altLang="en-US" dirty="0"/>
              <a:t>에서 관리되는 </a:t>
            </a:r>
            <a:r>
              <a:rPr lang="en-US" altLang="ko-KR" dirty="0"/>
              <a:t>Remote Repo.</a:t>
            </a:r>
            <a:r>
              <a:rPr lang="ko-KR" altLang="en-US" dirty="0"/>
              <a:t>에 문제가 생겼을 경우 사용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CEFDB-60F9-042A-AE6D-E62DBB3A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4B66B-6439-725C-C4A0-4863543F8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647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1F9AC-6E74-78A9-E4EB-78BED3ED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 Reset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9E48E-A75E-3AE7-7E89-A768068D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F9A5C-656A-6320-CF53-D355699F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AD857C-B608-E443-4C63-05F67AA0F196}"/>
              </a:ext>
            </a:extLst>
          </p:cNvPr>
          <p:cNvSpPr/>
          <p:nvPr/>
        </p:nvSpPr>
        <p:spPr>
          <a:xfrm>
            <a:off x="2803655" y="2131260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abc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12D2DC-1360-8FDF-F216-FECAA828B16E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3707937" y="2583401"/>
            <a:ext cx="155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3B59452-C6DE-0AEB-D64D-FF91C03D520C}"/>
              </a:ext>
            </a:extLst>
          </p:cNvPr>
          <p:cNvSpPr/>
          <p:nvPr/>
        </p:nvSpPr>
        <p:spPr>
          <a:xfrm>
            <a:off x="5266257" y="2131260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def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35B3ED-AD28-3DC3-2356-322808BF4E65}"/>
              </a:ext>
            </a:extLst>
          </p:cNvPr>
          <p:cNvSpPr/>
          <p:nvPr/>
        </p:nvSpPr>
        <p:spPr>
          <a:xfrm>
            <a:off x="7728859" y="2131260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ghi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F948B7-0CF4-2875-D116-7868DAADED5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6170539" y="2583401"/>
            <a:ext cx="155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CCCE427-A00D-3663-B440-DBCDB1407431}"/>
              </a:ext>
            </a:extLst>
          </p:cNvPr>
          <p:cNvSpPr/>
          <p:nvPr/>
        </p:nvSpPr>
        <p:spPr>
          <a:xfrm>
            <a:off x="3309976" y="3053038"/>
            <a:ext cx="4783597" cy="1046075"/>
          </a:xfrm>
          <a:custGeom>
            <a:avLst/>
            <a:gdLst>
              <a:gd name="connsiteX0" fmla="*/ 4783597 w 4783597"/>
              <a:gd name="connsiteY0" fmla="*/ 0 h 1046075"/>
              <a:gd name="connsiteX1" fmla="*/ 3831412 w 4783597"/>
              <a:gd name="connsiteY1" fmla="*/ 891729 h 1046075"/>
              <a:gd name="connsiteX2" fmla="*/ 1156225 w 4783597"/>
              <a:gd name="connsiteY2" fmla="*/ 959742 h 1046075"/>
              <a:gd name="connsiteX3" fmla="*/ 0 w 4783597"/>
              <a:gd name="connsiteY3" fmla="*/ 0 h 10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597" h="1046075">
                <a:moveTo>
                  <a:pt x="4783597" y="0"/>
                </a:moveTo>
                <a:cubicBezTo>
                  <a:pt x="4609785" y="365886"/>
                  <a:pt x="4435974" y="731772"/>
                  <a:pt x="3831412" y="891729"/>
                </a:cubicBezTo>
                <a:cubicBezTo>
                  <a:pt x="3226850" y="1051686"/>
                  <a:pt x="1794794" y="1108363"/>
                  <a:pt x="1156225" y="959742"/>
                </a:cubicBezTo>
                <a:cubicBezTo>
                  <a:pt x="517656" y="811121"/>
                  <a:pt x="258828" y="405560"/>
                  <a:pt x="0" y="0"/>
                </a:cubicBezTo>
              </a:path>
            </a:pathLst>
          </a:custGeom>
          <a:noFill/>
          <a:ln w="38100">
            <a:solidFill>
              <a:srgbClr val="F99F2C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DD7416B-176F-04B7-4E98-93A18C4E56AE}"/>
              </a:ext>
            </a:extLst>
          </p:cNvPr>
          <p:cNvGrpSpPr/>
          <p:nvPr/>
        </p:nvGrpSpPr>
        <p:grpSpPr>
          <a:xfrm>
            <a:off x="5249633" y="2148728"/>
            <a:ext cx="904282" cy="886814"/>
            <a:chOff x="1108296" y="1802104"/>
            <a:chExt cx="260708" cy="255672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A65861F7-C90C-742F-1844-2A829DC5307C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4D291AF6-4959-B991-0607-2E0982F7A3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A876B0A-5611-2808-327E-DE955466A2A1}"/>
              </a:ext>
            </a:extLst>
          </p:cNvPr>
          <p:cNvGrpSpPr/>
          <p:nvPr/>
        </p:nvGrpSpPr>
        <p:grpSpPr>
          <a:xfrm>
            <a:off x="7728859" y="2131260"/>
            <a:ext cx="904282" cy="886814"/>
            <a:chOff x="1108296" y="1802104"/>
            <a:chExt cx="260708" cy="255672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27CADE3-9EA7-4981-0535-7C1D8A5D2352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D602581-781E-6AB8-F2F5-9CEDBB6CF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3B6558-69F3-7EE6-AB56-10EE083DB5CB}"/>
              </a:ext>
            </a:extLst>
          </p:cNvPr>
          <p:cNvSpPr txBox="1"/>
          <p:nvPr/>
        </p:nvSpPr>
        <p:spPr>
          <a:xfrm>
            <a:off x="3188335" y="4662685"/>
            <a:ext cx="5513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/>
              <a:t>커밋된 기록을 삭제하고 과거로 돌아감</a:t>
            </a:r>
          </a:p>
        </p:txBody>
      </p:sp>
    </p:spTree>
    <p:extLst>
      <p:ext uri="{BB962C8B-B14F-4D97-AF65-F5344CB8AC3E}">
        <p14:creationId xmlns:p14="http://schemas.microsoft.com/office/powerpoint/2010/main" val="2233053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1F9AC-6E74-78A9-E4EB-78BED3ED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 Revert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9E48E-A75E-3AE7-7E89-A768068D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1F9A5C-656A-6320-CF53-D355699F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1AD857C-B608-E443-4C63-05F67AA0F196}"/>
              </a:ext>
            </a:extLst>
          </p:cNvPr>
          <p:cNvSpPr/>
          <p:nvPr/>
        </p:nvSpPr>
        <p:spPr>
          <a:xfrm>
            <a:off x="1836355" y="1988266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abc</a:t>
            </a:r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12D2DC-1360-8FDF-F216-FECAA828B16E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2740637" y="2440407"/>
            <a:ext cx="155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F3B59452-C6DE-0AEB-D64D-FF91C03D520C}"/>
              </a:ext>
            </a:extLst>
          </p:cNvPr>
          <p:cNvSpPr/>
          <p:nvPr/>
        </p:nvSpPr>
        <p:spPr>
          <a:xfrm>
            <a:off x="4298957" y="1988266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def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135B3ED-AD28-3DC3-2356-322808BF4E65}"/>
              </a:ext>
            </a:extLst>
          </p:cNvPr>
          <p:cNvSpPr/>
          <p:nvPr/>
        </p:nvSpPr>
        <p:spPr>
          <a:xfrm>
            <a:off x="6761559" y="1988266"/>
            <a:ext cx="904282" cy="9042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ghi</a:t>
            </a:r>
            <a:endParaRPr lang="ko-KR" altLang="en-US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2F948B7-0CF4-2875-D116-7868DAADED5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>
            <a:off x="5203239" y="2440407"/>
            <a:ext cx="15583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83B6558-69F3-7EE6-AB56-10EE083DB5CB}"/>
              </a:ext>
            </a:extLst>
          </p:cNvPr>
          <p:cNvSpPr txBox="1"/>
          <p:nvPr/>
        </p:nvSpPr>
        <p:spPr>
          <a:xfrm>
            <a:off x="2184338" y="4386989"/>
            <a:ext cx="7643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과거 </a:t>
            </a:r>
            <a:r>
              <a:rPr lang="ko-KR" altLang="en-US" sz="2800" dirty="0" err="1"/>
              <a:t>커밋의</a:t>
            </a:r>
            <a:r>
              <a:rPr lang="ko-KR" altLang="en-US" sz="2800" dirty="0"/>
              <a:t> 내용을 가져오고 새로운 </a:t>
            </a:r>
            <a:r>
              <a:rPr lang="ko-KR" altLang="en-US" sz="2800" dirty="0" err="1"/>
              <a:t>커밋</a:t>
            </a:r>
            <a:r>
              <a:rPr lang="ko-KR" altLang="en-US" sz="2800" dirty="0"/>
              <a:t> 노드를 생성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6C43603-8878-D45F-806A-96A3D99F3B62}"/>
              </a:ext>
            </a:extLst>
          </p:cNvPr>
          <p:cNvCxnSpPr>
            <a:cxnSpLocks/>
            <a:stCxn id="16" idx="6"/>
            <a:endCxn id="7" idx="2"/>
          </p:cNvCxnSpPr>
          <p:nvPr/>
        </p:nvCxnSpPr>
        <p:spPr>
          <a:xfrm>
            <a:off x="7665841" y="2440407"/>
            <a:ext cx="1558320" cy="12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35E3ECF-A9AF-92B3-D3BE-86F6FA5B1A1C}"/>
              </a:ext>
            </a:extLst>
          </p:cNvPr>
          <p:cNvSpPr/>
          <p:nvPr/>
        </p:nvSpPr>
        <p:spPr>
          <a:xfrm>
            <a:off x="9224161" y="1989525"/>
            <a:ext cx="904282" cy="904282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jkl</a:t>
            </a:r>
            <a:endParaRPr lang="ko-KR" altLang="en-US"/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DB218A09-8F42-6CB8-14C5-DC90D3B6DEF4}"/>
              </a:ext>
            </a:extLst>
          </p:cNvPr>
          <p:cNvSpPr/>
          <p:nvPr/>
        </p:nvSpPr>
        <p:spPr>
          <a:xfrm>
            <a:off x="2369354" y="2891290"/>
            <a:ext cx="7273409" cy="1046075"/>
          </a:xfrm>
          <a:custGeom>
            <a:avLst/>
            <a:gdLst>
              <a:gd name="connsiteX0" fmla="*/ 4783597 w 4783597"/>
              <a:gd name="connsiteY0" fmla="*/ 0 h 1046075"/>
              <a:gd name="connsiteX1" fmla="*/ 3831412 w 4783597"/>
              <a:gd name="connsiteY1" fmla="*/ 891729 h 1046075"/>
              <a:gd name="connsiteX2" fmla="*/ 1156225 w 4783597"/>
              <a:gd name="connsiteY2" fmla="*/ 959742 h 1046075"/>
              <a:gd name="connsiteX3" fmla="*/ 0 w 4783597"/>
              <a:gd name="connsiteY3" fmla="*/ 0 h 1046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3597" h="1046075">
                <a:moveTo>
                  <a:pt x="4783597" y="0"/>
                </a:moveTo>
                <a:cubicBezTo>
                  <a:pt x="4609785" y="365886"/>
                  <a:pt x="4435974" y="731772"/>
                  <a:pt x="3831412" y="891729"/>
                </a:cubicBezTo>
                <a:cubicBezTo>
                  <a:pt x="3226850" y="1051686"/>
                  <a:pt x="1794794" y="1108363"/>
                  <a:pt x="1156225" y="959742"/>
                </a:cubicBezTo>
                <a:cubicBezTo>
                  <a:pt x="517656" y="811121"/>
                  <a:pt x="258828" y="405560"/>
                  <a:pt x="0" y="0"/>
                </a:cubicBezTo>
              </a:path>
            </a:pathLst>
          </a:custGeom>
          <a:noFill/>
          <a:ln w="38100">
            <a:solidFill>
              <a:srgbClr val="F99F2C"/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hlinkClick r:id="rId2"/>
            <a:extLst>
              <a:ext uri="{FF2B5EF4-FFF2-40B4-BE49-F238E27FC236}">
                <a16:creationId xmlns:a16="http://schemas.microsoft.com/office/drawing/2014/main" id="{5EC575EC-BF63-58B5-B3CA-223711448E56}"/>
              </a:ext>
            </a:extLst>
          </p:cNvPr>
          <p:cNvSpPr txBox="1"/>
          <p:nvPr/>
        </p:nvSpPr>
        <p:spPr>
          <a:xfrm>
            <a:off x="511245" y="5973026"/>
            <a:ext cx="107336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hlinkClick r:id="rId2"/>
              </a:rPr>
              <a:t>https://www.devpools.kr/2017/01/31/%EA%B0%9C%EB%B0%9C%EB%B0%94%EB%B3%B4%EB%93%A4-1%ED%99%94-git-back-to-the-future/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C9F431-4BFB-07D5-B67F-9E341F10A7D2}"/>
              </a:ext>
            </a:extLst>
          </p:cNvPr>
          <p:cNvSpPr txBox="1"/>
          <p:nvPr/>
        </p:nvSpPr>
        <p:spPr>
          <a:xfrm>
            <a:off x="142022" y="5572916"/>
            <a:ext cx="385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/>
              <a:t>Reset/Revert</a:t>
            </a:r>
            <a:r>
              <a:rPr lang="ko-KR" altLang="en-US" sz="2000"/>
              <a:t>는 언제 사용하나</a:t>
            </a:r>
            <a:r>
              <a:rPr lang="en-US" altLang="ko-KR" sz="2000"/>
              <a:t>?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724937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388994" y="3739128"/>
            <a:ext cx="3310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변경 사항 다운로드 및 덮어쓰기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5715174" y="2520045"/>
            <a:ext cx="104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fetch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5715174" y="3669989"/>
            <a:ext cx="7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pull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5736519" y="4981600"/>
            <a:ext cx="10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clone</a:t>
            </a:r>
            <a:endParaRPr lang="ko-KR" altLang="en-US" sz="2800"/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30" y="2741891"/>
            <a:ext cx="2376847" cy="23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699516" y="3931599"/>
            <a:ext cx="1015658" cy="758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E7-3B2F-3119-A633-92767A7D4870}"/>
              </a:ext>
            </a:extLst>
          </p:cNvPr>
          <p:cNvSpPr txBox="1"/>
          <p:nvPr/>
        </p:nvSpPr>
        <p:spPr>
          <a:xfrm>
            <a:off x="3733974" y="2520045"/>
            <a:ext cx="7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pull</a:t>
            </a:r>
            <a:endParaRPr lang="ko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8918BD-38F1-2D64-A0F7-35650B0D367E}"/>
              </a:ext>
            </a:extLst>
          </p:cNvPr>
          <p:cNvCxnSpPr>
            <a:stCxn id="1030" idx="1"/>
            <a:endCxn id="16" idx="3"/>
          </p:cNvCxnSpPr>
          <p:nvPr/>
        </p:nvCxnSpPr>
        <p:spPr>
          <a:xfrm flipH="1">
            <a:off x="6819361" y="3930315"/>
            <a:ext cx="1882969" cy="1312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43E0DD-7968-AAE3-FF13-43D0860D98BA}"/>
              </a:ext>
            </a:extLst>
          </p:cNvPr>
          <p:cNvCxnSpPr>
            <a:cxnSpLocks/>
            <a:stCxn id="1030" idx="1"/>
            <a:endCxn id="15" idx="3"/>
          </p:cNvCxnSpPr>
          <p:nvPr/>
        </p:nvCxnSpPr>
        <p:spPr>
          <a:xfrm flipH="1">
            <a:off x="6509638" y="3930315"/>
            <a:ext cx="2192692" cy="1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CEEAD5-3B32-9909-1717-E6EBA9763E4B}"/>
              </a:ext>
            </a:extLst>
          </p:cNvPr>
          <p:cNvCxnSpPr>
            <a:cxnSpLocks/>
            <a:stCxn id="1030" idx="1"/>
            <a:endCxn id="14" idx="3"/>
          </p:cNvCxnSpPr>
          <p:nvPr/>
        </p:nvCxnSpPr>
        <p:spPr>
          <a:xfrm flipH="1" flipV="1">
            <a:off x="6762613" y="2781655"/>
            <a:ext cx="1939717" cy="1148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75F043-7CD8-CBAF-66E1-1AB696C5B8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528438" y="2781655"/>
            <a:ext cx="1186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4AE9C7-A7B3-1FB5-26FB-519444AD3A51}"/>
              </a:ext>
            </a:extLst>
          </p:cNvPr>
          <p:cNvSpPr txBox="1"/>
          <p:nvPr/>
        </p:nvSpPr>
        <p:spPr>
          <a:xfrm>
            <a:off x="4059172" y="159127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변경 사항만 확인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78BA80-4BFE-0082-58DA-F7CC2836CC52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019532" y="1991380"/>
            <a:ext cx="1219362" cy="52866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44A8E9-4EC1-C615-E9E2-3F0849F54216}"/>
              </a:ext>
            </a:extLst>
          </p:cNvPr>
          <p:cNvSpPr txBox="1"/>
          <p:nvPr/>
        </p:nvSpPr>
        <p:spPr>
          <a:xfrm>
            <a:off x="2391344" y="5043155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Repo. </a:t>
            </a:r>
            <a:r>
              <a:rPr lang="ko-KR" altLang="en-US" sz="2000"/>
              <a:t>전체 다운로드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D6EC77E-0949-74CA-4FC5-C02F3563399D}"/>
              </a:ext>
            </a:extLst>
          </p:cNvPr>
          <p:cNvCxnSpPr>
            <a:cxnSpLocks/>
            <a:stCxn id="16" idx="1"/>
            <a:endCxn id="38" idx="3"/>
          </p:cNvCxnSpPr>
          <p:nvPr/>
        </p:nvCxnSpPr>
        <p:spPr>
          <a:xfrm flipH="1">
            <a:off x="4696783" y="5243210"/>
            <a:ext cx="1039736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08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B608B-A6EA-891A-5030-C0FA14A5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- Git Revert/Reset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199FB1-84EB-589F-264C-F51B96B74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Reset </a:t>
            </a:r>
            <a:r>
              <a:rPr lang="ko-KR" altLang="en-US" dirty="0"/>
              <a:t>또는 </a:t>
            </a:r>
            <a:r>
              <a:rPr lang="en-US" altLang="ko-KR" dirty="0"/>
              <a:t>Revert</a:t>
            </a:r>
            <a:r>
              <a:rPr lang="ko-KR" altLang="en-US" dirty="0"/>
              <a:t>를 원하는 </a:t>
            </a:r>
            <a:r>
              <a:rPr lang="ko-KR" altLang="en-US" dirty="0" err="1"/>
              <a:t>커밋</a:t>
            </a:r>
            <a:r>
              <a:rPr lang="ko-KR" altLang="en-US" dirty="0"/>
              <a:t> 지점에서 </a:t>
            </a:r>
            <a:r>
              <a:rPr lang="ko-KR" altLang="en-US" dirty="0" err="1"/>
              <a:t>우클릭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73998-3BC6-75A5-C164-C3BDDD51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30ADB9-EDC2-3781-1060-2AD85015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1965DC-C4A5-23CC-E33F-2E2BE2102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9"/>
          <a:stretch/>
        </p:blipFill>
        <p:spPr>
          <a:xfrm>
            <a:off x="2571258" y="2554019"/>
            <a:ext cx="7049484" cy="36229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FE642C8-A424-D230-95BA-968787F2F9B5}"/>
              </a:ext>
            </a:extLst>
          </p:cNvPr>
          <p:cNvCxnSpPr>
            <a:cxnSpLocks/>
          </p:cNvCxnSpPr>
          <p:nvPr/>
        </p:nvCxnSpPr>
        <p:spPr>
          <a:xfrm>
            <a:off x="6065771" y="4685355"/>
            <a:ext cx="39548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918D969-369E-C32A-AF64-EA87E488A141}"/>
              </a:ext>
            </a:extLst>
          </p:cNvPr>
          <p:cNvCxnSpPr>
            <a:cxnSpLocks/>
          </p:cNvCxnSpPr>
          <p:nvPr/>
        </p:nvCxnSpPr>
        <p:spPr>
          <a:xfrm>
            <a:off x="6067031" y="4890654"/>
            <a:ext cx="3186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112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CEFD-C8FD-C659-6E39-6B869F07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GitHub</a:t>
            </a:r>
            <a:r>
              <a:rPr lang="ko-KR" altLang="en-US"/>
              <a:t> 연동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B0E4C-BD04-2387-90C2-3760BAF4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/>
              <a:t>솔루션을 생성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/>
              <a:t>솔루션 폴더를 </a:t>
            </a:r>
            <a:r>
              <a:rPr lang="en-US" altLang="ko-KR" sz="3600"/>
              <a:t>Repo.</a:t>
            </a:r>
            <a:r>
              <a:rPr lang="ko-KR" altLang="en-US" sz="3600"/>
              <a:t>로 만들기 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/>
              <a:t>GitHub</a:t>
            </a:r>
            <a:r>
              <a:rPr lang="ko-KR" altLang="en-US" sz="3600"/>
              <a:t>에 로그인</a:t>
            </a:r>
            <a:r>
              <a:rPr lang="en-US" altLang="ko-KR" sz="3600"/>
              <a:t>,</a:t>
            </a:r>
            <a:r>
              <a:rPr lang="ko-KR" altLang="en-US" sz="3600"/>
              <a:t> 솔루션 이름으로 </a:t>
            </a:r>
            <a:r>
              <a:rPr lang="en-US" altLang="ko-KR" sz="3600"/>
              <a:t>Remote Repo. </a:t>
            </a:r>
            <a:r>
              <a:rPr lang="ko-KR" altLang="en-US" sz="3600"/>
              <a:t>생성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endParaRPr lang="en-US" altLang="ko-KR" sz="3600"/>
          </a:p>
          <a:p>
            <a:pPr lvl="1"/>
            <a:r>
              <a:rPr lang="ko-KR" altLang="en-US" sz="3200">
                <a:solidFill>
                  <a:schemeClr val="accent5"/>
                </a:solidFill>
              </a:rPr>
              <a:t>위 모든 과정이 </a:t>
            </a:r>
            <a:r>
              <a:rPr lang="en-US" altLang="ko-KR" sz="3200">
                <a:solidFill>
                  <a:schemeClr val="accent5"/>
                </a:solidFill>
              </a:rPr>
              <a:t>Visual Studio </a:t>
            </a:r>
            <a:r>
              <a:rPr lang="ko-KR" altLang="en-US" sz="3200">
                <a:solidFill>
                  <a:schemeClr val="accent5"/>
                </a:solidFill>
              </a:rPr>
              <a:t>안에서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61BE9-55AD-C9F1-58B8-E698080D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E4E00-1472-9F90-9031-4A3BF34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4601A5-B31F-E5EE-9C60-67F172EB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429" y="1325563"/>
            <a:ext cx="3118971" cy="4881149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D90E0-551A-12F4-7F83-59581F26F632}"/>
              </a:ext>
            </a:extLst>
          </p:cNvPr>
          <p:cNvSpPr/>
          <p:nvPr/>
        </p:nvSpPr>
        <p:spPr>
          <a:xfrm>
            <a:off x="4399429" y="1854200"/>
            <a:ext cx="3118971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7F4616-EC38-7432-8615-1188005C7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0305"/>
            <a:ext cx="5926667" cy="50180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8557C3-B65D-E627-E755-7548D3F39F06}"/>
              </a:ext>
            </a:extLst>
          </p:cNvPr>
          <p:cNvSpPr/>
          <p:nvPr/>
        </p:nvSpPr>
        <p:spPr>
          <a:xfrm>
            <a:off x="3722097" y="3632200"/>
            <a:ext cx="2856504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92BB3AC-663F-EDF3-AD96-856A490E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75" y="1106803"/>
            <a:ext cx="3156746" cy="50507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4EA9F-97C4-539F-2A39-C56F84E62280}"/>
              </a:ext>
            </a:extLst>
          </p:cNvPr>
          <p:cNvSpPr/>
          <p:nvPr/>
        </p:nvSpPr>
        <p:spPr>
          <a:xfrm>
            <a:off x="9233897" y="5427133"/>
            <a:ext cx="1484903" cy="364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56F0-0A02-5CEB-9A06-EB6D436AC6A2}"/>
              </a:ext>
            </a:extLst>
          </p:cNvPr>
          <p:cNvSpPr txBox="1"/>
          <p:nvPr/>
        </p:nvSpPr>
        <p:spPr>
          <a:xfrm>
            <a:off x="4714936" y="5314146"/>
            <a:ext cx="404950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</a:rPr>
              <a:t>만약 웹브라우저가 아닌 </a:t>
            </a:r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>
                <a:solidFill>
                  <a:srgbClr val="FF0000"/>
                </a:solidFill>
              </a:rPr>
              <a:t>어색한 로그인 창이 뜬다면</a:t>
            </a:r>
            <a:r>
              <a:rPr lang="en-US" altLang="ko-KR" sz="2800">
                <a:solidFill>
                  <a:srgbClr val="FF0000"/>
                </a:solidFill>
              </a:rPr>
              <a:t>?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51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04CE0E8E-6C5B-7D39-942B-84AE22411E21}"/>
              </a:ext>
            </a:extLst>
          </p:cNvPr>
          <p:cNvSpPr txBox="1"/>
          <p:nvPr/>
        </p:nvSpPr>
        <p:spPr>
          <a:xfrm>
            <a:off x="649903" y="2326877"/>
            <a:ext cx="69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https://lifefun.tistory.com/161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68407-AA38-BACF-8557-80E909B46CB1}"/>
              </a:ext>
            </a:extLst>
          </p:cNvPr>
          <p:cNvSpPr txBox="1"/>
          <p:nvPr/>
        </p:nvSpPr>
        <p:spPr>
          <a:xfrm>
            <a:off x="649904" y="1730849"/>
            <a:ext cx="818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 </a:t>
            </a:r>
            <a:r>
              <a:rPr lang="ko-KR" altLang="en-US" sz="2400"/>
              <a:t>로그인 용 토큰</a:t>
            </a:r>
            <a:r>
              <a:rPr lang="en-US" altLang="ko-KR" sz="2400"/>
              <a:t>(</a:t>
            </a:r>
            <a:r>
              <a:rPr lang="ko-KR" altLang="en-US" sz="2400"/>
              <a:t>외부 로그인 전용 비밀번호</a:t>
            </a:r>
            <a:r>
              <a:rPr lang="en-US" altLang="ko-KR" sz="2400"/>
              <a:t>) </a:t>
            </a:r>
            <a:r>
              <a:rPr lang="ko-KR" altLang="en-US" sz="2400"/>
              <a:t>발급 및 로그인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A6DC1-0C9D-89C9-B4F7-68203C4A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3" y="2882829"/>
            <a:ext cx="8798897" cy="28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543A155-2C1C-94D4-BF4A-D32F4DB4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27" y="1624436"/>
            <a:ext cx="4000706" cy="41340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12-15(Sun)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0" name="그림 9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B245B6D-ADFB-6ED0-C783-AB511C97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49" y="1461102"/>
            <a:ext cx="2996207" cy="4596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25FA5-EAE4-09E2-5AD8-FA9865998D76}"/>
              </a:ext>
            </a:extLst>
          </p:cNvPr>
          <p:cNvSpPr txBox="1"/>
          <p:nvPr/>
        </p:nvSpPr>
        <p:spPr>
          <a:xfrm>
            <a:off x="9343173" y="2988734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계정 연동 성공 시</a:t>
            </a:r>
            <a:endParaRPr lang="en-US" altLang="ko-KR"/>
          </a:p>
          <a:p>
            <a:r>
              <a:rPr lang="ko-KR" altLang="en-US"/>
              <a:t>모든 기능이 활성화됨</a:t>
            </a:r>
          </a:p>
        </p:txBody>
      </p:sp>
    </p:spTree>
    <p:extLst>
      <p:ext uri="{BB962C8B-B14F-4D97-AF65-F5344CB8AC3E}">
        <p14:creationId xmlns:p14="http://schemas.microsoft.com/office/powerpoint/2010/main" val="364088851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6599</TotalTime>
  <Words>898</Words>
  <Application>Microsoft Office PowerPoint</Application>
  <PresentationFormat>와이드스크린</PresentationFormat>
  <Paragraphs>265</Paragraphs>
  <Slides>40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Arial</vt:lpstr>
      <vt:lpstr>Cascadia Mono</vt:lpstr>
      <vt:lpstr>AppleSDGothicNeoH00</vt:lpstr>
      <vt:lpstr>맑은 고딕</vt:lpstr>
      <vt:lpstr>나눔바른고딕</vt:lpstr>
      <vt:lpstr>AppleSDGothicNeoB00</vt:lpstr>
      <vt:lpstr>코딩온템플릿</vt:lpstr>
      <vt:lpstr>    x</vt:lpstr>
      <vt:lpstr>Visual Studio &amp; Git</vt:lpstr>
      <vt:lpstr>Git &amp; GitHub</vt:lpstr>
      <vt:lpstr>Git &amp; GitHub</vt:lpstr>
      <vt:lpstr>VS - GitHub 연동 절차</vt:lpstr>
      <vt:lpstr>VS - GitHub 연동</vt:lpstr>
      <vt:lpstr>VS - GitHub 연동</vt:lpstr>
      <vt:lpstr>VS - GitHub 연동</vt:lpstr>
      <vt:lpstr>VS - GitHub 연동</vt:lpstr>
      <vt:lpstr>VS - Git Add</vt:lpstr>
      <vt:lpstr>VS - Git Add</vt:lpstr>
      <vt:lpstr>VS - Git Commit</vt:lpstr>
      <vt:lpstr>VS - Git Branch 사용 예시</vt:lpstr>
      <vt:lpstr>VS - Git Branch 사용 예시</vt:lpstr>
      <vt:lpstr>VS - Git Branch</vt:lpstr>
      <vt:lpstr>VS - Git Branch</vt:lpstr>
      <vt:lpstr>VS - Git Pull Request</vt:lpstr>
      <vt:lpstr>VS - Git Pull Request</vt:lpstr>
      <vt:lpstr>VS - Git Pull Request</vt:lpstr>
      <vt:lpstr>VS - Git Pull Request</vt:lpstr>
      <vt:lpstr>VS - Git Fetch &amp; Pull</vt:lpstr>
      <vt:lpstr>VS - Git Fetch &amp; Pull</vt:lpstr>
      <vt:lpstr>VS - Git Fetch &amp; Pull</vt:lpstr>
      <vt:lpstr>VS - Git Clone</vt:lpstr>
      <vt:lpstr>VS - Git Clone</vt:lpstr>
      <vt:lpstr>실습. VS Git</vt:lpstr>
      <vt:lpstr>실습. VS Git</vt:lpstr>
      <vt:lpstr>GitHub - Fork</vt:lpstr>
      <vt:lpstr>GitHub - Fork</vt:lpstr>
      <vt:lpstr>GitHub - Fork</vt:lpstr>
      <vt:lpstr>GitHub - Fork</vt:lpstr>
      <vt:lpstr>GitHub - Fork</vt:lpstr>
      <vt:lpstr>GitHub - Fork</vt:lpstr>
      <vt:lpstr>GitHub - Fork</vt:lpstr>
      <vt:lpstr>GitHub - Fork</vt:lpstr>
      <vt:lpstr>실습. Fork</vt:lpstr>
      <vt:lpstr>VS - Git Revert/Reset</vt:lpstr>
      <vt:lpstr>VS - Git Reset</vt:lpstr>
      <vt:lpstr>VS - Git Revert</vt:lpstr>
      <vt:lpstr>VS - Git Revert/Reset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석화 정</cp:lastModifiedBy>
  <cp:revision>1199</cp:revision>
  <dcterms:created xsi:type="dcterms:W3CDTF">2022-06-26T11:10:22Z</dcterms:created>
  <dcterms:modified xsi:type="dcterms:W3CDTF">2024-12-15T04:40:08Z</dcterms:modified>
</cp:coreProperties>
</file>