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8" r:id="rId3"/>
    <p:sldId id="257" r:id="rId4"/>
    <p:sldId id="329" r:id="rId5"/>
    <p:sldId id="330" r:id="rId6"/>
    <p:sldId id="353" r:id="rId7"/>
    <p:sldId id="354" r:id="rId8"/>
    <p:sldId id="336" r:id="rId9"/>
    <p:sldId id="331" r:id="rId10"/>
    <p:sldId id="332" r:id="rId11"/>
    <p:sldId id="333" r:id="rId12"/>
    <p:sldId id="334" r:id="rId13"/>
    <p:sldId id="335" r:id="rId14"/>
    <p:sldId id="317" r:id="rId15"/>
    <p:sldId id="325" r:id="rId16"/>
    <p:sldId id="337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93" autoAdjust="0"/>
    <p:restoredTop sz="74052" autoAdjust="0"/>
  </p:normalViewPr>
  <p:slideViewPr>
    <p:cSldViewPr snapToGrid="0">
      <p:cViewPr varScale="1">
        <p:scale>
          <a:sx n="85" d="100"/>
          <a:sy n="85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9C11E-4EF0-425E-89BA-56B170901842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85E4C-4682-4BB3-B64C-03E9D3B1E4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76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119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2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387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0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9301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685E4C-4682-4BB3-B64C-03E9D3B1E4F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9028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420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016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ko-KR" altLang="en-US" dirty="0"/>
              <a:t>초로 설정하고 동영상 찍어서 보내기</a:t>
            </a:r>
            <a:endParaRPr lang="en-US" altLang="ko-KR" dirty="0"/>
          </a:p>
          <a:p>
            <a:r>
              <a:rPr lang="ko-KR" altLang="en-US" dirty="0"/>
              <a:t>동영상 찍는 방법 윈도우 </a:t>
            </a:r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96D20F-F8BE-49D0-A07B-885FC160F139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31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B500-2C20-2E20-BCCA-C065E5EFC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0DDCD-53A3-0B0B-E760-76E558464C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B0E78A-BA2B-B66C-15B0-9F59EAAC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7833B2-537B-197A-F661-700C9B768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143F0-023C-627A-F2CB-AF224F78A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6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8387E-B178-68CB-54A3-D1E6CAB7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195A1-38AF-DCDF-2249-416191D3CA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4C292-B6D4-0D8A-3E94-62A648144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C7EC3-0734-4C20-F3D5-0E5F8FA1D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A603B7-9785-2323-585B-8D125AD0A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69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4688C20-FC22-E4EE-D7B9-369212DE6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E436DF-54B8-2F4B-FE10-01B24851F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AA9CC8-6F7A-E952-6C51-E13CC6806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EA5BE1-22B0-3987-3ECB-083C99630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5D9C05-6E67-9739-6355-604B1271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807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8CA2-A1E7-232C-271A-6B640BFE0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FD70AE-C215-1F0F-9AA0-E0E95B388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815926-2980-A997-95D2-720649CE4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9AB92-E87D-5F38-883C-EF0295A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B9D04-0D33-0341-8DF0-23BAC646B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4138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08B9E-8C9F-3B9A-99DB-28225FC50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803E9D-E63F-D21C-A530-FD3513A4C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17A89C-5A30-E48F-2462-9061D30A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133404-36B5-E7C7-C37E-B022C19D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54D4E-6F95-7189-8BF3-2F299AE39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391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3FB67-EFE9-99E2-3752-734272E1B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997087-8279-AD81-27B5-39BC77A26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58F6A8-31F6-AA9B-D68B-0D82E1831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AD0821-8FE6-DE8F-BECC-CE25FD81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5F6522-52F5-D665-F5D1-D9682590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F1CE72-DE80-42C9-DA6A-F651EDD3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32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708CD-7379-9B3F-5C5F-A745F38CE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195E0-AC5E-B424-7AF2-0F33D0674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4637FA-C3C3-C096-94CC-D072FB732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92CD47-E424-C573-E86D-0FD844A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16C35C-FBA0-C619-C985-86EC595AA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81FB6A-76FB-346B-F365-326785A7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5F5CA5-9DD6-0E1E-17AE-4BA95AE8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26E875-4B15-461E-A6EF-391B40820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9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35EAA9-0B63-B1B8-4EED-C4DADC59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1ADFC4-328D-DD28-2221-32EEADE3B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B4CE1E7-E630-CA70-B72A-5FC1EB603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153F4-B6EB-CFB6-5607-F964BAD57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40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A66C3A-8676-EAAB-2A58-1427293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4E79D0-7707-A976-2C44-765BD0DFE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A7123-5CE2-A41E-182F-DF8AE4AD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408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CEED6-4328-8433-28BC-73E2F5B1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AFCAE3-68EA-98C9-FF2C-AA53C244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E9E81-40B2-3ABD-3ECF-1FA8EE96A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3D536A-7C66-3FC7-1840-214B12732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86C498-6B3D-8E65-604A-370BE8C0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998ECF-E05E-259C-1BD3-56B0C0D1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66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12DBE-E228-2BDC-E2E0-A05EAA63A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B8E47D-1FF0-FEE6-4793-E1762FC82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A2A3D3-F9EC-498D-0C95-BFE7D0D9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C6D6DE-DE98-7974-FBD8-5675B206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11E5B8-8467-F965-F2CC-D302FF577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015CE-EF28-F9B6-1237-0B97DDE0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21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7D48BC-1FE4-4C5D-04ED-A8961AF7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DFF534-AE0C-C92A-48F8-A2C19AB40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46CA3-F7F8-E74F-3432-53781DCD6B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2426-F011-4048-96E6-328581C59A1B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B9B7F4-FAE4-B7F4-3E34-9378CC8E0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7CEFCC-EDEB-1874-2D18-89098FB00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089B3-387A-415A-B004-61FFB39DEC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84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부제목 2">
            <a:extLst>
              <a:ext uri="{FF2B5EF4-FFF2-40B4-BE49-F238E27FC236}">
                <a16:creationId xmlns:a16="http://schemas.microsoft.com/office/drawing/2014/main" id="{46B9681A-EC29-811B-CE8E-AAAAA8FB7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7149" y="3664694"/>
            <a:ext cx="2442316" cy="530087"/>
          </a:xfrm>
        </p:spPr>
        <p:txBody>
          <a:bodyPr/>
          <a:lstStyle/>
          <a:p>
            <a:pPr algn="dist"/>
            <a:r>
              <a:rPr lang="ko-KR" altLang="en-US" b="1" dirty="0">
                <a:latin typeface="Arial Rounded MT Bold" panose="020F0704030504030204" pitchFamily="34" charset="0"/>
              </a:rPr>
              <a:t>스마트 팩토리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04F8697-5C1B-B6D4-62BB-DB61836BA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996" y="3664694"/>
            <a:ext cx="3021223" cy="4562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8D8052-E461-CDB0-B5D8-99627F1BAD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467" y="2766861"/>
            <a:ext cx="4045663" cy="61366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7B9530-DB44-B184-2348-7884840654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11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CD0903-A27F-70F2-FA10-84B9B2F3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18" y="1401210"/>
            <a:ext cx="6948782" cy="5348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89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342BB09-9E27-41AD-A0A6-F7EBE97B2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7061200" cy="524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75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9371EEB-47EE-45D7-77FE-C0B7FFF28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282508"/>
            <a:ext cx="6908519" cy="533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3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6A9AAD-A78A-FA94-ECD8-D26D53636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7721600" cy="51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9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list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std::list&lt;int&gt;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myList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{5, 4, 3, 4, 2, 1, 1};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몇 개인지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{1, 1, 2, 3, 4, 4, 5}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나오도록 리스트 변경 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{1, 2, 3, 4, 5}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나오도록 리스트 변경 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{1, 2, 3, 4, 5, 6, 7}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나오도록 리스트 변경 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{0, 1, 2, 3, 4, 5, 6, 7}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나오도록 리스트 변경 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3~6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은 리스트에만 존재하는 함수 사용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2931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CFF4454-8D0D-2A08-7AC2-9E9E2172D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4068150"/>
              </p:ext>
            </p:extLst>
          </p:nvPr>
        </p:nvGraphicFramePr>
        <p:xfrm>
          <a:off x="838200" y="1825625"/>
          <a:ext cx="10515597" cy="3856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4400">
                  <a:extLst>
                    <a:ext uri="{9D8B030D-6E8A-4147-A177-3AD203B41FA5}">
                      <a16:colId xmlns:a16="http://schemas.microsoft.com/office/drawing/2014/main" val="26061372"/>
                    </a:ext>
                  </a:extLst>
                </a:gridCol>
                <a:gridCol w="4089400">
                  <a:extLst>
                    <a:ext uri="{9D8B030D-6E8A-4147-A177-3AD203B41FA5}">
                      <a16:colId xmlns:a16="http://schemas.microsoft.com/office/drawing/2014/main" val="4195741056"/>
                    </a:ext>
                  </a:extLst>
                </a:gridCol>
                <a:gridCol w="4241797">
                  <a:extLst>
                    <a:ext uri="{9D8B030D-6E8A-4147-A177-3AD203B41FA5}">
                      <a16:colId xmlns:a16="http://schemas.microsoft.com/office/drawing/2014/main" val="3597846531"/>
                    </a:ext>
                  </a:extLst>
                </a:gridCol>
              </a:tblGrid>
              <a:tr h="642711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Array</a:t>
                      </a:r>
                      <a:endParaRPr lang="ko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List</a:t>
                      </a:r>
                      <a:endParaRPr lang="ko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6093918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err="1"/>
                        <a:t>선언시</a:t>
                      </a:r>
                      <a:r>
                        <a:rPr lang="ko-KR" altLang="en-US" sz="2400" dirty="0"/>
                        <a:t> 메모리 고정됨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 재할당 용이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3716194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접근방식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Index</a:t>
                      </a:r>
                      <a:r>
                        <a:rPr lang="ko-KR" altLang="en-US" sz="2400" dirty="0"/>
                        <a:t>기반 랜덤접근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Iterator </a:t>
                      </a:r>
                      <a:r>
                        <a:rPr lang="ko-KR" altLang="en-US" sz="2400" dirty="0"/>
                        <a:t>기반 접근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6914500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메모리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연속적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불연속적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2985481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성능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4759572"/>
                  </a:ext>
                </a:extLst>
              </a:tr>
              <a:tr h="642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삽입</a:t>
                      </a:r>
                      <a:r>
                        <a:rPr lang="en-US" altLang="ko-KR" sz="2400" dirty="0"/>
                        <a:t>, </a:t>
                      </a:r>
                      <a:r>
                        <a:rPr lang="ko-KR" altLang="en-US" sz="2400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느림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빠름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2534072"/>
                  </a:ext>
                </a:extLst>
              </a:tr>
            </a:tbl>
          </a:graphicData>
        </a:graphic>
      </p:graphicFrame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Array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와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의 비교</a:t>
            </a:r>
          </a:p>
        </p:txBody>
      </p:sp>
    </p:spTree>
    <p:extLst>
      <p:ext uri="{BB962C8B-B14F-4D97-AF65-F5344CB8AC3E}">
        <p14:creationId xmlns:p14="http://schemas.microsoft.com/office/powerpoint/2010/main" val="4065844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1093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std::string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C++ STL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에서 제공하는 클래스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문자열을 다루는 클래스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에서는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char*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또는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char[]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사용했음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char*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또는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char[]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과 다르게 </a:t>
            </a:r>
            <a:r>
              <a:rPr lang="ko-KR" altLang="en-US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문자열의 끝에 </a:t>
            </a:r>
            <a:r>
              <a:rPr lang="en-US" altLang="ko-KR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‘\0’ </a:t>
            </a:r>
            <a:r>
              <a:rPr lang="ko-KR" altLang="en-US" dirty="0">
                <a:solidFill>
                  <a:srgbClr val="FF0000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 들어가지 않으며 문자열의 길이를 동적으로 변경 가능</a:t>
            </a:r>
            <a:endParaRPr lang="en-US" altLang="ko-KR" dirty="0">
              <a:solidFill>
                <a:srgbClr val="FF0000"/>
              </a:solidFill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0109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AE56EF-F153-6681-2A65-7B3E9B954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830" y="2622350"/>
            <a:ext cx="2809970" cy="26912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9FCF13-3668-060B-22DD-D5EC2DD2F455}"/>
              </a:ext>
            </a:extLst>
          </p:cNvPr>
          <p:cNvSpPr txBox="1"/>
          <p:nvPr/>
        </p:nvSpPr>
        <p:spPr>
          <a:xfrm>
            <a:off x="6638830" y="1780947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093C4D1-CF10-8ECA-C13E-506DA71A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54" y="1304628"/>
            <a:ext cx="5262845" cy="55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782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생성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780947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89AF5BE-D87E-554E-DE6B-B8A20B1B3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113" y="2381104"/>
            <a:ext cx="1803587" cy="287528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50143E2-C6E9-81EA-80A4-4165371F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47470"/>
            <a:ext cx="4927600" cy="560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65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28654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7200" dirty="0">
                <a:solidFill>
                  <a:schemeClr val="accent1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endParaRPr lang="ko-KR" altLang="en-US" sz="7200" dirty="0">
              <a:solidFill>
                <a:schemeClr val="accent1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6748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연산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780947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9A29EF-422C-FE3E-201B-6028A44FC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4356100" cy="53953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CB8316-BD3F-1747-293C-9C8403DCD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30" y="2408071"/>
            <a:ext cx="1881238" cy="220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02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 lnSpcReduction="10000"/>
          </a:bodyPr>
          <a:lstStyle/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.at(index) –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위치의 문자 반환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범위 체크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</a:t>
            </a: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[index] -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위치의 문자 반환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범위 체크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X</a:t>
            </a: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.front()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가장 앞 문자 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.back()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가장 뒤 문자 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.length(), .size()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–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문자열 길이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.resize(n) – 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의 크기로 변환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기존 길이보다 작으면 남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			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부분 삭제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크면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null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채움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.resize(n, ‘a’) – </a:t>
            </a:r>
            <a:r>
              <a:rPr lang="ko-KR" altLang="en-US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채울때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‘a’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채움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.empty()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빈 문자열인지 확인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720695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.append(str2) – 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 이어 </a:t>
            </a:r>
            <a:r>
              <a:rPr lang="ko-KR" altLang="en-US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붙여줌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(+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와 동일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.append(str2, n, m) – 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문자열의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문자 </a:t>
            </a:r>
            <a:r>
              <a:rPr lang="ko-KR" altLang="en-US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붙여줌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.insert(n, str2) – 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에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 삽입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.replace(n,k,str2)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–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k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문자를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str2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대체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.clear()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 모두 지움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.erase(n, m) – 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문자열을 지움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95878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.find(str2) – str2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</a:t>
            </a:r>
            <a:r>
              <a:rPr lang="ko-KR" altLang="en-US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포함되어있는지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확인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찾으면 첫번째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.find(str2, n) – 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이후부터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find</a:t>
            </a: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substr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(n) – 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끝까지의 문자를 부분문자열로 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</a:t>
            </a:r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substr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n,k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– n index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k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개의 문자열 부분문자열로 반환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.compare(str2)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–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문자열 비교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같으면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0, str&lt;str2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면 음수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str &gt; str2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면 양수 반환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2611389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isdigit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(c) – c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숫자이면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아니면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false</a:t>
            </a: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isalpha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(c) – c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가 영어이면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true,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아니면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false</a:t>
            </a: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toupper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(c) – c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대문자로 변환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tolower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(c) – c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를 대문자로 변환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stoi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(str) – str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변경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stof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(str) – str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float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변경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to_string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(n) – n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을 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변경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유용한 </a:t>
            </a:r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 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함수</a:t>
            </a:r>
          </a:p>
        </p:txBody>
      </p:sp>
    </p:spTree>
    <p:extLst>
      <p:ext uri="{BB962C8B-B14F-4D97-AF65-F5344CB8AC3E}">
        <p14:creationId xmlns:p14="http://schemas.microsoft.com/office/powerpoint/2010/main" val="38386516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648634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9784F1-CAC2-7877-9CE0-1FD1A0D8C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5136737" cy="51011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5B7BE4A-C486-DA1D-E3B0-6A8FCBD50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30" y="2110299"/>
            <a:ext cx="1666927" cy="371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85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648634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CD9B7F-8649-B46B-A8DB-BD91D463D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10"/>
            <a:ext cx="4229100" cy="54351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EE3A0E-2544-AC8C-9DF8-113163EF1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830" y="2281523"/>
            <a:ext cx="2098806" cy="225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0959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648634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B22CF32-CC57-8099-5499-75AD9AC63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8634"/>
            <a:ext cx="5826894" cy="309906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CCE0E23-96D3-61D7-1E01-163FB4280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10" y="2110299"/>
            <a:ext cx="1773290" cy="197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51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string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2207DF-41D6-E82F-70F4-B7B62410DF44}"/>
              </a:ext>
            </a:extLst>
          </p:cNvPr>
          <p:cNvSpPr txBox="1"/>
          <p:nvPr/>
        </p:nvSpPr>
        <p:spPr>
          <a:xfrm>
            <a:off x="6638830" y="1648634"/>
            <a:ext cx="139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결과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E398BB4-A46A-2A1C-D79E-3549210B0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1209"/>
            <a:ext cx="5408048" cy="538114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1C3C7E-DEE4-997E-C02C-5ED12C141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224" y="2110299"/>
            <a:ext cx="914576" cy="464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6386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1 string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 s = "Police say two people are suspected of trying to create a shortcut for their construction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work.The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two have been detained and the case is under further 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investigation.The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38-year-old man and 55-year-old woman were working near the affected area, the 32nd Great Wall.";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문자열의 길이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100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번째 문자 출력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(index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는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부터 시작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“two”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문자가 처음 나오는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“two”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라는 문자가 두번째 나오는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index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A36597-391C-49B0-1864-FB0A3FA72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3499" y="4159250"/>
            <a:ext cx="930301" cy="210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48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 ??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어떤 데이터를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저장할때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그 다음 순서의 자료가 있는 위치를 데이터에 포함시키는 방식으로 자료를 저장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pic>
        <p:nvPicPr>
          <p:cNvPr id="1032" name="Picture 8" descr="Singly Linked List">
            <a:extLst>
              <a:ext uri="{FF2B5EF4-FFF2-40B4-BE49-F238E27FC236}">
                <a16:creationId xmlns:a16="http://schemas.microsoft.com/office/drawing/2014/main" id="{C9CBA62F-5A1B-B282-132E-A742833B6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997" y="3425125"/>
            <a:ext cx="77343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C2EDE80C-9FEC-C17D-67CA-9C51BCD28B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9122" y="3018612"/>
            <a:ext cx="36871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class</a:t>
            </a:r>
            <a:r>
              <a:rPr lang="ko-KR" altLang="ko-KR" sz="36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 {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public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: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b="1" dirty="0" err="1">
                <a:solidFill>
                  <a:srgbClr val="808080"/>
                </a:solidFill>
                <a:latin typeface="+mn-ea"/>
              </a:rPr>
              <a:t>int</a:t>
            </a:r>
            <a:r>
              <a:rPr lang="ko-KR" altLang="ko-KR" sz="36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data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</a:t>
            </a:r>
            <a:r>
              <a:rPr lang="ko-KR" altLang="ko-KR" sz="3600" dirty="0">
                <a:solidFill>
                  <a:srgbClr val="273239"/>
                </a:solidFill>
                <a:latin typeface="+mn-ea"/>
              </a:rPr>
              <a:t> 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//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Pointer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to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node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ko-KR" sz="2400" dirty="0" err="1">
                <a:solidFill>
                  <a:srgbClr val="FF00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1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};</a:t>
            </a:r>
            <a:endParaRPr lang="ko-KR" altLang="ko-KR" sz="4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1021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2 string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두 문자열을 입력 받아서 둘 모두 숫자인지 검사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,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아니면 다시 입력 받도록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“1111” -&gt; OK</a:t>
            </a: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en-US" altLang="ko-KR" sz="20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abcd</a:t>
            </a: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”, “a123”, “123a” -&gt; NO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앞에서 입력 받은 두 숫자를 이어 붙여서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“1111” “2222” -&gt; “11112222”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앞에서 입력 받은 두 숫자의 합을 출력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20000"/>
              </a:lnSpc>
              <a:buAutoNum type="arabicPeriod"/>
            </a:pPr>
            <a:r>
              <a:rPr lang="en-US" altLang="ko-KR" sz="20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“1111” “2222” -&gt; 3333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endParaRPr lang="ko-KR" altLang="en-US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24505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실습</a:t>
            </a:r>
            <a:r>
              <a:rPr lang="en-US" altLang="ko-KR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3 string</a:t>
            </a:r>
            <a:r>
              <a:rPr lang="ko-KR" altLang="en-US" dirty="0">
                <a:solidFill>
                  <a:schemeClr val="accent4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사용해보기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string s = “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Codingon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첫번째 문자 소문자로 변경 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-&gt; “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codingon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“ding”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이라는 부분문자열 반환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</a:t>
            </a:r>
            <a:r>
              <a:rPr lang="en-US" altLang="ko-KR" sz="24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coooooon</a:t>
            </a: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” 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이 되도록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altLang="ko-KR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“con”</a:t>
            </a:r>
            <a:r>
              <a:rPr lang="ko-KR" altLang="en-US" sz="24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이 되도록 변경</a:t>
            </a:r>
            <a:endParaRPr lang="en-US" altLang="ko-KR" sz="24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914400" lvl="1" indent="-457200">
              <a:lnSpc>
                <a:spcPct val="120000"/>
              </a:lnSpc>
              <a:buAutoNum type="arabicPeriod"/>
            </a:pPr>
            <a:endParaRPr lang="ko-KR" altLang="en-US" sz="20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8404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std::list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Doubly linked list</a:t>
            </a:r>
            <a:r>
              <a:rPr lang="ko-KR" altLang="en-US" sz="32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로 </a:t>
            </a:r>
            <a:r>
              <a:rPr lang="ko-KR" altLang="en-US" sz="3200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구현되어있음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  <p:pic>
        <p:nvPicPr>
          <p:cNvPr id="3074" name="Picture 2" descr="Doubly Linked List">
            <a:extLst>
              <a:ext uri="{FF2B5EF4-FFF2-40B4-BE49-F238E27FC236}">
                <a16:creationId xmlns:a16="http://schemas.microsoft.com/office/drawing/2014/main" id="{5F997068-B3FC-BC6C-5F99-2368A7BA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68" y="2380443"/>
            <a:ext cx="9628736" cy="1974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109434EC-0297-220D-5BF1-8CCD43630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2756" y="3768928"/>
            <a:ext cx="434836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1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class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 {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b="1" dirty="0" err="1">
                <a:solidFill>
                  <a:srgbClr val="006699"/>
                </a:solidFill>
                <a:latin typeface="+mn-ea"/>
              </a:rPr>
              <a:t>public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: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b="1" dirty="0" err="1">
                <a:solidFill>
                  <a:srgbClr val="808080"/>
                </a:solidFill>
                <a:latin typeface="+mn-ea"/>
              </a:rPr>
              <a:t>int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data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//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Pointer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to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node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endParaRPr lang="en-US" altLang="ko-KR" sz="2400" dirty="0">
              <a:solidFill>
                <a:srgbClr val="000000"/>
              </a:solidFill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en-US" altLang="ko-KR" sz="2400" dirty="0">
                <a:solidFill>
                  <a:srgbClr val="008200"/>
                </a:solidFill>
                <a:latin typeface="+mn-ea"/>
              </a:rPr>
              <a:t>    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//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Pointer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to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next</a:t>
            </a:r>
            <a:r>
              <a:rPr lang="ko-KR" altLang="ko-KR" sz="2400" dirty="0">
                <a:solidFill>
                  <a:srgbClr val="008200"/>
                </a:solidFill>
                <a:latin typeface="+mn-ea"/>
              </a:rPr>
              <a:t> </a:t>
            </a:r>
            <a:r>
              <a:rPr lang="ko-KR" altLang="ko-KR" sz="2400" dirty="0" err="1">
                <a:solidFill>
                  <a:srgbClr val="008200"/>
                </a:solidFill>
                <a:latin typeface="+mn-ea"/>
              </a:rPr>
              <a:t>node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273239"/>
                </a:solidFill>
                <a:latin typeface="+mn-ea"/>
              </a:rPr>
              <a:t>    </a:t>
            </a:r>
            <a:r>
              <a:rPr lang="ko-KR" altLang="ko-KR" sz="2400" dirty="0" err="1">
                <a:solidFill>
                  <a:srgbClr val="000000"/>
                </a:solidFill>
                <a:latin typeface="+mn-ea"/>
              </a:rPr>
              <a:t>Node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* </a:t>
            </a:r>
            <a:r>
              <a:rPr lang="en-US" altLang="ko-KR" sz="2400" dirty="0" err="1">
                <a:solidFill>
                  <a:srgbClr val="FF0000"/>
                </a:solidFill>
                <a:latin typeface="+mn-ea"/>
              </a:rPr>
              <a:t>prev</a:t>
            </a: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;</a:t>
            </a:r>
            <a:endParaRPr lang="ko-KR" altLang="ko-KR" sz="2400" dirty="0">
              <a:latin typeface="+mn-ea"/>
            </a:endParaRPr>
          </a:p>
          <a:p>
            <a:pPr marL="0" indent="0" latinLnBrk="0">
              <a:lnSpc>
                <a:spcPct val="100000"/>
              </a:lnSpc>
              <a:buFontTx/>
              <a:buNone/>
            </a:pPr>
            <a:r>
              <a:rPr lang="ko-KR" altLang="ko-KR" sz="2400" dirty="0">
                <a:solidFill>
                  <a:srgbClr val="000000"/>
                </a:solidFill>
                <a:latin typeface="+mn-ea"/>
              </a:rPr>
              <a:t>};</a:t>
            </a:r>
            <a:endParaRPr lang="ko-KR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4963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5B08F4A-39C5-44A6-8544-A06100E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solidFill>
                  <a:srgbClr val="00B05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std::list</a:t>
            </a:r>
            <a:endParaRPr lang="ko-KR" altLang="en-US" dirty="0">
              <a:solidFill>
                <a:srgbClr val="00B05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멤버 함수에서 정렬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(sort),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이어 붙이기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(splice)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임의 접근 반복자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at(),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[]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불가능하고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b="1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양방향 반복자 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(++,--)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이용해서 탐색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pPr lvl="1"/>
            <a:r>
              <a:rPr lang="en-US" altLang="ko-KR" b="1" dirty="0">
                <a:solidFill>
                  <a:schemeClr val="accent2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list</a:t>
            </a:r>
            <a:r>
              <a:rPr lang="ko-KR" altLang="en-US" b="1" dirty="0">
                <a:solidFill>
                  <a:schemeClr val="accent2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전용 반복자</a:t>
            </a:r>
            <a:r>
              <a:rPr lang="en-US" altLang="ko-KR" b="1" dirty="0">
                <a:solidFill>
                  <a:schemeClr val="accent2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(list&lt;int&gt;::iterator)</a:t>
            </a:r>
            <a:r>
              <a:rPr lang="ko-KR" altLang="en-US" b="1" dirty="0">
                <a:solidFill>
                  <a:schemeClr val="accent2"/>
                </a:solidFill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를 사용</a:t>
            </a:r>
            <a:endParaRPr lang="en-US" altLang="ko-KR" b="1" dirty="0">
              <a:solidFill>
                <a:schemeClr val="accent2"/>
              </a:solidFill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push_front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(), </a:t>
            </a:r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push_back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(), </a:t>
            </a:r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pop_front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(), </a:t>
            </a:r>
            <a:r>
              <a:rPr lang="en-US" altLang="ko-KR" dirty="0" err="1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pop_back</a:t>
            </a:r>
            <a:r>
              <a:rPr lang="en-US" altLang="ko-KR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() </a:t>
            </a:r>
            <a:r>
              <a:rPr lang="ko-KR" altLang="en-US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이용해서 양끝에서 삽입 삭제 가능</a:t>
            </a:r>
            <a:endParaRPr lang="en-US" altLang="ko-KR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Insert(), erase()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멤버 함수를 통해서 노드 중간에서도 삽입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,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삭제 가능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  <a:p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벡터와 같이 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front(), back(), begin(), end()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등</a:t>
            </a:r>
            <a:r>
              <a:rPr lang="en-US" altLang="ko-KR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 </a:t>
            </a:r>
            <a:r>
              <a:rPr lang="ko-KR" altLang="en-US" sz="2800" dirty="0">
                <a:latin typeface="Kim jung chul Gothic Regular" panose="020B0503000000000000" pitchFamily="34" charset="-127"/>
                <a:ea typeface="Kim jung chul Gothic Regular" panose="020B0503000000000000" pitchFamily="34" charset="-127"/>
              </a:rPr>
              <a:t>사용 가능</a:t>
            </a:r>
            <a:endParaRPr lang="en-US" altLang="ko-KR" sz="2800" dirty="0">
              <a:latin typeface="Kim jung chul Gothic Regular" panose="020B0503000000000000" pitchFamily="34" charset="-127"/>
              <a:ea typeface="Kim jung chul Gothic Regular" panose="020B0503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4800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200" dirty="0">
                <a:solidFill>
                  <a:srgbClr val="80808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#include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</a:t>
            </a:r>
            <a:r>
              <a:rPr lang="en-US" altLang="ko-KR" sz="2200" dirty="0">
                <a:solidFill>
                  <a:srgbClr val="A31515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&lt;list&gt;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 list 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헤더파일을 추가해야 사용 가능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endParaRPr lang="en-US" altLang="ko-KR" sz="2200" dirty="0">
              <a:solidFill>
                <a:srgbClr val="2B91AF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list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my_list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 = { 1,2,3,4,5 };</a:t>
            </a: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list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my_list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(4);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리스트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요소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0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으로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  <a:endParaRPr lang="en-US" altLang="ko-KR" sz="2200" dirty="0">
              <a:solidFill>
                <a:srgbClr val="000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solidFill>
                  <a:srgbClr val="2B91A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list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&lt;</a:t>
            </a:r>
            <a:r>
              <a:rPr lang="en-US" altLang="ko-KR" sz="2200" dirty="0">
                <a:solidFill>
                  <a:srgbClr val="0000FF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int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&gt; </a:t>
            </a: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my_list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(5, 1);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//int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형 리스트 생성 후 크기를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5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할당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모든 요소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</a:t>
            </a:r>
          </a:p>
          <a:p>
            <a:pPr marL="0" indent="0">
              <a:buNone/>
            </a:pP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pPr marL="0" indent="0">
              <a:buNone/>
            </a:pPr>
            <a:r>
              <a:rPr lang="en-US" altLang="ko-KR" sz="2200" dirty="0" err="1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v.assign</a:t>
            </a:r>
            <a:r>
              <a:rPr lang="en-US" altLang="ko-KR" sz="2200" dirty="0">
                <a:solidFill>
                  <a:srgbClr val="000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(5, 1);   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//0~4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인덱스의 값을 </a:t>
            </a:r>
            <a:r>
              <a:rPr lang="en-US" altLang="ko-KR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1</a:t>
            </a:r>
            <a:r>
              <a:rPr lang="ko-KR" altLang="en-US" sz="2200" dirty="0">
                <a:solidFill>
                  <a:srgbClr val="008000"/>
                </a:solidFill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로 초기화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3432920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my_list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= { 1, 2, 3, 4, 5 };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리스트 제어용 반복자 생성</a:t>
            </a:r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&gt;::</a:t>
            </a:r>
            <a:r>
              <a:rPr lang="en-US" altLang="ko-KR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iterator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my_list.begin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리스트 출력</a:t>
            </a:r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리스트 첫 번째 값의 포인터를 반복자로 지정하여 탐색</a:t>
            </a:r>
            <a:endParaRPr lang="ko-KR" alt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my_list.begin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!=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my_list.end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++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cout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*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iter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008080"/>
                </a:solidFill>
                <a:latin typeface="Cascadia Mono" panose="020B0609020000020004" pitchFamily="49" charset="0"/>
              </a:rPr>
              <a:t>&lt;&lt;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endl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altLang="ko-KR" sz="2200" dirty="0">
              <a:solidFill>
                <a:srgbClr val="008000"/>
              </a:solidFill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사용하기</a:t>
            </a:r>
          </a:p>
        </p:txBody>
      </p:sp>
    </p:spTree>
    <p:extLst>
      <p:ext uri="{BB962C8B-B14F-4D97-AF65-F5344CB8AC3E}">
        <p14:creationId xmlns:p14="http://schemas.microsoft.com/office/powerpoint/2010/main" val="1348242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 </a:t>
            </a:r>
            <a:r>
              <a:rPr lang="ko-KR" altLang="en-US" dirty="0" err="1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반복문</a:t>
            </a:r>
            <a:endParaRPr lang="ko-KR" altLang="en-US" dirty="0">
              <a:solidFill>
                <a:srgbClr val="00B0F0"/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F8308A-D4D0-6D7E-BFB1-464AF3C2E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68160"/>
            <a:ext cx="10184526" cy="55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92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844FCF6-BE70-EB8E-4D4C-0BDDA6F71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888"/>
            <a:ext cx="10515600" cy="4809067"/>
          </a:xfrm>
        </p:spPr>
        <p:txBody>
          <a:bodyPr>
            <a:normAutofit/>
          </a:bodyPr>
          <a:lstStyle/>
          <a:p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remove()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값 삭제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 err="1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remove_if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(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함수</a:t>
            </a:r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특정 함수의 조건에 맞는 값 삭제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splice()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리스트간 요소 이동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merge()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정렬된 리스트 병합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unique() –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중복 요소 제거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  <a:p>
            <a:r>
              <a:rPr lang="en-US" altLang="ko-KR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sort() - </a:t>
            </a:r>
            <a:r>
              <a:rPr lang="ko-KR" altLang="en-US" sz="3200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정렬</a:t>
            </a:r>
            <a:endParaRPr lang="en-US" altLang="ko-KR" sz="3200" dirty="0">
              <a:latin typeface="Kim jung chul Gothic Regular" panose="020B0503000000000000" pitchFamily="50" charset="-127"/>
              <a:ea typeface="Kim jung chul Gothic Regular" panose="020B0503000000000000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7B30A734-DDCA-7AFE-AA4F-048B2FC07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647"/>
            <a:ext cx="10515600" cy="1325563"/>
          </a:xfrm>
        </p:spPr>
        <p:txBody>
          <a:bodyPr/>
          <a:lstStyle/>
          <a:p>
            <a:r>
              <a:rPr lang="en-US" altLang="ko-KR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List</a:t>
            </a:r>
            <a:r>
              <a:rPr lang="ko-KR" altLang="en-US" dirty="0">
                <a:solidFill>
                  <a:srgbClr val="00B0F0"/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에만 존재하는 함수</a:t>
            </a:r>
          </a:p>
        </p:txBody>
      </p:sp>
    </p:spTree>
    <p:extLst>
      <p:ext uri="{BB962C8B-B14F-4D97-AF65-F5344CB8AC3E}">
        <p14:creationId xmlns:p14="http://schemas.microsoft.com/office/powerpoint/2010/main" val="168836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4180</TotalTime>
  <Words>1216</Words>
  <Application>Microsoft Office PowerPoint</Application>
  <PresentationFormat>와이드스크린</PresentationFormat>
  <Paragraphs>180</Paragraphs>
  <Slides>31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8" baseType="lpstr">
      <vt:lpstr>Kim jung chul Gothic Bold</vt:lpstr>
      <vt:lpstr>Kim jung chul Gothic Regular</vt:lpstr>
      <vt:lpstr>맑은 고딕</vt:lpstr>
      <vt:lpstr>Arial</vt:lpstr>
      <vt:lpstr>Arial Rounded MT Bold</vt:lpstr>
      <vt:lpstr>Cascadia Mono</vt:lpstr>
      <vt:lpstr>Office 테마</vt:lpstr>
      <vt:lpstr>PowerPoint 프레젠테이션</vt:lpstr>
      <vt:lpstr>List</vt:lpstr>
      <vt:lpstr>List ??</vt:lpstr>
      <vt:lpstr>std::list</vt:lpstr>
      <vt:lpstr>std::list</vt:lpstr>
      <vt:lpstr>list 사용하기</vt:lpstr>
      <vt:lpstr>list 사용하기</vt:lpstr>
      <vt:lpstr>list 반복문</vt:lpstr>
      <vt:lpstr>List에만 존재하는 함수</vt:lpstr>
      <vt:lpstr>List에만 존재하는 함수</vt:lpstr>
      <vt:lpstr>List에만 존재하는 함수</vt:lpstr>
      <vt:lpstr>List에만 존재하는 함수</vt:lpstr>
      <vt:lpstr>List에만 존재하는 함수</vt:lpstr>
      <vt:lpstr>실습1 list 사용해보기</vt:lpstr>
      <vt:lpstr>Array와 List의 비교</vt:lpstr>
      <vt:lpstr>String</vt:lpstr>
      <vt:lpstr>std::string</vt:lpstr>
      <vt:lpstr>string 사용하기</vt:lpstr>
      <vt:lpstr>string 생성</vt:lpstr>
      <vt:lpstr>string 연산</vt:lpstr>
      <vt:lpstr>string 함수</vt:lpstr>
      <vt:lpstr>string 함수</vt:lpstr>
      <vt:lpstr>string 함수</vt:lpstr>
      <vt:lpstr>유용한 string 함수</vt:lpstr>
      <vt:lpstr>string 함수</vt:lpstr>
      <vt:lpstr>string 함수</vt:lpstr>
      <vt:lpstr>string 함수</vt:lpstr>
      <vt:lpstr>string 함수</vt:lpstr>
      <vt:lpstr>실습1 string 사용해보기</vt:lpstr>
      <vt:lpstr>실습2 string 사용해보기</vt:lpstr>
      <vt:lpstr>실습3 string 사용해보기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soyon6743@nate.com</dc:creator>
  <cp:lastModifiedBy>석화 정</cp:lastModifiedBy>
  <cp:revision>624</cp:revision>
  <cp:lastPrinted>2024-01-25T05:51:15Z</cp:lastPrinted>
  <dcterms:created xsi:type="dcterms:W3CDTF">2023-01-30T00:45:54Z</dcterms:created>
  <dcterms:modified xsi:type="dcterms:W3CDTF">2024-04-28T12:39:16Z</dcterms:modified>
</cp:coreProperties>
</file>