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256" r:id="rId2"/>
    <p:sldId id="258" r:id="rId3"/>
    <p:sldId id="257" r:id="rId4"/>
    <p:sldId id="260" r:id="rId5"/>
    <p:sldId id="301" r:id="rId6"/>
    <p:sldId id="302" r:id="rId7"/>
    <p:sldId id="305" r:id="rId8"/>
    <p:sldId id="306" r:id="rId9"/>
    <p:sldId id="300" r:id="rId10"/>
    <p:sldId id="303" r:id="rId11"/>
    <p:sldId id="329" r:id="rId12"/>
    <p:sldId id="322" r:id="rId13"/>
    <p:sldId id="308" r:id="rId14"/>
    <p:sldId id="310" r:id="rId15"/>
    <p:sldId id="333" r:id="rId16"/>
    <p:sldId id="311" r:id="rId17"/>
    <p:sldId id="332" r:id="rId18"/>
    <p:sldId id="337" r:id="rId19"/>
    <p:sldId id="335" r:id="rId20"/>
    <p:sldId id="336" r:id="rId21"/>
    <p:sldId id="331" r:id="rId22"/>
    <p:sldId id="338" r:id="rId23"/>
    <p:sldId id="309" r:id="rId24"/>
    <p:sldId id="312" r:id="rId25"/>
    <p:sldId id="313" r:id="rId26"/>
    <p:sldId id="318" r:id="rId27"/>
    <p:sldId id="314" r:id="rId28"/>
    <p:sldId id="315" r:id="rId29"/>
    <p:sldId id="316" r:id="rId30"/>
    <p:sldId id="319" r:id="rId31"/>
    <p:sldId id="320" r:id="rId32"/>
    <p:sldId id="321" r:id="rId33"/>
    <p:sldId id="342" r:id="rId34"/>
    <p:sldId id="343" r:id="rId35"/>
    <p:sldId id="328" r:id="rId36"/>
    <p:sldId id="323" r:id="rId37"/>
    <p:sldId id="344" r:id="rId38"/>
    <p:sldId id="324" r:id="rId39"/>
    <p:sldId id="339" r:id="rId40"/>
    <p:sldId id="325" r:id="rId41"/>
    <p:sldId id="326" r:id="rId42"/>
    <p:sldId id="327" r:id="rId4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118" autoAdjust="0"/>
    <p:restoredTop sz="74052" autoAdjust="0"/>
  </p:normalViewPr>
  <p:slideViewPr>
    <p:cSldViewPr snapToGrid="0">
      <p:cViewPr varScale="1">
        <p:scale>
          <a:sx n="118" d="100"/>
          <a:sy n="118" d="100"/>
        </p:scale>
        <p:origin x="14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29C11E-4EF0-425E-89BA-56B170901842}" type="datetimeFigureOut">
              <a:rPr lang="ko-KR" altLang="en-US" smtClean="0"/>
              <a:t>2024-04-25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685E4C-4682-4BB3-B64C-03E9D3B1E4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14761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96D20F-F8BE-49D0-A07B-885FC160F139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92882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96D20F-F8BE-49D0-A07B-885FC160F139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08003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685E4C-4682-4BB3-B64C-03E9D3B1E4F0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52975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685E4C-4682-4BB3-B64C-03E9D3B1E4F0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39301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96D20F-F8BE-49D0-A07B-885FC160F139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76591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96D20F-F8BE-49D0-A07B-885FC160F139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35926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96D20F-F8BE-49D0-A07B-885FC160F139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47486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값의 복사가 이루어짐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685E4C-4682-4BB3-B64C-03E9D3B1E4F0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62780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주소값으로</a:t>
            </a:r>
            <a:r>
              <a:rPr lang="ko-KR" altLang="en-US" dirty="0"/>
              <a:t> 원래 값에 접근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685E4C-4682-4BB3-B64C-03E9D3B1E4F0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49250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96D20F-F8BE-49D0-A07B-885FC160F139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98136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96D20F-F8BE-49D0-A07B-885FC160F139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8813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96D20F-F8BE-49D0-A07B-885FC160F139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7045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96D20F-F8BE-49D0-A07B-885FC160F139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06381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685E4C-4682-4BB3-B64C-03E9D3B1E4F0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31185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C9B500-2C20-2E20-BCCA-C065E5EFCB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190DDCD-53A3-0B0B-E760-76E558464C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B0E78A-BA2B-B66C-15B0-9F59EAACE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F2426-F011-4048-96E6-328581C59A1B}" type="datetimeFigureOut">
              <a:rPr lang="ko-KR" altLang="en-US" smtClean="0"/>
              <a:t>2024-04-25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7833B2-537B-197A-F661-700C9B768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C143F0-023C-627A-F2CB-AF224F78A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089B3-387A-415A-B004-61FFB39DE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1169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78387E-B178-68CB-54A3-D1E6CAB77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E5195A1-38AF-DCDF-2249-416191D3CA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A4C292-B6D4-0D8A-3E94-62A648144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F2426-F011-4048-96E6-328581C59A1B}" type="datetimeFigureOut">
              <a:rPr lang="ko-KR" altLang="en-US" smtClean="0"/>
              <a:t>2024-04-25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BC7EC3-0734-4C20-F3D5-0E5F8FA1D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A603B7-9785-2323-585B-8D125AD0A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089B3-387A-415A-B004-61FFB39DE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698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4688C20-FC22-E4EE-D7B9-369212DE68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CE436DF-54B8-2F4B-FE10-01B24851F2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AA9CC8-6F7A-E952-6C51-E13CC6806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F2426-F011-4048-96E6-328581C59A1B}" type="datetimeFigureOut">
              <a:rPr lang="ko-KR" altLang="en-US" smtClean="0"/>
              <a:t>2024-04-25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EA5BE1-22B0-3987-3ECB-083C99630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5D9C05-6E67-9739-6355-604B12716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089B3-387A-415A-B004-61FFB39DE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807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A18CA2-A1E7-232C-271A-6B640BFE0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FD70AE-C215-1F0F-9AA0-E0E95B3889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815926-2980-A997-95D2-720649CE4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F2426-F011-4048-96E6-328581C59A1B}" type="datetimeFigureOut">
              <a:rPr lang="ko-KR" altLang="en-US" smtClean="0"/>
              <a:t>2024-04-25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79AB92-E87D-5F38-883C-EF0295AD1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9B9D04-0D33-0341-8DF0-23BAC646B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089B3-387A-415A-B004-61FFB39DE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4138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008B9E-8C9F-3B9A-99DB-28225FC50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0803E9D-E63F-D21C-A530-FD3513A4C4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17A89C-5A30-E48F-2462-9061D30A7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F2426-F011-4048-96E6-328581C59A1B}" type="datetimeFigureOut">
              <a:rPr lang="ko-KR" altLang="en-US" smtClean="0"/>
              <a:t>2024-04-25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133404-36B5-E7C7-C37E-B022C19DE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F54D4E-6F95-7189-8BF3-2F299AE39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089B3-387A-415A-B004-61FFB39DE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391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33FB67-EFE9-99E2-3752-734272E1B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997087-8279-AD81-27B5-39BC77A261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358F6A8-31F6-AA9B-D68B-0D82E1831C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7AD0821-8FE6-DE8F-BECC-CE25FD818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F2426-F011-4048-96E6-328581C59A1B}" type="datetimeFigureOut">
              <a:rPr lang="ko-KR" altLang="en-US" smtClean="0"/>
              <a:t>2024-04-25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B5F6522-52F5-D665-F5D1-D9682590E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2F1CE72-DE80-42C9-DA6A-F651EDD3A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089B3-387A-415A-B004-61FFB39DE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8329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5708CD-7379-9B3F-5C5F-A745F38CE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B195E0-AC5E-B424-7AF2-0F33D0674D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34637FA-C3C3-C096-94CC-D072FB732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292CD47-E424-C573-E86D-0FD844AA9E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116C35C-FBA0-C619-C985-86EC595AA7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581FB6A-76FB-346B-F365-326785A70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F2426-F011-4048-96E6-328581C59A1B}" type="datetimeFigureOut">
              <a:rPr lang="ko-KR" altLang="en-US" smtClean="0"/>
              <a:t>2024-04-25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45F5CA5-9DD6-0E1E-17AE-4BA95AE8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526E875-4B15-461E-A6EF-391B40820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089B3-387A-415A-B004-61FFB39DE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5900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35EAA9-0B63-B1B8-4EED-C4DADC598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41ADFC4-328D-DD28-2221-32EEADE3B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F2426-F011-4048-96E6-328581C59A1B}" type="datetimeFigureOut">
              <a:rPr lang="ko-KR" altLang="en-US" smtClean="0"/>
              <a:t>2024-04-25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B4CE1E7-E630-CA70-B72A-5FC1EB603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2F153F4-B6EB-CFB6-5607-F964BAD57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089B3-387A-415A-B004-61FFB39DE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9401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DA66C3A-8676-EAAB-2A58-14272939B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F2426-F011-4048-96E6-328581C59A1B}" type="datetimeFigureOut">
              <a:rPr lang="ko-KR" altLang="en-US" smtClean="0"/>
              <a:t>2024-04-25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D4E79D0-7707-A976-2C44-765BD0DFE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C5A7123-5CE2-A41E-182F-DF8AE4AD7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089B3-387A-415A-B004-61FFB39DE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3408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1CEED6-4328-8433-28BC-73E2F5B1B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AFCAE3-68EA-98C9-FF2C-AA53C2444B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6AE9E81-40B2-3ABD-3ECF-1FA8EE96AC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E3D536A-7C66-3FC7-1840-214B12732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F2426-F011-4048-96E6-328581C59A1B}" type="datetimeFigureOut">
              <a:rPr lang="ko-KR" altLang="en-US" smtClean="0"/>
              <a:t>2024-04-25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586C498-6B3D-8E65-604A-370BE8C0E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1998ECF-E05E-259C-1BD3-56B0C0D10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089B3-387A-415A-B004-61FFB39DE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2663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812DBE-E228-2BDC-E2E0-A05EAA63A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FB8E47D-1FF0-FEE6-4793-E1762FC823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AA2A3D3-F9EC-498D-0C95-BFE7D0D955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4C6D6DE-DE98-7974-FBD8-5675B206E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F2426-F011-4048-96E6-328581C59A1B}" type="datetimeFigureOut">
              <a:rPr lang="ko-KR" altLang="en-US" smtClean="0"/>
              <a:t>2024-04-25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911E5B8-8467-F965-F2CC-D302FF577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ED015CE-EF28-F9B6-1237-0B97DDE09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089B3-387A-415A-B004-61FFB39DE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6211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B7D48BC-1FE4-4C5D-04ED-A8961AF75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DFF534-AE0C-C92A-48F8-A2C19AB40A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446CA3-F7F8-E74F-3432-53781DCD6B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6F2426-F011-4048-96E6-328581C59A1B}" type="datetimeFigureOut">
              <a:rPr lang="ko-KR" altLang="en-US" smtClean="0"/>
              <a:t>2024-04-25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B9B7F4-FAE4-B7F4-3E34-9378CC8E03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7CEFCC-EDEB-1874-2D18-89098FB005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E089B3-387A-415A-B004-61FFB39DE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1784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sroongzi.tistory.com/entry/c-%EC%8B%A4%ED%96%89%EC%8B%9C%EA%B0%84-%EC%B8%A1%EC%A0%95-%EB%B0%A9%EB%B2%95-time-clock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부제목 2">
            <a:extLst>
              <a:ext uri="{FF2B5EF4-FFF2-40B4-BE49-F238E27FC236}">
                <a16:creationId xmlns:a16="http://schemas.microsoft.com/office/drawing/2014/main" id="{46B9681A-EC29-811B-CE8E-AAAAA8FB71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27149" y="3664694"/>
            <a:ext cx="2199555" cy="530087"/>
          </a:xfrm>
        </p:spPr>
        <p:txBody>
          <a:bodyPr/>
          <a:lstStyle/>
          <a:p>
            <a:pPr algn="dist"/>
            <a:r>
              <a:rPr lang="ko-KR" altLang="en-US" b="1" dirty="0">
                <a:latin typeface="Arial Rounded MT Bold" panose="020F0704030504030204" pitchFamily="34" charset="0"/>
              </a:rPr>
              <a:t>스마트 팩토리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04F8697-5C1B-B6D4-62BB-DB61836BA8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9996" y="3664694"/>
            <a:ext cx="3021223" cy="45622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48D8052-E461-CDB0-B5D8-99627F1BAD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9467" y="2766861"/>
            <a:ext cx="4045663" cy="61366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67B9530-DB44-B184-2348-7884840654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9307" y="2667000"/>
            <a:ext cx="2996917" cy="935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117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내용 개체 틀 2">
            <a:extLst>
              <a:ext uri="{FF2B5EF4-FFF2-40B4-BE49-F238E27FC236}">
                <a16:creationId xmlns:a16="http://schemas.microsoft.com/office/drawing/2014/main" id="{C9D6F8F3-A1AB-61D7-1CD5-1E11CA346B5C}"/>
              </a:ext>
            </a:extLst>
          </p:cNvPr>
          <p:cNvSpPr txBox="1">
            <a:spLocks/>
          </p:cNvSpPr>
          <p:nvPr/>
        </p:nvSpPr>
        <p:spPr>
          <a:xfrm>
            <a:off x="838374" y="1748238"/>
            <a:ext cx="10047340" cy="41897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std::</a:t>
            </a:r>
            <a:r>
              <a:rPr lang="en-US" altLang="ko-KR" sz="2000" dirty="0">
                <a:solidFill>
                  <a:srgbClr val="2B91A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string</a:t>
            </a:r>
            <a:r>
              <a:rPr lang="en-US" altLang="ko-KR" sz="20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fruit[2][2] = {</a:t>
            </a:r>
          </a:p>
          <a:p>
            <a:pPr marL="457200" lvl="1" indent="0">
              <a:buNone/>
            </a:pPr>
            <a:r>
              <a:rPr lang="en-US" altLang="ko-KR" sz="20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{ </a:t>
            </a:r>
            <a:r>
              <a:rPr lang="en-US" altLang="ko-KR" sz="2000" dirty="0">
                <a:solidFill>
                  <a:srgbClr val="A31515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"apple"</a:t>
            </a:r>
            <a:r>
              <a:rPr lang="en-US" altLang="ko-KR" sz="20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, </a:t>
            </a:r>
            <a:r>
              <a:rPr lang="en-US" altLang="ko-KR" sz="2000" dirty="0">
                <a:solidFill>
                  <a:srgbClr val="A31515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"banana"</a:t>
            </a:r>
            <a:r>
              <a:rPr lang="en-US" altLang="ko-KR" sz="20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},</a:t>
            </a:r>
          </a:p>
          <a:p>
            <a:pPr marL="457200" lvl="1" indent="0">
              <a:buNone/>
            </a:pPr>
            <a:r>
              <a:rPr lang="en-US" altLang="ko-KR" sz="20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{ </a:t>
            </a:r>
            <a:r>
              <a:rPr lang="en-US" altLang="ko-KR" sz="2000" dirty="0">
                <a:solidFill>
                  <a:srgbClr val="A31515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"orange"</a:t>
            </a:r>
            <a:r>
              <a:rPr lang="en-US" altLang="ko-KR" sz="20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, </a:t>
            </a:r>
            <a:r>
              <a:rPr lang="en-US" altLang="ko-KR" sz="2000" dirty="0">
                <a:solidFill>
                  <a:srgbClr val="A31515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"strawberry"</a:t>
            </a:r>
            <a:r>
              <a:rPr lang="en-US" altLang="ko-KR" sz="20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}</a:t>
            </a:r>
          </a:p>
          <a:p>
            <a:pPr marL="0" indent="0">
              <a:buNone/>
            </a:pPr>
            <a:r>
              <a:rPr lang="en-US" altLang="ko-KR" sz="20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};</a:t>
            </a:r>
          </a:p>
          <a:p>
            <a:pPr marL="0" indent="0">
              <a:buNone/>
            </a:pPr>
            <a:endParaRPr lang="ko-KR" altLang="en-US" sz="2000" dirty="0">
              <a:solidFill>
                <a:srgbClr val="000000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indent="0">
              <a:buNone/>
            </a:pPr>
            <a:r>
              <a:rPr lang="en-US" altLang="ko-KR" sz="20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std::</a:t>
            </a:r>
            <a:r>
              <a:rPr lang="en-US" altLang="ko-KR" sz="2000" dirty="0" err="1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cout</a:t>
            </a:r>
            <a:r>
              <a:rPr lang="en-US" altLang="ko-KR" sz="20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en-US" altLang="ko-KR" sz="2000" dirty="0">
                <a:solidFill>
                  <a:srgbClr val="00808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&lt;&lt;</a:t>
            </a:r>
            <a:r>
              <a:rPr lang="en-US" altLang="ko-KR" sz="20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fruit[0][0] </a:t>
            </a:r>
            <a:r>
              <a:rPr lang="en-US" altLang="ko-KR" sz="2000" dirty="0">
                <a:solidFill>
                  <a:srgbClr val="00808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&lt;&lt;</a:t>
            </a:r>
            <a:r>
              <a:rPr lang="en-US" altLang="ko-KR" sz="20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std::</a:t>
            </a:r>
            <a:r>
              <a:rPr lang="en-US" altLang="ko-KR" sz="2000" dirty="0" err="1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endl</a:t>
            </a:r>
            <a:r>
              <a:rPr lang="en-US" altLang="ko-KR" sz="20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; </a:t>
            </a:r>
            <a:r>
              <a:rPr lang="en-US" altLang="ko-KR" sz="20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//apple </a:t>
            </a:r>
            <a:r>
              <a:rPr lang="ko-KR" altLang="en-US" sz="20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출력</a:t>
            </a:r>
            <a:endParaRPr lang="ko-KR" altLang="en-US" sz="2000" dirty="0">
              <a:solidFill>
                <a:srgbClr val="000000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indent="0">
              <a:buNone/>
            </a:pPr>
            <a:r>
              <a:rPr lang="en-US" altLang="ko-KR" sz="20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std::</a:t>
            </a:r>
            <a:r>
              <a:rPr lang="en-US" altLang="ko-KR" sz="2000" dirty="0" err="1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cout</a:t>
            </a:r>
            <a:r>
              <a:rPr lang="en-US" altLang="ko-KR" sz="20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en-US" altLang="ko-KR" sz="2000" dirty="0">
                <a:solidFill>
                  <a:srgbClr val="00808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&lt;&lt;</a:t>
            </a:r>
            <a:r>
              <a:rPr lang="en-US" altLang="ko-KR" sz="20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fruit[0][1] </a:t>
            </a:r>
            <a:r>
              <a:rPr lang="en-US" altLang="ko-KR" sz="2000" dirty="0">
                <a:solidFill>
                  <a:srgbClr val="00808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&lt;&lt;</a:t>
            </a:r>
            <a:r>
              <a:rPr lang="en-US" altLang="ko-KR" sz="20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std::</a:t>
            </a:r>
            <a:r>
              <a:rPr lang="en-US" altLang="ko-KR" sz="2000" dirty="0" err="1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endl</a:t>
            </a:r>
            <a:r>
              <a:rPr lang="en-US" altLang="ko-KR" sz="20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; </a:t>
            </a:r>
            <a:r>
              <a:rPr lang="en-US" altLang="ko-KR" sz="20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//banana </a:t>
            </a:r>
            <a:r>
              <a:rPr lang="ko-KR" altLang="en-US" sz="20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출력</a:t>
            </a:r>
            <a:endParaRPr lang="ko-KR" altLang="en-US" sz="2000" dirty="0">
              <a:solidFill>
                <a:srgbClr val="000000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indent="0">
              <a:buNone/>
            </a:pPr>
            <a:r>
              <a:rPr lang="en-US" altLang="ko-KR" sz="20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std::</a:t>
            </a:r>
            <a:r>
              <a:rPr lang="en-US" altLang="ko-KR" sz="2000" dirty="0" err="1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cout</a:t>
            </a:r>
            <a:r>
              <a:rPr lang="en-US" altLang="ko-KR" sz="20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en-US" altLang="ko-KR" sz="2000" dirty="0">
                <a:solidFill>
                  <a:srgbClr val="00808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&lt;&lt;</a:t>
            </a:r>
            <a:r>
              <a:rPr lang="en-US" altLang="ko-KR" sz="20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fruit[1][0] </a:t>
            </a:r>
            <a:r>
              <a:rPr lang="en-US" altLang="ko-KR" sz="2000" dirty="0">
                <a:solidFill>
                  <a:srgbClr val="00808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&lt;&lt;</a:t>
            </a:r>
            <a:r>
              <a:rPr lang="en-US" altLang="ko-KR" sz="20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std::</a:t>
            </a:r>
            <a:r>
              <a:rPr lang="en-US" altLang="ko-KR" sz="2000" dirty="0" err="1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endl</a:t>
            </a:r>
            <a:r>
              <a:rPr lang="en-US" altLang="ko-KR" sz="20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; </a:t>
            </a:r>
            <a:r>
              <a:rPr lang="en-US" altLang="ko-KR" sz="20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//orange </a:t>
            </a:r>
            <a:r>
              <a:rPr lang="ko-KR" altLang="en-US" sz="20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출력</a:t>
            </a:r>
            <a:endParaRPr lang="ko-KR" altLang="en-US" sz="2000" dirty="0">
              <a:solidFill>
                <a:srgbClr val="000000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indent="0">
              <a:buNone/>
            </a:pPr>
            <a:r>
              <a:rPr lang="en-US" altLang="ko-KR" sz="20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std::</a:t>
            </a:r>
            <a:r>
              <a:rPr lang="en-US" altLang="ko-KR" sz="2000" dirty="0" err="1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cout</a:t>
            </a:r>
            <a:r>
              <a:rPr lang="en-US" altLang="ko-KR" sz="20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en-US" altLang="ko-KR" sz="2000" dirty="0">
                <a:solidFill>
                  <a:srgbClr val="00808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&lt;&lt;</a:t>
            </a:r>
            <a:r>
              <a:rPr lang="en-US" altLang="ko-KR" sz="20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fruit[1][1] </a:t>
            </a:r>
            <a:r>
              <a:rPr lang="en-US" altLang="ko-KR" sz="2000" dirty="0">
                <a:solidFill>
                  <a:srgbClr val="00808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&lt;&lt;</a:t>
            </a:r>
            <a:r>
              <a:rPr lang="en-US" altLang="ko-KR" sz="20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std::</a:t>
            </a:r>
            <a:r>
              <a:rPr lang="en-US" altLang="ko-KR" sz="2000" dirty="0" err="1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endl</a:t>
            </a:r>
            <a:r>
              <a:rPr lang="en-US" altLang="ko-KR" sz="20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; </a:t>
            </a:r>
            <a:r>
              <a:rPr lang="en-US" altLang="ko-KR" sz="20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//strawberry </a:t>
            </a:r>
            <a:r>
              <a:rPr lang="ko-KR" altLang="en-US" sz="20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출력</a:t>
            </a:r>
            <a:endParaRPr lang="en-US" altLang="ko-KR" sz="2000" dirty="0">
              <a:solidFill>
                <a:srgbClr val="FF0000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</p:txBody>
      </p:sp>
      <p:sp>
        <p:nvSpPr>
          <p:cNvPr id="57" name="제목 1">
            <a:extLst>
              <a:ext uri="{FF2B5EF4-FFF2-40B4-BE49-F238E27FC236}">
                <a16:creationId xmlns:a16="http://schemas.microsoft.com/office/drawing/2014/main" id="{2A258EC8-4BEF-CC83-7B7D-43A3B7EB6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647"/>
            <a:ext cx="10515600" cy="1325563"/>
          </a:xfrm>
        </p:spPr>
        <p:txBody>
          <a:bodyPr/>
          <a:lstStyle/>
          <a:p>
            <a:r>
              <a:rPr lang="ko-KR" altLang="en-US" dirty="0">
                <a:solidFill>
                  <a:srgbClr val="00B0F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다차원 배열</a:t>
            </a:r>
          </a:p>
        </p:txBody>
      </p:sp>
    </p:spTree>
    <p:extLst>
      <p:ext uri="{BB962C8B-B14F-4D97-AF65-F5344CB8AC3E}">
        <p14:creationId xmlns:p14="http://schemas.microsoft.com/office/powerpoint/2010/main" val="11109811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내용 개체 틀 2">
            <a:extLst>
              <a:ext uri="{FF2B5EF4-FFF2-40B4-BE49-F238E27FC236}">
                <a16:creationId xmlns:a16="http://schemas.microsoft.com/office/drawing/2014/main" id="{C9D6F8F3-A1AB-61D7-1CD5-1E11CA346B5C}"/>
              </a:ext>
            </a:extLst>
          </p:cNvPr>
          <p:cNvSpPr txBox="1">
            <a:spLocks/>
          </p:cNvSpPr>
          <p:nvPr/>
        </p:nvSpPr>
        <p:spPr>
          <a:xfrm>
            <a:off x="838374" y="1748238"/>
            <a:ext cx="10047340" cy="41897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ko-KR" alt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array[3][5] = { 0 }; </a:t>
            </a:r>
            <a:r>
              <a:rPr lang="en-US" altLang="ko-KR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ko-KR" alt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전부 </a:t>
            </a:r>
            <a:r>
              <a:rPr lang="en-US" altLang="ko-KR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0</a:t>
            </a:r>
            <a:r>
              <a:rPr lang="ko-KR" alt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으로 초기화</a:t>
            </a:r>
            <a:endParaRPr lang="ko-KR" alt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ko-KR" alt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array[3][5] =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{ 1, 2 },          </a:t>
            </a:r>
            <a:r>
              <a:rPr lang="en-US" altLang="ko-KR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 row 0 = 1, 2, 0, 0, 0</a:t>
            </a:r>
            <a:endParaRPr lang="en-US" altLang="ko-KR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{ 6, 7, 8 },       </a:t>
            </a:r>
            <a:r>
              <a:rPr lang="en-US" altLang="ko-KR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 row 1 = 6, 7, 8, 0, 0</a:t>
            </a:r>
            <a:endParaRPr lang="en-US" altLang="ko-KR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{ 11, 12, 13, 14 } </a:t>
            </a:r>
            <a:r>
              <a:rPr lang="en-US" altLang="ko-KR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 row 2 = 11, 12, 13, 14, 0</a:t>
            </a:r>
            <a:endParaRPr lang="en-US" altLang="ko-KR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};</a:t>
            </a:r>
            <a:endParaRPr lang="en-US" altLang="ko-KR" sz="2000" dirty="0">
              <a:solidFill>
                <a:srgbClr val="FF0000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</p:txBody>
      </p:sp>
      <p:sp>
        <p:nvSpPr>
          <p:cNvPr id="57" name="제목 1">
            <a:extLst>
              <a:ext uri="{FF2B5EF4-FFF2-40B4-BE49-F238E27FC236}">
                <a16:creationId xmlns:a16="http://schemas.microsoft.com/office/drawing/2014/main" id="{2A258EC8-4BEF-CC83-7B7D-43A3B7EB6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647"/>
            <a:ext cx="10515600" cy="1325563"/>
          </a:xfrm>
        </p:spPr>
        <p:txBody>
          <a:bodyPr/>
          <a:lstStyle/>
          <a:p>
            <a:r>
              <a:rPr lang="ko-KR" altLang="en-US" dirty="0">
                <a:solidFill>
                  <a:srgbClr val="00B0F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다차원 배열</a:t>
            </a:r>
          </a:p>
        </p:txBody>
      </p:sp>
    </p:spTree>
    <p:extLst>
      <p:ext uri="{BB962C8B-B14F-4D97-AF65-F5344CB8AC3E}">
        <p14:creationId xmlns:p14="http://schemas.microsoft.com/office/powerpoint/2010/main" val="15854335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>
                <a:solidFill>
                  <a:schemeClr val="accent4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실습</a:t>
            </a:r>
            <a:r>
              <a:rPr lang="en-US" altLang="ko-KR" dirty="0">
                <a:solidFill>
                  <a:schemeClr val="accent4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2 </a:t>
            </a:r>
            <a:r>
              <a:rPr lang="ko-KR" altLang="en-US" dirty="0">
                <a:solidFill>
                  <a:schemeClr val="accent4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다차원 배열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ko-KR" altLang="en-US" dirty="0"/>
              <a:t>아래 표에 있는 내용으로 다차원 배열을 만들기 </a:t>
            </a:r>
            <a:endParaRPr lang="en-US" altLang="ko-KR" dirty="0"/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ko-KR" altLang="en-US" dirty="0"/>
              <a:t>사용자에게 나이를 입력 받기</a:t>
            </a:r>
            <a:endParaRPr lang="en-US" altLang="ko-KR" dirty="0"/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ko-KR" altLang="en-US" dirty="0"/>
              <a:t>해당 나이에 해당하는 모든 이름과 수학 점수를 출력하기</a:t>
            </a:r>
            <a:endParaRPr lang="en-US" altLang="ko-KR" dirty="0"/>
          </a:p>
          <a:p>
            <a:pPr lvl="1">
              <a:lnSpc>
                <a:spcPct val="100000"/>
              </a:lnSpc>
            </a:pPr>
            <a:r>
              <a:rPr lang="ko-KR" altLang="en-US" dirty="0"/>
              <a:t>힌트</a:t>
            </a:r>
            <a:r>
              <a:rPr lang="en-US" altLang="ko-KR" dirty="0"/>
              <a:t>! </a:t>
            </a:r>
            <a:r>
              <a:rPr lang="ko-KR" altLang="en-US" dirty="0"/>
              <a:t>배열 가로</a:t>
            </a:r>
            <a:r>
              <a:rPr lang="en-US" altLang="ko-KR" dirty="0"/>
              <a:t>, </a:t>
            </a:r>
            <a:r>
              <a:rPr lang="ko-KR" altLang="en-US" dirty="0"/>
              <a:t>세로 인덱스에 대해 </a:t>
            </a:r>
            <a:r>
              <a:rPr lang="en-US" altLang="ko-KR" dirty="0"/>
              <a:t>2</a:t>
            </a:r>
            <a:r>
              <a:rPr lang="ko-KR" altLang="en-US" dirty="0"/>
              <a:t>중 </a:t>
            </a:r>
            <a:r>
              <a:rPr lang="en-US" altLang="ko-KR" dirty="0"/>
              <a:t>for</a:t>
            </a:r>
            <a:r>
              <a:rPr lang="ko-KR" altLang="en-US" dirty="0"/>
              <a:t>문 사용</a:t>
            </a:r>
            <a:br>
              <a:rPr lang="en-US" altLang="ko-KR" dirty="0"/>
            </a:br>
            <a:endParaRPr lang="ko-KR" alt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3DBB60E6-3F00-81B9-2E1A-CB1C8D700E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8178716"/>
              </p:ext>
            </p:extLst>
          </p:nvPr>
        </p:nvGraphicFramePr>
        <p:xfrm>
          <a:off x="2032000" y="4284456"/>
          <a:ext cx="812800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50359441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11824586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71045625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9679543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나이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국어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수학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9821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방지턱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68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09323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정직한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4618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김가루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37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6432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조나단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29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8050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67147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86545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ko-KR" altLang="en-US" sz="7200" dirty="0">
                <a:solidFill>
                  <a:schemeClr val="accent1">
                    <a:lumMod val="75000"/>
                  </a:schemeClr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포인터</a:t>
            </a:r>
          </a:p>
        </p:txBody>
      </p:sp>
    </p:spTree>
    <p:extLst>
      <p:ext uri="{BB962C8B-B14F-4D97-AF65-F5344CB8AC3E}">
        <p14:creationId xmlns:p14="http://schemas.microsoft.com/office/powerpoint/2010/main" val="15813018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A5B08F4A-39C5-44A6-8544-A06100E3F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>
                <a:solidFill>
                  <a:srgbClr val="00B05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포인터 </a:t>
            </a:r>
            <a:r>
              <a:rPr lang="en-US" altLang="ko-KR" dirty="0">
                <a:solidFill>
                  <a:srgbClr val="00B05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??</a:t>
            </a:r>
            <a:endParaRPr lang="ko-KR" altLang="en-US" dirty="0">
              <a:solidFill>
                <a:srgbClr val="00B050"/>
              </a:solidFill>
              <a:latin typeface="Kim jung chul Gothic Bold" panose="020B0803000000000000" pitchFamily="50" charset="-127"/>
              <a:ea typeface="Kim jung chul Gothic Bold" panose="020B0803000000000000" pitchFamily="50" charset="-127"/>
            </a:endParaRP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3844FCF6-BE70-EB8E-4D4C-0BDDA6F711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포인터 </a:t>
            </a:r>
            <a:r>
              <a:rPr lang="en-US" altLang="ko-KR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: </a:t>
            </a:r>
            <a:r>
              <a:rPr lang="ko-KR" altLang="en-US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메모리의 주소를 가진 변수</a:t>
            </a:r>
            <a:endParaRPr lang="en-US" altLang="ko-KR" sz="3200" dirty="0">
              <a:latin typeface="Kim jung chul Gothic Regular" panose="020B0503000000000000" pitchFamily="34" charset="-127"/>
              <a:ea typeface="Kim jung chul Gothic Regular" panose="020B0503000000000000" pitchFamily="34" charset="-127"/>
            </a:endParaRPr>
          </a:p>
          <a:p>
            <a:pPr marL="0" indent="0">
              <a:buNone/>
            </a:pPr>
            <a:endParaRPr lang="en-US" altLang="ko-KR" sz="3200" dirty="0">
              <a:latin typeface="Kim jung chul Gothic Regular" panose="020B0503000000000000" pitchFamily="34" charset="-127"/>
              <a:ea typeface="Kim jung chul Gothic Regular" panose="020B0503000000000000" pitchFamily="34" charset="-127"/>
            </a:endParaRPr>
          </a:p>
          <a:p>
            <a:pPr marL="0" indent="0">
              <a:buNone/>
            </a:pPr>
            <a:r>
              <a:rPr lang="ko-KR" altLang="en-US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포인터 변수는 </a:t>
            </a:r>
            <a:r>
              <a:rPr lang="en-US" altLang="ko-KR" sz="3200" dirty="0">
                <a:solidFill>
                  <a:srgbClr val="FF0000"/>
                </a:solidFill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*</a:t>
            </a:r>
            <a:r>
              <a:rPr lang="en-US" altLang="ko-KR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 </a:t>
            </a:r>
            <a:r>
              <a:rPr lang="ko-KR" altLang="en-US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을 이용하여 선언</a:t>
            </a:r>
            <a:endParaRPr lang="en-US" altLang="ko-KR" sz="3200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indent="0">
              <a:buNone/>
            </a:pPr>
            <a:endParaRPr lang="en-US" altLang="ko-KR" sz="1800" dirty="0">
              <a:solidFill>
                <a:srgbClr val="0000FF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indent="0">
              <a:buNone/>
            </a:pPr>
            <a:r>
              <a:rPr lang="en-US" altLang="ko-KR" sz="2400" dirty="0">
                <a:solidFill>
                  <a:srgbClr val="0000FF"/>
                </a:solidFill>
                <a:highlight>
                  <a:srgbClr val="FFC000"/>
                </a:highlight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int 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C000"/>
                </a:highlight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*p</a:t>
            </a:r>
            <a:r>
              <a:rPr lang="en-US" altLang="ko-KR" sz="24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;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rgbClr val="0000F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int</a:t>
            </a:r>
            <a:r>
              <a:rPr lang="en-US" altLang="ko-KR" sz="24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n = 10;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p = 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C000"/>
                </a:highlight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&amp;n</a:t>
            </a:r>
            <a:r>
              <a:rPr lang="en-US" altLang="ko-KR" sz="24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; </a:t>
            </a:r>
            <a:r>
              <a:rPr lang="en-US" altLang="ko-KR" sz="24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// p</a:t>
            </a:r>
            <a:r>
              <a:rPr lang="ko-KR" altLang="en-US" sz="24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에 </a:t>
            </a:r>
            <a:r>
              <a:rPr lang="en-US" altLang="ko-KR" sz="24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n</a:t>
            </a:r>
            <a:r>
              <a:rPr lang="ko-KR" altLang="en-US" sz="24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의 메모리 주소를 저장함</a:t>
            </a:r>
            <a:r>
              <a:rPr lang="en-US" altLang="ko-KR" sz="24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.</a:t>
            </a:r>
            <a:endParaRPr lang="en-US" altLang="ko-KR" sz="2400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256484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A5B08F4A-39C5-44A6-8544-A06100E3F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>
                <a:solidFill>
                  <a:srgbClr val="00B05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포인터 </a:t>
            </a:r>
            <a:r>
              <a:rPr lang="en-US" altLang="ko-KR" dirty="0">
                <a:solidFill>
                  <a:srgbClr val="00B05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??</a:t>
            </a:r>
            <a:endParaRPr lang="ko-KR" altLang="en-US" dirty="0">
              <a:solidFill>
                <a:srgbClr val="00B050"/>
              </a:solidFill>
              <a:latin typeface="Kim jung chul Gothic Bold" panose="020B0803000000000000" pitchFamily="50" charset="-127"/>
              <a:ea typeface="Kim jung chul Gothic Bold" panose="020B0803000000000000" pitchFamily="50" charset="-127"/>
            </a:endParaRPr>
          </a:p>
        </p:txBody>
      </p:sp>
      <p:graphicFrame>
        <p:nvGraphicFramePr>
          <p:cNvPr id="8" name="내용 개체 틀 7">
            <a:extLst>
              <a:ext uri="{FF2B5EF4-FFF2-40B4-BE49-F238E27FC236}">
                <a16:creationId xmlns:a16="http://schemas.microsoft.com/office/drawing/2014/main" id="{9E3B9EC8-1168-A434-E736-F44ABE44A5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3056753"/>
              </p:ext>
            </p:extLst>
          </p:nvPr>
        </p:nvGraphicFramePr>
        <p:xfrm>
          <a:off x="1606826" y="2223190"/>
          <a:ext cx="300493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02465">
                  <a:extLst>
                    <a:ext uri="{9D8B030D-6E8A-4147-A177-3AD203B41FA5}">
                      <a16:colId xmlns:a16="http://schemas.microsoft.com/office/drawing/2014/main" val="864597133"/>
                    </a:ext>
                  </a:extLst>
                </a:gridCol>
                <a:gridCol w="1502465">
                  <a:extLst>
                    <a:ext uri="{9D8B030D-6E8A-4147-A177-3AD203B41FA5}">
                      <a16:colId xmlns:a16="http://schemas.microsoft.com/office/drawing/2014/main" val="36159308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변수 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*p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6974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solidFill>
                            <a:schemeClr val="accent2"/>
                          </a:solidFill>
                        </a:rPr>
                        <a:t>저장된 값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accent2"/>
                          </a:solidFill>
                        </a:rPr>
                        <a:t>0x0001</a:t>
                      </a:r>
                      <a:endParaRPr lang="ko-KR" altLang="en-US" b="1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2082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주소 값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0x0008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6119896"/>
                  </a:ext>
                </a:extLst>
              </a:tr>
            </a:tbl>
          </a:graphicData>
        </a:graphic>
      </p:graphicFrame>
      <p:pic>
        <p:nvPicPr>
          <p:cNvPr id="1026" name="Picture 2" descr="C++ 기본 공부정리] 6. 포인터(pointer)">
            <a:extLst>
              <a:ext uri="{FF2B5EF4-FFF2-40B4-BE49-F238E27FC236}">
                <a16:creationId xmlns:a16="http://schemas.microsoft.com/office/drawing/2014/main" id="{DDBCFE3C-12FC-4F54-DA81-C5D7313DBC1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54"/>
          <a:stretch/>
        </p:blipFill>
        <p:spPr bwMode="auto">
          <a:xfrm>
            <a:off x="5824204" y="1323191"/>
            <a:ext cx="6192090" cy="5276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2" name="내용 개체 틀 7">
            <a:extLst>
              <a:ext uri="{FF2B5EF4-FFF2-40B4-BE49-F238E27FC236}">
                <a16:creationId xmlns:a16="http://schemas.microsoft.com/office/drawing/2014/main" id="{63DB3B88-D63A-72E8-686E-C9CD3D55C58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32045727"/>
              </p:ext>
            </p:extLst>
          </p:nvPr>
        </p:nvGraphicFramePr>
        <p:xfrm>
          <a:off x="1606826" y="4099566"/>
          <a:ext cx="300493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02465">
                  <a:extLst>
                    <a:ext uri="{9D8B030D-6E8A-4147-A177-3AD203B41FA5}">
                      <a16:colId xmlns:a16="http://schemas.microsoft.com/office/drawing/2014/main" val="864597133"/>
                    </a:ext>
                  </a:extLst>
                </a:gridCol>
                <a:gridCol w="1502465">
                  <a:extLst>
                    <a:ext uri="{9D8B030D-6E8A-4147-A177-3AD203B41FA5}">
                      <a16:colId xmlns:a16="http://schemas.microsoft.com/office/drawing/2014/main" val="36159308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변수 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n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6974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저장된 값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2082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solidFill>
                            <a:schemeClr val="accent2"/>
                          </a:solidFill>
                        </a:rPr>
                        <a:t>주소 값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accent2"/>
                          </a:solidFill>
                        </a:rPr>
                        <a:t>0x0001</a:t>
                      </a:r>
                      <a:endParaRPr lang="ko-KR" altLang="en-US" b="1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6119896"/>
                  </a:ext>
                </a:extLst>
              </a:tr>
            </a:tbl>
          </a:graphicData>
        </a:graphic>
      </p:graphicFrame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82984527-8EB8-A33A-09C1-2C029D806DF4}"/>
              </a:ext>
            </a:extLst>
          </p:cNvPr>
          <p:cNvCxnSpPr/>
          <p:nvPr/>
        </p:nvCxnSpPr>
        <p:spPr>
          <a:xfrm>
            <a:off x="4611756" y="2779450"/>
            <a:ext cx="45509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CD8419C1-BE8B-3D25-5B46-A36D6BE9C591}"/>
              </a:ext>
            </a:extLst>
          </p:cNvPr>
          <p:cNvCxnSpPr>
            <a:cxnSpLocks/>
          </p:cNvCxnSpPr>
          <p:nvPr/>
        </p:nvCxnSpPr>
        <p:spPr>
          <a:xfrm>
            <a:off x="5066852" y="2779450"/>
            <a:ext cx="0" cy="22421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B38E02B9-146D-4515-F55B-B269387D0006}"/>
              </a:ext>
            </a:extLst>
          </p:cNvPr>
          <p:cNvCxnSpPr>
            <a:cxnSpLocks/>
          </p:cNvCxnSpPr>
          <p:nvPr/>
        </p:nvCxnSpPr>
        <p:spPr>
          <a:xfrm flipH="1">
            <a:off x="4611756" y="5021586"/>
            <a:ext cx="4550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86423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3844FCF6-BE70-EB8E-4D4C-0BDDA6F711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6888"/>
            <a:ext cx="10515600" cy="48090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200" dirty="0">
                <a:solidFill>
                  <a:srgbClr val="0000F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int</a:t>
            </a:r>
            <a:r>
              <a:rPr lang="en-US" altLang="ko-KR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n = 10;</a:t>
            </a:r>
          </a:p>
          <a:p>
            <a:pPr marL="0" indent="0">
              <a:buNone/>
            </a:pPr>
            <a:r>
              <a:rPr lang="en-US" altLang="ko-KR" sz="2200" dirty="0">
                <a:solidFill>
                  <a:srgbClr val="0000F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int </a:t>
            </a:r>
            <a:r>
              <a:rPr lang="en-US" altLang="ko-KR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*p = &amp;n; </a:t>
            </a:r>
          </a:p>
          <a:p>
            <a:pPr marL="0" indent="0">
              <a:buNone/>
            </a:pPr>
            <a:r>
              <a:rPr lang="en-US" altLang="ko-KR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std::</a:t>
            </a:r>
            <a:r>
              <a:rPr lang="en-US" altLang="ko-KR" sz="2200" dirty="0" err="1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cout</a:t>
            </a:r>
            <a:r>
              <a:rPr lang="en-US" altLang="ko-KR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en-US" altLang="ko-KR" sz="2200" dirty="0">
                <a:solidFill>
                  <a:srgbClr val="00808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&lt;&lt;</a:t>
            </a:r>
            <a:r>
              <a:rPr lang="ko-KR" altLang="en-US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en-US" altLang="ko-KR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p </a:t>
            </a:r>
            <a:r>
              <a:rPr lang="en-US" altLang="ko-KR" sz="2200" dirty="0">
                <a:solidFill>
                  <a:srgbClr val="00808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&lt;&lt;</a:t>
            </a:r>
            <a:r>
              <a:rPr lang="ko-KR" altLang="en-US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en-US" altLang="ko-KR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std::</a:t>
            </a:r>
            <a:r>
              <a:rPr lang="en-US" altLang="ko-KR" sz="2200" dirty="0" err="1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endl</a:t>
            </a:r>
            <a:r>
              <a:rPr lang="en-US" altLang="ko-KR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; </a:t>
            </a:r>
          </a:p>
          <a:p>
            <a:pPr marL="0" indent="0">
              <a:buNone/>
            </a:pPr>
            <a:r>
              <a:rPr lang="en-US" altLang="ko-KR" sz="22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// p</a:t>
            </a:r>
            <a:r>
              <a:rPr lang="ko-KR" altLang="en-US" sz="22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에는 </a:t>
            </a:r>
            <a:r>
              <a:rPr lang="en-US" altLang="ko-KR" sz="22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n</a:t>
            </a:r>
            <a:r>
              <a:rPr lang="ko-KR" altLang="en-US" sz="22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의 </a:t>
            </a:r>
            <a:r>
              <a:rPr lang="ko-KR" altLang="en-US" sz="2200" dirty="0" err="1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주소값이</a:t>
            </a:r>
            <a:r>
              <a:rPr lang="ko-KR" altLang="en-US" sz="22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저장되어 있음</a:t>
            </a:r>
            <a:r>
              <a:rPr lang="en-US" altLang="ko-KR" sz="22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.</a:t>
            </a:r>
            <a:r>
              <a:rPr lang="ko-KR" altLang="en-US" sz="22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en-US" altLang="ko-KR" sz="22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=&gt; </a:t>
            </a:r>
            <a:r>
              <a:rPr lang="ko-KR" altLang="en-US" sz="22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en-US" altLang="ko-KR" sz="22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00000000 </a:t>
            </a:r>
            <a:r>
              <a:rPr lang="ko-KR" altLang="en-US" sz="22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형태의 </a:t>
            </a:r>
            <a:r>
              <a:rPr lang="ko-KR" altLang="en-US" sz="2200" dirty="0" err="1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주소값</a:t>
            </a:r>
            <a:r>
              <a:rPr lang="ko-KR" altLang="en-US" sz="22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출력</a:t>
            </a:r>
            <a:endParaRPr lang="ko-KR" altLang="en-US" sz="2200" dirty="0">
              <a:solidFill>
                <a:srgbClr val="000000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indent="0">
              <a:buNone/>
            </a:pPr>
            <a:r>
              <a:rPr lang="en-US" altLang="ko-KR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std::</a:t>
            </a:r>
            <a:r>
              <a:rPr lang="en-US" altLang="ko-KR" sz="2200" dirty="0" err="1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cout</a:t>
            </a:r>
            <a:r>
              <a:rPr lang="en-US" altLang="ko-KR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en-US" altLang="ko-KR" sz="2200" dirty="0">
                <a:solidFill>
                  <a:srgbClr val="00808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&lt;&lt;</a:t>
            </a:r>
            <a:r>
              <a:rPr lang="ko-KR" altLang="en-US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*</a:t>
            </a:r>
            <a:r>
              <a:rPr lang="en-US" altLang="ko-KR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p </a:t>
            </a:r>
            <a:r>
              <a:rPr lang="en-US" altLang="ko-KR" sz="2200" dirty="0">
                <a:solidFill>
                  <a:srgbClr val="00808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&lt;&lt;</a:t>
            </a:r>
            <a:r>
              <a:rPr lang="ko-KR" altLang="en-US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en-US" altLang="ko-KR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std::</a:t>
            </a:r>
            <a:r>
              <a:rPr lang="en-US" altLang="ko-KR" sz="2200" dirty="0" err="1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endl</a:t>
            </a:r>
            <a:r>
              <a:rPr lang="en-US" altLang="ko-KR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; </a:t>
            </a:r>
          </a:p>
          <a:p>
            <a:pPr marL="0" indent="0">
              <a:buNone/>
            </a:pPr>
            <a:r>
              <a:rPr lang="en-US" altLang="ko-KR" sz="22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// *p</a:t>
            </a:r>
            <a:r>
              <a:rPr lang="ko-KR" altLang="en-US" sz="22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는 </a:t>
            </a:r>
            <a:r>
              <a:rPr lang="ko-KR" altLang="en-US" sz="2200" dirty="0" err="1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주소값에</a:t>
            </a:r>
            <a:r>
              <a:rPr lang="ko-KR" altLang="en-US" sz="22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저장되어 있는 실제 값에 접근 </a:t>
            </a:r>
            <a:r>
              <a:rPr lang="en-US" altLang="ko-KR" sz="22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=&gt; 10 </a:t>
            </a:r>
            <a:r>
              <a:rPr lang="ko-KR" altLang="en-US" sz="22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출력</a:t>
            </a:r>
          </a:p>
          <a:p>
            <a:pPr marL="0" indent="0">
              <a:buNone/>
            </a:pPr>
            <a:endParaRPr lang="en-US" altLang="ko-KR" sz="2000" dirty="0">
              <a:solidFill>
                <a:srgbClr val="008000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indent="0">
              <a:buNone/>
            </a:pPr>
            <a:endParaRPr lang="en-US" altLang="ko-KR" sz="2000" dirty="0">
              <a:solidFill>
                <a:srgbClr val="008000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indent="0">
              <a:buNone/>
            </a:pPr>
            <a:r>
              <a:rPr lang="ko-KR" altLang="en-US" sz="20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📌생</a:t>
            </a:r>
            <a:r>
              <a:rPr lang="ko-KR" altLang="en-US" sz="22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각해보기</a:t>
            </a:r>
            <a:endParaRPr lang="en-US" altLang="ko-KR" sz="2200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457200" indent="-457200">
              <a:buAutoNum type="arabicParenBoth"/>
            </a:pPr>
            <a:r>
              <a:rPr lang="ko-KR" altLang="en-US" sz="22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만약 </a:t>
            </a:r>
            <a:r>
              <a:rPr lang="en-US" altLang="ko-KR" sz="22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n </a:t>
            </a:r>
            <a:r>
              <a:rPr lang="ko-KR" altLang="en-US" sz="22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의 값을 </a:t>
            </a:r>
            <a:r>
              <a:rPr lang="en-US" altLang="ko-KR" sz="22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20</a:t>
            </a:r>
            <a:r>
              <a:rPr lang="ko-KR" altLang="en-US" sz="22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으로 다시 할당 한다면</a:t>
            </a:r>
            <a:r>
              <a:rPr lang="en-US" altLang="ko-KR" sz="22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, p </a:t>
            </a:r>
            <a:r>
              <a:rPr lang="ko-KR" altLang="en-US" sz="22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와 </a:t>
            </a:r>
            <a:r>
              <a:rPr lang="en-US" altLang="ko-KR" sz="22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*p</a:t>
            </a:r>
            <a:r>
              <a:rPr lang="ko-KR" altLang="en-US" sz="22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의 값은 어떻게 될까</a:t>
            </a:r>
            <a:r>
              <a:rPr lang="en-US" altLang="ko-KR" sz="22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?</a:t>
            </a:r>
          </a:p>
          <a:p>
            <a:pPr marL="457200" indent="-457200">
              <a:buAutoNum type="arabicParenBoth"/>
            </a:pPr>
            <a:r>
              <a:rPr lang="en-US" altLang="ko-KR" sz="22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p</a:t>
            </a:r>
            <a:r>
              <a:rPr lang="ko-KR" altLang="en-US" sz="22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를 이용하여 </a:t>
            </a:r>
            <a:r>
              <a:rPr lang="en-US" altLang="ko-KR" sz="22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n</a:t>
            </a:r>
            <a:r>
              <a:rPr lang="ko-KR" altLang="en-US" sz="22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의 값을 변경할 수 있을까</a:t>
            </a:r>
            <a:r>
              <a:rPr lang="en-US" altLang="ko-KR" sz="22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?</a:t>
            </a:r>
            <a:r>
              <a:rPr lang="ko-KR" altLang="en-US" sz="22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어떻게 하면 될까</a:t>
            </a:r>
            <a:r>
              <a:rPr lang="en-US" altLang="ko-KR" sz="22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?</a:t>
            </a: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7B30A734-DDCA-7AFE-AA4F-048B2FC07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647"/>
            <a:ext cx="10515600" cy="1325563"/>
          </a:xfrm>
        </p:spPr>
        <p:txBody>
          <a:bodyPr/>
          <a:lstStyle/>
          <a:p>
            <a:r>
              <a:rPr lang="ko-KR" altLang="en-US" dirty="0">
                <a:solidFill>
                  <a:srgbClr val="00B0F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포인터 문법</a:t>
            </a:r>
          </a:p>
        </p:txBody>
      </p:sp>
    </p:spTree>
    <p:extLst>
      <p:ext uri="{BB962C8B-B14F-4D97-AF65-F5344CB8AC3E}">
        <p14:creationId xmlns:p14="http://schemas.microsoft.com/office/powerpoint/2010/main" val="2561912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3844FCF6-BE70-EB8E-4D4C-0BDDA6F711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6888"/>
            <a:ext cx="10515600" cy="48090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200" dirty="0">
                <a:solidFill>
                  <a:srgbClr val="0000F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int</a:t>
            </a:r>
            <a:r>
              <a:rPr lang="en-US" altLang="ko-KR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n = 10;</a:t>
            </a:r>
          </a:p>
          <a:p>
            <a:pPr marL="0" indent="0">
              <a:buNone/>
            </a:pPr>
            <a:r>
              <a:rPr lang="en-US" altLang="ko-KR" sz="2200" dirty="0">
                <a:solidFill>
                  <a:srgbClr val="0000F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int </a:t>
            </a:r>
            <a:r>
              <a:rPr lang="en-US" altLang="ko-KR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*p = &amp;n; </a:t>
            </a:r>
            <a:r>
              <a:rPr lang="en-US" altLang="ko-KR" sz="2200" dirty="0">
                <a:solidFill>
                  <a:schemeClr val="accent2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// </a:t>
            </a:r>
            <a:r>
              <a:rPr lang="ko-KR" altLang="en-US" sz="2200" dirty="0">
                <a:solidFill>
                  <a:schemeClr val="accent2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포인터 </a:t>
            </a:r>
            <a:r>
              <a:rPr lang="ko-KR" altLang="en-US" sz="2200" u="sng" dirty="0">
                <a:solidFill>
                  <a:schemeClr val="accent2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선언 및 초기화</a:t>
            </a:r>
            <a:r>
              <a:rPr lang="ko-KR" altLang="en-US" sz="2200" dirty="0">
                <a:solidFill>
                  <a:schemeClr val="accent2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에서는 </a:t>
            </a:r>
            <a:r>
              <a:rPr lang="en-US" altLang="ko-KR" sz="2200" dirty="0">
                <a:solidFill>
                  <a:schemeClr val="accent2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*p</a:t>
            </a:r>
            <a:r>
              <a:rPr lang="ko-KR" altLang="en-US" sz="2200" dirty="0">
                <a:solidFill>
                  <a:schemeClr val="accent2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에 </a:t>
            </a:r>
            <a:r>
              <a:rPr lang="ko-KR" altLang="en-US" sz="2200" u="sng" dirty="0">
                <a:solidFill>
                  <a:schemeClr val="accent2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주소 값</a:t>
            </a:r>
            <a:r>
              <a:rPr lang="ko-KR" altLang="en-US" sz="2200" dirty="0">
                <a:solidFill>
                  <a:schemeClr val="accent2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을 넣음</a:t>
            </a:r>
            <a:r>
              <a:rPr lang="en-US" altLang="ko-KR" sz="2200" dirty="0">
                <a:solidFill>
                  <a:schemeClr val="accent2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</a:p>
          <a:p>
            <a:pPr marL="0" indent="0">
              <a:buNone/>
            </a:pPr>
            <a:endParaRPr lang="en-US" altLang="ko-KR" sz="2200" dirty="0">
              <a:solidFill>
                <a:srgbClr val="000000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indent="0">
              <a:buNone/>
            </a:pPr>
            <a:r>
              <a:rPr lang="en-US" altLang="ko-KR" sz="2200" dirty="0">
                <a:solidFill>
                  <a:schemeClr val="accent2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// </a:t>
            </a:r>
            <a:r>
              <a:rPr lang="ko-KR" altLang="en-US" sz="2200" dirty="0">
                <a:solidFill>
                  <a:schemeClr val="accent2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포인터를 </a:t>
            </a:r>
            <a:r>
              <a:rPr lang="ko-KR" altLang="en-US" sz="2200" u="sng" dirty="0">
                <a:solidFill>
                  <a:schemeClr val="accent2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사용할 때</a:t>
            </a:r>
            <a:r>
              <a:rPr lang="ko-KR" altLang="en-US" sz="2200" dirty="0">
                <a:solidFill>
                  <a:schemeClr val="accent2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는 </a:t>
            </a:r>
            <a:r>
              <a:rPr lang="en-US" altLang="ko-KR" sz="2200" dirty="0">
                <a:solidFill>
                  <a:schemeClr val="accent2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p</a:t>
            </a:r>
            <a:r>
              <a:rPr lang="ko-KR" altLang="en-US" sz="2200" dirty="0">
                <a:solidFill>
                  <a:schemeClr val="accent2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는 </a:t>
            </a:r>
            <a:r>
              <a:rPr lang="ko-KR" altLang="en-US" sz="2200" u="sng" dirty="0">
                <a:solidFill>
                  <a:schemeClr val="accent2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주소 값</a:t>
            </a:r>
            <a:r>
              <a:rPr lang="ko-KR" altLang="en-US" sz="2200" dirty="0">
                <a:solidFill>
                  <a:schemeClr val="accent2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을 의미</a:t>
            </a:r>
            <a:r>
              <a:rPr lang="en-US" altLang="ko-KR" sz="2200" dirty="0">
                <a:solidFill>
                  <a:schemeClr val="accent2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, *p</a:t>
            </a:r>
            <a:r>
              <a:rPr lang="ko-KR" altLang="en-US" sz="2200" dirty="0">
                <a:solidFill>
                  <a:schemeClr val="accent2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가 </a:t>
            </a:r>
            <a:r>
              <a:rPr lang="ko-KR" altLang="en-US" sz="2200" u="sng" dirty="0">
                <a:solidFill>
                  <a:schemeClr val="accent2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실제 값</a:t>
            </a:r>
            <a:r>
              <a:rPr lang="ko-KR" altLang="en-US" sz="2200" dirty="0">
                <a:solidFill>
                  <a:schemeClr val="accent2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을 의미</a:t>
            </a:r>
            <a:endParaRPr lang="en-US" altLang="ko-KR" sz="2200" dirty="0">
              <a:solidFill>
                <a:schemeClr val="accent2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indent="0">
              <a:buNone/>
            </a:pPr>
            <a:r>
              <a:rPr lang="en-US" altLang="ko-KR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std::</a:t>
            </a:r>
            <a:r>
              <a:rPr lang="en-US" altLang="ko-KR" sz="2200" dirty="0" err="1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cout</a:t>
            </a:r>
            <a:r>
              <a:rPr lang="en-US" altLang="ko-KR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en-US" altLang="ko-KR" sz="2200" dirty="0">
                <a:solidFill>
                  <a:srgbClr val="00808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&lt;&lt;</a:t>
            </a:r>
            <a:r>
              <a:rPr lang="ko-KR" altLang="en-US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en-US" altLang="ko-KR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p </a:t>
            </a:r>
            <a:r>
              <a:rPr lang="en-US" altLang="ko-KR" sz="2200" dirty="0">
                <a:solidFill>
                  <a:srgbClr val="00808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&lt;&lt;</a:t>
            </a:r>
            <a:r>
              <a:rPr lang="ko-KR" altLang="en-US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en-US" altLang="ko-KR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std::</a:t>
            </a:r>
            <a:r>
              <a:rPr lang="en-US" altLang="ko-KR" sz="2200" dirty="0" err="1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endl</a:t>
            </a:r>
            <a:r>
              <a:rPr lang="en-US" altLang="ko-KR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; </a:t>
            </a:r>
            <a:r>
              <a:rPr lang="en-US" altLang="ko-KR" sz="22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// 10</a:t>
            </a:r>
            <a:endParaRPr lang="en-US" altLang="ko-KR" sz="2200" dirty="0">
              <a:solidFill>
                <a:srgbClr val="000000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indent="0">
              <a:buNone/>
            </a:pPr>
            <a:r>
              <a:rPr lang="en-US" altLang="ko-KR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std::</a:t>
            </a:r>
            <a:r>
              <a:rPr lang="en-US" altLang="ko-KR" sz="2200" dirty="0" err="1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cout</a:t>
            </a:r>
            <a:r>
              <a:rPr lang="en-US" altLang="ko-KR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en-US" altLang="ko-KR" sz="2200" dirty="0">
                <a:solidFill>
                  <a:srgbClr val="00808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&lt;&lt;</a:t>
            </a:r>
            <a:r>
              <a:rPr lang="ko-KR" altLang="en-US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*</a:t>
            </a:r>
            <a:r>
              <a:rPr lang="en-US" altLang="ko-KR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p </a:t>
            </a:r>
            <a:r>
              <a:rPr lang="en-US" altLang="ko-KR" sz="2200" dirty="0">
                <a:solidFill>
                  <a:srgbClr val="00808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&lt;&lt;</a:t>
            </a:r>
            <a:r>
              <a:rPr lang="ko-KR" altLang="en-US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en-US" altLang="ko-KR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std::</a:t>
            </a:r>
            <a:r>
              <a:rPr lang="en-US" altLang="ko-KR" sz="2200" dirty="0" err="1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endl</a:t>
            </a:r>
            <a:r>
              <a:rPr lang="en-US" altLang="ko-KR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; </a:t>
            </a:r>
            <a:r>
              <a:rPr lang="en-US" altLang="ko-KR" sz="22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// n</a:t>
            </a:r>
            <a:r>
              <a:rPr lang="ko-KR" altLang="en-US" sz="22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의 </a:t>
            </a:r>
            <a:r>
              <a:rPr lang="ko-KR" altLang="en-US" sz="2200" dirty="0" err="1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주소값</a:t>
            </a:r>
            <a:endParaRPr lang="en-US" altLang="ko-KR" sz="2200" dirty="0">
              <a:solidFill>
                <a:srgbClr val="000000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indent="0">
              <a:buNone/>
            </a:pPr>
            <a:endParaRPr lang="en-US" altLang="ko-KR" sz="2000" dirty="0">
              <a:solidFill>
                <a:srgbClr val="008000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indent="0">
              <a:buNone/>
            </a:pPr>
            <a:endParaRPr lang="en-US" altLang="ko-KR" sz="2000" dirty="0">
              <a:solidFill>
                <a:srgbClr val="008000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indent="0">
              <a:buNone/>
            </a:pPr>
            <a:r>
              <a:rPr lang="ko-KR" altLang="en-US" sz="20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📌생</a:t>
            </a:r>
            <a:r>
              <a:rPr lang="ko-KR" altLang="en-US" sz="22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각해보기</a:t>
            </a:r>
            <a:endParaRPr lang="en-US" altLang="ko-KR" sz="2200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457200" indent="-457200">
              <a:buAutoNum type="arabicParenBoth"/>
            </a:pPr>
            <a:r>
              <a:rPr lang="ko-KR" altLang="en-US" sz="22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만약 </a:t>
            </a:r>
            <a:r>
              <a:rPr lang="en-US" altLang="ko-KR" sz="22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n </a:t>
            </a:r>
            <a:r>
              <a:rPr lang="ko-KR" altLang="en-US" sz="22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의 값을 </a:t>
            </a:r>
            <a:r>
              <a:rPr lang="en-US" altLang="ko-KR" sz="22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20</a:t>
            </a:r>
            <a:r>
              <a:rPr lang="ko-KR" altLang="en-US" sz="22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으로 다시 할당 한다면</a:t>
            </a:r>
            <a:r>
              <a:rPr lang="en-US" altLang="ko-KR" sz="22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, p </a:t>
            </a:r>
            <a:r>
              <a:rPr lang="ko-KR" altLang="en-US" sz="22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와 </a:t>
            </a:r>
            <a:r>
              <a:rPr lang="en-US" altLang="ko-KR" sz="22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*p</a:t>
            </a:r>
            <a:r>
              <a:rPr lang="ko-KR" altLang="en-US" sz="22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의 값은 어떻게 될까</a:t>
            </a:r>
            <a:r>
              <a:rPr lang="en-US" altLang="ko-KR" sz="22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?</a:t>
            </a:r>
          </a:p>
          <a:p>
            <a:pPr marL="457200" indent="-457200">
              <a:buAutoNum type="arabicParenBoth"/>
            </a:pPr>
            <a:r>
              <a:rPr lang="en-US" altLang="ko-KR" sz="22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p</a:t>
            </a:r>
            <a:r>
              <a:rPr lang="ko-KR" altLang="en-US" sz="22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를 이용하여 </a:t>
            </a:r>
            <a:r>
              <a:rPr lang="en-US" altLang="ko-KR" sz="22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n</a:t>
            </a:r>
            <a:r>
              <a:rPr lang="ko-KR" altLang="en-US" sz="22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의 값을 변경할 수 있을까</a:t>
            </a:r>
            <a:r>
              <a:rPr lang="en-US" altLang="ko-KR" sz="22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?</a:t>
            </a:r>
            <a:r>
              <a:rPr lang="ko-KR" altLang="en-US" sz="22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어떻게 하면 될까</a:t>
            </a:r>
            <a:r>
              <a:rPr lang="en-US" altLang="ko-KR" sz="22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?</a:t>
            </a: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7B30A734-DDCA-7AFE-AA4F-048B2FC07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647"/>
            <a:ext cx="10515600" cy="1325563"/>
          </a:xfrm>
        </p:spPr>
        <p:txBody>
          <a:bodyPr/>
          <a:lstStyle/>
          <a:p>
            <a:r>
              <a:rPr lang="ko-KR" altLang="en-US" dirty="0">
                <a:solidFill>
                  <a:srgbClr val="00B0F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포인터 문법</a:t>
            </a:r>
          </a:p>
        </p:txBody>
      </p:sp>
    </p:spTree>
    <p:extLst>
      <p:ext uri="{BB962C8B-B14F-4D97-AF65-F5344CB8AC3E}">
        <p14:creationId xmlns:p14="http://schemas.microsoft.com/office/powerpoint/2010/main" val="25379084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3844FCF6-BE70-EB8E-4D4C-0BDDA6F711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6888"/>
            <a:ext cx="10515600" cy="4809067"/>
          </a:xfrm>
        </p:spPr>
        <p:txBody>
          <a:bodyPr>
            <a:normAutofit lnSpcReduction="10000"/>
          </a:bodyPr>
          <a:lstStyle/>
          <a:p>
            <a:r>
              <a:rPr lang="ko-KR" altLang="en-US" sz="22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배열 역시 포인터로 작동</a:t>
            </a:r>
            <a:endParaRPr lang="en-US" altLang="ko-KR" sz="2200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endParaRPr lang="en-US" altLang="ko-KR" sz="2200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indent="0">
              <a:buNone/>
            </a:pPr>
            <a:r>
              <a:rPr lang="en-US" altLang="ko-KR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main() {</a:t>
            </a:r>
          </a:p>
          <a:p>
            <a:pPr marL="0" indent="0">
              <a:buNone/>
            </a:pPr>
            <a:r>
              <a:rPr lang="en-US" altLang="ko-K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altLang="ko-KR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my_array</a:t>
            </a:r>
            <a:r>
              <a:rPr lang="en-US" altLang="ko-K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[5] = { 5, 4, 3, 2, 1 };</a:t>
            </a:r>
          </a:p>
          <a:p>
            <a:pPr marL="0" indent="0">
              <a:buNone/>
            </a:pPr>
            <a:r>
              <a:rPr lang="en-US" altLang="ko-K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altLang="ko-KR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* p = </a:t>
            </a:r>
            <a:r>
              <a:rPr lang="en-US" altLang="ko-K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my_array</a:t>
            </a:r>
            <a:r>
              <a:rPr lang="en-US" altLang="ko-K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endParaRPr lang="ko-KR" alt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altLang="ko-K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altLang="ko-K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cout</a:t>
            </a:r>
            <a:r>
              <a:rPr lang="en-US" altLang="ko-K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altLang="ko-KR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altLang="ko-K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altLang="ko-KR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"value1: "</a:t>
            </a:r>
            <a:r>
              <a:rPr lang="en-US" altLang="ko-K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altLang="ko-KR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altLang="ko-K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*p </a:t>
            </a:r>
            <a:r>
              <a:rPr lang="en-US" altLang="ko-KR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altLang="ko-K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endl</a:t>
            </a:r>
            <a:r>
              <a:rPr lang="en-US" altLang="ko-K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altLang="ko-KR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 5</a:t>
            </a:r>
            <a:endParaRPr lang="en-US" altLang="ko-KR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altLang="ko-K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p++;</a:t>
            </a:r>
          </a:p>
          <a:p>
            <a:pPr marL="0" indent="0">
              <a:buNone/>
            </a:pPr>
            <a:r>
              <a:rPr lang="en-US" altLang="ko-K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altLang="ko-K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cout</a:t>
            </a:r>
            <a:r>
              <a:rPr lang="en-US" altLang="ko-K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altLang="ko-KR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altLang="ko-K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altLang="ko-KR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"value2: "</a:t>
            </a:r>
            <a:r>
              <a:rPr lang="en-US" altLang="ko-K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altLang="ko-KR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altLang="ko-K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*p </a:t>
            </a:r>
            <a:r>
              <a:rPr lang="en-US" altLang="ko-KR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altLang="ko-K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endl</a:t>
            </a:r>
            <a:r>
              <a:rPr lang="en-US" altLang="ko-K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altLang="ko-KR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 4</a:t>
            </a:r>
            <a:endParaRPr lang="en-US" altLang="ko-KR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altLang="ko-K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p++;</a:t>
            </a:r>
          </a:p>
          <a:p>
            <a:pPr marL="0" indent="0">
              <a:buNone/>
            </a:pPr>
            <a:r>
              <a:rPr lang="en-US" altLang="ko-K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altLang="ko-K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cout</a:t>
            </a:r>
            <a:r>
              <a:rPr lang="en-US" altLang="ko-K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altLang="ko-KR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altLang="ko-K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altLang="ko-KR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"value2: "</a:t>
            </a:r>
            <a:r>
              <a:rPr lang="en-US" altLang="ko-K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altLang="ko-KR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altLang="ko-K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*p </a:t>
            </a:r>
            <a:r>
              <a:rPr lang="en-US" altLang="ko-KR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altLang="ko-K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endl</a:t>
            </a:r>
            <a:r>
              <a:rPr lang="en-US" altLang="ko-K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altLang="ko-KR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 3</a:t>
            </a:r>
            <a:endParaRPr lang="en-US" altLang="ko-KR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altLang="ko-K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altLang="ko-KR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US" altLang="ko-K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0;</a:t>
            </a:r>
          </a:p>
          <a:p>
            <a:pPr marL="0" indent="0">
              <a:buNone/>
            </a:pPr>
            <a:r>
              <a:rPr lang="en-US" altLang="ko-K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altLang="ko-KR" sz="2200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7B30A734-DDCA-7AFE-AA4F-048B2FC07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647"/>
            <a:ext cx="10515600" cy="1325563"/>
          </a:xfrm>
        </p:spPr>
        <p:txBody>
          <a:bodyPr/>
          <a:lstStyle/>
          <a:p>
            <a:r>
              <a:rPr lang="ko-KR" altLang="en-US" dirty="0">
                <a:solidFill>
                  <a:srgbClr val="00B0F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배열과 포인터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C84AF951-5BBB-B27D-F6B0-2C1AFF0F51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3536947"/>
              </p:ext>
            </p:extLst>
          </p:nvPr>
        </p:nvGraphicFramePr>
        <p:xfrm>
          <a:off x="8448040" y="2010584"/>
          <a:ext cx="290576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1152">
                  <a:extLst>
                    <a:ext uri="{9D8B030D-6E8A-4147-A177-3AD203B41FA5}">
                      <a16:colId xmlns:a16="http://schemas.microsoft.com/office/drawing/2014/main" val="894537949"/>
                    </a:ext>
                  </a:extLst>
                </a:gridCol>
                <a:gridCol w="581152">
                  <a:extLst>
                    <a:ext uri="{9D8B030D-6E8A-4147-A177-3AD203B41FA5}">
                      <a16:colId xmlns:a16="http://schemas.microsoft.com/office/drawing/2014/main" val="3828505101"/>
                    </a:ext>
                  </a:extLst>
                </a:gridCol>
                <a:gridCol w="581152">
                  <a:extLst>
                    <a:ext uri="{9D8B030D-6E8A-4147-A177-3AD203B41FA5}">
                      <a16:colId xmlns:a16="http://schemas.microsoft.com/office/drawing/2014/main" val="3836900906"/>
                    </a:ext>
                  </a:extLst>
                </a:gridCol>
                <a:gridCol w="581152">
                  <a:extLst>
                    <a:ext uri="{9D8B030D-6E8A-4147-A177-3AD203B41FA5}">
                      <a16:colId xmlns:a16="http://schemas.microsoft.com/office/drawing/2014/main" val="1567830948"/>
                    </a:ext>
                  </a:extLst>
                </a:gridCol>
                <a:gridCol w="581152">
                  <a:extLst>
                    <a:ext uri="{9D8B030D-6E8A-4147-A177-3AD203B41FA5}">
                      <a16:colId xmlns:a16="http://schemas.microsoft.com/office/drawing/2014/main" val="12690221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862251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1891A2D-1B68-8B80-92C8-393EFF045634}"/>
              </a:ext>
            </a:extLst>
          </p:cNvPr>
          <p:cNvSpPr txBox="1"/>
          <p:nvPr/>
        </p:nvSpPr>
        <p:spPr>
          <a:xfrm>
            <a:off x="7341197" y="2010584"/>
            <a:ext cx="1355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my_array</a:t>
            </a:r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529B3375-E4AF-0669-96AD-E28E0E015E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5559350"/>
              </p:ext>
            </p:extLst>
          </p:nvPr>
        </p:nvGraphicFramePr>
        <p:xfrm>
          <a:off x="8110070" y="2917984"/>
          <a:ext cx="35817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6340">
                  <a:extLst>
                    <a:ext uri="{9D8B030D-6E8A-4147-A177-3AD203B41FA5}">
                      <a16:colId xmlns:a16="http://schemas.microsoft.com/office/drawing/2014/main" val="894537949"/>
                    </a:ext>
                  </a:extLst>
                </a:gridCol>
                <a:gridCol w="716340">
                  <a:extLst>
                    <a:ext uri="{9D8B030D-6E8A-4147-A177-3AD203B41FA5}">
                      <a16:colId xmlns:a16="http://schemas.microsoft.com/office/drawing/2014/main" val="3828505101"/>
                    </a:ext>
                  </a:extLst>
                </a:gridCol>
                <a:gridCol w="716340">
                  <a:extLst>
                    <a:ext uri="{9D8B030D-6E8A-4147-A177-3AD203B41FA5}">
                      <a16:colId xmlns:a16="http://schemas.microsoft.com/office/drawing/2014/main" val="3836900906"/>
                    </a:ext>
                  </a:extLst>
                </a:gridCol>
                <a:gridCol w="716340">
                  <a:extLst>
                    <a:ext uri="{9D8B030D-6E8A-4147-A177-3AD203B41FA5}">
                      <a16:colId xmlns:a16="http://schemas.microsoft.com/office/drawing/2014/main" val="1567830948"/>
                    </a:ext>
                  </a:extLst>
                </a:gridCol>
                <a:gridCol w="716340">
                  <a:extLst>
                    <a:ext uri="{9D8B030D-6E8A-4147-A177-3AD203B41FA5}">
                      <a16:colId xmlns:a16="http://schemas.microsoft.com/office/drawing/2014/main" val="12690221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0x07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8622517"/>
                  </a:ext>
                </a:extLst>
              </a:tr>
            </a:tbl>
          </a:graphicData>
        </a:graphic>
      </p:graphicFrame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56EFBA88-C89A-479F-E5EB-A910B469921E}"/>
              </a:ext>
            </a:extLst>
          </p:cNvPr>
          <p:cNvCxnSpPr/>
          <p:nvPr/>
        </p:nvCxnSpPr>
        <p:spPr>
          <a:xfrm flipH="1">
            <a:off x="8477024" y="2379916"/>
            <a:ext cx="247426" cy="516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93423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991226-76EB-963A-F5E5-53C0C4FB2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00B0F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포인터 사용 이유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C7BAAA-5FBF-5CDC-C126-E00386D083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b="1" dirty="0"/>
              <a:t>Call by value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altLang="ko-K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changeValue</a:t>
            </a:r>
            <a:r>
              <a:rPr lang="en-US" altLang="ko-K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altLang="ko-KR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altLang="ko-KR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x</a:t>
            </a:r>
            <a:r>
              <a:rPr lang="en-US" altLang="ko-K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 {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altLang="ko-KR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x</a:t>
            </a:r>
            <a:r>
              <a:rPr lang="en-US" altLang="ko-K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20;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endParaRPr lang="ko-KR" alt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altLang="ko-KR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main() {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altLang="ko-KR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x = 10;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altLang="ko-K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cout</a:t>
            </a:r>
            <a:r>
              <a:rPr lang="en-US" altLang="ko-K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altLang="ko-KR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altLang="ko-K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altLang="ko-KR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"x before function call: "</a:t>
            </a:r>
            <a:r>
              <a:rPr lang="en-US" altLang="ko-K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altLang="ko-KR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altLang="ko-K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x </a:t>
            </a:r>
            <a:r>
              <a:rPr lang="en-US" altLang="ko-KR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altLang="ko-K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endl</a:t>
            </a:r>
            <a:r>
              <a:rPr lang="en-US" altLang="ko-K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altLang="ko-K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changeValue</a:t>
            </a:r>
            <a:r>
              <a:rPr lang="en-US" altLang="ko-K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(x);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altLang="ko-K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cout</a:t>
            </a:r>
            <a:r>
              <a:rPr lang="en-US" altLang="ko-K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altLang="ko-KR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altLang="ko-K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altLang="ko-KR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"x after function call: "</a:t>
            </a:r>
            <a:r>
              <a:rPr lang="en-US" altLang="ko-K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altLang="ko-KR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altLang="ko-K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x </a:t>
            </a:r>
            <a:r>
              <a:rPr lang="en-US" altLang="ko-KR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altLang="ko-K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endl</a:t>
            </a:r>
            <a:r>
              <a:rPr lang="en-US" altLang="ko-K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altLang="ko-KR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US" altLang="ko-K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0;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ko-KR" altLang="en-US" dirty="0"/>
          </a:p>
        </p:txBody>
      </p:sp>
      <p:graphicFrame>
        <p:nvGraphicFramePr>
          <p:cNvPr id="4" name="내용 개체 틀 7">
            <a:extLst>
              <a:ext uri="{FF2B5EF4-FFF2-40B4-BE49-F238E27FC236}">
                <a16:creationId xmlns:a16="http://schemas.microsoft.com/office/drawing/2014/main" id="{031A6EB1-D54E-4732-8B0A-6E427709A5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63919883"/>
              </p:ext>
            </p:extLst>
          </p:nvPr>
        </p:nvGraphicFramePr>
        <p:xfrm>
          <a:off x="5849547" y="2556676"/>
          <a:ext cx="2459566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29783">
                  <a:extLst>
                    <a:ext uri="{9D8B030D-6E8A-4147-A177-3AD203B41FA5}">
                      <a16:colId xmlns:a16="http://schemas.microsoft.com/office/drawing/2014/main" val="864597133"/>
                    </a:ext>
                  </a:extLst>
                </a:gridCol>
                <a:gridCol w="1229783">
                  <a:extLst>
                    <a:ext uri="{9D8B030D-6E8A-4147-A177-3AD203B41FA5}">
                      <a16:colId xmlns:a16="http://schemas.microsoft.com/office/drawing/2014/main" val="36159308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변수 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int x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6974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solidFill>
                            <a:schemeClr val="accent2"/>
                          </a:solidFill>
                        </a:rPr>
                        <a:t>저장된 값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accent2"/>
                          </a:solidFill>
                        </a:rPr>
                        <a:t>20</a:t>
                      </a:r>
                      <a:endParaRPr lang="ko-KR" altLang="en-US" b="1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2082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주소 값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0x????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611989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4C16DAF-B9FB-4987-96A8-B5CF7F9AE416}"/>
              </a:ext>
            </a:extLst>
          </p:cNvPr>
          <p:cNvSpPr txBox="1"/>
          <p:nvPr/>
        </p:nvSpPr>
        <p:spPr>
          <a:xfrm>
            <a:off x="5774243" y="2119876"/>
            <a:ext cx="1503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changeValue</a:t>
            </a:r>
            <a:endParaRPr lang="ko-KR" altLang="en-US" dirty="0"/>
          </a:p>
        </p:txBody>
      </p:sp>
      <p:graphicFrame>
        <p:nvGraphicFramePr>
          <p:cNvPr id="6" name="내용 개체 틀 7">
            <a:extLst>
              <a:ext uri="{FF2B5EF4-FFF2-40B4-BE49-F238E27FC236}">
                <a16:creationId xmlns:a16="http://schemas.microsoft.com/office/drawing/2014/main" id="{BF1A233C-3BD3-7C03-FD61-98537C7F329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24915966"/>
              </p:ext>
            </p:extLst>
          </p:nvPr>
        </p:nvGraphicFramePr>
        <p:xfrm>
          <a:off x="8894234" y="2546757"/>
          <a:ext cx="2459566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29783">
                  <a:extLst>
                    <a:ext uri="{9D8B030D-6E8A-4147-A177-3AD203B41FA5}">
                      <a16:colId xmlns:a16="http://schemas.microsoft.com/office/drawing/2014/main" val="864597133"/>
                    </a:ext>
                  </a:extLst>
                </a:gridCol>
                <a:gridCol w="1229783">
                  <a:extLst>
                    <a:ext uri="{9D8B030D-6E8A-4147-A177-3AD203B41FA5}">
                      <a16:colId xmlns:a16="http://schemas.microsoft.com/office/drawing/2014/main" val="36159308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변수 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int x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6974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solidFill>
                            <a:schemeClr val="accent2"/>
                          </a:solidFill>
                        </a:rPr>
                        <a:t>저장된 값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accent2"/>
                          </a:solidFill>
                        </a:rPr>
                        <a:t>10</a:t>
                      </a:r>
                      <a:endParaRPr lang="ko-KR" altLang="en-US" b="1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2082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주소 값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0x????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611989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8CC22C3-C0E8-EF4A-8312-B76B3A605565}"/>
              </a:ext>
            </a:extLst>
          </p:cNvPr>
          <p:cNvSpPr txBox="1"/>
          <p:nvPr/>
        </p:nvSpPr>
        <p:spPr>
          <a:xfrm>
            <a:off x="8894234" y="209146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main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2597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86545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ko-KR" altLang="en-US" sz="7200" dirty="0">
                <a:solidFill>
                  <a:schemeClr val="accent1">
                    <a:lumMod val="75000"/>
                  </a:schemeClr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배열</a:t>
            </a:r>
          </a:p>
        </p:txBody>
      </p:sp>
    </p:spTree>
    <p:extLst>
      <p:ext uri="{BB962C8B-B14F-4D97-AF65-F5344CB8AC3E}">
        <p14:creationId xmlns:p14="http://schemas.microsoft.com/office/powerpoint/2010/main" val="19667481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991226-76EB-963A-F5E5-53C0C4FB2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00B0F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포인터 사용 이유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C7BAAA-5FBF-5CDC-C126-E00386D083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b="1" dirty="0"/>
              <a:t>Call by </a:t>
            </a:r>
            <a:r>
              <a:rPr lang="en-US" altLang="ko-KR" b="1" dirty="0" err="1">
                <a:solidFill>
                  <a:schemeClr val="accent2"/>
                </a:solidFill>
              </a:rPr>
              <a:t>refernece</a:t>
            </a:r>
            <a:endParaRPr lang="en-US" altLang="ko-KR" b="1" dirty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altLang="ko-K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changeValue</a:t>
            </a:r>
            <a:r>
              <a:rPr lang="en-US" altLang="ko-K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altLang="ko-KR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*</a:t>
            </a:r>
            <a:r>
              <a:rPr lang="en-US" altLang="ko-KR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x</a:t>
            </a:r>
            <a:r>
              <a:rPr lang="en-US" altLang="ko-K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 {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*</a:t>
            </a:r>
            <a:r>
              <a:rPr lang="en-US" altLang="ko-KR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x</a:t>
            </a:r>
            <a:r>
              <a:rPr lang="en-US" altLang="ko-K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20;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endParaRPr lang="ko-KR" alt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altLang="ko-KR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main() {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altLang="ko-KR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x = 10;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altLang="ko-K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cout</a:t>
            </a:r>
            <a:r>
              <a:rPr lang="en-US" altLang="ko-K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altLang="ko-KR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altLang="ko-K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altLang="ko-KR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"x before function call: "</a:t>
            </a:r>
            <a:r>
              <a:rPr lang="en-US" altLang="ko-K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altLang="ko-KR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altLang="ko-K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x </a:t>
            </a:r>
            <a:r>
              <a:rPr lang="en-US" altLang="ko-KR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altLang="ko-K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endl</a:t>
            </a:r>
            <a:r>
              <a:rPr lang="en-US" altLang="ko-K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altLang="ko-K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changeValue</a:t>
            </a:r>
            <a:r>
              <a:rPr lang="en-US" altLang="ko-K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(&amp;x);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altLang="ko-K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cout</a:t>
            </a:r>
            <a:r>
              <a:rPr lang="en-US" altLang="ko-K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altLang="ko-KR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altLang="ko-K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altLang="ko-KR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"x after function call: "</a:t>
            </a:r>
            <a:r>
              <a:rPr lang="en-US" altLang="ko-K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altLang="ko-KR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altLang="ko-K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x </a:t>
            </a:r>
            <a:r>
              <a:rPr lang="en-US" altLang="ko-KR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altLang="ko-K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endl</a:t>
            </a:r>
            <a:r>
              <a:rPr lang="en-US" altLang="ko-K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altLang="ko-KR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US" altLang="ko-K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0;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ko-KR" altLang="en-US" dirty="0"/>
          </a:p>
        </p:txBody>
      </p:sp>
      <p:graphicFrame>
        <p:nvGraphicFramePr>
          <p:cNvPr id="4" name="내용 개체 틀 7">
            <a:extLst>
              <a:ext uri="{FF2B5EF4-FFF2-40B4-BE49-F238E27FC236}">
                <a16:creationId xmlns:a16="http://schemas.microsoft.com/office/drawing/2014/main" id="{506BE47E-8BD2-AE26-9A78-0FA7CB48623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38333276"/>
              </p:ext>
            </p:extLst>
          </p:nvPr>
        </p:nvGraphicFramePr>
        <p:xfrm>
          <a:off x="5849547" y="2556676"/>
          <a:ext cx="2459566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29783">
                  <a:extLst>
                    <a:ext uri="{9D8B030D-6E8A-4147-A177-3AD203B41FA5}">
                      <a16:colId xmlns:a16="http://schemas.microsoft.com/office/drawing/2014/main" val="864597133"/>
                    </a:ext>
                  </a:extLst>
                </a:gridCol>
                <a:gridCol w="1229783">
                  <a:extLst>
                    <a:ext uri="{9D8B030D-6E8A-4147-A177-3AD203B41FA5}">
                      <a16:colId xmlns:a16="http://schemas.microsoft.com/office/drawing/2014/main" val="36159308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변수 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int x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6974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solidFill>
                            <a:schemeClr val="accent2"/>
                          </a:solidFill>
                        </a:rPr>
                        <a:t>저장된 값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accent2"/>
                          </a:solidFill>
                        </a:rPr>
                        <a:t>0x1234</a:t>
                      </a:r>
                      <a:endParaRPr lang="ko-KR" altLang="en-US" b="1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2082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주소 값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0x????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611989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8357416-835C-C42D-3376-7A13206F03A4}"/>
              </a:ext>
            </a:extLst>
          </p:cNvPr>
          <p:cNvSpPr txBox="1"/>
          <p:nvPr/>
        </p:nvSpPr>
        <p:spPr>
          <a:xfrm>
            <a:off x="5774243" y="2119876"/>
            <a:ext cx="1503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changeValue</a:t>
            </a:r>
            <a:endParaRPr lang="ko-KR" altLang="en-US" dirty="0"/>
          </a:p>
        </p:txBody>
      </p:sp>
      <p:graphicFrame>
        <p:nvGraphicFramePr>
          <p:cNvPr id="6" name="내용 개체 틀 7">
            <a:extLst>
              <a:ext uri="{FF2B5EF4-FFF2-40B4-BE49-F238E27FC236}">
                <a16:creationId xmlns:a16="http://schemas.microsoft.com/office/drawing/2014/main" id="{22469AF4-E62E-868E-A3F9-D8E234E20BD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38566318"/>
              </p:ext>
            </p:extLst>
          </p:nvPr>
        </p:nvGraphicFramePr>
        <p:xfrm>
          <a:off x="8894234" y="2546757"/>
          <a:ext cx="2459566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29783">
                  <a:extLst>
                    <a:ext uri="{9D8B030D-6E8A-4147-A177-3AD203B41FA5}">
                      <a16:colId xmlns:a16="http://schemas.microsoft.com/office/drawing/2014/main" val="864597133"/>
                    </a:ext>
                  </a:extLst>
                </a:gridCol>
                <a:gridCol w="1229783">
                  <a:extLst>
                    <a:ext uri="{9D8B030D-6E8A-4147-A177-3AD203B41FA5}">
                      <a16:colId xmlns:a16="http://schemas.microsoft.com/office/drawing/2014/main" val="36159308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변수 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int x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6974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solidFill>
                            <a:schemeClr val="accent2"/>
                          </a:solidFill>
                        </a:rPr>
                        <a:t>저장된 값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accent2"/>
                          </a:solidFill>
                        </a:rPr>
                        <a:t>10 -&gt; 20</a:t>
                      </a:r>
                      <a:endParaRPr lang="ko-KR" altLang="en-US" b="1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2082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주소 값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0x1234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611989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71090679-453A-4EF3-DF49-D7CA7246780C}"/>
              </a:ext>
            </a:extLst>
          </p:cNvPr>
          <p:cNvSpPr txBox="1"/>
          <p:nvPr/>
        </p:nvSpPr>
        <p:spPr>
          <a:xfrm>
            <a:off x="8894234" y="209146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main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652577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>
                <a:solidFill>
                  <a:schemeClr val="accent4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실습</a:t>
            </a:r>
            <a:r>
              <a:rPr lang="en-US" altLang="ko-KR" dirty="0">
                <a:solidFill>
                  <a:schemeClr val="accent4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3 </a:t>
            </a:r>
            <a:r>
              <a:rPr lang="ko-KR" altLang="en-US" dirty="0">
                <a:solidFill>
                  <a:schemeClr val="accent4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포인터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ko-KR" altLang="en-US" dirty="0"/>
              <a:t>배열의 값을 역순으로 바꿔주는 </a:t>
            </a:r>
            <a:r>
              <a:rPr lang="en-US" altLang="ko-KR" dirty="0"/>
              <a:t>reverse() </a:t>
            </a:r>
            <a:r>
              <a:rPr lang="ko-KR" altLang="en-US" dirty="0"/>
              <a:t>함수 만들기 </a:t>
            </a:r>
            <a:endParaRPr lang="en-US" altLang="ko-KR" dirty="0"/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ko-KR" dirty="0"/>
              <a:t>main</a:t>
            </a:r>
            <a:r>
              <a:rPr lang="ko-KR" altLang="en-US" dirty="0"/>
              <a:t>에서 배열을 생성</a:t>
            </a:r>
            <a:endParaRPr lang="en-US" altLang="ko-KR" dirty="0"/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ko-KR" dirty="0"/>
              <a:t>main</a:t>
            </a:r>
            <a:r>
              <a:rPr lang="ko-KR" altLang="en-US" dirty="0"/>
              <a:t>에서 생성한 배열의 </a:t>
            </a:r>
            <a:r>
              <a:rPr lang="ko-KR" altLang="en-US" dirty="0" err="1"/>
              <a:t>주소값을</a:t>
            </a:r>
            <a:r>
              <a:rPr lang="ko-KR" altLang="en-US" dirty="0"/>
              <a:t> </a:t>
            </a:r>
            <a:r>
              <a:rPr lang="en-US" altLang="ko-KR" dirty="0"/>
              <a:t>reverse() </a:t>
            </a:r>
            <a:r>
              <a:rPr lang="ko-KR" altLang="en-US" dirty="0"/>
              <a:t>함수로 넘겨주고</a:t>
            </a:r>
            <a:r>
              <a:rPr lang="en-US" altLang="ko-KR" dirty="0"/>
              <a:t>, reverse() </a:t>
            </a:r>
            <a:r>
              <a:rPr lang="ko-KR" altLang="en-US" dirty="0"/>
              <a:t>함수에서 값을 변경</a:t>
            </a:r>
            <a:endParaRPr lang="en-US" altLang="ko-KR" dirty="0"/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ko-KR" dirty="0"/>
              <a:t>main</a:t>
            </a:r>
            <a:r>
              <a:rPr lang="ko-KR" altLang="en-US" dirty="0"/>
              <a:t>에서 변경된 배열의 값을 순서대로 출력</a:t>
            </a:r>
            <a:br>
              <a:rPr lang="en-US" altLang="ko-KR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73611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86545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ko-KR" altLang="en-US" sz="7200" dirty="0">
                <a:solidFill>
                  <a:schemeClr val="accent1">
                    <a:lumMod val="75000"/>
                  </a:schemeClr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동적 배열</a:t>
            </a:r>
          </a:p>
        </p:txBody>
      </p:sp>
    </p:spTree>
    <p:extLst>
      <p:ext uri="{BB962C8B-B14F-4D97-AF65-F5344CB8AC3E}">
        <p14:creationId xmlns:p14="http://schemas.microsoft.com/office/powerpoint/2010/main" val="13190122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A5B08F4A-39C5-44A6-8544-A06100E3F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>
                <a:solidFill>
                  <a:srgbClr val="00B05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동적 배열</a:t>
            </a:r>
            <a:r>
              <a:rPr lang="en-US" altLang="ko-KR" dirty="0">
                <a:solidFill>
                  <a:srgbClr val="00B05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 ??</a:t>
            </a:r>
            <a:endParaRPr lang="ko-KR" altLang="en-US" dirty="0">
              <a:solidFill>
                <a:srgbClr val="00B050"/>
              </a:solidFill>
              <a:latin typeface="Kim jung chul Gothic Bold" panose="020B0803000000000000" pitchFamily="50" charset="-127"/>
              <a:ea typeface="Kim jung chul Gothic Bold" panose="020B0803000000000000" pitchFamily="50" charset="-127"/>
            </a:endParaRP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3844FCF6-BE70-EB8E-4D4C-0BDDA6F711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지금까지의 배열은 선언할 때 고정된 크기를 지정해야 했음</a:t>
            </a:r>
            <a:r>
              <a:rPr lang="en-US" altLang="ko-KR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!</a:t>
            </a:r>
          </a:p>
          <a:p>
            <a:endParaRPr lang="en-US" altLang="ko-KR" sz="3200" dirty="0">
              <a:latin typeface="Kim jung chul Gothic Regular" panose="020B0503000000000000" pitchFamily="34" charset="-127"/>
              <a:ea typeface="Kim jung chul Gothic Regular" panose="020B0503000000000000" pitchFamily="34" charset="-127"/>
            </a:endParaRPr>
          </a:p>
          <a:p>
            <a:pPr marL="0" indent="0">
              <a:buNone/>
            </a:pPr>
            <a:r>
              <a:rPr lang="ko-KR" altLang="en-US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하지만</a:t>
            </a:r>
            <a:r>
              <a:rPr lang="en-US" altLang="ko-KR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, </a:t>
            </a:r>
            <a:r>
              <a:rPr lang="ko-KR" altLang="en-US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배열의 크기를 나중에 정하고 싶다면</a:t>
            </a:r>
            <a:r>
              <a:rPr lang="en-US" altLang="ko-KR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? </a:t>
            </a:r>
          </a:p>
          <a:p>
            <a:pPr marL="0" indent="0">
              <a:buNone/>
            </a:pPr>
            <a:r>
              <a:rPr lang="ko-KR" altLang="en-US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      이럴 때 사용하는 것이 </a:t>
            </a:r>
            <a:r>
              <a:rPr lang="ko-KR" altLang="en-US" sz="3200" dirty="0">
                <a:solidFill>
                  <a:srgbClr val="FF0000"/>
                </a:solidFill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동적 배열</a:t>
            </a:r>
            <a:endParaRPr lang="en-US" altLang="ko-KR" sz="3200" dirty="0">
              <a:solidFill>
                <a:srgbClr val="FF0000"/>
              </a:solidFill>
              <a:latin typeface="Kim jung chul Gothic Regular" panose="020B0503000000000000" pitchFamily="34" charset="-127"/>
              <a:ea typeface="Kim jung chul Gothic Regular" panose="020B0503000000000000" pitchFamily="34" charset="-127"/>
            </a:endParaRPr>
          </a:p>
          <a:p>
            <a:pPr marL="0" indent="0">
              <a:buNone/>
            </a:pPr>
            <a:endParaRPr lang="en-US" altLang="ko-KR" sz="3200" dirty="0">
              <a:solidFill>
                <a:srgbClr val="FF0000"/>
              </a:solidFill>
              <a:latin typeface="Kim jung chul Gothic Regular" panose="020B0503000000000000" pitchFamily="34" charset="-127"/>
              <a:ea typeface="Kim jung chul Gothic Regular" panose="020B0503000000000000" pitchFamily="34" charset="-127"/>
            </a:endParaRPr>
          </a:p>
          <a:p>
            <a:pPr marL="0" indent="0">
              <a:buNone/>
            </a:pPr>
            <a:r>
              <a:rPr lang="ko-KR" altLang="en-US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단</a:t>
            </a:r>
            <a:r>
              <a:rPr lang="en-US" altLang="ko-KR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, </a:t>
            </a:r>
            <a:r>
              <a:rPr lang="ko-KR" altLang="en-US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동적 배열을 익히기 위해선 </a:t>
            </a:r>
            <a:r>
              <a:rPr lang="ko-KR" altLang="en-US" sz="3200" dirty="0">
                <a:solidFill>
                  <a:srgbClr val="FF0000"/>
                </a:solidFill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포인터</a:t>
            </a:r>
            <a:r>
              <a:rPr lang="ko-KR" altLang="en-US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의 개념을 먼저 알아야 함</a:t>
            </a:r>
            <a:endParaRPr lang="en-US" altLang="ko-KR" sz="3200" dirty="0">
              <a:latin typeface="Kim jung chul Gothic Regular" panose="020B0503000000000000" pitchFamily="34" charset="-127"/>
              <a:ea typeface="Kim jung chul Gothic Regular" panose="020B0503000000000000" pitchFamily="34" charset="-127"/>
            </a:endParaRPr>
          </a:p>
        </p:txBody>
      </p:sp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AF5F3F41-16CE-8FE5-20E7-4BE3C90C1999}"/>
              </a:ext>
            </a:extLst>
          </p:cNvPr>
          <p:cNvSpPr/>
          <p:nvPr/>
        </p:nvSpPr>
        <p:spPr>
          <a:xfrm>
            <a:off x="1149750" y="4001294"/>
            <a:ext cx="485422" cy="349956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65319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0CB61751-665E-BDB7-7C74-11B08790B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647"/>
            <a:ext cx="10515600" cy="1325563"/>
          </a:xfrm>
        </p:spPr>
        <p:txBody>
          <a:bodyPr/>
          <a:lstStyle/>
          <a:p>
            <a:r>
              <a:rPr lang="ko-KR" altLang="en-US" dirty="0">
                <a:solidFill>
                  <a:srgbClr val="00B0F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동적 배열 </a:t>
            </a:r>
            <a:r>
              <a:rPr lang="en-US" altLang="ko-KR" dirty="0">
                <a:solidFill>
                  <a:srgbClr val="00B0F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– </a:t>
            </a:r>
            <a:r>
              <a:rPr lang="ko-KR" altLang="en-US" dirty="0">
                <a:solidFill>
                  <a:srgbClr val="00B0F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선언과 할당</a:t>
            </a:r>
          </a:p>
        </p:txBody>
      </p:sp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C04E1F6A-0836-D3C3-5678-89750D234591}"/>
              </a:ext>
            </a:extLst>
          </p:cNvPr>
          <p:cNvSpPr txBox="1">
            <a:spLocks/>
          </p:cNvSpPr>
          <p:nvPr/>
        </p:nvSpPr>
        <p:spPr>
          <a:xfrm>
            <a:off x="838200" y="1748238"/>
            <a:ext cx="10047340" cy="41897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2000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51751CBD-E996-78DB-4E45-24B2DAEC150D}"/>
              </a:ext>
            </a:extLst>
          </p:cNvPr>
          <p:cNvSpPr txBox="1">
            <a:spLocks/>
          </p:cNvSpPr>
          <p:nvPr/>
        </p:nvSpPr>
        <p:spPr>
          <a:xfrm>
            <a:off x="838200" y="1748237"/>
            <a:ext cx="10047340" cy="488962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동적 배열을 만들기 위해선 </a:t>
            </a:r>
            <a:r>
              <a:rPr lang="ko-KR" altLang="en-US" dirty="0">
                <a:solidFill>
                  <a:srgbClr val="000000"/>
                </a:solidFill>
                <a:highlight>
                  <a:srgbClr val="FFC000"/>
                </a:highlight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포인터 변수</a:t>
            </a:r>
            <a:r>
              <a:rPr lang="ko-KR" altLang="en-US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와 </a:t>
            </a:r>
            <a:r>
              <a:rPr lang="en-US" altLang="ko-KR" dirty="0">
                <a:solidFill>
                  <a:srgbClr val="000000"/>
                </a:solidFill>
                <a:highlight>
                  <a:srgbClr val="FFC000"/>
                </a:highlight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new</a:t>
            </a:r>
            <a:r>
              <a:rPr lang="en-US" altLang="ko-KR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ko-KR" altLang="en-US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키워드 사용</a:t>
            </a:r>
            <a:r>
              <a:rPr lang="en-US" altLang="ko-KR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.</a:t>
            </a:r>
          </a:p>
          <a:p>
            <a:pPr marL="0" indent="0">
              <a:buNone/>
            </a:pPr>
            <a:endParaRPr lang="en-US" altLang="ko-KR" sz="2200" dirty="0">
              <a:solidFill>
                <a:srgbClr val="0000FF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indent="0">
              <a:buNone/>
            </a:pPr>
            <a:endParaRPr lang="en-US" altLang="ko-KR" sz="2200" dirty="0">
              <a:solidFill>
                <a:srgbClr val="0000FF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indent="0">
              <a:buNone/>
            </a:pPr>
            <a:r>
              <a:rPr lang="en-US" altLang="ko-KR" sz="2200" dirty="0">
                <a:solidFill>
                  <a:srgbClr val="0000F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int</a:t>
            </a:r>
            <a:r>
              <a:rPr lang="en-US" altLang="ko-KR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n2;</a:t>
            </a:r>
          </a:p>
          <a:p>
            <a:pPr marL="0" indent="0">
              <a:buNone/>
            </a:pPr>
            <a:r>
              <a:rPr lang="en-US" altLang="ko-KR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std::</a:t>
            </a:r>
            <a:r>
              <a:rPr lang="en-US" altLang="ko-KR" sz="2200" dirty="0" err="1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cout</a:t>
            </a:r>
            <a:r>
              <a:rPr lang="en-US" altLang="ko-KR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en-US" altLang="ko-KR" sz="2200" dirty="0">
                <a:solidFill>
                  <a:srgbClr val="00808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&lt;&lt;</a:t>
            </a:r>
            <a:r>
              <a:rPr lang="ko-KR" altLang="en-US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en-US" altLang="ko-KR" sz="2200" dirty="0">
                <a:solidFill>
                  <a:srgbClr val="A31515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"</a:t>
            </a:r>
            <a:r>
              <a:rPr lang="ko-KR" altLang="en-US" sz="2200" dirty="0">
                <a:solidFill>
                  <a:srgbClr val="A31515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숫자를 입력하세요</a:t>
            </a:r>
            <a:r>
              <a:rPr lang="en-US" altLang="ko-KR" sz="2200" dirty="0">
                <a:solidFill>
                  <a:srgbClr val="A31515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: "</a:t>
            </a:r>
            <a:r>
              <a:rPr lang="en-US" altLang="ko-KR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;</a:t>
            </a:r>
          </a:p>
          <a:p>
            <a:pPr marL="0" indent="0">
              <a:buNone/>
            </a:pPr>
            <a:r>
              <a:rPr lang="en-US" altLang="ko-KR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std::</a:t>
            </a:r>
            <a:r>
              <a:rPr lang="en-US" altLang="ko-KR" sz="2200" dirty="0" err="1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cin</a:t>
            </a:r>
            <a:r>
              <a:rPr lang="en-US" altLang="ko-KR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en-US" altLang="ko-KR" sz="2200" dirty="0">
                <a:solidFill>
                  <a:srgbClr val="00808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&gt;&gt;</a:t>
            </a:r>
            <a:r>
              <a:rPr lang="en-US" altLang="ko-KR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n2;</a:t>
            </a:r>
            <a:endParaRPr lang="en-US" altLang="ko-KR" sz="2200" dirty="0">
              <a:solidFill>
                <a:srgbClr val="0000FF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indent="0">
              <a:buNone/>
            </a:pPr>
            <a:endParaRPr lang="en-US" altLang="ko-KR" sz="2200" dirty="0">
              <a:solidFill>
                <a:srgbClr val="0000FF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indent="0">
              <a:buNone/>
            </a:pPr>
            <a:r>
              <a:rPr lang="en-US" altLang="ko-KR" sz="2200" dirty="0">
                <a:solidFill>
                  <a:srgbClr val="0000F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int </a:t>
            </a:r>
            <a:r>
              <a:rPr lang="en-US" altLang="ko-KR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*</a:t>
            </a:r>
            <a:r>
              <a:rPr lang="en-US" altLang="ko-KR" sz="2200" dirty="0" err="1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arr</a:t>
            </a:r>
            <a:r>
              <a:rPr lang="en-US" altLang="ko-KR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= </a:t>
            </a:r>
            <a:r>
              <a:rPr lang="en-US" altLang="ko-KR" sz="2200" dirty="0">
                <a:solidFill>
                  <a:srgbClr val="0000F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new</a:t>
            </a:r>
            <a:r>
              <a:rPr lang="en-US" altLang="ko-KR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en-US" altLang="ko-KR" sz="2200" dirty="0">
                <a:solidFill>
                  <a:srgbClr val="0000F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int</a:t>
            </a:r>
            <a:r>
              <a:rPr lang="en-US" altLang="ko-KR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[n2];</a:t>
            </a:r>
          </a:p>
          <a:p>
            <a:pPr marL="0" indent="0">
              <a:buNone/>
            </a:pPr>
            <a:r>
              <a:rPr lang="en-US" altLang="ko-KR" sz="22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// 1. </a:t>
            </a:r>
            <a:r>
              <a:rPr lang="ko-KR" altLang="en-US" sz="22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동적 메모리를 가리키는 포인터 선언</a:t>
            </a:r>
            <a:endParaRPr lang="ko-KR" altLang="en-US" sz="2200" dirty="0">
              <a:solidFill>
                <a:srgbClr val="000000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indent="0">
              <a:buNone/>
            </a:pPr>
            <a:r>
              <a:rPr lang="en-US" altLang="ko-KR" sz="22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// 2. new</a:t>
            </a:r>
            <a:r>
              <a:rPr lang="ko-KR" altLang="en-US" sz="22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라는 키워드를 사용하여</a:t>
            </a:r>
            <a:r>
              <a:rPr lang="en-US" altLang="ko-KR" sz="22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, </a:t>
            </a:r>
            <a:r>
              <a:rPr lang="ko-KR" altLang="en-US" sz="22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동적 배열 할당</a:t>
            </a:r>
            <a:r>
              <a:rPr lang="en-US" altLang="ko-KR" sz="22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. </a:t>
            </a:r>
            <a:endParaRPr lang="en-US" altLang="ko-KR" sz="2200" dirty="0">
              <a:solidFill>
                <a:srgbClr val="000000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967883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0CB61751-665E-BDB7-7C74-11B08790B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647"/>
            <a:ext cx="10515600" cy="1325563"/>
          </a:xfrm>
        </p:spPr>
        <p:txBody>
          <a:bodyPr/>
          <a:lstStyle/>
          <a:p>
            <a:r>
              <a:rPr lang="ko-KR" altLang="en-US" dirty="0">
                <a:solidFill>
                  <a:srgbClr val="00B0F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동적 배열 </a:t>
            </a:r>
            <a:r>
              <a:rPr lang="en-US" altLang="ko-KR" dirty="0">
                <a:solidFill>
                  <a:srgbClr val="00B0F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– </a:t>
            </a:r>
            <a:r>
              <a:rPr lang="ko-KR" altLang="en-US" dirty="0">
                <a:solidFill>
                  <a:srgbClr val="00B0F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사용과 해제</a:t>
            </a:r>
            <a:r>
              <a:rPr lang="en-US" altLang="ko-KR" dirty="0">
                <a:solidFill>
                  <a:srgbClr val="00B0F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(</a:t>
            </a:r>
            <a:r>
              <a:rPr lang="ko-KR" altLang="en-US" dirty="0">
                <a:solidFill>
                  <a:srgbClr val="00B0F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반납</a:t>
            </a:r>
            <a:r>
              <a:rPr lang="en-US" altLang="ko-KR" dirty="0">
                <a:solidFill>
                  <a:srgbClr val="00B0F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)</a:t>
            </a:r>
            <a:endParaRPr lang="ko-KR" altLang="en-US" dirty="0">
              <a:solidFill>
                <a:srgbClr val="00B0F0"/>
              </a:solidFill>
              <a:latin typeface="Kim jung chul Gothic Bold" panose="020B0803000000000000" pitchFamily="50" charset="-127"/>
              <a:ea typeface="Kim jung chul Gothic Bold" panose="020B0803000000000000" pitchFamily="50" charset="-127"/>
            </a:endParaRPr>
          </a:p>
        </p:txBody>
      </p:sp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C04E1F6A-0836-D3C3-5678-89750D234591}"/>
              </a:ext>
            </a:extLst>
          </p:cNvPr>
          <p:cNvSpPr txBox="1">
            <a:spLocks/>
          </p:cNvSpPr>
          <p:nvPr/>
        </p:nvSpPr>
        <p:spPr>
          <a:xfrm>
            <a:off x="838200" y="1748238"/>
            <a:ext cx="10047340" cy="41897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2000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51751CBD-E996-78DB-4E45-24B2DAEC150D}"/>
              </a:ext>
            </a:extLst>
          </p:cNvPr>
          <p:cNvSpPr txBox="1">
            <a:spLocks/>
          </p:cNvSpPr>
          <p:nvPr/>
        </p:nvSpPr>
        <p:spPr>
          <a:xfrm>
            <a:off x="838200" y="1748237"/>
            <a:ext cx="10047340" cy="488962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동적 배열을 해제</a:t>
            </a:r>
            <a:r>
              <a:rPr lang="en-US" altLang="ko-KR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(</a:t>
            </a:r>
            <a:r>
              <a:rPr lang="ko-KR" altLang="en-US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반납</a:t>
            </a:r>
            <a:r>
              <a:rPr lang="en-US" altLang="ko-KR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)</a:t>
            </a:r>
            <a:r>
              <a:rPr lang="ko-KR" altLang="en-US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하기 위해선 </a:t>
            </a:r>
            <a:r>
              <a:rPr lang="en-US" altLang="ko-KR" dirty="0">
                <a:solidFill>
                  <a:srgbClr val="000000"/>
                </a:solidFill>
                <a:highlight>
                  <a:srgbClr val="FFC000"/>
                </a:highlight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delete</a:t>
            </a:r>
            <a:r>
              <a:rPr lang="en-US" altLang="ko-KR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ko-KR" altLang="en-US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키워드 사용</a:t>
            </a:r>
            <a:r>
              <a:rPr lang="en-US" altLang="ko-KR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.</a:t>
            </a:r>
          </a:p>
          <a:p>
            <a:pPr marL="0" indent="0">
              <a:buNone/>
            </a:pPr>
            <a:endParaRPr lang="en-US" altLang="ko-KR" sz="2200" dirty="0">
              <a:solidFill>
                <a:srgbClr val="0000FF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indent="0">
              <a:buNone/>
            </a:pPr>
            <a:endParaRPr lang="en-US" altLang="ko-KR" sz="2200" dirty="0">
              <a:solidFill>
                <a:srgbClr val="0000FF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indent="0">
              <a:buNone/>
            </a:pPr>
            <a:r>
              <a:rPr lang="en-US" altLang="ko-KR" sz="2200" dirty="0">
                <a:solidFill>
                  <a:srgbClr val="0000F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int </a:t>
            </a:r>
            <a:r>
              <a:rPr lang="en-US" altLang="ko-KR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*</a:t>
            </a:r>
            <a:r>
              <a:rPr lang="en-US" altLang="ko-KR" sz="2200" dirty="0" err="1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arr</a:t>
            </a:r>
            <a:r>
              <a:rPr lang="en-US" altLang="ko-KR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= </a:t>
            </a:r>
            <a:r>
              <a:rPr lang="en-US" altLang="ko-KR" sz="2200" dirty="0">
                <a:solidFill>
                  <a:srgbClr val="0000F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new</a:t>
            </a:r>
            <a:r>
              <a:rPr lang="en-US" altLang="ko-KR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en-US" altLang="ko-KR" sz="2200" dirty="0">
                <a:solidFill>
                  <a:srgbClr val="0000F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int</a:t>
            </a:r>
            <a:r>
              <a:rPr lang="en-US" altLang="ko-KR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[n2]; </a:t>
            </a:r>
            <a:r>
              <a:rPr lang="en-US" altLang="ko-KR" sz="22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// </a:t>
            </a:r>
            <a:r>
              <a:rPr lang="ko-KR" altLang="en-US" sz="22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동적 배열 선언 및 할당</a:t>
            </a:r>
            <a:endParaRPr lang="en-US" altLang="ko-KR" sz="2200" dirty="0">
              <a:solidFill>
                <a:srgbClr val="000000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indent="0">
              <a:buNone/>
            </a:pPr>
            <a:endParaRPr lang="en-US" altLang="ko-KR" sz="2200" dirty="0">
              <a:solidFill>
                <a:srgbClr val="000000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indent="0">
              <a:buNone/>
            </a:pPr>
            <a:r>
              <a:rPr lang="en-US" altLang="ko-KR" sz="2200" dirty="0">
                <a:solidFill>
                  <a:srgbClr val="0000F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for</a:t>
            </a:r>
            <a:r>
              <a:rPr lang="en-US" altLang="ko-KR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(</a:t>
            </a:r>
            <a:r>
              <a:rPr lang="en-US" altLang="ko-KR" sz="2200" dirty="0">
                <a:solidFill>
                  <a:srgbClr val="0000F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int</a:t>
            </a:r>
            <a:r>
              <a:rPr lang="en-US" altLang="ko-KR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en-US" altLang="ko-KR" sz="2200" dirty="0" err="1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i</a:t>
            </a:r>
            <a:r>
              <a:rPr lang="en-US" altLang="ko-KR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= 0; </a:t>
            </a:r>
            <a:r>
              <a:rPr lang="en-US" altLang="ko-KR" sz="2200" dirty="0" err="1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i</a:t>
            </a:r>
            <a:r>
              <a:rPr lang="en-US" altLang="ko-KR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&lt; n2; i++) {</a:t>
            </a:r>
          </a:p>
          <a:p>
            <a:pPr marL="0" indent="0">
              <a:buNone/>
            </a:pPr>
            <a:r>
              <a:rPr lang="en-US" altLang="ko-KR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	</a:t>
            </a:r>
            <a:r>
              <a:rPr lang="en-US" altLang="ko-KR" sz="2200" dirty="0" err="1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arr</a:t>
            </a:r>
            <a:r>
              <a:rPr lang="en-US" altLang="ko-KR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[</a:t>
            </a:r>
            <a:r>
              <a:rPr lang="en-US" altLang="ko-KR" sz="2200" dirty="0" err="1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i</a:t>
            </a:r>
            <a:r>
              <a:rPr lang="en-US" altLang="ko-KR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] = i+1; </a:t>
            </a:r>
            <a:r>
              <a:rPr lang="en-US" altLang="ko-KR" sz="22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// </a:t>
            </a:r>
            <a:r>
              <a:rPr lang="ko-KR" altLang="en-US" sz="22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동적 배열 사용</a:t>
            </a:r>
            <a:endParaRPr lang="en-US" altLang="ko-KR" sz="2200" dirty="0">
              <a:solidFill>
                <a:srgbClr val="000000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indent="0">
              <a:buNone/>
            </a:pPr>
            <a:r>
              <a:rPr lang="en-US" altLang="ko-KR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}</a:t>
            </a:r>
          </a:p>
          <a:p>
            <a:pPr marL="0" indent="0">
              <a:buNone/>
            </a:pPr>
            <a:endParaRPr lang="en-US" altLang="ko-KR" sz="2200" dirty="0">
              <a:solidFill>
                <a:srgbClr val="000000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indent="0">
              <a:buNone/>
            </a:pPr>
            <a:r>
              <a:rPr lang="en-US" altLang="ko-KR" sz="2200" dirty="0">
                <a:solidFill>
                  <a:srgbClr val="0000F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delete[]</a:t>
            </a:r>
            <a:r>
              <a:rPr lang="en-US" altLang="ko-KR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en-US" altLang="ko-KR" sz="2200" dirty="0" err="1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arr</a:t>
            </a:r>
            <a:r>
              <a:rPr lang="en-US" altLang="ko-KR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; </a:t>
            </a:r>
            <a:r>
              <a:rPr lang="en-US" altLang="ko-KR" sz="22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// </a:t>
            </a:r>
            <a:r>
              <a:rPr lang="ko-KR" altLang="en-US" sz="22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동적 배열 해제</a:t>
            </a:r>
            <a:r>
              <a:rPr lang="en-US" altLang="ko-KR" sz="22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(</a:t>
            </a:r>
            <a:r>
              <a:rPr lang="ko-KR" altLang="en-US" sz="22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반납</a:t>
            </a:r>
            <a:r>
              <a:rPr lang="en-US" altLang="ko-KR" sz="22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). </a:t>
            </a:r>
            <a:r>
              <a:rPr lang="ko-KR" altLang="en-US" sz="22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동적 메모리는 사용 후 꼭 해제하기</a:t>
            </a:r>
            <a:endParaRPr lang="en-US" altLang="ko-KR" sz="2200" dirty="0">
              <a:solidFill>
                <a:srgbClr val="000000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563453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>
                <a:solidFill>
                  <a:schemeClr val="accent4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실습</a:t>
            </a:r>
            <a:r>
              <a:rPr lang="en-US" altLang="ko-KR" dirty="0">
                <a:solidFill>
                  <a:schemeClr val="accent4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4 </a:t>
            </a:r>
            <a:r>
              <a:rPr lang="ko-KR" altLang="en-US" dirty="0">
                <a:solidFill>
                  <a:schemeClr val="accent4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동적 배열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(1) </a:t>
            </a:r>
            <a:r>
              <a:rPr lang="ko-KR" altLang="en-US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몇명의 학생 성적 평균을 구할 지 입력 받기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(2) </a:t>
            </a:r>
            <a:r>
              <a:rPr lang="ko-KR" altLang="en-US" sz="2400" dirty="0" err="1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입력받은</a:t>
            </a:r>
            <a:r>
              <a:rPr lang="ko-KR" altLang="en-US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학생 수 만큼 성적을 </a:t>
            </a:r>
            <a:r>
              <a:rPr lang="ko-KR" altLang="en-US" sz="2400" dirty="0" err="1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입력받기</a:t>
            </a:r>
            <a:endParaRPr lang="ko-KR" altLang="en-US" sz="2400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(3) </a:t>
            </a:r>
            <a:r>
              <a:rPr lang="ko-KR" altLang="en-US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학생들의 성적 평균 산출하기</a:t>
            </a:r>
            <a:endParaRPr lang="en-US" altLang="ko-KR" sz="2400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indent="0">
              <a:lnSpc>
                <a:spcPct val="120000"/>
              </a:lnSpc>
              <a:buNone/>
            </a:pPr>
            <a:endParaRPr lang="en-US" altLang="ko-KR" sz="2400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indent="0">
              <a:lnSpc>
                <a:spcPct val="120000"/>
              </a:lnSpc>
              <a:buNone/>
            </a:pPr>
            <a:endParaRPr lang="en-US" altLang="ko-KR" sz="2400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ko-KR" altLang="en-US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물론</a:t>
            </a:r>
            <a:r>
              <a:rPr lang="en-US" altLang="ko-KR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! </a:t>
            </a:r>
            <a:r>
              <a:rPr lang="ko-KR" altLang="en-US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배열에 저장하지 않아도 위 기능 구현 가능하나</a:t>
            </a:r>
            <a:r>
              <a:rPr lang="en-US" altLang="ko-KR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,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ko-KR" altLang="en-US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동적 배열 연습을 위해 입력 받은 수들을 배열에 한번 저장하고 평균 산출해보기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CCBC845-383A-A435-7125-ACEFC71C58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0643" y="1958459"/>
            <a:ext cx="3906819" cy="2541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9131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0CB61751-665E-BDB7-7C74-11B08790B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647"/>
            <a:ext cx="10515600" cy="1325563"/>
          </a:xfrm>
        </p:spPr>
        <p:txBody>
          <a:bodyPr/>
          <a:lstStyle/>
          <a:p>
            <a:r>
              <a:rPr lang="en-US" altLang="ko-KR" dirty="0">
                <a:solidFill>
                  <a:srgbClr val="00B0F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2</a:t>
            </a:r>
            <a:r>
              <a:rPr lang="ko-KR" altLang="en-US" dirty="0">
                <a:solidFill>
                  <a:srgbClr val="00B0F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차원 동적 배열</a:t>
            </a:r>
          </a:p>
        </p:txBody>
      </p:sp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C04E1F6A-0836-D3C3-5678-89750D234591}"/>
              </a:ext>
            </a:extLst>
          </p:cNvPr>
          <p:cNvSpPr txBox="1">
            <a:spLocks/>
          </p:cNvSpPr>
          <p:nvPr/>
        </p:nvSpPr>
        <p:spPr>
          <a:xfrm>
            <a:off x="838200" y="1748238"/>
            <a:ext cx="10047340" cy="41897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2000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51751CBD-E996-78DB-4E45-24B2DAEC150D}"/>
              </a:ext>
            </a:extLst>
          </p:cNvPr>
          <p:cNvSpPr txBox="1">
            <a:spLocks/>
          </p:cNvSpPr>
          <p:nvPr/>
        </p:nvSpPr>
        <p:spPr>
          <a:xfrm>
            <a:off x="838200" y="1748237"/>
            <a:ext cx="4592216" cy="488962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200" dirty="0">
                <a:solidFill>
                  <a:srgbClr val="0000F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int</a:t>
            </a:r>
            <a:r>
              <a:rPr lang="en-US" altLang="ko-KR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n3;</a:t>
            </a:r>
          </a:p>
          <a:p>
            <a:pPr marL="0" indent="0">
              <a:buNone/>
            </a:pPr>
            <a:r>
              <a:rPr lang="en-US" altLang="ko-KR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std::</a:t>
            </a:r>
            <a:r>
              <a:rPr lang="en-US" altLang="ko-KR" sz="2200" dirty="0" err="1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cout</a:t>
            </a:r>
            <a:r>
              <a:rPr lang="en-US" altLang="ko-KR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en-US" altLang="ko-KR" sz="2200" dirty="0">
                <a:solidFill>
                  <a:srgbClr val="00808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&lt;&lt;</a:t>
            </a:r>
            <a:r>
              <a:rPr lang="ko-KR" altLang="en-US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en-US" altLang="ko-KR" sz="2200" dirty="0">
                <a:solidFill>
                  <a:srgbClr val="A31515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"</a:t>
            </a:r>
            <a:r>
              <a:rPr lang="ko-KR" altLang="en-US" sz="2200" dirty="0">
                <a:solidFill>
                  <a:srgbClr val="A31515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숫자를 입력하세요</a:t>
            </a:r>
            <a:r>
              <a:rPr lang="en-US" altLang="ko-KR" sz="2200" dirty="0">
                <a:solidFill>
                  <a:srgbClr val="A31515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: "</a:t>
            </a:r>
            <a:r>
              <a:rPr lang="en-US" altLang="ko-KR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;</a:t>
            </a:r>
          </a:p>
          <a:p>
            <a:pPr marL="0" indent="0">
              <a:buNone/>
            </a:pPr>
            <a:r>
              <a:rPr lang="en-US" altLang="ko-KR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std::</a:t>
            </a:r>
            <a:r>
              <a:rPr lang="en-US" altLang="ko-KR" sz="2200" dirty="0" err="1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cin</a:t>
            </a:r>
            <a:r>
              <a:rPr lang="en-US" altLang="ko-KR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en-US" altLang="ko-KR" sz="2200" dirty="0">
                <a:solidFill>
                  <a:srgbClr val="00808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&gt;&gt;</a:t>
            </a:r>
            <a:r>
              <a:rPr lang="en-US" altLang="ko-KR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n3;</a:t>
            </a:r>
          </a:p>
          <a:p>
            <a:pPr marL="0" indent="0">
              <a:buNone/>
            </a:pPr>
            <a:endParaRPr lang="en-US" altLang="ko-KR" sz="2200" dirty="0">
              <a:solidFill>
                <a:srgbClr val="000000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indent="0">
              <a:buNone/>
            </a:pPr>
            <a:r>
              <a:rPr lang="en-US" altLang="ko-KR" sz="22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// </a:t>
            </a:r>
            <a:r>
              <a:rPr lang="ko-KR" altLang="en-US" sz="22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동적 배열 선언 </a:t>
            </a:r>
            <a:r>
              <a:rPr lang="en-US" altLang="ko-KR" sz="22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&amp; </a:t>
            </a:r>
            <a:r>
              <a:rPr lang="ko-KR" altLang="en-US" sz="22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할당</a:t>
            </a:r>
            <a:endParaRPr lang="ko-KR" altLang="en-US" sz="2200" dirty="0">
              <a:solidFill>
                <a:srgbClr val="000000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indent="0">
              <a:buNone/>
            </a:pPr>
            <a:r>
              <a:rPr lang="en-US" altLang="ko-KR" sz="2200" dirty="0">
                <a:solidFill>
                  <a:srgbClr val="0000F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int </a:t>
            </a:r>
            <a:r>
              <a:rPr lang="en-US" altLang="ko-KR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**arr2 = </a:t>
            </a:r>
            <a:r>
              <a:rPr lang="en-US" altLang="ko-KR" sz="2200" dirty="0">
                <a:solidFill>
                  <a:srgbClr val="0000F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new</a:t>
            </a:r>
            <a:r>
              <a:rPr lang="en-US" altLang="ko-KR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en-US" altLang="ko-KR" sz="2200" dirty="0">
                <a:solidFill>
                  <a:srgbClr val="0000F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int </a:t>
            </a:r>
            <a:r>
              <a:rPr lang="en-US" altLang="ko-KR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*[n3];</a:t>
            </a:r>
          </a:p>
          <a:p>
            <a:pPr marL="0" indent="0">
              <a:buNone/>
            </a:pPr>
            <a:endParaRPr lang="ko-KR" altLang="en-US" sz="2200" dirty="0">
              <a:solidFill>
                <a:srgbClr val="000000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indent="0">
              <a:buNone/>
            </a:pPr>
            <a:r>
              <a:rPr lang="nn-NO" altLang="ko-KR" sz="2200" dirty="0">
                <a:solidFill>
                  <a:srgbClr val="0000F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for</a:t>
            </a:r>
            <a:r>
              <a:rPr lang="nn-NO" altLang="ko-KR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(</a:t>
            </a:r>
            <a:r>
              <a:rPr lang="nn-NO" altLang="ko-KR" sz="2200" dirty="0">
                <a:solidFill>
                  <a:srgbClr val="0000F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int</a:t>
            </a:r>
            <a:r>
              <a:rPr lang="nn-NO" altLang="ko-KR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i = 0; i &lt; n3; i++) {</a:t>
            </a:r>
          </a:p>
          <a:p>
            <a:pPr marL="457200" lvl="1" indent="0">
              <a:buNone/>
            </a:pPr>
            <a:r>
              <a:rPr lang="en-US" altLang="ko-KR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arr2[</a:t>
            </a:r>
            <a:r>
              <a:rPr lang="en-US" altLang="ko-KR" sz="2200" dirty="0" err="1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i</a:t>
            </a:r>
            <a:r>
              <a:rPr lang="en-US" altLang="ko-KR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] = </a:t>
            </a:r>
            <a:r>
              <a:rPr lang="en-US" altLang="ko-KR" sz="2200" dirty="0">
                <a:solidFill>
                  <a:srgbClr val="0000F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new</a:t>
            </a:r>
            <a:r>
              <a:rPr lang="en-US" altLang="ko-KR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en-US" altLang="ko-KR" sz="2200" dirty="0">
                <a:solidFill>
                  <a:srgbClr val="0000F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int</a:t>
            </a:r>
            <a:r>
              <a:rPr lang="en-US" altLang="ko-KR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[n3];</a:t>
            </a:r>
          </a:p>
          <a:p>
            <a:pPr marL="0" indent="0">
              <a:buNone/>
            </a:pPr>
            <a:r>
              <a:rPr lang="en-US" altLang="ko-KR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}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3E50FE-9B1E-53D1-2225-7FD77640E428}"/>
              </a:ext>
            </a:extLst>
          </p:cNvPr>
          <p:cNvSpPr txBox="1">
            <a:spLocks/>
          </p:cNvSpPr>
          <p:nvPr/>
        </p:nvSpPr>
        <p:spPr>
          <a:xfrm>
            <a:off x="5771559" y="1748236"/>
            <a:ext cx="5946308" cy="488962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n-NO" altLang="ko-KR" sz="2200" dirty="0">
                <a:solidFill>
                  <a:srgbClr val="0000F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for</a:t>
            </a:r>
            <a:r>
              <a:rPr lang="nn-NO" altLang="ko-KR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(</a:t>
            </a:r>
            <a:r>
              <a:rPr lang="nn-NO" altLang="ko-KR" sz="2200" dirty="0">
                <a:solidFill>
                  <a:srgbClr val="0000F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int</a:t>
            </a:r>
            <a:r>
              <a:rPr lang="nn-NO" altLang="ko-KR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i = 0; i &lt; n3; i++) {</a:t>
            </a:r>
          </a:p>
          <a:p>
            <a:pPr marL="457200" lvl="1" indent="0">
              <a:buNone/>
            </a:pPr>
            <a:r>
              <a:rPr lang="en-US" altLang="ko-KR" sz="2200" dirty="0">
                <a:solidFill>
                  <a:srgbClr val="0000F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for</a:t>
            </a:r>
            <a:r>
              <a:rPr lang="en-US" altLang="ko-KR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(</a:t>
            </a:r>
            <a:r>
              <a:rPr lang="en-US" altLang="ko-KR" sz="2200" dirty="0">
                <a:solidFill>
                  <a:srgbClr val="0000F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int</a:t>
            </a:r>
            <a:r>
              <a:rPr lang="en-US" altLang="ko-KR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j = 0; j &lt; n3; </a:t>
            </a:r>
            <a:r>
              <a:rPr lang="en-US" altLang="ko-KR" sz="2200" dirty="0" err="1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j++</a:t>
            </a:r>
            <a:r>
              <a:rPr lang="en-US" altLang="ko-KR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) {</a:t>
            </a:r>
          </a:p>
          <a:p>
            <a:pPr marL="457200" lvl="1" indent="0">
              <a:buNone/>
            </a:pPr>
            <a:r>
              <a:rPr lang="en-US" altLang="ko-KR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	arr2[</a:t>
            </a:r>
            <a:r>
              <a:rPr lang="en-US" altLang="ko-KR" sz="2200" dirty="0" err="1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i</a:t>
            </a:r>
            <a:r>
              <a:rPr lang="en-US" altLang="ko-KR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][j] = 0;</a:t>
            </a:r>
            <a:r>
              <a:rPr lang="en-US" altLang="ko-KR" sz="22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// </a:t>
            </a:r>
            <a:r>
              <a:rPr lang="ko-KR" altLang="en-US" sz="22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동적 배열 사용 </a:t>
            </a:r>
            <a:endParaRPr lang="en-US" altLang="ko-KR" sz="2200" dirty="0">
              <a:solidFill>
                <a:srgbClr val="000000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457200" lvl="1" indent="0">
              <a:buNone/>
            </a:pPr>
            <a:r>
              <a:rPr lang="en-US" altLang="ko-KR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}</a:t>
            </a:r>
          </a:p>
          <a:p>
            <a:pPr marL="0" indent="0">
              <a:buNone/>
            </a:pPr>
            <a:r>
              <a:rPr lang="en-US" altLang="ko-KR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}</a:t>
            </a:r>
          </a:p>
          <a:p>
            <a:pPr marL="0" indent="0">
              <a:buNone/>
            </a:pPr>
            <a:endParaRPr lang="en-US" altLang="ko-KR" sz="2200" dirty="0">
              <a:solidFill>
                <a:srgbClr val="000000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indent="0">
              <a:buNone/>
            </a:pPr>
            <a:r>
              <a:rPr lang="en-US" altLang="ko-KR" sz="22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// </a:t>
            </a:r>
            <a:r>
              <a:rPr lang="ko-KR" altLang="en-US" sz="22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동적 배열 해제</a:t>
            </a:r>
            <a:r>
              <a:rPr lang="en-US" altLang="ko-KR" sz="22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(</a:t>
            </a:r>
            <a:r>
              <a:rPr lang="ko-KR" altLang="en-US" sz="22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반납</a:t>
            </a:r>
            <a:r>
              <a:rPr lang="en-US" altLang="ko-KR" sz="22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)</a:t>
            </a:r>
            <a:endParaRPr lang="en-US" altLang="ko-KR" sz="2200" dirty="0">
              <a:solidFill>
                <a:srgbClr val="000000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indent="0">
              <a:buNone/>
            </a:pPr>
            <a:r>
              <a:rPr lang="nn-NO" altLang="ko-KR" sz="2200" dirty="0">
                <a:solidFill>
                  <a:srgbClr val="0000F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for</a:t>
            </a:r>
            <a:r>
              <a:rPr lang="nn-NO" altLang="ko-KR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(</a:t>
            </a:r>
            <a:r>
              <a:rPr lang="nn-NO" altLang="ko-KR" sz="2200" dirty="0">
                <a:solidFill>
                  <a:srgbClr val="0000F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int</a:t>
            </a:r>
            <a:r>
              <a:rPr lang="nn-NO" altLang="ko-KR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i = 0; i &lt; n3; i++)</a:t>
            </a:r>
            <a:r>
              <a:rPr lang="en-US" altLang="ko-KR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{</a:t>
            </a:r>
          </a:p>
          <a:p>
            <a:pPr marL="457200" lvl="1" indent="0">
              <a:buNone/>
            </a:pPr>
            <a:r>
              <a:rPr lang="en-US" altLang="ko-KR" sz="2200" dirty="0">
                <a:solidFill>
                  <a:srgbClr val="0000F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delete[]</a:t>
            </a:r>
            <a:r>
              <a:rPr lang="en-US" altLang="ko-KR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arr2[</a:t>
            </a:r>
            <a:r>
              <a:rPr lang="en-US" altLang="ko-KR" sz="2200" dirty="0" err="1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i</a:t>
            </a:r>
            <a:r>
              <a:rPr lang="en-US" altLang="ko-KR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];</a:t>
            </a:r>
          </a:p>
          <a:p>
            <a:pPr marL="0" indent="0">
              <a:buNone/>
            </a:pPr>
            <a:r>
              <a:rPr lang="en-US" altLang="ko-KR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}</a:t>
            </a:r>
          </a:p>
          <a:p>
            <a:pPr marL="0" indent="0">
              <a:buNone/>
            </a:pPr>
            <a:r>
              <a:rPr lang="en-US" altLang="ko-KR" sz="2200" dirty="0">
                <a:solidFill>
                  <a:srgbClr val="0000F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delete[]</a:t>
            </a:r>
            <a:r>
              <a:rPr lang="en-US" altLang="ko-KR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arr2;</a:t>
            </a:r>
          </a:p>
          <a:p>
            <a:pPr marL="0" indent="0">
              <a:buNone/>
            </a:pPr>
            <a:endParaRPr lang="en-US" altLang="ko-KR" sz="1800" dirty="0">
              <a:solidFill>
                <a:srgbClr val="000000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662738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>
                <a:solidFill>
                  <a:schemeClr val="accent4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실습</a:t>
            </a:r>
            <a:r>
              <a:rPr lang="en-US" altLang="ko-KR" dirty="0">
                <a:solidFill>
                  <a:schemeClr val="accent4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5 2</a:t>
            </a:r>
            <a:r>
              <a:rPr lang="ko-KR" altLang="en-US" dirty="0">
                <a:solidFill>
                  <a:schemeClr val="accent4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차원 동적 배열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(1) </a:t>
            </a:r>
            <a:r>
              <a:rPr lang="ko-KR" altLang="en-US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사용자로부터 </a:t>
            </a:r>
            <a:r>
              <a:rPr lang="en-US" altLang="ko-KR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x, y 2</a:t>
            </a:r>
            <a:r>
              <a:rPr lang="ko-KR" altLang="en-US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개의 자연수를 입력 받기</a:t>
            </a:r>
            <a:endParaRPr lang="en-US" altLang="ko-KR" sz="2400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(2) </a:t>
            </a:r>
            <a:r>
              <a:rPr lang="ko-KR" altLang="en-US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만약 사용자가 </a:t>
            </a:r>
            <a:r>
              <a:rPr lang="en-US" altLang="ko-KR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x </a:t>
            </a:r>
            <a:r>
              <a:rPr lang="ko-KR" altLang="en-US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와 </a:t>
            </a:r>
            <a:r>
              <a:rPr lang="en-US" altLang="ko-KR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y </a:t>
            </a:r>
            <a:r>
              <a:rPr lang="ko-KR" altLang="en-US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에 </a:t>
            </a:r>
            <a:r>
              <a:rPr lang="en-US" altLang="ko-KR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0 </a:t>
            </a:r>
            <a:r>
              <a:rPr lang="ko-KR" altLang="en-US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이나 음수를 입력한다면 에러 메세지를 출력 후 다시 입력 받기</a:t>
            </a:r>
            <a:r>
              <a:rPr lang="en-US" altLang="ko-KR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(3) x * y </a:t>
            </a:r>
            <a:r>
              <a:rPr lang="ko-KR" altLang="en-US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의 크기를 갖는 이차원 동적 배열 </a:t>
            </a:r>
            <a:r>
              <a:rPr lang="en-US" altLang="ko-KR" sz="2400" dirty="0" err="1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arr</a:t>
            </a:r>
            <a:r>
              <a:rPr lang="en-US" altLang="ko-KR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ko-KR" altLang="en-US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을 선언 </a:t>
            </a:r>
            <a:endParaRPr lang="en-US" altLang="ko-KR" sz="2400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(4) </a:t>
            </a:r>
            <a:r>
              <a:rPr lang="en-US" altLang="ko-KR" sz="2400" dirty="0" err="1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arr</a:t>
            </a:r>
            <a:r>
              <a:rPr lang="en-US" altLang="ko-KR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[0][0] </a:t>
            </a:r>
            <a:r>
              <a:rPr lang="ko-KR" altLang="en-US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부터 </a:t>
            </a:r>
            <a:r>
              <a:rPr lang="en-US" altLang="ko-KR" sz="2400" dirty="0" err="1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arr</a:t>
            </a:r>
            <a:r>
              <a:rPr lang="en-US" altLang="ko-KR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[x][y] </a:t>
            </a:r>
            <a:r>
              <a:rPr lang="ko-KR" altLang="en-US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까지 순서대로 </a:t>
            </a:r>
            <a:r>
              <a:rPr lang="en-US" altLang="ko-KR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1 </a:t>
            </a:r>
            <a:r>
              <a:rPr lang="ko-KR" altLang="en-US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부터 </a:t>
            </a:r>
            <a:r>
              <a:rPr lang="en-US" altLang="ko-KR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x * y</a:t>
            </a:r>
            <a:r>
              <a:rPr lang="ko-KR" altLang="en-US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저장</a:t>
            </a:r>
            <a:endParaRPr lang="en-US" altLang="ko-KR" sz="2400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(5) </a:t>
            </a:r>
            <a:r>
              <a:rPr lang="en-US" altLang="ko-KR" sz="2400" dirty="0" err="1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arr</a:t>
            </a:r>
            <a:r>
              <a:rPr lang="en-US" altLang="ko-KR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[0][0] </a:t>
            </a:r>
            <a:r>
              <a:rPr lang="ko-KR" altLang="en-US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부터 </a:t>
            </a:r>
            <a:r>
              <a:rPr lang="en-US" altLang="ko-KR" sz="2400" dirty="0" err="1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arr</a:t>
            </a:r>
            <a:r>
              <a:rPr lang="en-US" altLang="ko-KR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[x][y] </a:t>
            </a:r>
            <a:r>
              <a:rPr lang="ko-KR" altLang="en-US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까지 저장된 값 출력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5B2B664-8168-8771-C9F8-14464BA1D1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8558" y="4510560"/>
            <a:ext cx="3519311" cy="2212137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90A86E0A-5B5C-EAEE-B138-B221E86A2347}"/>
              </a:ext>
            </a:extLst>
          </p:cNvPr>
          <p:cNvSpPr/>
          <p:nvPr/>
        </p:nvSpPr>
        <p:spPr>
          <a:xfrm>
            <a:off x="8681155" y="5508979"/>
            <a:ext cx="1969511" cy="1199339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A0801A-4D39-F0A7-F693-8E8FE7F684DC}"/>
              </a:ext>
            </a:extLst>
          </p:cNvPr>
          <p:cNvSpPr txBox="1"/>
          <p:nvPr/>
        </p:nvSpPr>
        <p:spPr>
          <a:xfrm>
            <a:off x="10697634" y="6322587"/>
            <a:ext cx="1117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FFC00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output</a:t>
            </a:r>
            <a:endParaRPr lang="ko-KR" altLang="en-US" sz="2000" dirty="0">
              <a:solidFill>
                <a:srgbClr val="FFC000"/>
              </a:solidFill>
              <a:latin typeface="Kim jung chul Gothic Bold" panose="020B0803000000000000" pitchFamily="50" charset="-127"/>
              <a:ea typeface="Kim jung chul Gothic Bold" panose="020B0803000000000000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9E2ADC0-BB99-8FBE-D032-66832926D3CA}"/>
              </a:ext>
            </a:extLst>
          </p:cNvPr>
          <p:cNvSpPr/>
          <p:nvPr/>
        </p:nvSpPr>
        <p:spPr>
          <a:xfrm>
            <a:off x="11040787" y="4593655"/>
            <a:ext cx="473880" cy="779855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4B833B-C5F7-9752-98C4-B264BDF9182C}"/>
              </a:ext>
            </a:extLst>
          </p:cNvPr>
          <p:cNvSpPr txBox="1"/>
          <p:nvPr/>
        </p:nvSpPr>
        <p:spPr>
          <a:xfrm>
            <a:off x="11040787" y="5373510"/>
            <a:ext cx="10190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FFC00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input</a:t>
            </a:r>
            <a:endParaRPr lang="ko-KR" altLang="en-US" sz="2000" dirty="0">
              <a:solidFill>
                <a:srgbClr val="FFC000"/>
              </a:solidFill>
              <a:latin typeface="Kim jung chul Gothic Bold" panose="020B0803000000000000" pitchFamily="50" charset="-127"/>
              <a:ea typeface="Kim jung chul Gothic Bold" panose="020B0803000000000000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CA261CE2-3193-497A-D410-E802732B2D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4191" y="5092541"/>
            <a:ext cx="4493558" cy="1630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2145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86545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ko-KR" sz="7200" dirty="0">
                <a:solidFill>
                  <a:schemeClr val="accent1">
                    <a:lumMod val="75000"/>
                  </a:schemeClr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vector</a:t>
            </a:r>
            <a:endParaRPr lang="ko-KR" altLang="en-US" sz="7200" dirty="0">
              <a:solidFill>
                <a:schemeClr val="accent1">
                  <a:lumMod val="75000"/>
                </a:schemeClr>
              </a:solidFill>
              <a:latin typeface="Kim jung chul Gothic Bold" panose="020B0803000000000000" pitchFamily="50" charset="-127"/>
              <a:ea typeface="Kim jung chul Gothic Bold" panose="020B08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18966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A5B08F4A-39C5-44A6-8544-A06100E3F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>
                <a:solidFill>
                  <a:srgbClr val="00B05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배열</a:t>
            </a:r>
            <a:r>
              <a:rPr lang="en-US" altLang="ko-KR" dirty="0">
                <a:solidFill>
                  <a:srgbClr val="00B05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 ??</a:t>
            </a:r>
            <a:endParaRPr lang="ko-KR" altLang="en-US" dirty="0">
              <a:solidFill>
                <a:srgbClr val="00B050"/>
              </a:solidFill>
              <a:latin typeface="Kim jung chul Gothic Bold" panose="020B0803000000000000" pitchFamily="50" charset="-127"/>
              <a:ea typeface="Kim jung chul Gothic Bold" panose="020B0803000000000000" pitchFamily="50" charset="-127"/>
            </a:endParaRP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3844FCF6-BE70-EB8E-4D4C-0BDDA6F711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ko-KR" altLang="en-US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한 번에 여러 개의 값들을 저장할 수 있는 변수</a:t>
            </a:r>
            <a:endParaRPr lang="en-US" altLang="ko-KR" sz="3200" dirty="0">
              <a:latin typeface="Kim jung chul Gothic Regular" panose="020B0503000000000000" pitchFamily="34" charset="-127"/>
              <a:ea typeface="Kim jung chul Gothic Regular" panose="020B0503000000000000" pitchFamily="34" charset="-127"/>
            </a:endParaRPr>
          </a:p>
          <a:p>
            <a:endParaRPr lang="en-US" altLang="ko-KR" sz="3200" dirty="0">
              <a:latin typeface="Kim jung chul Gothic Regular" panose="020B0503000000000000" pitchFamily="34" charset="-127"/>
              <a:ea typeface="Kim jung chul Gothic Regular" panose="020B0503000000000000" pitchFamily="34" charset="-127"/>
            </a:endParaRPr>
          </a:p>
          <a:p>
            <a:r>
              <a:rPr lang="ko-KR" altLang="en-US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배열 변수를 이용하면 비슷한 값들을 쉽게 처리할 수 있음</a:t>
            </a:r>
            <a:r>
              <a:rPr lang="en-US" altLang="ko-KR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.</a:t>
            </a:r>
          </a:p>
          <a:p>
            <a:endParaRPr lang="en-US" altLang="ko-KR" sz="3200" dirty="0">
              <a:latin typeface="Kim jung chul Gothic Regular" panose="020B0503000000000000" pitchFamily="34" charset="-127"/>
              <a:ea typeface="Kim jung chul Gothic Regular" panose="020B0503000000000000" pitchFamily="34" charset="-127"/>
            </a:endParaRPr>
          </a:p>
          <a:p>
            <a:r>
              <a:rPr lang="en-US" altLang="ko-KR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ex) </a:t>
            </a:r>
            <a:r>
              <a:rPr lang="ko-KR" altLang="en-US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친구들 이름을 저장한다고 했을 때</a:t>
            </a:r>
            <a:r>
              <a:rPr lang="en-US" altLang="ko-KR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,</a:t>
            </a:r>
          </a:p>
          <a:p>
            <a:pPr marL="457200" lvl="1" indent="0">
              <a:buNone/>
            </a:pPr>
            <a:r>
              <a:rPr lang="en-US" altLang="ko-KR" sz="2800" dirty="0">
                <a:solidFill>
                  <a:schemeClr val="accent1"/>
                </a:solidFill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friend1, friend2, ….</a:t>
            </a:r>
            <a:r>
              <a:rPr lang="en-US" altLang="ko-KR" sz="28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 </a:t>
            </a:r>
            <a:r>
              <a:rPr lang="ko-KR" altLang="en-US" sz="28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이렇게 변수를 여러 개 만들지 않고</a:t>
            </a:r>
            <a:r>
              <a:rPr lang="en-US" altLang="ko-KR" sz="28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,</a:t>
            </a:r>
          </a:p>
          <a:p>
            <a:pPr marL="457200" lvl="1" indent="0">
              <a:buNone/>
            </a:pPr>
            <a:r>
              <a:rPr lang="en-US" altLang="ko-KR" sz="2800" dirty="0">
                <a:solidFill>
                  <a:schemeClr val="accent1"/>
                </a:solidFill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friend</a:t>
            </a:r>
            <a:r>
              <a:rPr lang="en-US" altLang="ko-KR" sz="28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 </a:t>
            </a:r>
            <a:r>
              <a:rPr lang="ko-KR" altLang="en-US" sz="28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라는 하나의 변수 안에 여러 명의 정보를 저장</a:t>
            </a:r>
            <a:r>
              <a:rPr lang="en-US" altLang="ko-KR" sz="28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931021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A5B08F4A-39C5-44A6-8544-A06100E3F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altLang="ko-KR" dirty="0">
                <a:solidFill>
                  <a:srgbClr val="00B05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vector</a:t>
            </a:r>
            <a:r>
              <a:rPr lang="ko-KR" altLang="en-US" dirty="0">
                <a:solidFill>
                  <a:srgbClr val="00B05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 </a:t>
            </a:r>
            <a:r>
              <a:rPr lang="en-US" altLang="ko-KR" dirty="0">
                <a:solidFill>
                  <a:srgbClr val="00B05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??</a:t>
            </a:r>
            <a:endParaRPr lang="ko-KR" altLang="en-US" dirty="0">
              <a:solidFill>
                <a:srgbClr val="00B050"/>
              </a:solidFill>
              <a:latin typeface="Kim jung chul Gothic Bold" panose="020B0803000000000000" pitchFamily="50" charset="-127"/>
              <a:ea typeface="Kim jung chul Gothic Bold" panose="020B0803000000000000" pitchFamily="50" charset="-127"/>
            </a:endParaRP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3844FCF6-BE70-EB8E-4D4C-0BDDA6F711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ko-KR" altLang="en-US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자동으로 메모리를 할당해주는 배열</a:t>
            </a:r>
            <a:endParaRPr lang="en-US" altLang="ko-KR" sz="3200" dirty="0">
              <a:latin typeface="Kim jung chul Gothic Regular" panose="020B0503000000000000" pitchFamily="34" charset="-127"/>
              <a:ea typeface="Kim jung chul Gothic Regular" panose="020B0503000000000000" pitchFamily="34" charset="-127"/>
            </a:endParaRPr>
          </a:p>
          <a:p>
            <a:pPr>
              <a:lnSpc>
                <a:spcPct val="110000"/>
              </a:lnSpc>
            </a:pPr>
            <a:endParaRPr lang="en-US" altLang="ko-KR" sz="3200" dirty="0">
              <a:latin typeface="Kim jung chul Gothic Regular" panose="020B0503000000000000" pitchFamily="34" charset="-127"/>
              <a:ea typeface="Kim jung chul Gothic Regular" panose="020B0503000000000000" pitchFamily="34" charset="-127"/>
            </a:endParaRPr>
          </a:p>
          <a:p>
            <a:pPr>
              <a:lnSpc>
                <a:spcPct val="110000"/>
              </a:lnSpc>
            </a:pPr>
            <a:r>
              <a:rPr lang="ko-KR" altLang="en-US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배열은 한 번 크기가 정해지면 그 크기가 고정되어 바뀌지 않음</a:t>
            </a:r>
            <a:endParaRPr lang="en-US" altLang="ko-KR" sz="3200" dirty="0">
              <a:latin typeface="Kim jung chul Gothic Regular" panose="020B0503000000000000" pitchFamily="34" charset="-127"/>
              <a:ea typeface="Kim jung chul Gothic Regular" panose="020B0503000000000000" pitchFamily="34" charset="-127"/>
            </a:endParaRPr>
          </a:p>
          <a:p>
            <a:pPr>
              <a:lnSpc>
                <a:spcPct val="110000"/>
              </a:lnSpc>
            </a:pPr>
            <a:endParaRPr lang="en-US" altLang="ko-KR" sz="3200" dirty="0">
              <a:latin typeface="Kim jung chul Gothic Regular" panose="020B0503000000000000" pitchFamily="34" charset="-127"/>
              <a:ea typeface="Kim jung chul Gothic Regular" panose="020B0503000000000000" pitchFamily="34" charset="-127"/>
            </a:endParaRPr>
          </a:p>
          <a:p>
            <a:pPr>
              <a:lnSpc>
                <a:spcPct val="110000"/>
              </a:lnSpc>
            </a:pPr>
            <a:r>
              <a:rPr lang="ko-KR" altLang="en-US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배열의 크기를 선언 이후에 지정할 수 있음</a:t>
            </a:r>
            <a:endParaRPr lang="en-US" altLang="ko-KR" sz="3200" dirty="0">
              <a:latin typeface="Kim jung chul Gothic Regular" panose="020B0503000000000000" pitchFamily="34" charset="-127"/>
              <a:ea typeface="Kim jung chul Gothic Regular" panose="020B0503000000000000" pitchFamily="34" charset="-127"/>
            </a:endParaRPr>
          </a:p>
          <a:p>
            <a:pPr>
              <a:lnSpc>
                <a:spcPct val="110000"/>
              </a:lnSpc>
            </a:pPr>
            <a:endParaRPr lang="en-US" altLang="ko-KR" sz="3200" dirty="0">
              <a:latin typeface="Kim jung chul Gothic Regular" panose="020B0503000000000000" pitchFamily="34" charset="-127"/>
              <a:ea typeface="Kim jung chul Gothic Regular" panose="020B0503000000000000" pitchFamily="34" charset="-127"/>
            </a:endParaRPr>
          </a:p>
          <a:p>
            <a:pPr>
              <a:lnSpc>
                <a:spcPct val="110000"/>
              </a:lnSpc>
            </a:pPr>
            <a:r>
              <a:rPr lang="ko-KR" altLang="en-US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뿐만 아니라</a:t>
            </a:r>
            <a:r>
              <a:rPr lang="en-US" altLang="ko-KR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, </a:t>
            </a:r>
            <a:r>
              <a:rPr lang="ko-KR" altLang="en-US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중간에 배열의 크기를 바꿀 수도 있음</a:t>
            </a:r>
            <a:r>
              <a:rPr lang="en-US" altLang="ko-KR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!</a:t>
            </a:r>
          </a:p>
          <a:p>
            <a:pPr marL="0" indent="0">
              <a:lnSpc>
                <a:spcPct val="110000"/>
              </a:lnSpc>
              <a:buNone/>
            </a:pPr>
            <a:endParaRPr lang="en-US" altLang="ko-KR" sz="3200" dirty="0">
              <a:latin typeface="Kim jung chul Gothic Regular" panose="020B0503000000000000" pitchFamily="34" charset="-127"/>
              <a:ea typeface="Kim jung chul Gothic Regular" panose="020B0503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392183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3844FCF6-BE70-EB8E-4D4C-0BDDA6F711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6888"/>
            <a:ext cx="10515600" cy="48090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200" dirty="0">
                <a:solidFill>
                  <a:srgbClr val="80808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#include</a:t>
            </a:r>
            <a:r>
              <a:rPr lang="en-US" altLang="ko-KR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en-US" altLang="ko-KR" sz="2200" dirty="0">
                <a:solidFill>
                  <a:srgbClr val="A31515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&lt;vector&gt; </a:t>
            </a:r>
            <a:r>
              <a:rPr lang="en-US" altLang="ko-KR" sz="22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// vector </a:t>
            </a:r>
            <a:r>
              <a:rPr lang="ko-KR" altLang="en-US" sz="22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헤더파일을 추가해야 사용 가능</a:t>
            </a:r>
            <a:endParaRPr lang="en-US" altLang="ko-KR" sz="2200" dirty="0">
              <a:solidFill>
                <a:srgbClr val="008000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indent="0">
              <a:buNone/>
            </a:pPr>
            <a:endParaRPr lang="en-US" altLang="ko-KR" sz="2200" dirty="0">
              <a:solidFill>
                <a:srgbClr val="2B91AF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indent="0">
              <a:buNone/>
            </a:pPr>
            <a:r>
              <a:rPr lang="en-US" altLang="ko-KR" sz="2200" dirty="0">
                <a:solidFill>
                  <a:srgbClr val="2B91A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vector</a:t>
            </a:r>
            <a:r>
              <a:rPr lang="en-US" altLang="ko-KR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&lt;</a:t>
            </a:r>
            <a:r>
              <a:rPr lang="en-US" altLang="ko-KR" sz="2200" dirty="0">
                <a:solidFill>
                  <a:srgbClr val="0000F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int</a:t>
            </a:r>
            <a:r>
              <a:rPr lang="en-US" altLang="ko-KR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&gt; v = { 1,2,3,4,5 };</a:t>
            </a:r>
          </a:p>
          <a:p>
            <a:pPr marL="0" indent="0">
              <a:buNone/>
            </a:pPr>
            <a:r>
              <a:rPr lang="en-US" altLang="ko-KR" sz="2200" dirty="0">
                <a:solidFill>
                  <a:srgbClr val="2B91A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vector</a:t>
            </a:r>
            <a:r>
              <a:rPr lang="en-US" altLang="ko-KR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&lt;</a:t>
            </a:r>
            <a:r>
              <a:rPr lang="en-US" altLang="ko-KR" sz="2200" dirty="0">
                <a:solidFill>
                  <a:srgbClr val="0000F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int</a:t>
            </a:r>
            <a:r>
              <a:rPr lang="en-US" altLang="ko-KR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&gt; v(4); </a:t>
            </a:r>
            <a:r>
              <a:rPr lang="en-US" altLang="ko-KR" sz="22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//int</a:t>
            </a:r>
            <a:r>
              <a:rPr lang="ko-KR" altLang="en-US" sz="22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형 </a:t>
            </a:r>
            <a:r>
              <a:rPr lang="ko-KR" altLang="en-US" sz="2200" dirty="0" err="1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백터</a:t>
            </a:r>
            <a:r>
              <a:rPr lang="ko-KR" altLang="en-US" sz="22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생성 후 크기를 </a:t>
            </a:r>
            <a:r>
              <a:rPr lang="en-US" altLang="ko-KR" sz="22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4</a:t>
            </a:r>
            <a:r>
              <a:rPr lang="ko-KR" altLang="en-US" sz="22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로 할당</a:t>
            </a:r>
            <a:r>
              <a:rPr lang="en-US" altLang="ko-KR" sz="22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(</a:t>
            </a:r>
            <a:r>
              <a:rPr lang="ko-KR" altLang="en-US" sz="22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모든 </a:t>
            </a:r>
            <a:r>
              <a:rPr lang="ko-KR" altLang="en-US" sz="2200" dirty="0" err="1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백터요소</a:t>
            </a:r>
            <a:r>
              <a:rPr lang="ko-KR" altLang="en-US" sz="22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en-US" altLang="ko-KR" sz="22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0</a:t>
            </a:r>
            <a:r>
              <a:rPr lang="ko-KR" altLang="en-US" sz="22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으로 초기화</a:t>
            </a:r>
            <a:r>
              <a:rPr lang="en-US" altLang="ko-KR" sz="22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)</a:t>
            </a:r>
            <a:endParaRPr lang="en-US" altLang="ko-KR" sz="2200" dirty="0">
              <a:solidFill>
                <a:srgbClr val="000000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indent="0">
              <a:buNone/>
            </a:pPr>
            <a:r>
              <a:rPr lang="en-US" altLang="ko-KR" sz="2200" dirty="0">
                <a:solidFill>
                  <a:srgbClr val="2B91A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vector</a:t>
            </a:r>
            <a:r>
              <a:rPr lang="en-US" altLang="ko-KR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&lt;</a:t>
            </a:r>
            <a:r>
              <a:rPr lang="en-US" altLang="ko-KR" sz="2200" dirty="0">
                <a:solidFill>
                  <a:srgbClr val="0000F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int</a:t>
            </a:r>
            <a:r>
              <a:rPr lang="en-US" altLang="ko-KR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&gt; v(5, 1); </a:t>
            </a:r>
            <a:r>
              <a:rPr lang="en-US" altLang="ko-KR" sz="22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//int</a:t>
            </a:r>
            <a:r>
              <a:rPr lang="ko-KR" altLang="en-US" sz="22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형 </a:t>
            </a:r>
            <a:r>
              <a:rPr lang="ko-KR" altLang="en-US" sz="2200" dirty="0" err="1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백터</a:t>
            </a:r>
            <a:r>
              <a:rPr lang="ko-KR" altLang="en-US" sz="22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생성 후 크기를 </a:t>
            </a:r>
            <a:r>
              <a:rPr lang="en-US" altLang="ko-KR" sz="22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5</a:t>
            </a:r>
            <a:r>
              <a:rPr lang="ko-KR" altLang="en-US" sz="22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로 할당</a:t>
            </a:r>
            <a:r>
              <a:rPr lang="en-US" altLang="ko-KR" sz="22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(</a:t>
            </a:r>
            <a:r>
              <a:rPr lang="ko-KR" altLang="en-US" sz="22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모든 </a:t>
            </a:r>
            <a:r>
              <a:rPr lang="ko-KR" altLang="en-US" sz="2200" dirty="0" err="1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백터요소</a:t>
            </a:r>
            <a:r>
              <a:rPr lang="ko-KR" altLang="en-US" sz="22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en-US" altLang="ko-KR" sz="22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1</a:t>
            </a:r>
            <a:r>
              <a:rPr lang="ko-KR" altLang="en-US" sz="22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로 초기화</a:t>
            </a:r>
            <a:r>
              <a:rPr lang="en-US" altLang="ko-KR" sz="22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)</a:t>
            </a:r>
          </a:p>
          <a:p>
            <a:pPr marL="0" indent="0">
              <a:buNone/>
            </a:pPr>
            <a:endParaRPr lang="en-US" altLang="ko-KR" sz="2200" dirty="0">
              <a:solidFill>
                <a:srgbClr val="008000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indent="0">
              <a:buNone/>
            </a:pPr>
            <a:r>
              <a:rPr lang="en-US" altLang="ko-KR" sz="2200" dirty="0">
                <a:solidFill>
                  <a:srgbClr val="0000F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int</a:t>
            </a:r>
            <a:r>
              <a:rPr lang="en-US" altLang="ko-KR" sz="22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value = v[2]; </a:t>
            </a:r>
            <a:r>
              <a:rPr lang="en-US" altLang="ko-KR" sz="22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// </a:t>
            </a:r>
            <a:r>
              <a:rPr lang="ko-KR" altLang="en-US" sz="22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벡터의 </a:t>
            </a:r>
            <a:r>
              <a:rPr lang="en-US" altLang="ko-KR" sz="22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3</a:t>
            </a:r>
            <a:r>
              <a:rPr lang="ko-KR" altLang="en-US" sz="22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번째 요소의 값을 </a:t>
            </a:r>
            <a:r>
              <a:rPr lang="en-US" altLang="ko-KR" sz="22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value</a:t>
            </a:r>
            <a:r>
              <a:rPr lang="ko-KR" altLang="en-US" sz="22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로 가져옴</a:t>
            </a:r>
            <a:endParaRPr lang="en-US" altLang="ko-KR" sz="2200" dirty="0">
              <a:solidFill>
                <a:srgbClr val="008000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indent="0">
              <a:buNone/>
            </a:pPr>
            <a:r>
              <a:rPr lang="en-US" altLang="ko-KR" sz="22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v[3] = 100; </a:t>
            </a:r>
            <a:r>
              <a:rPr lang="en-US" altLang="ko-KR" sz="22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// </a:t>
            </a:r>
            <a:r>
              <a:rPr lang="ko-KR" altLang="en-US" sz="22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벡터의 </a:t>
            </a:r>
            <a:r>
              <a:rPr lang="en-US" altLang="ko-KR" sz="22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4</a:t>
            </a:r>
            <a:r>
              <a:rPr lang="ko-KR" altLang="en-US" sz="22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번째 요소에 값을 복사</a:t>
            </a:r>
            <a:endParaRPr lang="en-US" altLang="ko-KR" sz="2200" dirty="0">
              <a:solidFill>
                <a:srgbClr val="008000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indent="0">
              <a:buNone/>
            </a:pPr>
            <a:endParaRPr lang="en-US" altLang="ko-KR" sz="2200" dirty="0">
              <a:solidFill>
                <a:srgbClr val="008000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indent="0">
              <a:buNone/>
            </a:pPr>
            <a:r>
              <a:rPr lang="en-US" altLang="ko-KR" sz="2200" dirty="0" err="1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v.assign</a:t>
            </a:r>
            <a:r>
              <a:rPr lang="en-US" altLang="ko-KR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(5, 1);    </a:t>
            </a:r>
            <a:r>
              <a:rPr lang="en-US" altLang="ko-KR" sz="22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//0~4</a:t>
            </a:r>
            <a:r>
              <a:rPr lang="ko-KR" altLang="en-US" sz="22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인덱스의 값을 </a:t>
            </a:r>
            <a:r>
              <a:rPr lang="en-US" altLang="ko-KR" sz="22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1</a:t>
            </a:r>
            <a:r>
              <a:rPr lang="ko-KR" altLang="en-US" sz="22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로 초기화</a:t>
            </a:r>
            <a:endParaRPr lang="en-US" altLang="ko-KR" sz="2200" dirty="0">
              <a:solidFill>
                <a:srgbClr val="008000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indent="0">
              <a:buNone/>
            </a:pPr>
            <a:endParaRPr lang="en-US" altLang="ko-KR" sz="2200" dirty="0">
              <a:solidFill>
                <a:srgbClr val="008000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indent="0">
              <a:buNone/>
            </a:pPr>
            <a:endParaRPr lang="en-US" altLang="ko-KR" sz="2200" dirty="0">
              <a:solidFill>
                <a:srgbClr val="008000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7B30A734-DDCA-7AFE-AA4F-048B2FC07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647"/>
            <a:ext cx="10515600" cy="1325563"/>
          </a:xfrm>
        </p:spPr>
        <p:txBody>
          <a:bodyPr/>
          <a:lstStyle/>
          <a:p>
            <a:r>
              <a:rPr lang="en-US" altLang="ko-KR" dirty="0">
                <a:solidFill>
                  <a:srgbClr val="00B0F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vector</a:t>
            </a:r>
            <a:r>
              <a:rPr lang="ko-KR" altLang="en-US" dirty="0">
                <a:solidFill>
                  <a:srgbClr val="00B0F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 사용하기</a:t>
            </a:r>
          </a:p>
        </p:txBody>
      </p:sp>
    </p:spTree>
    <p:extLst>
      <p:ext uri="{BB962C8B-B14F-4D97-AF65-F5344CB8AC3E}">
        <p14:creationId xmlns:p14="http://schemas.microsoft.com/office/powerpoint/2010/main" val="29493362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3844FCF6-BE70-EB8E-4D4C-0BDDA6F711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6888"/>
            <a:ext cx="10515600" cy="4809067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.at(</a:t>
            </a:r>
            <a:r>
              <a:rPr lang="ko-KR" altLang="en-US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인덱스</a:t>
            </a:r>
            <a:r>
              <a:rPr lang="en-US" altLang="ko-KR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) </a:t>
            </a:r>
            <a:r>
              <a:rPr lang="en-US" altLang="ko-KR" sz="24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// </a:t>
            </a:r>
            <a:r>
              <a:rPr lang="ko-KR" altLang="en-US" sz="24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인덱스에 해당하는 값 반환</a:t>
            </a:r>
            <a:endParaRPr lang="en-US" altLang="ko-KR" sz="2400" dirty="0">
              <a:solidFill>
                <a:srgbClr val="008000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endParaRPr lang="en-US" altLang="ko-KR" sz="2400" dirty="0">
              <a:solidFill>
                <a:srgbClr val="008000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r>
              <a:rPr lang="en-US" altLang="ko-KR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.front() </a:t>
            </a:r>
            <a:r>
              <a:rPr lang="en-US" altLang="ko-KR" sz="24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// </a:t>
            </a:r>
            <a:r>
              <a:rPr lang="ko-KR" altLang="en-US" sz="2400" dirty="0" err="1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백터의</a:t>
            </a:r>
            <a:r>
              <a:rPr lang="ko-KR" altLang="en-US" sz="24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첫번째 요소 접근</a:t>
            </a:r>
            <a:endParaRPr lang="en-US" altLang="ko-KR" sz="2400" dirty="0">
              <a:solidFill>
                <a:srgbClr val="008000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endParaRPr lang="en-US" altLang="ko-KR" sz="2400" dirty="0">
              <a:solidFill>
                <a:srgbClr val="008000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r>
              <a:rPr lang="en-US" altLang="ko-KR" sz="24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.back() </a:t>
            </a:r>
            <a:r>
              <a:rPr lang="en-US" altLang="ko-KR" sz="24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// </a:t>
            </a:r>
            <a:r>
              <a:rPr lang="ko-KR" altLang="en-US" sz="2400" dirty="0" err="1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백터의</a:t>
            </a:r>
            <a:r>
              <a:rPr lang="ko-KR" altLang="en-US" sz="24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마지막 요소 접근 </a:t>
            </a:r>
            <a:endParaRPr lang="en-US" altLang="ko-KR" sz="2400" dirty="0">
              <a:solidFill>
                <a:srgbClr val="008000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endParaRPr lang="en-US" altLang="ko-KR" sz="2400" dirty="0">
              <a:solidFill>
                <a:srgbClr val="008000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r>
              <a:rPr lang="en-US" altLang="ko-KR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.resize(int) </a:t>
            </a:r>
            <a:r>
              <a:rPr lang="en-US" altLang="ko-KR" sz="24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// </a:t>
            </a:r>
            <a:r>
              <a:rPr lang="ko-KR" altLang="en-US" sz="24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입력 정수 만큼 </a:t>
            </a:r>
            <a:r>
              <a:rPr lang="ko-KR" altLang="en-US" sz="2400" dirty="0" err="1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백터의</a:t>
            </a:r>
            <a:r>
              <a:rPr lang="ko-KR" altLang="en-US" sz="24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크기를 </a:t>
            </a:r>
            <a:r>
              <a:rPr lang="ko-KR" altLang="en-US" sz="2400" b="1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확보하고 초기화</a:t>
            </a:r>
            <a:endParaRPr lang="en-US" altLang="ko-KR" sz="2400" b="1" dirty="0">
              <a:solidFill>
                <a:srgbClr val="008000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endParaRPr lang="en-US" altLang="ko-KR" sz="2400" dirty="0">
              <a:solidFill>
                <a:srgbClr val="008000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r>
              <a:rPr lang="en-US" altLang="ko-KR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.reserve(int) </a:t>
            </a:r>
            <a:r>
              <a:rPr lang="en-US" altLang="ko-KR" sz="24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// </a:t>
            </a:r>
            <a:r>
              <a:rPr lang="ko-KR" altLang="en-US" sz="24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입력 정수 만큼 </a:t>
            </a:r>
            <a:r>
              <a:rPr lang="ko-KR" altLang="en-US" sz="2400" dirty="0" err="1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백터의</a:t>
            </a:r>
            <a:r>
              <a:rPr lang="ko-KR" altLang="en-US" sz="24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크기를 </a:t>
            </a:r>
            <a:r>
              <a:rPr lang="ko-KR" altLang="en-US" sz="2400" b="1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예약</a:t>
            </a:r>
            <a:endParaRPr lang="en-US" altLang="ko-KR" sz="2400" b="1" dirty="0">
              <a:solidFill>
                <a:srgbClr val="008000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endParaRPr lang="en-US" altLang="ko-KR" sz="2400" dirty="0">
              <a:solidFill>
                <a:srgbClr val="000000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r>
              <a:rPr lang="en-US" altLang="ko-KR" sz="24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.size() </a:t>
            </a:r>
            <a:r>
              <a:rPr lang="en-US" altLang="ko-KR" sz="24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//</a:t>
            </a:r>
            <a:r>
              <a:rPr lang="ko-KR" altLang="en-US" sz="24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ko-KR" altLang="en-US" sz="2400" dirty="0" err="1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백터가</a:t>
            </a:r>
            <a:r>
              <a:rPr lang="ko-KR" altLang="en-US" sz="24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ko-KR" altLang="en-US" sz="2400" b="1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사용중인</a:t>
            </a:r>
            <a:r>
              <a:rPr lang="ko-KR" altLang="en-US" sz="24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크기를 반환</a:t>
            </a:r>
            <a:br>
              <a:rPr lang="en-US" altLang="ko-KR" sz="24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</a:br>
            <a:endParaRPr lang="en-US" altLang="ko-KR" sz="2400" dirty="0">
              <a:solidFill>
                <a:srgbClr val="008000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r>
              <a:rPr lang="en-US" altLang="ko-KR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.capacity() </a:t>
            </a:r>
            <a:r>
              <a:rPr lang="en-US" altLang="ko-KR" sz="24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// </a:t>
            </a:r>
            <a:r>
              <a:rPr lang="ko-KR" altLang="en-US" sz="2400" dirty="0" err="1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백터가</a:t>
            </a:r>
            <a:r>
              <a:rPr lang="ko-KR" altLang="en-US" sz="24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ko-KR" altLang="en-US" sz="2400" b="1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예약된</a:t>
            </a:r>
            <a:r>
              <a:rPr lang="ko-KR" altLang="en-US" sz="24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크기를 반환</a:t>
            </a:r>
            <a:endParaRPr lang="en-US" altLang="ko-KR" sz="2400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7B30A734-DDCA-7AFE-AA4F-048B2FC07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647"/>
            <a:ext cx="10515600" cy="1325563"/>
          </a:xfrm>
        </p:spPr>
        <p:txBody>
          <a:bodyPr/>
          <a:lstStyle/>
          <a:p>
            <a:r>
              <a:rPr lang="en-US" altLang="ko-KR" dirty="0">
                <a:solidFill>
                  <a:srgbClr val="00B0F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vector</a:t>
            </a:r>
            <a:r>
              <a:rPr lang="ko-KR" altLang="en-US" dirty="0">
                <a:solidFill>
                  <a:srgbClr val="00B0F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 사용하기</a:t>
            </a:r>
          </a:p>
        </p:txBody>
      </p:sp>
    </p:spTree>
    <p:extLst>
      <p:ext uri="{BB962C8B-B14F-4D97-AF65-F5344CB8AC3E}">
        <p14:creationId xmlns:p14="http://schemas.microsoft.com/office/powerpoint/2010/main" val="17816818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3844FCF6-BE70-EB8E-4D4C-0BDDA6F711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6888"/>
            <a:ext cx="10515600" cy="48090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v-SE" altLang="ko-KR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vector</a:t>
            </a:r>
            <a:r>
              <a:rPr lang="sv-SE" altLang="ko-KR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sv-SE" altLang="ko-KR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sv-SE" altLang="ko-KR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&gt; v{ 10, 20 };</a:t>
            </a:r>
          </a:p>
          <a:p>
            <a:pPr marL="0" indent="0">
              <a:buNone/>
            </a:pPr>
            <a:endParaRPr lang="ko-KR" alt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fr-FR" altLang="ko-KR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cout </a:t>
            </a:r>
            <a:r>
              <a:rPr lang="fr-FR" altLang="ko-KR" sz="24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fr-FR" altLang="ko-KR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v.size() </a:t>
            </a:r>
            <a:r>
              <a:rPr lang="fr-FR" altLang="ko-KR" sz="24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fr-FR" altLang="ko-KR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endl; </a:t>
            </a:r>
            <a:r>
              <a:rPr lang="fr-FR" altLang="ko-KR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2    </a:t>
            </a:r>
            <a:endParaRPr lang="fr-FR" altLang="ko-KR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altLang="ko-KR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cout</a:t>
            </a:r>
            <a:r>
              <a:rPr lang="en-US" altLang="ko-KR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altLang="ko-KR" sz="24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altLang="ko-KR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altLang="ko-KR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v.capacity</a:t>
            </a:r>
            <a:r>
              <a:rPr lang="en-US" altLang="ko-KR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 </a:t>
            </a:r>
            <a:r>
              <a:rPr lang="en-US" altLang="ko-KR" sz="24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altLang="ko-KR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altLang="ko-KR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endl</a:t>
            </a:r>
            <a:r>
              <a:rPr lang="en-US" altLang="ko-KR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altLang="ko-KR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2     </a:t>
            </a:r>
            <a:endParaRPr lang="en-US" altLang="ko-KR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endParaRPr lang="ko-KR" alt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altLang="ko-KR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v.reserve</a:t>
            </a:r>
            <a:r>
              <a:rPr lang="en-US" altLang="ko-KR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(100);    </a:t>
            </a:r>
          </a:p>
          <a:p>
            <a:pPr marL="0" indent="0">
              <a:buNone/>
            </a:pPr>
            <a:r>
              <a:rPr lang="fr-FR" altLang="ko-KR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cout </a:t>
            </a:r>
            <a:r>
              <a:rPr lang="fr-FR" altLang="ko-KR" sz="24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fr-FR" altLang="ko-KR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v.size() </a:t>
            </a:r>
            <a:r>
              <a:rPr lang="fr-FR" altLang="ko-KR" sz="24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fr-FR" altLang="ko-KR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endl; </a:t>
            </a:r>
            <a:r>
              <a:rPr lang="fr-FR" altLang="ko-KR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2    </a:t>
            </a:r>
            <a:endParaRPr lang="fr-FR" altLang="ko-KR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altLang="ko-KR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cout</a:t>
            </a:r>
            <a:r>
              <a:rPr lang="en-US" altLang="ko-KR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altLang="ko-KR" sz="24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altLang="ko-KR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altLang="ko-KR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v.capacity</a:t>
            </a:r>
            <a:r>
              <a:rPr lang="en-US" altLang="ko-KR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 </a:t>
            </a:r>
            <a:r>
              <a:rPr lang="en-US" altLang="ko-KR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100</a:t>
            </a: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7B30A734-DDCA-7AFE-AA4F-048B2FC07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647"/>
            <a:ext cx="10515600" cy="1325563"/>
          </a:xfrm>
        </p:spPr>
        <p:txBody>
          <a:bodyPr/>
          <a:lstStyle/>
          <a:p>
            <a:r>
              <a:rPr lang="en-US" altLang="ko-KR" dirty="0">
                <a:solidFill>
                  <a:srgbClr val="00B0F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vector</a:t>
            </a:r>
            <a:r>
              <a:rPr lang="ko-KR" altLang="en-US" dirty="0">
                <a:solidFill>
                  <a:srgbClr val="00B0F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 사용하기</a:t>
            </a:r>
          </a:p>
        </p:txBody>
      </p:sp>
    </p:spTree>
    <p:extLst>
      <p:ext uri="{BB962C8B-B14F-4D97-AF65-F5344CB8AC3E}">
        <p14:creationId xmlns:p14="http://schemas.microsoft.com/office/powerpoint/2010/main" val="6537766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3844FCF6-BE70-EB8E-4D4C-0BDDA6F711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6888"/>
            <a:ext cx="10515600" cy="48090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v-SE" altLang="ko-KR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vector</a:t>
            </a:r>
            <a:r>
              <a:rPr lang="sv-SE" altLang="ko-KR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sv-SE" altLang="ko-KR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sv-SE" altLang="ko-KR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&gt; v{ 10, 20 };</a:t>
            </a:r>
          </a:p>
          <a:p>
            <a:pPr marL="0" indent="0">
              <a:buNone/>
            </a:pPr>
            <a:endParaRPr lang="ko-KR" alt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fr-FR" altLang="ko-KR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cout </a:t>
            </a:r>
            <a:r>
              <a:rPr lang="fr-FR" altLang="ko-KR" sz="24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fr-FR" altLang="ko-KR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v.size() </a:t>
            </a:r>
            <a:r>
              <a:rPr lang="fr-FR" altLang="ko-KR" sz="24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fr-FR" altLang="ko-KR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endl; </a:t>
            </a:r>
            <a:r>
              <a:rPr lang="fr-FR" altLang="ko-KR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2    </a:t>
            </a:r>
            <a:endParaRPr lang="fr-FR" altLang="ko-KR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altLang="ko-KR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cout</a:t>
            </a:r>
            <a:r>
              <a:rPr lang="en-US" altLang="ko-KR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altLang="ko-KR" sz="24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altLang="ko-KR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altLang="ko-KR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v.capacity</a:t>
            </a:r>
            <a:r>
              <a:rPr lang="en-US" altLang="ko-KR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 </a:t>
            </a:r>
            <a:r>
              <a:rPr lang="en-US" altLang="ko-KR" sz="24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altLang="ko-KR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altLang="ko-KR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endl</a:t>
            </a:r>
            <a:r>
              <a:rPr lang="en-US" altLang="ko-KR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altLang="ko-KR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2     </a:t>
            </a:r>
            <a:endParaRPr lang="en-US" altLang="ko-KR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endParaRPr lang="ko-KR" alt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altLang="ko-KR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v.resize</a:t>
            </a:r>
            <a:r>
              <a:rPr lang="en-US" altLang="ko-KR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(100);    </a:t>
            </a:r>
          </a:p>
          <a:p>
            <a:pPr marL="0" indent="0">
              <a:buNone/>
            </a:pPr>
            <a:r>
              <a:rPr lang="fr-FR" altLang="ko-KR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cout </a:t>
            </a:r>
            <a:r>
              <a:rPr lang="fr-FR" altLang="ko-KR" sz="24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fr-FR" altLang="ko-KR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v.size() </a:t>
            </a:r>
            <a:r>
              <a:rPr lang="fr-FR" altLang="ko-KR" sz="24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fr-FR" altLang="ko-KR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endl; </a:t>
            </a:r>
            <a:r>
              <a:rPr lang="fr-FR" altLang="ko-KR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100</a:t>
            </a:r>
            <a:endParaRPr lang="fr-FR" altLang="ko-KR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altLang="ko-KR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cout</a:t>
            </a:r>
            <a:r>
              <a:rPr lang="en-US" altLang="ko-KR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altLang="ko-KR" sz="24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altLang="ko-KR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altLang="ko-KR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v.capacity</a:t>
            </a:r>
            <a:r>
              <a:rPr lang="en-US" altLang="ko-KR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 </a:t>
            </a:r>
            <a:r>
              <a:rPr lang="en-US" altLang="ko-KR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100</a:t>
            </a: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7B30A734-DDCA-7AFE-AA4F-048B2FC07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647"/>
            <a:ext cx="10515600" cy="1325563"/>
          </a:xfrm>
        </p:spPr>
        <p:txBody>
          <a:bodyPr/>
          <a:lstStyle/>
          <a:p>
            <a:r>
              <a:rPr lang="en-US" altLang="ko-KR" dirty="0">
                <a:solidFill>
                  <a:srgbClr val="00B0F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vector</a:t>
            </a:r>
            <a:r>
              <a:rPr lang="ko-KR" altLang="en-US" dirty="0">
                <a:solidFill>
                  <a:srgbClr val="00B0F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 사용하기</a:t>
            </a:r>
          </a:p>
        </p:txBody>
      </p:sp>
    </p:spTree>
    <p:extLst>
      <p:ext uri="{BB962C8B-B14F-4D97-AF65-F5344CB8AC3E}">
        <p14:creationId xmlns:p14="http://schemas.microsoft.com/office/powerpoint/2010/main" val="404575435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>
                <a:solidFill>
                  <a:schemeClr val="accent4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실습</a:t>
            </a:r>
            <a:r>
              <a:rPr lang="en-US" altLang="ko-KR" dirty="0">
                <a:solidFill>
                  <a:schemeClr val="accent4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6 vector </a:t>
            </a:r>
            <a:r>
              <a:rPr lang="ko-KR" altLang="en-US" dirty="0">
                <a:solidFill>
                  <a:schemeClr val="accent4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복습</a:t>
            </a:r>
            <a:r>
              <a:rPr lang="en-US" altLang="ko-KR" dirty="0">
                <a:solidFill>
                  <a:schemeClr val="accent4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 - vector</a:t>
            </a:r>
            <a:r>
              <a:rPr lang="ko-KR" altLang="en-US" dirty="0">
                <a:solidFill>
                  <a:schemeClr val="accent4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 조작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20000"/>
              </a:lnSpc>
              <a:buAutoNum type="arabicPeriod"/>
            </a:pPr>
            <a:r>
              <a:rPr lang="en-US" altLang="ko-KR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Vector</a:t>
            </a:r>
            <a:r>
              <a:rPr lang="ko-KR" altLang="en-US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를 사용하여 정수를 저장하는 빈 벡터 선언</a:t>
            </a:r>
            <a:endParaRPr lang="en-US" altLang="ko-KR" sz="2400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457200" indent="-457200">
              <a:lnSpc>
                <a:spcPct val="120000"/>
              </a:lnSpc>
              <a:buAutoNum type="arabicPeriod"/>
            </a:pPr>
            <a:r>
              <a:rPr lang="ko-KR" altLang="en-US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사용자로부터 </a:t>
            </a:r>
            <a:r>
              <a:rPr lang="en-US" altLang="ko-KR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5</a:t>
            </a:r>
            <a:r>
              <a:rPr lang="ko-KR" altLang="en-US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개의 정수를 입력 받아 벡터에 추가</a:t>
            </a:r>
            <a:endParaRPr lang="en-US" altLang="ko-KR" sz="2400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457200" indent="-457200">
              <a:lnSpc>
                <a:spcPct val="120000"/>
              </a:lnSpc>
              <a:buAutoNum type="arabicPeriod"/>
            </a:pPr>
            <a:r>
              <a:rPr lang="ko-KR" altLang="en-US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벡터의 크기 출력</a:t>
            </a:r>
            <a:endParaRPr lang="en-US" altLang="ko-KR" sz="2400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457200" indent="-457200">
              <a:lnSpc>
                <a:spcPct val="120000"/>
              </a:lnSpc>
              <a:buAutoNum type="arabicPeriod"/>
            </a:pPr>
            <a:r>
              <a:rPr lang="ko-KR" altLang="en-US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벡터의 모든 원소 출력</a:t>
            </a:r>
            <a:endParaRPr lang="en-US" altLang="ko-KR" sz="2400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457200" indent="-457200">
              <a:lnSpc>
                <a:spcPct val="120000"/>
              </a:lnSpc>
              <a:buAutoNum type="arabicPeriod"/>
            </a:pPr>
            <a:r>
              <a:rPr lang="ko-KR" altLang="en-US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가장 큰 값을 찾아 출력</a:t>
            </a:r>
            <a:endParaRPr lang="en-US" altLang="ko-KR" sz="2400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457200" indent="-457200">
              <a:lnSpc>
                <a:spcPct val="120000"/>
              </a:lnSpc>
              <a:buAutoNum type="arabicPeriod"/>
            </a:pPr>
            <a:r>
              <a:rPr lang="ko-KR" altLang="en-US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벡터의 모든 원소를 두배로</a:t>
            </a:r>
            <a:endParaRPr lang="en-US" altLang="ko-KR" sz="2400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457200" indent="-457200">
              <a:lnSpc>
                <a:spcPct val="120000"/>
              </a:lnSpc>
              <a:buAutoNum type="arabicPeriod"/>
            </a:pPr>
            <a:r>
              <a:rPr lang="ko-KR" altLang="en-US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인덱스를 입력 받아 해당 인덱스에 있는 원소 제거</a:t>
            </a:r>
            <a:endParaRPr lang="en-US" altLang="ko-KR" sz="2400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AutoNum type="arabicPeriod"/>
            </a:pPr>
            <a:r>
              <a:rPr lang="ko-KR" altLang="en-US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인덱스를 입력 받아 해당 인덱스에 있는 새로운 원소 삽입</a:t>
            </a:r>
          </a:p>
        </p:txBody>
      </p:sp>
    </p:spTree>
    <p:extLst>
      <p:ext uri="{BB962C8B-B14F-4D97-AF65-F5344CB8AC3E}">
        <p14:creationId xmlns:p14="http://schemas.microsoft.com/office/powerpoint/2010/main" val="398660150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3844FCF6-BE70-EB8E-4D4C-0BDDA6F711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6888"/>
            <a:ext cx="10515600" cy="4809067"/>
          </a:xfrm>
        </p:spPr>
        <p:txBody>
          <a:bodyPr>
            <a:normAutofit/>
          </a:bodyPr>
          <a:lstStyle/>
          <a:p>
            <a:endParaRPr lang="en-US" altLang="ko-KR" sz="2400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r>
              <a:rPr lang="en-US" altLang="ko-KR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.</a:t>
            </a:r>
            <a:r>
              <a:rPr lang="en-US" altLang="ko-KR" sz="2400" dirty="0" err="1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push_back</a:t>
            </a:r>
            <a:r>
              <a:rPr lang="en-US" altLang="ko-KR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(value) </a:t>
            </a:r>
            <a:r>
              <a:rPr lang="en-US" altLang="ko-KR" sz="24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//</a:t>
            </a:r>
            <a:r>
              <a:rPr lang="ko-KR" altLang="en-US" sz="24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배열의 제일 마지막에 원소를 삽입</a:t>
            </a:r>
            <a:endParaRPr lang="en-US" altLang="ko-KR" sz="2400" dirty="0">
              <a:solidFill>
                <a:srgbClr val="008000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endParaRPr lang="en-US" altLang="ko-KR" sz="2400" dirty="0">
              <a:solidFill>
                <a:srgbClr val="008000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r>
              <a:rPr lang="en-US" altLang="ko-KR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.</a:t>
            </a:r>
            <a:r>
              <a:rPr lang="en-US" altLang="ko-KR" sz="2400" dirty="0" err="1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pop_back</a:t>
            </a:r>
            <a:r>
              <a:rPr lang="en-US" altLang="ko-KR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() </a:t>
            </a:r>
            <a:r>
              <a:rPr lang="en-US" altLang="ko-KR" sz="24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//</a:t>
            </a:r>
            <a:r>
              <a:rPr lang="ko-KR" altLang="en-US" sz="2400" dirty="0" err="1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백터의</a:t>
            </a:r>
            <a:r>
              <a:rPr lang="ko-KR" altLang="en-US" sz="24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마지막 부분 제거 </a:t>
            </a:r>
            <a:endParaRPr lang="en-US" altLang="ko-KR" sz="2400" dirty="0">
              <a:solidFill>
                <a:srgbClr val="008000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indent="0">
              <a:buNone/>
            </a:pPr>
            <a:br>
              <a:rPr lang="en-US" altLang="ko-KR" sz="24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</a:br>
            <a:endParaRPr lang="en-US" altLang="ko-KR" sz="2400" dirty="0">
              <a:solidFill>
                <a:srgbClr val="008000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indent="0">
              <a:buNone/>
            </a:pPr>
            <a:r>
              <a:rPr lang="ko-KR" altLang="en-US" sz="24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💫 </a:t>
            </a:r>
            <a:r>
              <a:rPr lang="en-US" altLang="ko-KR" sz="2400" dirty="0" err="1">
                <a:solidFill>
                  <a:schemeClr val="accent2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push_back</a:t>
            </a:r>
            <a:r>
              <a:rPr lang="en-US" altLang="ko-KR" sz="2400" dirty="0">
                <a:solidFill>
                  <a:schemeClr val="accent2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(value)</a:t>
            </a:r>
            <a:r>
              <a:rPr lang="ko-KR" altLang="en-US" sz="2400" dirty="0">
                <a:solidFill>
                  <a:schemeClr val="accent2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을 </a:t>
            </a:r>
            <a:r>
              <a:rPr lang="ko-KR" altLang="en-US" sz="2400" dirty="0" err="1">
                <a:solidFill>
                  <a:schemeClr val="accent2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여러번</a:t>
            </a:r>
            <a:r>
              <a:rPr lang="ko-KR" altLang="en-US" sz="2400" dirty="0">
                <a:solidFill>
                  <a:schemeClr val="accent2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사용하는 것 보다</a:t>
            </a:r>
            <a:r>
              <a:rPr lang="en-US" altLang="ko-KR" sz="2400" dirty="0">
                <a:solidFill>
                  <a:schemeClr val="accent2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, 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accent2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     reserve(int)</a:t>
            </a:r>
            <a:r>
              <a:rPr lang="ko-KR" altLang="en-US" sz="2400" dirty="0">
                <a:solidFill>
                  <a:schemeClr val="accent2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로 미리 크기를 지정하는 것이 더 빠름</a:t>
            </a:r>
            <a:endParaRPr lang="en-US" altLang="ko-KR" sz="2400" dirty="0">
              <a:solidFill>
                <a:schemeClr val="accent2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7B30A734-DDCA-7AFE-AA4F-048B2FC07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647"/>
            <a:ext cx="10515600" cy="1325563"/>
          </a:xfrm>
        </p:spPr>
        <p:txBody>
          <a:bodyPr/>
          <a:lstStyle/>
          <a:p>
            <a:r>
              <a:rPr lang="en-US" altLang="ko-KR" dirty="0">
                <a:solidFill>
                  <a:srgbClr val="00B0F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vector</a:t>
            </a:r>
            <a:r>
              <a:rPr lang="ko-KR" altLang="en-US" dirty="0">
                <a:solidFill>
                  <a:srgbClr val="00B0F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 사용하기</a:t>
            </a:r>
          </a:p>
        </p:txBody>
      </p:sp>
    </p:spTree>
    <p:extLst>
      <p:ext uri="{BB962C8B-B14F-4D97-AF65-F5344CB8AC3E}">
        <p14:creationId xmlns:p14="http://schemas.microsoft.com/office/powerpoint/2010/main" val="180234430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>
                <a:solidFill>
                  <a:schemeClr val="accent4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실습</a:t>
            </a:r>
            <a:r>
              <a:rPr lang="en-US" altLang="ko-KR" dirty="0">
                <a:solidFill>
                  <a:schemeClr val="accent4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7 vector</a:t>
            </a:r>
            <a:r>
              <a:rPr lang="ko-KR" altLang="en-US" dirty="0">
                <a:solidFill>
                  <a:schemeClr val="accent4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 성능체크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ko-KR" altLang="en-US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이름이 </a:t>
            </a:r>
            <a:r>
              <a:rPr lang="en-US" altLang="ko-KR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test_vec1</a:t>
            </a:r>
            <a:r>
              <a:rPr lang="ko-KR" altLang="en-US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이고 크기가 </a:t>
            </a:r>
            <a:r>
              <a:rPr lang="en-US" altLang="ko-KR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1</a:t>
            </a:r>
            <a:r>
              <a:rPr lang="ko-KR" altLang="en-US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인 정수형 벡터를 생성</a:t>
            </a:r>
            <a:endParaRPr lang="en-US" altLang="ko-KR" sz="2400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altLang="ko-KR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test_vec1</a:t>
            </a:r>
            <a:r>
              <a:rPr lang="ko-KR" altLang="en-US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에 </a:t>
            </a:r>
            <a:r>
              <a:rPr lang="en-US" altLang="ko-KR" sz="2400" dirty="0" err="1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push_back</a:t>
            </a:r>
            <a:r>
              <a:rPr lang="en-US" altLang="ko-KR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()</a:t>
            </a:r>
            <a:r>
              <a:rPr lang="ko-KR" altLang="en-US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을 </a:t>
            </a:r>
            <a:r>
              <a:rPr lang="en-US" altLang="ko-KR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1</a:t>
            </a:r>
            <a:r>
              <a:rPr lang="ko-KR" altLang="en-US" sz="2400" dirty="0" err="1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억회</a:t>
            </a:r>
            <a:r>
              <a:rPr lang="ko-KR" altLang="en-US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수행하여 </a:t>
            </a:r>
            <a:r>
              <a:rPr lang="en-US" altLang="ko-KR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1</a:t>
            </a:r>
            <a:r>
              <a:rPr lang="ko-KR" altLang="en-US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부터 </a:t>
            </a:r>
            <a:r>
              <a:rPr lang="en-US" altLang="ko-KR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1</a:t>
            </a:r>
            <a:r>
              <a:rPr lang="ko-KR" altLang="en-US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억까지 값을 추가하고</a:t>
            </a:r>
            <a:r>
              <a:rPr lang="en-US" altLang="ko-KR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, </a:t>
            </a:r>
            <a:r>
              <a:rPr lang="ko-KR" altLang="en-US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소요 시간을 </a:t>
            </a:r>
            <a:r>
              <a:rPr lang="en-US" altLang="ko-KR" sz="2400" dirty="0" err="1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ms</a:t>
            </a:r>
            <a:r>
              <a:rPr lang="en-US" altLang="ko-KR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(milliseconds)</a:t>
            </a:r>
            <a:r>
              <a:rPr lang="ko-KR" altLang="en-US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단위로 측정 후 출력</a:t>
            </a:r>
            <a:endParaRPr lang="en-US" altLang="ko-KR" sz="2400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ko-KR" altLang="en-US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이름이 </a:t>
            </a:r>
            <a:r>
              <a:rPr lang="en-US" altLang="ko-KR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test_vec2</a:t>
            </a:r>
            <a:r>
              <a:rPr lang="ko-KR" altLang="en-US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이고 크기가 </a:t>
            </a:r>
            <a:r>
              <a:rPr lang="en-US" altLang="ko-KR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1</a:t>
            </a:r>
            <a:r>
              <a:rPr lang="ko-KR" altLang="en-US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인 정수형 벡터를 생성</a:t>
            </a:r>
            <a:endParaRPr lang="en-US" altLang="ko-KR" sz="2400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altLang="ko-KR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reserve()</a:t>
            </a:r>
            <a:r>
              <a:rPr lang="ko-KR" altLang="en-US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로 </a:t>
            </a:r>
            <a:r>
              <a:rPr lang="en-US" altLang="ko-KR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1</a:t>
            </a:r>
            <a:r>
              <a:rPr lang="ko-KR" altLang="en-US" sz="2400" dirty="0" err="1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억개</a:t>
            </a:r>
            <a:r>
              <a:rPr lang="ko-KR" altLang="en-US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만큼의 공간을 예약</a:t>
            </a:r>
            <a:endParaRPr lang="en-US" altLang="ko-KR" sz="2400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altLang="ko-KR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test_vec2</a:t>
            </a:r>
            <a:r>
              <a:rPr lang="ko-KR" altLang="en-US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에 </a:t>
            </a:r>
            <a:r>
              <a:rPr lang="en-US" altLang="ko-KR" sz="2400" dirty="0" err="1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push_back</a:t>
            </a:r>
            <a:r>
              <a:rPr lang="en-US" altLang="ko-KR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()</a:t>
            </a:r>
            <a:r>
              <a:rPr lang="ko-KR" altLang="en-US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을 </a:t>
            </a:r>
            <a:r>
              <a:rPr lang="en-US" altLang="ko-KR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1</a:t>
            </a:r>
            <a:r>
              <a:rPr lang="ko-KR" altLang="en-US" sz="2400" dirty="0" err="1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억회</a:t>
            </a:r>
            <a:r>
              <a:rPr lang="ko-KR" altLang="en-US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수행하여 </a:t>
            </a:r>
            <a:r>
              <a:rPr lang="en-US" altLang="ko-KR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1</a:t>
            </a:r>
            <a:r>
              <a:rPr lang="ko-KR" altLang="en-US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부터 </a:t>
            </a:r>
            <a:r>
              <a:rPr lang="en-US" altLang="ko-KR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1</a:t>
            </a:r>
            <a:r>
              <a:rPr lang="ko-KR" altLang="en-US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억까지 값을 추가하고</a:t>
            </a:r>
            <a:r>
              <a:rPr lang="en-US" altLang="ko-KR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, </a:t>
            </a:r>
            <a:r>
              <a:rPr lang="ko-KR" altLang="en-US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소요 시간을 </a:t>
            </a:r>
            <a:r>
              <a:rPr lang="en-US" altLang="ko-KR" sz="2400" dirty="0" err="1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ms</a:t>
            </a:r>
            <a:r>
              <a:rPr lang="ko-KR" altLang="en-US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단위로 측정 후 출력</a:t>
            </a:r>
            <a:endParaRPr lang="en-US" altLang="ko-KR" sz="2400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endParaRPr lang="en-US" altLang="ko-KR" sz="2400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endParaRPr lang="en-US" altLang="ko-KR" sz="2400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endParaRPr lang="en-US" altLang="ko-KR" sz="2400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endParaRPr lang="en-US" altLang="ko-KR" sz="2400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endParaRPr lang="en-US" altLang="ko-KR" sz="2400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indent="0">
              <a:lnSpc>
                <a:spcPct val="120000"/>
              </a:lnSpc>
              <a:buNone/>
            </a:pPr>
            <a:endParaRPr lang="ko-KR" altLang="en-US" sz="2400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A96B21E-353C-5C2B-6B36-E7D96F814AE2}"/>
              </a:ext>
            </a:extLst>
          </p:cNvPr>
          <p:cNvSpPr txBox="1"/>
          <p:nvPr/>
        </p:nvSpPr>
        <p:spPr>
          <a:xfrm>
            <a:off x="838200" y="5768268"/>
            <a:ext cx="1011841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hlinkClick r:id="rId3"/>
              </a:rPr>
              <a:t>https://sroongzi.tistory.com/entry/c-%EC%8B%A4%ED%96%89%EC%8B%9C%EA%B0%84-%EC%B8%A1%EC%A0%95-%EB%B0%A9%EB%B2%95-time-clock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09982276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3844FCF6-BE70-EB8E-4D4C-0BDDA6F711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6888"/>
            <a:ext cx="10515600" cy="4809067"/>
          </a:xfrm>
        </p:spPr>
        <p:txBody>
          <a:bodyPr>
            <a:normAutofit/>
          </a:bodyPr>
          <a:lstStyle/>
          <a:p>
            <a:r>
              <a:rPr lang="en-US" altLang="ko-KR" sz="24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.begin() </a:t>
            </a:r>
            <a:r>
              <a:rPr lang="en-US" altLang="ko-KR" sz="24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// </a:t>
            </a:r>
            <a:r>
              <a:rPr lang="ko-KR" altLang="en-US" sz="2400" dirty="0" err="1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백터</a:t>
            </a:r>
            <a:r>
              <a:rPr lang="ko-KR" altLang="en-US" sz="24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시작점의 </a:t>
            </a:r>
            <a:r>
              <a:rPr lang="en-US" altLang="ko-KR" sz="2400" b="1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iterator</a:t>
            </a:r>
            <a:r>
              <a:rPr lang="ko-KR" altLang="en-US" sz="24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반환</a:t>
            </a:r>
            <a:endParaRPr lang="en-US" altLang="ko-KR" sz="2400" dirty="0">
              <a:solidFill>
                <a:srgbClr val="000000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endParaRPr lang="en-US" altLang="ko-KR" sz="2400" dirty="0">
              <a:solidFill>
                <a:srgbClr val="000000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r>
              <a:rPr lang="en-US" altLang="ko-KR" sz="24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.insert(</a:t>
            </a:r>
            <a:r>
              <a:rPr lang="en-US" altLang="ko-KR" sz="2400" dirty="0" err="1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v.begin</a:t>
            </a:r>
            <a:r>
              <a:rPr lang="en-US" altLang="ko-KR" sz="24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()</a:t>
            </a:r>
            <a:r>
              <a:rPr lang="en-US" altLang="ko-KR" sz="2400" dirty="0">
                <a:solidFill>
                  <a:srgbClr val="00808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+</a:t>
            </a:r>
            <a:r>
              <a:rPr lang="en-US" altLang="ko-KR" sz="24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3, </a:t>
            </a:r>
            <a:r>
              <a:rPr lang="ko-KR" altLang="en-US" sz="24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원소</a:t>
            </a:r>
            <a:r>
              <a:rPr lang="en-US" altLang="ko-KR" sz="24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); </a:t>
            </a:r>
            <a:r>
              <a:rPr lang="en-US" altLang="ko-KR" sz="24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//3</a:t>
            </a:r>
            <a:r>
              <a:rPr lang="ko-KR" altLang="en-US" sz="24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번 인덱스에 원소를 삽입</a:t>
            </a:r>
            <a:endParaRPr lang="en-US" altLang="ko-KR" sz="2400" dirty="0">
              <a:solidFill>
                <a:srgbClr val="008000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endParaRPr lang="en-US" altLang="ko-KR" sz="2400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r>
              <a:rPr lang="en-US" altLang="ko-KR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.erase(</a:t>
            </a:r>
            <a:r>
              <a:rPr lang="ko-KR" altLang="en-US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시작 </a:t>
            </a:r>
            <a:r>
              <a:rPr lang="en-US" altLang="ko-KR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iterator, </a:t>
            </a:r>
            <a:r>
              <a:rPr lang="ko-KR" altLang="en-US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마지막 </a:t>
            </a:r>
            <a:r>
              <a:rPr lang="en-US" altLang="ko-KR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iterator) </a:t>
            </a:r>
            <a:r>
              <a:rPr lang="en-US" altLang="ko-KR" sz="24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// </a:t>
            </a:r>
            <a:r>
              <a:rPr lang="ko-KR" altLang="en-US" sz="24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시작 위치부터 마지막 위치 전까지의 원소를 삭제</a:t>
            </a:r>
            <a:endParaRPr lang="en-US" altLang="ko-KR" sz="2400" dirty="0">
              <a:solidFill>
                <a:srgbClr val="008000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indent="0">
              <a:buNone/>
            </a:pPr>
            <a:r>
              <a:rPr lang="en-US" altLang="ko-KR" sz="24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	</a:t>
            </a:r>
            <a:r>
              <a:rPr lang="en-US" altLang="ko-KR" sz="2000" dirty="0" err="1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v.erase</a:t>
            </a:r>
            <a:r>
              <a:rPr lang="en-US" altLang="ko-KR" sz="20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(</a:t>
            </a:r>
            <a:r>
              <a:rPr lang="en-US" altLang="ko-KR" sz="2000" dirty="0" err="1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v.begin</a:t>
            </a:r>
            <a:r>
              <a:rPr lang="en-US" altLang="ko-KR" sz="20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() + 1, </a:t>
            </a:r>
            <a:r>
              <a:rPr lang="en-US" altLang="ko-KR" sz="2000" dirty="0" err="1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v.begin</a:t>
            </a:r>
            <a:r>
              <a:rPr lang="en-US" altLang="ko-KR" sz="20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() + 3); </a:t>
            </a:r>
            <a:r>
              <a:rPr lang="en-US" altLang="ko-KR" sz="20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// 1	 ~ 2</a:t>
            </a:r>
            <a:r>
              <a:rPr lang="ko-KR" altLang="en-US" sz="20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번 인덱스 삭제</a:t>
            </a:r>
            <a:endParaRPr lang="en-US" altLang="ko-KR" sz="2000" dirty="0">
              <a:solidFill>
                <a:srgbClr val="008000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indent="0">
              <a:buNone/>
            </a:pPr>
            <a:endParaRPr lang="en-US" altLang="ko-KR" sz="2400" dirty="0">
              <a:solidFill>
                <a:srgbClr val="008000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r>
              <a:rPr lang="en-US" altLang="ko-KR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.</a:t>
            </a:r>
            <a:r>
              <a:rPr lang="en-US" altLang="ko-KR" dirty="0"/>
              <a:t>clear</a:t>
            </a:r>
            <a:r>
              <a:rPr lang="en-US" altLang="ko-KR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() </a:t>
            </a:r>
            <a:r>
              <a:rPr lang="en-US" altLang="ko-KR" sz="24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// </a:t>
            </a:r>
            <a:r>
              <a:rPr lang="ko-KR" altLang="en-US" sz="2400" dirty="0" err="1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백터의</a:t>
            </a:r>
            <a:r>
              <a:rPr lang="ko-KR" altLang="en-US" sz="24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모든 요소를 지움</a:t>
            </a:r>
            <a:endParaRPr lang="en-US" altLang="ko-KR" sz="2400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7B30A734-DDCA-7AFE-AA4F-048B2FC07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647"/>
            <a:ext cx="10515600" cy="1325563"/>
          </a:xfrm>
        </p:spPr>
        <p:txBody>
          <a:bodyPr/>
          <a:lstStyle/>
          <a:p>
            <a:r>
              <a:rPr lang="en-US" altLang="ko-KR" dirty="0">
                <a:solidFill>
                  <a:srgbClr val="00B0F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vector</a:t>
            </a:r>
            <a:r>
              <a:rPr lang="ko-KR" altLang="en-US" dirty="0">
                <a:solidFill>
                  <a:srgbClr val="00B0F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 사용하기</a:t>
            </a:r>
          </a:p>
        </p:txBody>
      </p:sp>
    </p:spTree>
    <p:extLst>
      <p:ext uri="{BB962C8B-B14F-4D97-AF65-F5344CB8AC3E}">
        <p14:creationId xmlns:p14="http://schemas.microsoft.com/office/powerpoint/2010/main" val="111118958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3844FCF6-BE70-EB8E-4D4C-0BDDA6F711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6888"/>
            <a:ext cx="10515600" cy="4809067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배열의 요소를 </a:t>
            </a:r>
            <a:r>
              <a:rPr lang="ko-KR" altLang="en-US" dirty="0" err="1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가르키는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ko-KR" altLang="en-US" b="1" dirty="0">
                <a:solidFill>
                  <a:schemeClr val="accent2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포인터</a:t>
            </a:r>
            <a:r>
              <a:rPr lang="en-US" altLang="ko-KR" b="1" dirty="0">
                <a:solidFill>
                  <a:schemeClr val="accent2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!</a:t>
            </a:r>
            <a:br>
              <a:rPr lang="en-US" altLang="ko-KR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</a:br>
            <a:endParaRPr lang="en-US" altLang="ko-KR" sz="2400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>
              <a:lnSpc>
                <a:spcPct val="120000"/>
              </a:lnSpc>
            </a:pP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예제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1 ) 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벡터의 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iterator</a:t>
            </a:r>
          </a:p>
          <a:p>
            <a:pPr lvl="1">
              <a:lnSpc>
                <a:spcPct val="120000"/>
              </a:lnSpc>
            </a:pPr>
            <a:r>
              <a:rPr lang="en-US" altLang="ko-KR" dirty="0" err="1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v.erase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(</a:t>
            </a:r>
            <a:r>
              <a:rPr lang="en-US" altLang="ko-KR" dirty="0" err="1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v.begin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() + 1, </a:t>
            </a:r>
            <a:r>
              <a:rPr lang="en-US" altLang="ko-KR" dirty="0" err="1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v.begin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() + 3); </a:t>
            </a:r>
            <a:r>
              <a:rPr lang="en-US" altLang="ko-KR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// 1	 ~ 2</a:t>
            </a:r>
            <a:r>
              <a:rPr lang="ko-KR" altLang="en-US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번 인덱스 삭제</a:t>
            </a:r>
            <a:endParaRPr lang="en-US" altLang="ko-KR" dirty="0">
              <a:solidFill>
                <a:srgbClr val="008000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lvl="1">
              <a:lnSpc>
                <a:spcPct val="120000"/>
              </a:lnSpc>
            </a:pPr>
            <a:r>
              <a:rPr lang="en-US" altLang="ko-KR" dirty="0" err="1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v.begin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() -&gt; 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벡터의 시작점의 포인터를 반환</a:t>
            </a:r>
            <a:b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</a:br>
            <a:endParaRPr lang="en-US" altLang="ko-KR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>
              <a:lnSpc>
                <a:spcPct val="120000"/>
              </a:lnSpc>
            </a:pP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예제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2) 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배열의 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iterator</a:t>
            </a:r>
          </a:p>
          <a:p>
            <a:pPr lvl="1">
              <a:lnSpc>
                <a:spcPct val="120000"/>
              </a:lnSpc>
            </a:pP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int numbers[10];</a:t>
            </a:r>
          </a:p>
          <a:p>
            <a:pPr lvl="1">
              <a:lnSpc>
                <a:spcPct val="120000"/>
              </a:lnSpc>
            </a:pP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numbers -&gt; 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배열의 시작점의 포인터</a:t>
            </a:r>
            <a:endParaRPr lang="en-US" altLang="ko-KR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7B30A734-DDCA-7AFE-AA4F-048B2FC07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647"/>
            <a:ext cx="10515600" cy="1325563"/>
          </a:xfrm>
        </p:spPr>
        <p:txBody>
          <a:bodyPr/>
          <a:lstStyle/>
          <a:p>
            <a:r>
              <a:rPr lang="en-US" altLang="ko-KR" dirty="0">
                <a:solidFill>
                  <a:srgbClr val="00B0F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iterator (</a:t>
            </a:r>
            <a:r>
              <a:rPr lang="ko-KR" altLang="en-US" dirty="0">
                <a:solidFill>
                  <a:srgbClr val="00B0F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반복자</a:t>
            </a:r>
            <a:r>
              <a:rPr lang="en-US" altLang="ko-KR" dirty="0">
                <a:solidFill>
                  <a:srgbClr val="00B0F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)</a:t>
            </a:r>
            <a:endParaRPr lang="ko-KR" altLang="en-US" dirty="0">
              <a:solidFill>
                <a:srgbClr val="00B0F0"/>
              </a:solidFill>
              <a:latin typeface="Kim jung chul Gothic Bold" panose="020B0803000000000000" pitchFamily="50" charset="-127"/>
              <a:ea typeface="Kim jung chul Gothic Bold" panose="020B08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32302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내용 개체 틀 2">
            <a:extLst>
              <a:ext uri="{FF2B5EF4-FFF2-40B4-BE49-F238E27FC236}">
                <a16:creationId xmlns:a16="http://schemas.microsoft.com/office/drawing/2014/main" id="{C9D6F8F3-A1AB-61D7-1CD5-1E11CA346B5C}"/>
              </a:ext>
            </a:extLst>
          </p:cNvPr>
          <p:cNvSpPr txBox="1">
            <a:spLocks/>
          </p:cNvSpPr>
          <p:nvPr/>
        </p:nvSpPr>
        <p:spPr>
          <a:xfrm>
            <a:off x="838374" y="1748238"/>
            <a:ext cx="10047340" cy="41897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>
                <a:solidFill>
                  <a:schemeClr val="accent3">
                    <a:lumMod val="50000"/>
                  </a:schemeClr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방법 </a:t>
            </a:r>
            <a:r>
              <a:rPr lang="en-US" altLang="ko-KR" dirty="0">
                <a:solidFill>
                  <a:schemeClr val="accent3">
                    <a:lumMod val="50000"/>
                  </a:schemeClr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1 – </a:t>
            </a:r>
            <a:r>
              <a:rPr lang="ko-KR" altLang="en-US" dirty="0">
                <a:solidFill>
                  <a:schemeClr val="accent3">
                    <a:lumMod val="50000"/>
                  </a:schemeClr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선언과 초기화가 분리되어 있는 경우</a:t>
            </a:r>
            <a:endParaRPr lang="en-US" altLang="ko-KR" dirty="0">
              <a:solidFill>
                <a:schemeClr val="accent3">
                  <a:lumMod val="50000"/>
                </a:schemeClr>
              </a:solidFill>
              <a:latin typeface="Kim jung chul Gothic Bold" panose="020B0803000000000000" pitchFamily="50" charset="-127"/>
              <a:ea typeface="Kim jung chul Gothic Bold" panose="020B0803000000000000" pitchFamily="50" charset="-127"/>
            </a:endParaRPr>
          </a:p>
          <a:p>
            <a:pPr marL="0" indent="0">
              <a:buNone/>
            </a:pPr>
            <a:endParaRPr lang="en-US" altLang="ko-KR" sz="1800" dirty="0">
              <a:solidFill>
                <a:srgbClr val="008000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indent="0">
              <a:buNone/>
            </a:pPr>
            <a:r>
              <a:rPr lang="en-US" altLang="ko-KR" sz="20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// </a:t>
            </a:r>
            <a:r>
              <a:rPr lang="ko-KR" altLang="en-US" sz="20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배열의 선언</a:t>
            </a:r>
            <a:endParaRPr lang="ko-KR" altLang="en-US" sz="2000" dirty="0">
              <a:solidFill>
                <a:srgbClr val="000000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indent="0">
              <a:buNone/>
            </a:pPr>
            <a:r>
              <a:rPr lang="en-US" altLang="ko-KR" sz="20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std::</a:t>
            </a:r>
            <a:r>
              <a:rPr lang="en-US" altLang="ko-KR" sz="2000" dirty="0">
                <a:solidFill>
                  <a:srgbClr val="2B91A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string</a:t>
            </a:r>
            <a:r>
              <a:rPr lang="en-US" altLang="ko-KR" sz="20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fruit[3];</a:t>
            </a:r>
          </a:p>
          <a:p>
            <a:pPr marL="0" indent="0">
              <a:buNone/>
            </a:pPr>
            <a:endParaRPr lang="ko-KR" altLang="en-US" sz="2000" dirty="0">
              <a:solidFill>
                <a:srgbClr val="000000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indent="0">
              <a:buNone/>
            </a:pPr>
            <a:r>
              <a:rPr lang="en-US" altLang="ko-KR" sz="20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//</a:t>
            </a:r>
            <a:r>
              <a:rPr lang="ko-KR" altLang="en-US" sz="20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배열의 초기화</a:t>
            </a:r>
            <a:endParaRPr lang="ko-KR" altLang="en-US" sz="2000" dirty="0">
              <a:solidFill>
                <a:srgbClr val="000000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indent="0">
              <a:buNone/>
            </a:pPr>
            <a:r>
              <a:rPr lang="en-US" altLang="ko-KR" sz="20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fruit[0] </a:t>
            </a:r>
            <a:r>
              <a:rPr lang="en-US" altLang="ko-KR" sz="2000" dirty="0">
                <a:solidFill>
                  <a:srgbClr val="00808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=</a:t>
            </a:r>
            <a:r>
              <a:rPr lang="en-US" altLang="ko-KR" sz="20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en-US" altLang="ko-KR" sz="2000" dirty="0">
                <a:solidFill>
                  <a:srgbClr val="A31515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"apple"</a:t>
            </a:r>
            <a:r>
              <a:rPr lang="en-US" altLang="ko-KR" sz="20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;</a:t>
            </a:r>
          </a:p>
          <a:p>
            <a:pPr marL="0" indent="0">
              <a:buNone/>
            </a:pPr>
            <a:r>
              <a:rPr lang="en-US" altLang="ko-KR" sz="20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fruit[1] </a:t>
            </a:r>
            <a:r>
              <a:rPr lang="en-US" altLang="ko-KR" sz="2000" dirty="0">
                <a:solidFill>
                  <a:srgbClr val="00808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=</a:t>
            </a:r>
            <a:r>
              <a:rPr lang="en-US" altLang="ko-KR" sz="20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en-US" altLang="ko-KR" sz="2000" dirty="0">
                <a:solidFill>
                  <a:srgbClr val="A31515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"banana"</a:t>
            </a:r>
            <a:r>
              <a:rPr lang="en-US" altLang="ko-KR" sz="20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;</a:t>
            </a:r>
          </a:p>
          <a:p>
            <a:pPr marL="0" indent="0">
              <a:buNone/>
            </a:pPr>
            <a:r>
              <a:rPr lang="en-US" altLang="ko-KR" sz="20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fruit[2] </a:t>
            </a:r>
            <a:r>
              <a:rPr lang="en-US" altLang="ko-KR" sz="2000" dirty="0">
                <a:solidFill>
                  <a:srgbClr val="00808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=</a:t>
            </a:r>
            <a:r>
              <a:rPr lang="en-US" altLang="ko-KR" sz="20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en-US" altLang="ko-KR" sz="2000" dirty="0">
                <a:solidFill>
                  <a:srgbClr val="A31515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"orange"</a:t>
            </a:r>
            <a:r>
              <a:rPr lang="en-US" altLang="ko-KR" sz="20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;</a:t>
            </a:r>
            <a:endParaRPr lang="en-US" altLang="ko-KR" sz="2000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</p:txBody>
      </p:sp>
      <p:sp>
        <p:nvSpPr>
          <p:cNvPr id="57" name="제목 1">
            <a:extLst>
              <a:ext uri="{FF2B5EF4-FFF2-40B4-BE49-F238E27FC236}">
                <a16:creationId xmlns:a16="http://schemas.microsoft.com/office/drawing/2014/main" id="{2A258EC8-4BEF-CC83-7B7D-43A3B7EB6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647"/>
            <a:ext cx="10515600" cy="1325563"/>
          </a:xfrm>
        </p:spPr>
        <p:txBody>
          <a:bodyPr/>
          <a:lstStyle/>
          <a:p>
            <a:r>
              <a:rPr lang="ko-KR" altLang="en-US" dirty="0">
                <a:solidFill>
                  <a:srgbClr val="00B0F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배열의 선언 및 초기화</a:t>
            </a:r>
          </a:p>
        </p:txBody>
      </p:sp>
    </p:spTree>
    <p:extLst>
      <p:ext uri="{BB962C8B-B14F-4D97-AF65-F5344CB8AC3E}">
        <p14:creationId xmlns:p14="http://schemas.microsoft.com/office/powerpoint/2010/main" val="274435277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9CFF4454-8D0D-2A08-7AC2-9E9E2172DC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0113224"/>
              </p:ext>
            </p:extLst>
          </p:nvPr>
        </p:nvGraphicFramePr>
        <p:xfrm>
          <a:off x="838200" y="1825625"/>
          <a:ext cx="10515597" cy="3778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7516">
                  <a:extLst>
                    <a:ext uri="{9D8B030D-6E8A-4147-A177-3AD203B41FA5}">
                      <a16:colId xmlns:a16="http://schemas.microsoft.com/office/drawing/2014/main" val="26061372"/>
                    </a:ext>
                  </a:extLst>
                </a:gridCol>
                <a:gridCol w="4085303">
                  <a:extLst>
                    <a:ext uri="{9D8B030D-6E8A-4147-A177-3AD203B41FA5}">
                      <a16:colId xmlns:a16="http://schemas.microsoft.com/office/drawing/2014/main" val="4195741056"/>
                    </a:ext>
                  </a:extLst>
                </a:gridCol>
                <a:gridCol w="4672778">
                  <a:extLst>
                    <a:ext uri="{9D8B030D-6E8A-4147-A177-3AD203B41FA5}">
                      <a16:colId xmlns:a16="http://schemas.microsoft.com/office/drawing/2014/main" val="3597846531"/>
                    </a:ext>
                  </a:extLst>
                </a:gridCol>
              </a:tblGrid>
              <a:tr h="755752"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Array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Vector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6093918"/>
                  </a:ext>
                </a:extLst>
              </a:tr>
              <a:tr h="7557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타입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기본적 자료구조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STL </a:t>
                      </a:r>
                      <a:r>
                        <a:rPr lang="ko-KR" altLang="en-US" sz="2400" dirty="0"/>
                        <a:t>컨테이너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62832727"/>
                  </a:ext>
                </a:extLst>
              </a:tr>
              <a:tr h="7557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메모리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err="1"/>
                        <a:t>선언시</a:t>
                      </a:r>
                      <a:r>
                        <a:rPr lang="ko-KR" altLang="en-US" sz="2400" dirty="0"/>
                        <a:t> 메모리 고정됨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메모리 재할당 용이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3716194"/>
                  </a:ext>
                </a:extLst>
              </a:tr>
              <a:tr h="7557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접근방식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Index</a:t>
                      </a:r>
                      <a:r>
                        <a:rPr lang="ko-KR" altLang="en-US" sz="2400" dirty="0"/>
                        <a:t>기반 랜덤접근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Iterator </a:t>
                      </a:r>
                      <a:r>
                        <a:rPr lang="ko-KR" altLang="en-US" sz="2400" dirty="0"/>
                        <a:t>기반 랜덤 접근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6914500"/>
                  </a:ext>
                </a:extLst>
              </a:tr>
              <a:tr h="7557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접근속도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빠름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느림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2985481"/>
                  </a:ext>
                </a:extLst>
              </a:tr>
            </a:tbl>
          </a:graphicData>
        </a:graphic>
      </p:graphicFrame>
      <p:sp>
        <p:nvSpPr>
          <p:cNvPr id="9" name="제목 1">
            <a:extLst>
              <a:ext uri="{FF2B5EF4-FFF2-40B4-BE49-F238E27FC236}">
                <a16:creationId xmlns:a16="http://schemas.microsoft.com/office/drawing/2014/main" id="{7B30A734-DDCA-7AFE-AA4F-048B2FC07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647"/>
            <a:ext cx="10515600" cy="1325563"/>
          </a:xfrm>
        </p:spPr>
        <p:txBody>
          <a:bodyPr/>
          <a:lstStyle/>
          <a:p>
            <a:r>
              <a:rPr lang="en-US" altLang="ko-KR" dirty="0">
                <a:solidFill>
                  <a:srgbClr val="00B0F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Array</a:t>
            </a:r>
            <a:r>
              <a:rPr lang="ko-KR" altLang="en-US" dirty="0">
                <a:solidFill>
                  <a:srgbClr val="00B0F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와 </a:t>
            </a:r>
            <a:r>
              <a:rPr lang="en-US" altLang="ko-KR" dirty="0">
                <a:solidFill>
                  <a:srgbClr val="00B0F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Vector</a:t>
            </a:r>
            <a:r>
              <a:rPr lang="ko-KR" altLang="en-US" dirty="0">
                <a:solidFill>
                  <a:srgbClr val="00B0F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의 비교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61737F-5378-3D90-3991-7B6445F4F20A}"/>
              </a:ext>
            </a:extLst>
          </p:cNvPr>
          <p:cNvSpPr txBox="1"/>
          <p:nvPr/>
        </p:nvSpPr>
        <p:spPr>
          <a:xfrm>
            <a:off x="838200" y="5899328"/>
            <a:ext cx="1051559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600" b="0" i="1" dirty="0">
                <a:solidFill>
                  <a:srgbClr val="555555"/>
                </a:solidFill>
                <a:effectLst/>
                <a:latin typeface="AppleSDGothicNeo"/>
              </a:rPr>
              <a:t>*랜덤접근 </a:t>
            </a:r>
            <a:r>
              <a:rPr lang="en-US" altLang="ko-KR" sz="1600" b="0" i="1" dirty="0">
                <a:solidFill>
                  <a:srgbClr val="555555"/>
                </a:solidFill>
                <a:effectLst/>
                <a:latin typeface="AppleSDGothicNeo"/>
              </a:rPr>
              <a:t>(Random Access)</a:t>
            </a:r>
            <a:endParaRPr lang="ko-KR" altLang="en-US" sz="1600" b="0" i="0" dirty="0">
              <a:solidFill>
                <a:srgbClr val="555555"/>
              </a:solidFill>
              <a:effectLst/>
              <a:latin typeface="AppleSDGothicNeo"/>
            </a:endParaRPr>
          </a:p>
          <a:p>
            <a:pPr algn="l"/>
            <a:r>
              <a:rPr lang="ko-KR" altLang="en-US" sz="1600" b="0" i="1" dirty="0">
                <a:solidFill>
                  <a:srgbClr val="666666"/>
                </a:solidFill>
                <a:effectLst/>
                <a:latin typeface="AppleSDGothicNeo"/>
              </a:rPr>
              <a:t>무작위가 아닌 어디로든 똑같은 시간으로 접근 가능하다는 의미로서</a:t>
            </a:r>
            <a:r>
              <a:rPr lang="en-US" altLang="ko-KR" sz="1600" b="0" i="1" dirty="0">
                <a:solidFill>
                  <a:srgbClr val="666666"/>
                </a:solidFill>
                <a:effectLst/>
                <a:latin typeface="AppleSDGothicNeo"/>
              </a:rPr>
              <a:t>, </a:t>
            </a:r>
            <a:r>
              <a:rPr lang="ko-KR" altLang="en-US" sz="1600" b="0" i="1" dirty="0">
                <a:solidFill>
                  <a:srgbClr val="666666"/>
                </a:solidFill>
                <a:effectLst/>
                <a:latin typeface="AppleSDGothicNeo"/>
              </a:rPr>
              <a:t>메모리의 주소만 알고 그곳을 지정하면 별다른 지연 없이 바로 접근할 수 있다는 의미</a:t>
            </a:r>
            <a:endParaRPr lang="ko-KR" altLang="en-US" sz="1600" b="0" i="0" dirty="0">
              <a:solidFill>
                <a:srgbClr val="555555"/>
              </a:solidFill>
              <a:effectLst/>
              <a:latin typeface="AppleSDGothicNeo"/>
            </a:endParaRPr>
          </a:p>
          <a:p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06584484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>
                <a:solidFill>
                  <a:schemeClr val="accent4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실습</a:t>
            </a:r>
            <a:r>
              <a:rPr lang="en-US" altLang="ko-KR" dirty="0">
                <a:solidFill>
                  <a:schemeClr val="accent4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8 vector</a:t>
            </a:r>
            <a:r>
              <a:rPr lang="ko-KR" altLang="en-US" dirty="0">
                <a:solidFill>
                  <a:schemeClr val="accent4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 중복삭제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ko-KR" altLang="en-US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벡터의 </a:t>
            </a:r>
            <a:r>
              <a:rPr lang="en-US" altLang="ko-KR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iterator</a:t>
            </a:r>
            <a:r>
              <a:rPr lang="ko-KR" altLang="en-US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를 사용해서 아래 문제를 해결하기</a:t>
            </a:r>
            <a:endParaRPr lang="en-US" altLang="ko-KR" sz="2400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457200" indent="-457200">
              <a:lnSpc>
                <a:spcPct val="120000"/>
              </a:lnSpc>
              <a:buAutoNum type="arabicParenBoth"/>
            </a:pPr>
            <a:endParaRPr lang="en-US" altLang="ko-KR" sz="2400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std::vector&lt;int&gt; </a:t>
            </a:r>
            <a:r>
              <a:rPr lang="en-US" altLang="ko-KR" sz="2400" dirty="0" err="1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myVector</a:t>
            </a:r>
            <a:r>
              <a:rPr lang="en-US" altLang="ko-KR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= {10, 20, 30, 20, 40, 10, 50};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ko-KR" sz="2400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ko-KR" altLang="en-US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결과 </a:t>
            </a:r>
            <a:r>
              <a:rPr lang="en-US" altLang="ko-KR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: {10, 20, 30, 40, 50};</a:t>
            </a:r>
            <a:endParaRPr lang="ko-KR" altLang="en-US" sz="2400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4679488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>
                <a:solidFill>
                  <a:schemeClr val="accent4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실습</a:t>
            </a:r>
            <a:r>
              <a:rPr lang="en-US" altLang="ko-KR" dirty="0">
                <a:solidFill>
                  <a:schemeClr val="accent4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8 2</a:t>
            </a:r>
            <a:r>
              <a:rPr lang="ko-KR" altLang="en-US" dirty="0">
                <a:solidFill>
                  <a:schemeClr val="accent4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차원 배열 복습 </a:t>
            </a:r>
            <a:r>
              <a:rPr lang="en-US" altLang="ko-KR" dirty="0">
                <a:solidFill>
                  <a:schemeClr val="accent4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- </a:t>
            </a:r>
            <a:r>
              <a:rPr lang="ko-KR" altLang="en-US" dirty="0">
                <a:solidFill>
                  <a:schemeClr val="accent4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행렬 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ko-KR" altLang="en-US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입력 </a:t>
            </a:r>
            <a:r>
              <a:rPr lang="en-US" altLang="ko-KR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: 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ko-KR" sz="2400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indent="0">
              <a:lnSpc>
                <a:spcPct val="120000"/>
              </a:lnSpc>
              <a:buNone/>
            </a:pPr>
            <a:endParaRPr lang="en-US" altLang="ko-KR" sz="2400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ko-KR" altLang="en-US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결과 </a:t>
            </a:r>
            <a:r>
              <a:rPr lang="en-US" altLang="ko-KR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: </a:t>
            </a:r>
            <a:endParaRPr lang="ko-KR" altLang="en-US" sz="2400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C8FB48A-1467-CA16-0AFD-A412A611DD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4725" y="3705577"/>
            <a:ext cx="1362265" cy="305795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F3B006D-8AB1-8865-7A30-3C3E1DED56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4725" y="1825625"/>
            <a:ext cx="3658111" cy="1810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551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내용 개체 틀 2">
            <a:extLst>
              <a:ext uri="{FF2B5EF4-FFF2-40B4-BE49-F238E27FC236}">
                <a16:creationId xmlns:a16="http://schemas.microsoft.com/office/drawing/2014/main" id="{C9D6F8F3-A1AB-61D7-1CD5-1E11CA346B5C}"/>
              </a:ext>
            </a:extLst>
          </p:cNvPr>
          <p:cNvSpPr txBox="1">
            <a:spLocks/>
          </p:cNvSpPr>
          <p:nvPr/>
        </p:nvSpPr>
        <p:spPr>
          <a:xfrm>
            <a:off x="838200" y="1748238"/>
            <a:ext cx="10047340" cy="41897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>
                <a:solidFill>
                  <a:schemeClr val="accent3">
                    <a:lumMod val="50000"/>
                  </a:schemeClr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방법 </a:t>
            </a:r>
            <a:r>
              <a:rPr lang="en-US" altLang="ko-KR" dirty="0">
                <a:solidFill>
                  <a:schemeClr val="accent3">
                    <a:lumMod val="50000"/>
                  </a:schemeClr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2 – </a:t>
            </a:r>
            <a:r>
              <a:rPr lang="ko-KR" altLang="en-US" dirty="0">
                <a:solidFill>
                  <a:schemeClr val="accent3">
                    <a:lumMod val="50000"/>
                  </a:schemeClr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선언과 초기화를 동시에 하는 경우</a:t>
            </a:r>
            <a:endParaRPr lang="en-US" altLang="ko-KR" dirty="0">
              <a:solidFill>
                <a:schemeClr val="accent3">
                  <a:lumMod val="50000"/>
                </a:schemeClr>
              </a:solidFill>
              <a:latin typeface="Kim jung chul Gothic Bold" panose="020B0803000000000000" pitchFamily="50" charset="-127"/>
              <a:ea typeface="Kim jung chul Gothic Bold" panose="020B0803000000000000" pitchFamily="50" charset="-127"/>
            </a:endParaRPr>
          </a:p>
          <a:p>
            <a:pPr marL="0" indent="0">
              <a:buNone/>
            </a:pPr>
            <a:endParaRPr lang="en-US" altLang="ko-KR" sz="1800" dirty="0">
              <a:solidFill>
                <a:srgbClr val="008000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indent="0">
              <a:buNone/>
            </a:pPr>
            <a:r>
              <a:rPr lang="en-US" altLang="ko-KR" sz="20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// </a:t>
            </a:r>
            <a:r>
              <a:rPr lang="ko-KR" altLang="en-US" sz="20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배열의 선언 </a:t>
            </a:r>
            <a:r>
              <a:rPr lang="en-US" altLang="ko-KR" sz="20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&amp; </a:t>
            </a:r>
            <a:r>
              <a:rPr lang="ko-KR" altLang="en-US" sz="20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초기화</a:t>
            </a:r>
            <a:endParaRPr lang="ko-KR" altLang="en-US" sz="2000" dirty="0">
              <a:solidFill>
                <a:srgbClr val="000000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indent="0">
              <a:buNone/>
            </a:pPr>
            <a:r>
              <a:rPr lang="en-US" altLang="ko-KR" sz="20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std::</a:t>
            </a:r>
            <a:r>
              <a:rPr lang="en-US" altLang="ko-KR" sz="2000" dirty="0">
                <a:solidFill>
                  <a:srgbClr val="2B91A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string</a:t>
            </a:r>
            <a:r>
              <a:rPr lang="en-US" altLang="ko-KR" sz="20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fruit[] = { </a:t>
            </a:r>
            <a:r>
              <a:rPr lang="en-US" altLang="ko-KR" sz="2000" dirty="0">
                <a:solidFill>
                  <a:srgbClr val="A31515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"apple"</a:t>
            </a:r>
            <a:r>
              <a:rPr lang="en-US" altLang="ko-KR" sz="20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, </a:t>
            </a:r>
            <a:r>
              <a:rPr lang="en-US" altLang="ko-KR" sz="2000" dirty="0">
                <a:solidFill>
                  <a:srgbClr val="A31515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"banana"</a:t>
            </a:r>
            <a:r>
              <a:rPr lang="en-US" altLang="ko-KR" sz="20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, </a:t>
            </a:r>
            <a:r>
              <a:rPr lang="en-US" altLang="ko-KR" sz="2000" dirty="0">
                <a:solidFill>
                  <a:srgbClr val="A31515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"orange"</a:t>
            </a:r>
            <a:r>
              <a:rPr lang="en-US" altLang="ko-KR" sz="20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};</a:t>
            </a:r>
            <a:endParaRPr lang="en-US" altLang="ko-KR" sz="2000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</p:txBody>
      </p:sp>
      <p:sp>
        <p:nvSpPr>
          <p:cNvPr id="57" name="제목 1">
            <a:extLst>
              <a:ext uri="{FF2B5EF4-FFF2-40B4-BE49-F238E27FC236}">
                <a16:creationId xmlns:a16="http://schemas.microsoft.com/office/drawing/2014/main" id="{2A258EC8-4BEF-CC83-7B7D-43A3B7EB6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647"/>
            <a:ext cx="10515600" cy="1325563"/>
          </a:xfrm>
        </p:spPr>
        <p:txBody>
          <a:bodyPr/>
          <a:lstStyle/>
          <a:p>
            <a:r>
              <a:rPr lang="ko-KR" altLang="en-US" dirty="0">
                <a:solidFill>
                  <a:srgbClr val="00B0F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배열의 선언 및 초기화</a:t>
            </a:r>
          </a:p>
        </p:txBody>
      </p:sp>
    </p:spTree>
    <p:extLst>
      <p:ext uri="{BB962C8B-B14F-4D97-AF65-F5344CB8AC3E}">
        <p14:creationId xmlns:p14="http://schemas.microsoft.com/office/powerpoint/2010/main" val="15028370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내용 개체 틀 2">
            <a:extLst>
              <a:ext uri="{FF2B5EF4-FFF2-40B4-BE49-F238E27FC236}">
                <a16:creationId xmlns:a16="http://schemas.microsoft.com/office/drawing/2014/main" id="{C9D6F8F3-A1AB-61D7-1CD5-1E11CA346B5C}"/>
              </a:ext>
            </a:extLst>
          </p:cNvPr>
          <p:cNvSpPr txBox="1">
            <a:spLocks/>
          </p:cNvSpPr>
          <p:nvPr/>
        </p:nvSpPr>
        <p:spPr>
          <a:xfrm>
            <a:off x="838374" y="1748238"/>
            <a:ext cx="10047340" cy="41897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32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인덱스 </a:t>
            </a:r>
            <a:r>
              <a:rPr lang="en-US" altLang="ko-KR" sz="32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: </a:t>
            </a:r>
            <a:r>
              <a:rPr lang="ko-KR" altLang="en-US" sz="32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배열 안 원소의 순서</a:t>
            </a:r>
            <a:r>
              <a:rPr lang="en-US" altLang="ko-KR" sz="32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. </a:t>
            </a:r>
            <a:r>
              <a:rPr lang="en-US" altLang="ko-KR" sz="3200" dirty="0">
                <a:solidFill>
                  <a:schemeClr val="accent3">
                    <a:lumMod val="50000"/>
                  </a:schemeClr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[</a:t>
            </a:r>
            <a:r>
              <a:rPr lang="ko-KR" altLang="en-US" sz="3200" dirty="0">
                <a:solidFill>
                  <a:schemeClr val="accent3">
                    <a:lumMod val="50000"/>
                  </a:schemeClr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숫자</a:t>
            </a:r>
            <a:r>
              <a:rPr lang="en-US" altLang="ko-KR" sz="3200" dirty="0">
                <a:solidFill>
                  <a:schemeClr val="accent3">
                    <a:lumMod val="50000"/>
                  </a:schemeClr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]</a:t>
            </a:r>
            <a:r>
              <a:rPr lang="ko-KR" altLang="en-US" sz="3200" dirty="0">
                <a:solidFill>
                  <a:schemeClr val="accent3">
                    <a:lumMod val="50000"/>
                  </a:schemeClr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ko-KR" altLang="en-US" sz="32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형태 사용</a:t>
            </a:r>
            <a:r>
              <a:rPr lang="en-US" altLang="ko-KR" sz="32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. </a:t>
            </a:r>
          </a:p>
          <a:p>
            <a:pPr marL="0" indent="0">
              <a:buNone/>
            </a:pPr>
            <a:endParaRPr lang="en-US" altLang="ko-KR" sz="3200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indent="0">
              <a:buNone/>
            </a:pPr>
            <a:r>
              <a:rPr lang="ko-KR" altLang="en-US" sz="32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주의📌 인덱스는 </a:t>
            </a:r>
            <a:r>
              <a:rPr lang="en-US" altLang="ko-KR" sz="32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1</a:t>
            </a:r>
            <a:r>
              <a:rPr lang="ko-KR" altLang="en-US" sz="32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이 아닌 </a:t>
            </a:r>
            <a:r>
              <a:rPr lang="en-US" altLang="ko-KR" sz="3200" dirty="0">
                <a:solidFill>
                  <a:srgbClr val="FF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0</a:t>
            </a:r>
            <a:r>
              <a:rPr lang="ko-KR" altLang="en-US" sz="3200" dirty="0">
                <a:solidFill>
                  <a:srgbClr val="FF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부터 시작</a:t>
            </a:r>
            <a:endParaRPr lang="en-US" altLang="ko-KR" sz="3200" dirty="0">
              <a:solidFill>
                <a:srgbClr val="FF0000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indent="0">
              <a:buNone/>
            </a:pPr>
            <a:endParaRPr lang="en-US" altLang="ko-KR" sz="3200" dirty="0">
              <a:solidFill>
                <a:srgbClr val="FF0000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indent="0">
              <a:buNone/>
            </a:pPr>
            <a:r>
              <a:rPr lang="ko-KR" altLang="en-US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예시</a:t>
            </a:r>
            <a:r>
              <a:rPr lang="en-US" altLang="ko-KR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)</a:t>
            </a:r>
          </a:p>
          <a:p>
            <a:pPr marL="0" indent="0">
              <a:buNone/>
            </a:pPr>
            <a:r>
              <a:rPr lang="en-US" altLang="ko-KR" sz="20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std::</a:t>
            </a:r>
            <a:r>
              <a:rPr lang="en-US" altLang="ko-KR" sz="2000" dirty="0">
                <a:solidFill>
                  <a:srgbClr val="2B91A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string</a:t>
            </a:r>
            <a:r>
              <a:rPr lang="en-US" altLang="ko-KR" sz="20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fruit[] = { </a:t>
            </a:r>
            <a:r>
              <a:rPr lang="en-US" altLang="ko-KR" sz="2000" dirty="0">
                <a:solidFill>
                  <a:srgbClr val="A31515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"apple"</a:t>
            </a:r>
            <a:r>
              <a:rPr lang="en-US" altLang="ko-KR" sz="20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, </a:t>
            </a:r>
            <a:r>
              <a:rPr lang="en-US" altLang="ko-KR" sz="2000" dirty="0">
                <a:solidFill>
                  <a:srgbClr val="A31515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"banana"</a:t>
            </a:r>
            <a:r>
              <a:rPr lang="en-US" altLang="ko-KR" sz="20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, </a:t>
            </a:r>
            <a:r>
              <a:rPr lang="en-US" altLang="ko-KR" sz="2000" dirty="0">
                <a:solidFill>
                  <a:srgbClr val="A31515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"orange"</a:t>
            </a:r>
            <a:r>
              <a:rPr lang="en-US" altLang="ko-KR" sz="20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};</a:t>
            </a:r>
          </a:p>
          <a:p>
            <a:pPr marL="0" indent="0">
              <a:buNone/>
            </a:pPr>
            <a:r>
              <a:rPr lang="en-US" altLang="ko-KR" sz="20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std::</a:t>
            </a:r>
            <a:r>
              <a:rPr lang="en-US" altLang="ko-KR" sz="2000" dirty="0" err="1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cout</a:t>
            </a:r>
            <a:r>
              <a:rPr lang="en-US" altLang="ko-KR" sz="20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en-US" altLang="ko-KR" sz="2000" dirty="0">
                <a:solidFill>
                  <a:srgbClr val="00808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&lt;&lt;</a:t>
            </a:r>
            <a:r>
              <a:rPr lang="en-US" altLang="ko-KR" sz="20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highlight>
                  <a:srgbClr val="FFC000"/>
                </a:highlight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fruit[1]</a:t>
            </a:r>
            <a:r>
              <a:rPr lang="en-US" altLang="ko-KR" sz="20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en-US" altLang="ko-KR" sz="2000" dirty="0">
                <a:solidFill>
                  <a:srgbClr val="00808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&lt;&lt;</a:t>
            </a:r>
            <a:r>
              <a:rPr lang="en-US" altLang="ko-KR" sz="20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std::</a:t>
            </a:r>
            <a:r>
              <a:rPr lang="en-US" altLang="ko-KR" sz="2000" dirty="0" err="1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endl</a:t>
            </a:r>
            <a:r>
              <a:rPr lang="en-US" altLang="ko-KR" sz="20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;  </a:t>
            </a:r>
            <a:r>
              <a:rPr lang="en-US" altLang="ko-KR" sz="20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// “apple”</a:t>
            </a:r>
            <a:r>
              <a:rPr lang="ko-KR" altLang="en-US" sz="20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이 아닌 </a:t>
            </a:r>
            <a:r>
              <a:rPr lang="en-US" altLang="ko-KR" sz="20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“banana”</a:t>
            </a:r>
            <a:r>
              <a:rPr lang="ko-KR" altLang="en-US" sz="20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가 출력됨</a:t>
            </a:r>
            <a:endParaRPr lang="en-US" altLang="ko-KR" sz="2000" dirty="0">
              <a:solidFill>
                <a:srgbClr val="FF0000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</p:txBody>
      </p:sp>
      <p:sp>
        <p:nvSpPr>
          <p:cNvPr id="57" name="제목 1">
            <a:extLst>
              <a:ext uri="{FF2B5EF4-FFF2-40B4-BE49-F238E27FC236}">
                <a16:creationId xmlns:a16="http://schemas.microsoft.com/office/drawing/2014/main" id="{2A258EC8-4BEF-CC83-7B7D-43A3B7EB6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647"/>
            <a:ext cx="10515600" cy="1325563"/>
          </a:xfrm>
        </p:spPr>
        <p:txBody>
          <a:bodyPr/>
          <a:lstStyle/>
          <a:p>
            <a:r>
              <a:rPr lang="ko-KR" altLang="en-US" dirty="0">
                <a:solidFill>
                  <a:srgbClr val="00B0F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배열의 인덱싱</a:t>
            </a:r>
          </a:p>
        </p:txBody>
      </p:sp>
    </p:spTree>
    <p:extLst>
      <p:ext uri="{BB962C8B-B14F-4D97-AF65-F5344CB8AC3E}">
        <p14:creationId xmlns:p14="http://schemas.microsoft.com/office/powerpoint/2010/main" val="26979154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내용 개체 틀 2">
            <a:extLst>
              <a:ext uri="{FF2B5EF4-FFF2-40B4-BE49-F238E27FC236}">
                <a16:creationId xmlns:a16="http://schemas.microsoft.com/office/drawing/2014/main" id="{C9D6F8F3-A1AB-61D7-1CD5-1E11CA346B5C}"/>
              </a:ext>
            </a:extLst>
          </p:cNvPr>
          <p:cNvSpPr txBox="1">
            <a:spLocks/>
          </p:cNvSpPr>
          <p:nvPr/>
        </p:nvSpPr>
        <p:spPr>
          <a:xfrm>
            <a:off x="838374" y="1748238"/>
            <a:ext cx="10047340" cy="41897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std::</a:t>
            </a:r>
            <a:r>
              <a:rPr lang="en-US" altLang="ko-KR" sz="2000" dirty="0">
                <a:solidFill>
                  <a:srgbClr val="2B91A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string</a:t>
            </a:r>
            <a:r>
              <a:rPr lang="en-US" altLang="ko-KR" sz="20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fruit[3] = { </a:t>
            </a:r>
            <a:r>
              <a:rPr lang="en-US" altLang="ko-KR" sz="2000" dirty="0">
                <a:solidFill>
                  <a:srgbClr val="A31515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"apple"</a:t>
            </a:r>
            <a:r>
              <a:rPr lang="en-US" altLang="ko-KR" sz="20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, </a:t>
            </a:r>
            <a:r>
              <a:rPr lang="en-US" altLang="ko-KR" sz="2000" dirty="0">
                <a:solidFill>
                  <a:srgbClr val="A31515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"banana"</a:t>
            </a:r>
            <a:r>
              <a:rPr lang="en-US" altLang="ko-KR" sz="20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, </a:t>
            </a:r>
            <a:r>
              <a:rPr lang="en-US" altLang="ko-KR" sz="2000" dirty="0">
                <a:solidFill>
                  <a:srgbClr val="A31515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"orange"</a:t>
            </a:r>
            <a:r>
              <a:rPr lang="en-US" altLang="ko-KR" sz="20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};</a:t>
            </a:r>
          </a:p>
          <a:p>
            <a:pPr marL="0" indent="0">
              <a:buNone/>
            </a:pPr>
            <a:endParaRPr lang="ko-KR" altLang="en-US" sz="2000" dirty="0">
              <a:solidFill>
                <a:srgbClr val="000000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indent="0">
              <a:buNone/>
            </a:pPr>
            <a:r>
              <a:rPr lang="en-US" altLang="ko-KR" sz="2000" dirty="0">
                <a:solidFill>
                  <a:srgbClr val="0000F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for</a:t>
            </a:r>
            <a:r>
              <a:rPr lang="en-US" altLang="ko-KR" sz="20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(</a:t>
            </a:r>
            <a:r>
              <a:rPr lang="en-US" altLang="ko-KR" sz="2000" dirty="0">
                <a:solidFill>
                  <a:srgbClr val="0000F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int</a:t>
            </a:r>
            <a:r>
              <a:rPr lang="en-US" altLang="ko-KR" sz="20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en-US" altLang="ko-KR" sz="2000" dirty="0" err="1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i</a:t>
            </a:r>
            <a:r>
              <a:rPr lang="en-US" altLang="ko-KR" sz="20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= 0; </a:t>
            </a:r>
            <a:r>
              <a:rPr lang="en-US" altLang="ko-KR" sz="2000" dirty="0" err="1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i</a:t>
            </a:r>
            <a:r>
              <a:rPr lang="en-US" altLang="ko-KR" sz="20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&lt; </a:t>
            </a:r>
            <a:r>
              <a:rPr lang="en-US" altLang="ko-KR" sz="2000" dirty="0" err="1">
                <a:solidFill>
                  <a:srgbClr val="0000F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sizeof</a:t>
            </a:r>
            <a:r>
              <a:rPr lang="en-US" altLang="ko-KR" sz="20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(fruit) / </a:t>
            </a:r>
            <a:r>
              <a:rPr lang="en-US" altLang="ko-KR" sz="2000" dirty="0" err="1">
                <a:solidFill>
                  <a:srgbClr val="0000F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sizeof</a:t>
            </a:r>
            <a:r>
              <a:rPr lang="en-US" altLang="ko-KR" sz="20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(fruit[0]); </a:t>
            </a:r>
            <a:r>
              <a:rPr lang="en-US" altLang="ko-KR" sz="2000" dirty="0" err="1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i</a:t>
            </a:r>
            <a:r>
              <a:rPr lang="en-US" altLang="ko-KR" sz="20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++) {</a:t>
            </a:r>
          </a:p>
          <a:p>
            <a:pPr marL="0" indent="0">
              <a:buNone/>
            </a:pPr>
            <a:r>
              <a:rPr lang="en-US" altLang="ko-KR" sz="20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	std::</a:t>
            </a:r>
            <a:r>
              <a:rPr lang="en-US" altLang="ko-KR" sz="2000" dirty="0" err="1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cout</a:t>
            </a:r>
            <a:r>
              <a:rPr lang="en-US" altLang="ko-KR" sz="20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en-US" altLang="ko-KR" sz="2000" dirty="0">
                <a:solidFill>
                  <a:srgbClr val="00808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&lt;&lt;</a:t>
            </a:r>
            <a:r>
              <a:rPr lang="en-US" altLang="ko-KR" sz="20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fruit[</a:t>
            </a:r>
            <a:r>
              <a:rPr lang="en-US" altLang="ko-KR" sz="2000" dirty="0" err="1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i</a:t>
            </a:r>
            <a:r>
              <a:rPr lang="en-US" altLang="ko-KR" sz="20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] </a:t>
            </a:r>
            <a:r>
              <a:rPr lang="en-US" altLang="ko-KR" sz="2000" dirty="0">
                <a:solidFill>
                  <a:srgbClr val="00808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&lt;&lt;</a:t>
            </a:r>
            <a:r>
              <a:rPr lang="en-US" altLang="ko-KR" sz="20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std::</a:t>
            </a:r>
            <a:r>
              <a:rPr lang="en-US" altLang="ko-KR" sz="2000" dirty="0" err="1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endl</a:t>
            </a:r>
            <a:r>
              <a:rPr lang="en-US" altLang="ko-KR" sz="20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;</a:t>
            </a:r>
          </a:p>
          <a:p>
            <a:pPr marL="0" indent="0">
              <a:buNone/>
            </a:pPr>
            <a:r>
              <a:rPr lang="en-US" altLang="ko-KR" sz="20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}</a:t>
            </a:r>
          </a:p>
          <a:p>
            <a:pPr marL="0" indent="0">
              <a:buNone/>
            </a:pPr>
            <a:endParaRPr lang="en-US" altLang="ko-KR" sz="2000" dirty="0">
              <a:solidFill>
                <a:srgbClr val="000000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indent="0">
              <a:buNone/>
            </a:pPr>
            <a:endParaRPr lang="en-US" altLang="ko-KR" sz="2000" dirty="0">
              <a:solidFill>
                <a:srgbClr val="000000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indent="0">
              <a:buNone/>
            </a:pPr>
            <a:endParaRPr lang="en-US" altLang="ko-KR" sz="2000" dirty="0">
              <a:solidFill>
                <a:srgbClr val="000000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indent="0">
              <a:buNone/>
            </a:pPr>
            <a:r>
              <a:rPr lang="en-US" altLang="ko-KR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* </a:t>
            </a:r>
            <a:r>
              <a:rPr lang="en-US" altLang="ko-KR" sz="2200" dirty="0" err="1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sizeof</a:t>
            </a:r>
            <a:r>
              <a:rPr lang="en-US" altLang="ko-KR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: </a:t>
            </a:r>
            <a:r>
              <a:rPr lang="ko-KR" altLang="en-US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자료형 또는 변수의 크기를 </a:t>
            </a:r>
            <a:r>
              <a:rPr lang="en-US" altLang="ko-KR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byte</a:t>
            </a:r>
            <a:r>
              <a:rPr lang="ko-KR" altLang="en-US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단위로 반환</a:t>
            </a:r>
            <a:endParaRPr lang="en-US" altLang="ko-KR" sz="2200" dirty="0">
              <a:solidFill>
                <a:srgbClr val="000000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indent="0">
              <a:buNone/>
            </a:pPr>
            <a:endParaRPr lang="en-US" altLang="ko-KR" sz="2200" dirty="0">
              <a:solidFill>
                <a:srgbClr val="FF0000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</p:txBody>
      </p:sp>
      <p:sp>
        <p:nvSpPr>
          <p:cNvPr id="57" name="제목 1">
            <a:extLst>
              <a:ext uri="{FF2B5EF4-FFF2-40B4-BE49-F238E27FC236}">
                <a16:creationId xmlns:a16="http://schemas.microsoft.com/office/drawing/2014/main" id="{2A258EC8-4BEF-CC83-7B7D-43A3B7EB6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647"/>
            <a:ext cx="10515600" cy="1325563"/>
          </a:xfrm>
        </p:spPr>
        <p:txBody>
          <a:bodyPr/>
          <a:lstStyle/>
          <a:p>
            <a:r>
              <a:rPr lang="ko-KR" altLang="en-US" dirty="0">
                <a:solidFill>
                  <a:srgbClr val="00B0F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배열과 </a:t>
            </a:r>
            <a:r>
              <a:rPr lang="en-US" altLang="ko-KR" dirty="0">
                <a:solidFill>
                  <a:srgbClr val="00B0F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for</a:t>
            </a:r>
            <a:r>
              <a:rPr lang="ko-KR" altLang="en-US" dirty="0">
                <a:solidFill>
                  <a:srgbClr val="00B0F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문</a:t>
            </a:r>
          </a:p>
        </p:txBody>
      </p:sp>
    </p:spTree>
    <p:extLst>
      <p:ext uri="{BB962C8B-B14F-4D97-AF65-F5344CB8AC3E}">
        <p14:creationId xmlns:p14="http://schemas.microsoft.com/office/powerpoint/2010/main" val="24805548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내용 개체 틀 2">
            <a:extLst>
              <a:ext uri="{FF2B5EF4-FFF2-40B4-BE49-F238E27FC236}">
                <a16:creationId xmlns:a16="http://schemas.microsoft.com/office/drawing/2014/main" id="{C9D6F8F3-A1AB-61D7-1CD5-1E11CA346B5C}"/>
              </a:ext>
            </a:extLst>
          </p:cNvPr>
          <p:cNvSpPr txBox="1">
            <a:spLocks/>
          </p:cNvSpPr>
          <p:nvPr/>
        </p:nvSpPr>
        <p:spPr>
          <a:xfrm>
            <a:off x="838374" y="1748238"/>
            <a:ext cx="10047340" cy="41897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std::</a:t>
            </a:r>
            <a:r>
              <a:rPr lang="en-US" altLang="ko-KR" sz="2000" dirty="0">
                <a:solidFill>
                  <a:srgbClr val="2B91A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string</a:t>
            </a:r>
            <a:r>
              <a:rPr lang="en-US" altLang="ko-KR" sz="20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fruit[3] = { </a:t>
            </a:r>
            <a:r>
              <a:rPr lang="en-US" altLang="ko-KR" sz="2000" dirty="0">
                <a:solidFill>
                  <a:srgbClr val="A31515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"apple"</a:t>
            </a:r>
            <a:r>
              <a:rPr lang="en-US" altLang="ko-KR" sz="20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, </a:t>
            </a:r>
            <a:r>
              <a:rPr lang="en-US" altLang="ko-KR" sz="2000" dirty="0">
                <a:solidFill>
                  <a:srgbClr val="A31515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"banana"</a:t>
            </a:r>
            <a:r>
              <a:rPr lang="en-US" altLang="ko-KR" sz="20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, </a:t>
            </a:r>
            <a:r>
              <a:rPr lang="en-US" altLang="ko-KR" sz="2000" dirty="0">
                <a:solidFill>
                  <a:srgbClr val="A31515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"orange"</a:t>
            </a:r>
            <a:r>
              <a:rPr lang="en-US" altLang="ko-KR" sz="20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};</a:t>
            </a:r>
          </a:p>
          <a:p>
            <a:pPr marL="0" indent="0">
              <a:buNone/>
            </a:pPr>
            <a:endParaRPr lang="ko-KR" altLang="en-US" sz="2000" dirty="0">
              <a:solidFill>
                <a:srgbClr val="000000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indent="0">
              <a:buNone/>
            </a:pPr>
            <a:r>
              <a:rPr lang="en-US" altLang="ko-KR" sz="2000" dirty="0">
                <a:solidFill>
                  <a:srgbClr val="0000F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for</a:t>
            </a:r>
            <a:r>
              <a:rPr lang="en-US" altLang="ko-KR" sz="20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(std::</a:t>
            </a:r>
            <a:r>
              <a:rPr lang="en-US" altLang="ko-KR" sz="2000" dirty="0">
                <a:solidFill>
                  <a:srgbClr val="2B91A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string</a:t>
            </a:r>
            <a:r>
              <a:rPr lang="en-US" altLang="ko-KR" sz="20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en-US" altLang="ko-KR" sz="2000" dirty="0" err="1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fr</a:t>
            </a:r>
            <a:r>
              <a:rPr lang="en-US" altLang="ko-KR" sz="20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: fruit) {</a:t>
            </a:r>
          </a:p>
          <a:p>
            <a:pPr marL="0" indent="0">
              <a:buNone/>
            </a:pPr>
            <a:r>
              <a:rPr lang="en-US" altLang="ko-KR" sz="20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	std::</a:t>
            </a:r>
            <a:r>
              <a:rPr lang="en-US" altLang="ko-KR" sz="2000" dirty="0" err="1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cout</a:t>
            </a:r>
            <a:r>
              <a:rPr lang="en-US" altLang="ko-KR" sz="20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en-US" altLang="ko-KR" sz="2000" dirty="0">
                <a:solidFill>
                  <a:srgbClr val="00808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&lt;&lt;</a:t>
            </a:r>
            <a:r>
              <a:rPr lang="en-US" altLang="ko-KR" sz="20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en-US" altLang="ko-KR" sz="2000" dirty="0" err="1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fr</a:t>
            </a:r>
            <a:r>
              <a:rPr lang="en-US" altLang="ko-KR" sz="20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en-US" altLang="ko-KR" sz="2000" dirty="0">
                <a:solidFill>
                  <a:srgbClr val="00808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&lt;&lt;</a:t>
            </a:r>
            <a:r>
              <a:rPr lang="en-US" altLang="ko-KR" sz="20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std::</a:t>
            </a:r>
            <a:r>
              <a:rPr lang="en-US" altLang="ko-KR" sz="2000" dirty="0" err="1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endl</a:t>
            </a:r>
            <a:r>
              <a:rPr lang="en-US" altLang="ko-KR" sz="20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;</a:t>
            </a:r>
          </a:p>
          <a:p>
            <a:pPr marL="0" indent="0">
              <a:buNone/>
            </a:pPr>
            <a:r>
              <a:rPr lang="en-US" altLang="ko-KR" sz="20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}</a:t>
            </a:r>
          </a:p>
          <a:p>
            <a:pPr marL="0" indent="0">
              <a:buNone/>
            </a:pPr>
            <a:endParaRPr lang="en-US" altLang="ko-KR" sz="2000" dirty="0">
              <a:solidFill>
                <a:srgbClr val="000000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indent="0">
              <a:buNone/>
            </a:pPr>
            <a:endParaRPr lang="en-US" altLang="ko-KR" sz="2000" dirty="0">
              <a:solidFill>
                <a:srgbClr val="000000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indent="0">
              <a:buNone/>
            </a:pPr>
            <a:r>
              <a:rPr lang="en-US" altLang="ko-KR" sz="22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** </a:t>
            </a:r>
            <a:r>
              <a:rPr lang="ko-KR" altLang="en-US" sz="22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문법 </a:t>
            </a:r>
            <a:r>
              <a:rPr lang="en-US" altLang="ko-KR" sz="22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**</a:t>
            </a:r>
          </a:p>
          <a:p>
            <a:pPr marL="0" indent="0">
              <a:buNone/>
            </a:pPr>
            <a:r>
              <a:rPr lang="en-US" altLang="ko-KR" sz="2200" dirty="0">
                <a:solidFill>
                  <a:srgbClr val="0000F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for</a:t>
            </a:r>
            <a:r>
              <a:rPr lang="en-US" altLang="ko-KR" sz="22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( </a:t>
            </a:r>
            <a:r>
              <a:rPr lang="ko-KR" altLang="en-US" sz="2200" dirty="0">
                <a:solidFill>
                  <a:schemeClr val="bg2">
                    <a:lumMod val="50000"/>
                  </a:schemeClr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자료형</a:t>
            </a:r>
            <a:r>
              <a:rPr lang="ko-KR" altLang="en-US" sz="22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ko-KR" altLang="en-US" sz="2200" dirty="0">
                <a:solidFill>
                  <a:schemeClr val="accent1">
                    <a:lumMod val="75000"/>
                  </a:schemeClr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변수이름</a:t>
            </a:r>
            <a:r>
              <a:rPr lang="ko-KR" altLang="en-US" sz="22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en-US" altLang="ko-KR" sz="22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: </a:t>
            </a:r>
            <a:r>
              <a:rPr lang="ko-KR" altLang="en-US" sz="2200" dirty="0">
                <a:solidFill>
                  <a:schemeClr val="accent1">
                    <a:lumMod val="75000"/>
                  </a:schemeClr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배열</a:t>
            </a:r>
            <a:r>
              <a:rPr lang="ko-KR" altLang="en-US" sz="22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en-US" altLang="ko-KR" sz="22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) { }</a:t>
            </a:r>
          </a:p>
        </p:txBody>
      </p:sp>
      <p:sp>
        <p:nvSpPr>
          <p:cNvPr id="57" name="제목 1">
            <a:extLst>
              <a:ext uri="{FF2B5EF4-FFF2-40B4-BE49-F238E27FC236}">
                <a16:creationId xmlns:a16="http://schemas.microsoft.com/office/drawing/2014/main" id="{2A258EC8-4BEF-CC83-7B7D-43A3B7EB6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647"/>
            <a:ext cx="10515600" cy="1325563"/>
          </a:xfrm>
        </p:spPr>
        <p:txBody>
          <a:bodyPr/>
          <a:lstStyle/>
          <a:p>
            <a:r>
              <a:rPr lang="ko-KR" altLang="en-US" dirty="0">
                <a:solidFill>
                  <a:srgbClr val="00B0F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배열과 </a:t>
            </a:r>
            <a:r>
              <a:rPr lang="en-US" altLang="ko-KR" dirty="0">
                <a:solidFill>
                  <a:srgbClr val="00B0F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for-each</a:t>
            </a:r>
            <a:r>
              <a:rPr lang="ko-KR" altLang="en-US" dirty="0">
                <a:solidFill>
                  <a:srgbClr val="00B0F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문</a:t>
            </a:r>
          </a:p>
        </p:txBody>
      </p:sp>
    </p:spTree>
    <p:extLst>
      <p:ext uri="{BB962C8B-B14F-4D97-AF65-F5344CB8AC3E}">
        <p14:creationId xmlns:p14="http://schemas.microsoft.com/office/powerpoint/2010/main" val="32558607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>
                <a:solidFill>
                  <a:schemeClr val="accent4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실습</a:t>
            </a:r>
            <a:r>
              <a:rPr lang="en-US" altLang="ko-KR" dirty="0">
                <a:solidFill>
                  <a:schemeClr val="accent4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1 </a:t>
            </a:r>
            <a:r>
              <a:rPr lang="ko-KR" altLang="en-US" dirty="0">
                <a:solidFill>
                  <a:schemeClr val="accent4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배열과 인덱스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city</a:t>
            </a:r>
            <a:r>
              <a:rPr lang="ko-KR" altLang="en-US" dirty="0"/>
              <a:t>라는 배열 변수를 만들고</a:t>
            </a:r>
            <a:r>
              <a:rPr lang="en-US" altLang="ko-KR" dirty="0"/>
              <a:t>, 5</a:t>
            </a:r>
            <a:r>
              <a:rPr lang="ko-KR" altLang="en-US" dirty="0"/>
              <a:t>개의 나라 이름을 값으로 지정 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사용자가 </a:t>
            </a:r>
            <a:r>
              <a:rPr lang="en-US" altLang="ko-KR" dirty="0"/>
              <a:t>list</a:t>
            </a:r>
            <a:r>
              <a:rPr lang="ko-KR" altLang="en-US" dirty="0"/>
              <a:t>라고 입력하면 나라이름을 전부 출력</a:t>
            </a:r>
            <a:br>
              <a:rPr lang="en-US" altLang="ko-KR" dirty="0"/>
            </a:b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사용자가 나라이름을 입력하면 배열에서 나라이름을 찾아서 인덱스와 나라이름을 출력</a:t>
            </a:r>
            <a:br>
              <a:rPr lang="en-US" altLang="ko-KR" dirty="0"/>
            </a:b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사용자가 그 이외 다른 값을 입력하면 오류 메시지를 출력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623502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4230</TotalTime>
  <Words>2562</Words>
  <Application>Microsoft Office PowerPoint</Application>
  <PresentationFormat>와이드스크린</PresentationFormat>
  <Paragraphs>443</Paragraphs>
  <Slides>42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42</vt:i4>
      </vt:variant>
    </vt:vector>
  </HeadingPairs>
  <TitlesOfParts>
    <vt:vector size="50" baseType="lpstr">
      <vt:lpstr>AppleSDGothicNeo</vt:lpstr>
      <vt:lpstr>Kim jung chul Gothic Bold</vt:lpstr>
      <vt:lpstr>Kim jung chul Gothic Regular</vt:lpstr>
      <vt:lpstr>맑은 고딕</vt:lpstr>
      <vt:lpstr>Arial</vt:lpstr>
      <vt:lpstr>Arial Rounded MT Bold</vt:lpstr>
      <vt:lpstr>Cascadia Mono</vt:lpstr>
      <vt:lpstr>Office 테마</vt:lpstr>
      <vt:lpstr>PowerPoint 프레젠테이션</vt:lpstr>
      <vt:lpstr>배열</vt:lpstr>
      <vt:lpstr>배열 ??</vt:lpstr>
      <vt:lpstr>배열의 선언 및 초기화</vt:lpstr>
      <vt:lpstr>배열의 선언 및 초기화</vt:lpstr>
      <vt:lpstr>배열의 인덱싱</vt:lpstr>
      <vt:lpstr>배열과 for문</vt:lpstr>
      <vt:lpstr>배열과 for-each문</vt:lpstr>
      <vt:lpstr>실습1 배열과 인덱스</vt:lpstr>
      <vt:lpstr>다차원 배열</vt:lpstr>
      <vt:lpstr>다차원 배열</vt:lpstr>
      <vt:lpstr>실습2 다차원 배열</vt:lpstr>
      <vt:lpstr>포인터</vt:lpstr>
      <vt:lpstr>포인터 ??</vt:lpstr>
      <vt:lpstr>포인터 ??</vt:lpstr>
      <vt:lpstr>포인터 문법</vt:lpstr>
      <vt:lpstr>포인터 문법</vt:lpstr>
      <vt:lpstr>배열과 포인터</vt:lpstr>
      <vt:lpstr>포인터 사용 이유</vt:lpstr>
      <vt:lpstr>포인터 사용 이유</vt:lpstr>
      <vt:lpstr>실습3 포인터</vt:lpstr>
      <vt:lpstr>동적 배열</vt:lpstr>
      <vt:lpstr>동적 배열 ??</vt:lpstr>
      <vt:lpstr>동적 배열 – 선언과 할당</vt:lpstr>
      <vt:lpstr>동적 배열 – 사용과 해제(반납)</vt:lpstr>
      <vt:lpstr>실습4 동적 배열</vt:lpstr>
      <vt:lpstr>2차원 동적 배열</vt:lpstr>
      <vt:lpstr>실습5 2차원 동적 배열</vt:lpstr>
      <vt:lpstr>vector</vt:lpstr>
      <vt:lpstr>vector ??</vt:lpstr>
      <vt:lpstr>vector 사용하기</vt:lpstr>
      <vt:lpstr>vector 사용하기</vt:lpstr>
      <vt:lpstr>vector 사용하기</vt:lpstr>
      <vt:lpstr>vector 사용하기</vt:lpstr>
      <vt:lpstr>실습6 vector 복습 - vector 조작</vt:lpstr>
      <vt:lpstr>vector 사용하기</vt:lpstr>
      <vt:lpstr>실습7 vector 성능체크</vt:lpstr>
      <vt:lpstr>vector 사용하기</vt:lpstr>
      <vt:lpstr>iterator (반복자)</vt:lpstr>
      <vt:lpstr>Array와 Vector의 비교</vt:lpstr>
      <vt:lpstr>실습8 vector 중복삭제</vt:lpstr>
      <vt:lpstr>실습8 2차원 배열 복습 - 행렬 합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soyon6743@nate.com</dc:creator>
  <cp:lastModifiedBy>석화 정</cp:lastModifiedBy>
  <cp:revision>677</cp:revision>
  <dcterms:created xsi:type="dcterms:W3CDTF">2023-01-30T00:45:54Z</dcterms:created>
  <dcterms:modified xsi:type="dcterms:W3CDTF">2024-04-25T00:53:35Z</dcterms:modified>
</cp:coreProperties>
</file>