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25" r:id="rId2"/>
    <p:sldId id="258" r:id="rId3"/>
    <p:sldId id="257" r:id="rId4"/>
    <p:sldId id="301" r:id="rId5"/>
    <p:sldId id="334" r:id="rId6"/>
    <p:sldId id="300" r:id="rId7"/>
    <p:sldId id="306" r:id="rId8"/>
    <p:sldId id="314" r:id="rId9"/>
    <p:sldId id="315" r:id="rId10"/>
    <p:sldId id="321" r:id="rId11"/>
    <p:sldId id="308" r:id="rId12"/>
    <p:sldId id="307" r:id="rId13"/>
    <p:sldId id="317" r:id="rId14"/>
    <p:sldId id="337" r:id="rId15"/>
    <p:sldId id="336" r:id="rId16"/>
    <p:sldId id="335" r:id="rId17"/>
    <p:sldId id="316" r:id="rId18"/>
    <p:sldId id="311" r:id="rId19"/>
    <p:sldId id="358" r:id="rId20"/>
    <p:sldId id="313" r:id="rId21"/>
    <p:sldId id="322" r:id="rId22"/>
    <p:sldId id="323" r:id="rId23"/>
    <p:sldId id="339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3" r:id="rId32"/>
    <p:sldId id="355" r:id="rId33"/>
    <p:sldId id="356" r:id="rId34"/>
    <p:sldId id="343" r:id="rId35"/>
    <p:sldId id="340" r:id="rId36"/>
    <p:sldId id="344" r:id="rId37"/>
    <p:sldId id="327" r:id="rId38"/>
    <p:sldId id="320" r:id="rId39"/>
    <p:sldId id="312" r:id="rId40"/>
    <p:sldId id="318" r:id="rId41"/>
    <p:sldId id="357" r:id="rId42"/>
    <p:sldId id="319" r:id="rId43"/>
    <p:sldId id="324" r:id="rId44"/>
    <p:sldId id="328" r:id="rId45"/>
    <p:sldId id="326" r:id="rId46"/>
    <p:sldId id="329" r:id="rId47"/>
    <p:sldId id="331" r:id="rId48"/>
    <p:sldId id="332" r:id="rId49"/>
    <p:sldId id="333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93" autoAdjust="0"/>
    <p:restoredTop sz="79302" autoAdjust="0"/>
  </p:normalViewPr>
  <p:slideViewPr>
    <p:cSldViewPr snapToGrid="0">
      <p:cViewPr varScale="1">
        <p:scale>
          <a:sx n="88" d="100"/>
          <a:sy n="88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60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2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oto Sans KR"/>
              </a:rPr>
              <a:t>explicit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oto Sans KR"/>
              </a:rPr>
              <a:t>키워드는 자신이 원하지 않은 형변환이 일어나지 않도록 제한하는 키워드이다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3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9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정보 은닉이 목적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입출력 값에 대한 검사 또는 예외처리를 하거나</a:t>
            </a:r>
            <a:r>
              <a:rPr lang="en-US" altLang="ko-KR" dirty="0"/>
              <a:t>, </a:t>
            </a:r>
            <a:r>
              <a:rPr lang="ko-KR" altLang="en-US" dirty="0"/>
              <a:t>입출력 된 횟수를 계산하거나</a:t>
            </a:r>
            <a:r>
              <a:rPr lang="en-US" altLang="ko-KR" dirty="0"/>
              <a:t>, </a:t>
            </a:r>
            <a:r>
              <a:rPr lang="ko-KR" altLang="en-US" dirty="0"/>
              <a:t>상황에 따라 실제 값이 아닌 다른 값을 출력하거나 등등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93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44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0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05-10(Fri)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EEFC5BB3-4723-6F1C-1995-8C14E27D9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182" y="3639382"/>
            <a:ext cx="5332164" cy="683523"/>
          </a:xfrm>
        </p:spPr>
        <p:txBody>
          <a:bodyPr>
            <a:normAutofit/>
          </a:bodyPr>
          <a:lstStyle/>
          <a:p>
            <a:r>
              <a:rPr lang="ko-KR" altLang="en-US" b="1" spc="3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스마트 팩토리 입문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C72D3-B3D6-B846-0965-819851268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06" y="3602038"/>
            <a:ext cx="3021223" cy="456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7F8F40-2922-4218-C7D2-D1803711C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31E6-CADB-947A-ED8A-0764D7570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256" y="2667000"/>
            <a:ext cx="2996917" cy="93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00928" y="2719020"/>
            <a:ext cx="572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×</a:t>
            </a:r>
            <a:endParaRPr lang="ko-KR" altLang="en-US" sz="4800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398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장점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컴퓨터의 처리구조와 유사해 실행속도가 빠름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유지보수가 어려움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 순서가 정해져 있으므로 코드의 순서가 바뀌면 동일한 결과를 보장하기 어려움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절차지향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4313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실생활에서 우리가 인식할 수 있는 사물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(object)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는 상태와 동작을 가지고 있다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상태는 객체의 특징 값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객체의 동작은 객체가 취할 수 있는 동작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203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 지향 프로그래밍을 실현하기 위해 나온 개념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!</a:t>
            </a:r>
          </a:p>
          <a:p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사람이라는 </a:t>
            </a:r>
            <a:r>
              <a:rPr lang="ko-KR" altLang="en-US" sz="28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표현 하려한다면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성별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상황에 따른 행동 등을 정의할 수 있는 것들이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97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예제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45D91D-A1FE-9FBB-82C5-4B6CB5D0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913" y="1401210"/>
            <a:ext cx="3753374" cy="2543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70E520-EB8E-7E41-E18F-739E6596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1210"/>
            <a:ext cx="711616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9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863918"/>
            <a:ext cx="5860055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457200" lvl="1" indent="0">
              <a:buNone/>
            </a:pPr>
            <a:endParaRPr lang="ko-KR" altLang="en-US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접근 제어자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Position() { }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endParaRPr lang="ko-KR" altLang="en-US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printXY() {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std::cout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"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y;</a:t>
            </a:r>
          </a:p>
          <a:p>
            <a:pPr marL="914400" lvl="2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67892" y="1863918"/>
            <a:ext cx="4485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main() {</a:t>
            </a: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Position p;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047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2224216"/>
            <a:ext cx="5860055" cy="3924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400" dirty="0">
                <a:solidFill>
                  <a:srgbClr val="0000FF"/>
                </a:solidFill>
                <a:highlight>
                  <a:srgbClr val="FFFF00"/>
                </a:highlight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main() {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Position p;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 </a:t>
            </a:r>
            <a:r>
              <a:rPr lang="ko-KR" altLang="en-US" sz="24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</a:t>
            </a:r>
            <a:endParaRPr lang="en-US" altLang="ko-KR" sz="24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C361A-2B5D-73F3-0A08-AB963052D188}"/>
              </a:ext>
            </a:extLst>
          </p:cNvPr>
          <p:cNvSpPr txBox="1"/>
          <p:nvPr/>
        </p:nvSpPr>
        <p:spPr>
          <a:xfrm>
            <a:off x="838200" y="1476632"/>
            <a:ext cx="890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아무것도 선언하지 않아도 컴파일러가 자동으로 생성자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소멸자를 만들어 줌</a:t>
            </a:r>
          </a:p>
        </p:txBody>
      </p:sp>
    </p:spTree>
    <p:extLst>
      <p:ext uri="{BB962C8B-B14F-4D97-AF65-F5344CB8AC3E}">
        <p14:creationId xmlns:p14="http://schemas.microsoft.com/office/powerpoint/2010/main" val="249970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863918"/>
            <a:ext cx="1051560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this</a:t>
            </a:r>
            <a:endParaRPr lang="en-US" altLang="ko-KR" sz="4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클래스내에서 자기 자신을 가리키는 포인터</a:t>
            </a:r>
            <a:endParaRPr lang="en-US" altLang="ko-KR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</a:t>
            </a:r>
            <a:endParaRPr lang="ko-KR" altLang="en-US" sz="3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setX</a:t>
            </a: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(int x)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this-&gt;x = x;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65029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 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내에서 값을 저장하는 변수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메소드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내에 선언된 함수</a:t>
            </a: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생성자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생성될 때 자동으로 호출되는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소멸자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소멸될 때 자동으로 호출되는 메소드</a:t>
            </a: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클래스의 구조</a:t>
            </a:r>
          </a:p>
        </p:txBody>
      </p:sp>
    </p:spTree>
    <p:extLst>
      <p:ext uri="{BB962C8B-B14F-4D97-AF65-F5344CB8AC3E}">
        <p14:creationId xmlns:p14="http://schemas.microsoft.com/office/powerpoint/2010/main" val="3329331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고양이를 표현한다고 가정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속성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(property)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이름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나비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1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살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종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페르시안</a:t>
            </a: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행동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(method)</a:t>
            </a: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mew() 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울다</a:t>
            </a: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eat() 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먹는다</a:t>
            </a: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 예시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2E8B01-B7CE-45BD-5055-EF733ED59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3590"/>
            <a:ext cx="4584660" cy="305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432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0.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구조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은행에서 다루는 정보가 아래와 같을 때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클래스로 적절하게 묶어서 어떤 부분을 함수로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어떤 부분을 변수로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이름은 무엇으로 만들지 정해서 소스코드로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F785E-37A9-DA5B-CD49-3A5054077C87}"/>
              </a:ext>
            </a:extLst>
          </p:cNvPr>
          <p:cNvSpPr txBox="1"/>
          <p:nvPr/>
        </p:nvSpPr>
        <p:spPr>
          <a:xfrm>
            <a:off x="2781300" y="3824859"/>
            <a:ext cx="16754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 정보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고객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계좌번호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전화번호 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관리 지점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FA3BB-46F2-9F43-141C-9C1C2B7FA6EA}"/>
              </a:ext>
            </a:extLst>
          </p:cNvPr>
          <p:cNvSpPr txBox="1"/>
          <p:nvPr/>
        </p:nvSpPr>
        <p:spPr>
          <a:xfrm>
            <a:off x="4977459" y="3824859"/>
            <a:ext cx="1760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은행 정보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지점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고객 </a:t>
            </a:r>
            <a:r>
              <a:rPr lang="en-US" altLang="ko-KR" dirty="0"/>
              <a:t>ID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고객 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활성 계좌 수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49B77-D0BB-6C6E-06B8-2271AB7A9C7B}"/>
              </a:ext>
            </a:extLst>
          </p:cNvPr>
          <p:cNvSpPr txBox="1"/>
          <p:nvPr/>
        </p:nvSpPr>
        <p:spPr>
          <a:xfrm>
            <a:off x="7258577" y="3824859"/>
            <a:ext cx="19191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신규계좌 개설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계좌 확인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계좌 이체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고객 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지점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고객 정보 확인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지점 정보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76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</a:t>
            </a:r>
          </a:p>
        </p:txBody>
      </p:sp>
    </p:spTree>
    <p:extLst>
      <p:ext uri="{BB962C8B-B14F-4D97-AF65-F5344CB8AC3E}">
        <p14:creationId xmlns:p14="http://schemas.microsoft.com/office/powerpoint/2010/main" val="525407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클래스의 멤버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메소드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들의 접근 권한을 지정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public, protected, private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세 가지로 나뉨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7027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어디서나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해당 클래스 내에서만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Protected: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해당 클래스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&amp;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하위 클래스 내에서만 접근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   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 접근 제어자는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“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상속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”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이라는 개념을 배우고 자세히 알아볼 예정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접근 제어자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E38336C-7A1D-6D5A-002D-9454870722F6}"/>
              </a:ext>
            </a:extLst>
          </p:cNvPr>
          <p:cNvSpPr/>
          <p:nvPr/>
        </p:nvSpPr>
        <p:spPr>
          <a:xfrm>
            <a:off x="1317478" y="4259482"/>
            <a:ext cx="429743" cy="31251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6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</p:spTree>
    <p:extLst>
      <p:ext uri="{BB962C8B-B14F-4D97-AF65-F5344CB8AC3E}">
        <p14:creationId xmlns:p14="http://schemas.microsoft.com/office/powerpoint/2010/main" val="3424702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8139C5-B4A3-D276-1574-15C00400C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60"/>
          <a:stretch/>
        </p:blipFill>
        <p:spPr>
          <a:xfrm>
            <a:off x="788968" y="2584753"/>
            <a:ext cx="8398280" cy="351986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981EFBB-C3CD-B56B-848F-E451F7FECA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" b="80584"/>
          <a:stretch/>
        </p:blipFill>
        <p:spPr>
          <a:xfrm>
            <a:off x="788968" y="1534886"/>
            <a:ext cx="8398280" cy="104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7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31BC2-1CEF-8920-BE08-64C87704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4891"/>
            <a:ext cx="6211167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1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일반적으로 매개 변수가 없지만 기본값이 있는 매개변수를 가질 수 있다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4ED823-E017-A098-6077-D9C6A8C9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18000"/>
            <a:ext cx="10250751" cy="228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9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암시적 기본 생성자를 사용 하는 경우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정의에서 멤버를 초기화 해야 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7F2E0C-CED0-4F97-B447-430FABF6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753043"/>
            <a:ext cx="7658100" cy="4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3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기본이 아닌 생성자가 선언된 경우 컴파일러는 기본 생성자를 제공하지 않음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BFDACD-1DF0-0F8D-193B-A0E8939A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32" y="2744358"/>
            <a:ext cx="7377047" cy="41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94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Box 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개체의 배열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9E0A67-1B8F-3681-6F15-C2292272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34961"/>
            <a:ext cx="7501115" cy="50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프로그래밍을 하다 보면 변수 하나로 표현하기 힘든 것이 있음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학생을 표현 하려한다면 이름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나이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학년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학번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전공 등등의 다양한 특징에 대한 변수가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ex)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위치를 표현하려면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x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좌표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y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좌표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등에 대한 변수가 필요함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동일한 형식의 개체에서 멤버 값을 복사하여 개체를 초기화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EBCF0C-23BF-87AF-4AEF-ECCBBF9E0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4359"/>
            <a:ext cx="10459444" cy="18290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97AFAE-0651-BD0B-22E0-1A9AD84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82754"/>
            <a:ext cx="4564132" cy="18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8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7"/>
            <a:ext cx="10363200" cy="10001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선언과 동시에 사용해야 호출 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951B3C-B8F5-D6A9-A22D-77387FAF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4428"/>
            <a:ext cx="4506878" cy="204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복사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3265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명시적으로 선언하지 않아도 컴파일러가 자동으로 생성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하지만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pointer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있는 클래스의 경우 복사된 클래스의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pointer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복사하기 전 주소를 참조하므로 주의 필요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복사된 값을 수정하면 원본도 같이 수정됨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5194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명시적 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3265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단일 매개 변수를 사용하는 생성자가 있거나 하나를 제외한 모든 매개 변수에서 기본값을 사용하는 경우 이 매개 변수 형식은 클래스 형식으로 암시적으로 변환할 수 있음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E9F38-2DC7-D305-ACBA-CA1888F6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40" y="3095578"/>
            <a:ext cx="10268660" cy="13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6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4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객체가 소멸될 때 자동으로 실행되는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235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소멸자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534886"/>
            <a:ext cx="10363200" cy="5247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8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ko-KR" altLang="en-US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입니다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</a:t>
            </a: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 err="1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ko-KR" altLang="en-US" sz="2800" dirty="0" err="1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소멸자입니다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66373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vs 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</a:t>
            </a:r>
          </a:p>
        </p:txBody>
      </p:sp>
    </p:spTree>
    <p:extLst>
      <p:ext uri="{BB962C8B-B14F-4D97-AF65-F5344CB8AC3E}">
        <p14:creationId xmlns:p14="http://schemas.microsoft.com/office/powerpoint/2010/main" val="3851817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199" y="1748238"/>
            <a:ext cx="11199471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사실 구조체 내에서도 변수만 선언할 수 있는 것은 아님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457200" lvl="1" indent="0">
              <a:buNone/>
            </a:pPr>
            <a:endParaRPr lang="en-US" altLang="ko-KR" sz="2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Position() {</a:t>
            </a:r>
            <a:r>
              <a:rPr lang="ko-KR" altLang="en-US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sz="2800" dirty="0">
              <a:solidFill>
                <a:srgbClr val="0000F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printXY() { </a:t>
            </a:r>
            <a:r>
              <a:rPr lang="en-US" altLang="ko-KR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8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endParaRPr lang="en-US" altLang="ko-KR" sz="28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std::cout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"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800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y;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968098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구조체와 다른 점은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…??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개념이 파생되게 된 계기가 다름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구조체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하나의 변수만으로 표현하기 어려운 것들을 표현하기 위해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객체지향 프로그래밍을 실현하기 위해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문법 상으론 거의 없음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접근 제어자의 기본 값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구조체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접근 제어자의 기본 값은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public</a:t>
            </a:r>
          </a:p>
          <a:p>
            <a:pPr lvl="1">
              <a:lnSpc>
                <a:spcPct val="110000"/>
              </a:lnSpc>
            </a:pP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정보 은닉의 중요성에 따라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</a:t>
            </a:r>
            <a:r>
              <a:rPr lang="ko-KR" altLang="en-US" sz="2600" dirty="0"/>
              <a:t>접근 제어자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의 기본 값은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385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sz="28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p; 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p.x = 3;</a:t>
            </a:r>
          </a:p>
          <a:p>
            <a:pPr marL="0" indent="0">
              <a:buNone/>
            </a:pPr>
            <a:r>
              <a:rPr lang="en-US" altLang="ko-KR" sz="28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p.y = 5;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= {3, 5}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width, height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설정할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숫자를 매개변수로 받기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사각형의 넓이를 반환하는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 만들기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 생성 시에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사용자에게 입력 받아 생성자로 넘겨주기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40" y="5824093"/>
            <a:ext cx="10194017" cy="7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03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1-1.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846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클래스를 다른 클래스 변수에 복사하기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복사 생성자 이용해서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복사한 변수의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호출해서 넓이 구하기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클래스를 기본생성자로 생성된 다른 클래스 변수에 복사하기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(=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할당 이용해서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복사한 변수의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area()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 호출해서 넓이 구하기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999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</a:t>
            </a:r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&amp; setter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23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getter, setter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클래스 외부에서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private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변수에 접근할 수 있도록 도와주는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getter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변수를 반환해주는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get +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 명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방식으로 함수 이름을 지정한다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>
              <a:buFontTx/>
              <a:buChar char="-"/>
            </a:pP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solidFill>
                  <a:srgbClr val="00B05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setter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변수에 값을 할당해주는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set + </a:t>
            </a:r>
            <a:r>
              <a:rPr lang="ko-KR" altLang="en-US" sz="2800" dirty="0">
                <a:solidFill>
                  <a:srgbClr val="00B0F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변수 명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방식으로 함수 이름을 지정한다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914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93" y="374573"/>
            <a:ext cx="6611273" cy="595395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90" y="374573"/>
            <a:ext cx="418641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getter, setter </a:t>
            </a:r>
            <a:b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</a:b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예시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5889" y="2533880"/>
            <a:ext cx="1498294" cy="16855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05889" y="4305759"/>
            <a:ext cx="2291509" cy="16855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40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2. getter &amp; setter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getter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setter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선언한다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width, height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이용하여 사각형의 넓이를 반환하는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area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(1,2);  //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해당 코드 이용하여 클래스 선언 후 넓이 출력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Setter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이용하여 사용자에게 입력 받은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클래스 필드에 저장한다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넓이와 가로 세로 길이 출력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E03F0F-2C3D-3EAE-B8B0-89C687D25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844" y="5486400"/>
            <a:ext cx="765916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92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Character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클래스 생성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): name(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level(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), item_num(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생성자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콘솔로 캐릭터 이름을 입력 받고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캐릭터 생성하기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이름은 입력 받은 값으로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레벨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사용자에게 캐릭터를 어떻게 조작할지 입력하게 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(0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입력할 때까지 입력한 번호에 해당하는 작업을 계속 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lnSpc>
                <a:spcPct val="110000"/>
              </a:lnSpc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 기능은 모두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Character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메소드로 만들어져 있어야 함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03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15947" y="1690688"/>
            <a:ext cx="8560106" cy="40431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19758" y="1918867"/>
            <a:ext cx="815248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 변경</a:t>
            </a:r>
            <a:endParaRPr lang="en-US" altLang="ko-KR" dirty="0">
              <a:solidFill>
                <a:schemeClr val="bg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level up (level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올라가게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item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줍기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수가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증가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item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 수가 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씩 감소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level, item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콘솔에 출력하기</a:t>
            </a:r>
            <a:endParaRPr lang="en-US" altLang="ko-KR" dirty="0">
              <a:solidFill>
                <a:schemeClr val="bg1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게임 종료</a:t>
            </a:r>
            <a:r>
              <a:rPr lang="en-US" altLang="ko-KR" dirty="0">
                <a:solidFill>
                  <a:schemeClr val="bg1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3003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3.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캐릭터 생성하기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045" y="1690688"/>
            <a:ext cx="5017909" cy="456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720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4.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게임 커스텀하기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90030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실습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에서 만든 게임을 직접 커스텀 해보세요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발생 가능한 에러 처리하기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아이템이 없으면 사용 못하게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1.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새로운 필드 및 메소드 추가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체력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공격하기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객체끼리 상호작용 시키기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(ex.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지목해서 공격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저번 시간에 배운 파일 입출력을 적용해서 파일에 캐릭터들의 정보 저장하기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342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401210"/>
            <a:ext cx="10047340" cy="5178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struct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x = 0;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y = 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p;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Position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*pp = &amp;p; 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pp-&gt;x = 3;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pp-&gt;y = 5;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 a = pp-&gt;x + pp-&gt;y;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176921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1.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구조체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구조체 만들기 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사각형의 가로 세로 길이를 저장하는 구조체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width, height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구조체를 이용하여 변수를 생성하고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값을 콘솔로 입력 받아서 할당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width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height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값을 이용해 넓이를 계산하여 출력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C4F7F-6FB4-45EC-97CA-261BA4E3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097" y="5243332"/>
            <a:ext cx="7898018" cy="9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8374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필요한 데이터와 코드를 묶어 하나의 객체로 만들고 이 객체들 간에 상호작용을 하도록 프로그램을 만드는 방식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333333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실제 세계를 모델링하여 소프트웨어를 개발하는 방법</a:t>
            </a:r>
            <a:r>
              <a:rPr lang="en-US" altLang="ko-KR" sz="200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3200" b="1" dirty="0">
                <a:solidFill>
                  <a:srgbClr val="00B05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절차지향 프로그래밍 </a:t>
            </a:r>
            <a:endParaRPr lang="en-US" altLang="ko-KR" sz="3200" b="1" dirty="0">
              <a:solidFill>
                <a:srgbClr val="00B05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순차적인 처리가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중요시 되며 프로그램 전체가 유기적으로 연결되도록 만드는 프로그래밍 기법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76817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장점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 재사용에 용이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유지보수 용이</a:t>
            </a:r>
          </a:p>
          <a:p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단점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처리속도가 느림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-&gt; but,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사람이 인지할 정도의 속도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X</a:t>
            </a:r>
            <a:endParaRPr lang="ko-KR" altLang="en-US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설계가 복잡함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객체지향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94811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</TotalTime>
  <Words>1559</Words>
  <Application>Microsoft Office PowerPoint</Application>
  <PresentationFormat>와이드스크린</PresentationFormat>
  <Paragraphs>300</Paragraphs>
  <Slides>49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5" baseType="lpstr">
      <vt:lpstr>Kim jung chul Gothic Bold</vt:lpstr>
      <vt:lpstr>Kim jung chul Gothic Regular</vt:lpstr>
      <vt:lpstr>Noto Sans KR</vt:lpstr>
      <vt:lpstr>맑은 고딕</vt:lpstr>
      <vt:lpstr>Arial</vt:lpstr>
      <vt:lpstr>Office 테마</vt:lpstr>
      <vt:lpstr>PowerPoint 프레젠테이션</vt:lpstr>
      <vt:lpstr>구조체</vt:lpstr>
      <vt:lpstr>구조체 ??</vt:lpstr>
      <vt:lpstr>구조체</vt:lpstr>
      <vt:lpstr>구조체</vt:lpstr>
      <vt:lpstr>실습 1. 구조체 사용해보기</vt:lpstr>
      <vt:lpstr>클래스</vt:lpstr>
      <vt:lpstr>객체지향 프로그래밍</vt:lpstr>
      <vt:lpstr>객체지향 프로그래밍</vt:lpstr>
      <vt:lpstr>절차지향 프로그래밍</vt:lpstr>
      <vt:lpstr>객체 ??</vt:lpstr>
      <vt:lpstr>클래스 ??</vt:lpstr>
      <vt:lpstr>클래스 예제</vt:lpstr>
      <vt:lpstr>클래스</vt:lpstr>
      <vt:lpstr>클래스</vt:lpstr>
      <vt:lpstr>클래스</vt:lpstr>
      <vt:lpstr>클래스의 구조</vt:lpstr>
      <vt:lpstr>객체 예시</vt:lpstr>
      <vt:lpstr>실습 0. 클래스 구조 만들기</vt:lpstr>
      <vt:lpstr>접근 제어자</vt:lpstr>
      <vt:lpstr>접근 제어자 ??</vt:lpstr>
      <vt:lpstr>접근 제어자</vt:lpstr>
      <vt:lpstr>생성자</vt:lpstr>
      <vt:lpstr>생성자</vt:lpstr>
      <vt:lpstr>생성자</vt:lpstr>
      <vt:lpstr>기본 생성자</vt:lpstr>
      <vt:lpstr>기본 생성자</vt:lpstr>
      <vt:lpstr>기본 생성자</vt:lpstr>
      <vt:lpstr>기본 생성자</vt:lpstr>
      <vt:lpstr>복사 생성자</vt:lpstr>
      <vt:lpstr>복사 생성자</vt:lpstr>
      <vt:lpstr>복사 생성자</vt:lpstr>
      <vt:lpstr>명시적 생성자</vt:lpstr>
      <vt:lpstr>소멸자</vt:lpstr>
      <vt:lpstr>소멸자 ??</vt:lpstr>
      <vt:lpstr>소멸자</vt:lpstr>
      <vt:lpstr>구조체 vs 클래스 </vt:lpstr>
      <vt:lpstr>구조체</vt:lpstr>
      <vt:lpstr>구조체와 다른 점은…??</vt:lpstr>
      <vt:lpstr>실습 1. 클래스 사용해보기</vt:lpstr>
      <vt:lpstr>실습 1-1. 클래스 사용해보기</vt:lpstr>
      <vt:lpstr>getter &amp; setter</vt:lpstr>
      <vt:lpstr>getter, setter</vt:lpstr>
      <vt:lpstr>getter, setter  함수 예시</vt:lpstr>
      <vt:lpstr>실습 2. getter &amp; setter 사용해보기</vt:lpstr>
      <vt:lpstr>실습 3. 게임 캐릭터 생성하기</vt:lpstr>
      <vt:lpstr>실습 3. 게임 캐릭터 생성하기</vt:lpstr>
      <vt:lpstr>실습 3. 게임 캐릭터 생성하기</vt:lpstr>
      <vt:lpstr>실습 4. 게임 커스텀하기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914</cp:revision>
  <dcterms:created xsi:type="dcterms:W3CDTF">2023-01-30T00:45:54Z</dcterms:created>
  <dcterms:modified xsi:type="dcterms:W3CDTF">2024-05-10T01:45:57Z</dcterms:modified>
</cp:coreProperties>
</file>