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29" r:id="rId3"/>
    <p:sldId id="330" r:id="rId4"/>
    <p:sldId id="336" r:id="rId5"/>
    <p:sldId id="338" r:id="rId6"/>
    <p:sldId id="258" r:id="rId7"/>
    <p:sldId id="328" r:id="rId8"/>
    <p:sldId id="301" r:id="rId9"/>
    <p:sldId id="300" r:id="rId10"/>
    <p:sldId id="344" r:id="rId11"/>
    <p:sldId id="332" r:id="rId12"/>
    <p:sldId id="333" r:id="rId13"/>
    <p:sldId id="345" r:id="rId14"/>
    <p:sldId id="331" r:id="rId15"/>
    <p:sldId id="33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B0F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1" autoAdjust="0"/>
    <p:restoredTop sz="81700" autoAdjust="0"/>
  </p:normalViewPr>
  <p:slideViewPr>
    <p:cSldViewPr snapToGrid="0">
      <p:cViewPr varScale="1">
        <p:scale>
          <a:sx n="70" d="100"/>
          <a:sy n="70" d="100"/>
        </p:scale>
        <p:origin x="72" y="9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소스코드 열어서 내용 설명하기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53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9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03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8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hexabrain.net/17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D0A83803-44A1-AE3A-DFF0-3AC83BDBA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03735848-96A4-FE73-65E9-91EF9F14D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2270893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B2CD9A7-179C-1B33-25A1-89BA8F772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4D2318A-8C88-5DF7-EC48-CB5FD90E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04040D-CA50-53CD-3DDE-BF547E3BC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980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가상함수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66137"/>
            <a:ext cx="10515600" cy="4939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F30AD00-C362-2277-9929-F820E49F4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46" y="1427822"/>
            <a:ext cx="6938314" cy="507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8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static </a:t>
            </a:r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멤버</a:t>
            </a:r>
          </a:p>
        </p:txBody>
      </p:sp>
    </p:spTree>
    <p:extLst>
      <p:ext uri="{BB962C8B-B14F-4D97-AF65-F5344CB8AC3E}">
        <p14:creationId xmlns:p14="http://schemas.microsoft.com/office/powerpoint/2010/main" val="222475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static(</a:t>
            </a: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정적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 </a:t>
            </a: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멤버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클래스에는 속하지만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 별로 할당되지 않고 클래스의 모든 객체가 공유하는 멤버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특징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객체와 독립적이다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=&gt;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객체를 생성하지 않아도 접근 가능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!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정적 메소드 안에서는 일반 멤버에 접근할 수 없음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! (static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멤버에만 접근 가능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04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B0AB86-8435-DB9F-1868-650F881EACA4}"/>
              </a:ext>
            </a:extLst>
          </p:cNvPr>
          <p:cNvSpPr/>
          <p:nvPr/>
        </p:nvSpPr>
        <p:spPr>
          <a:xfrm>
            <a:off x="1173708" y="968991"/>
            <a:ext cx="2593074" cy="21659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Class A</a:t>
            </a:r>
          </a:p>
          <a:p>
            <a:r>
              <a:rPr lang="en-US" altLang="ko-KR" sz="2400" b="1" dirty="0">
                <a:solidFill>
                  <a:srgbClr val="FFFF00"/>
                </a:solidFill>
              </a:rPr>
              <a:t>static</a:t>
            </a:r>
            <a:r>
              <a:rPr lang="en-US" altLang="ko-KR" sz="2400" dirty="0"/>
              <a:t> int a;</a:t>
            </a:r>
          </a:p>
          <a:p>
            <a:r>
              <a:rPr lang="en-US" altLang="ko-KR" sz="2400" b="1" dirty="0">
                <a:solidFill>
                  <a:srgbClr val="FFFF00"/>
                </a:solidFill>
              </a:rPr>
              <a:t>static</a:t>
            </a:r>
            <a:r>
              <a:rPr lang="en-US" altLang="ko-KR" sz="2400" dirty="0"/>
              <a:t> int </a:t>
            </a:r>
            <a:r>
              <a:rPr lang="en-US" altLang="ko-KR" sz="2400" dirty="0" err="1"/>
              <a:t>func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int b;</a:t>
            </a:r>
          </a:p>
          <a:p>
            <a:r>
              <a:rPr lang="en-US" altLang="ko-KR" sz="2400" dirty="0"/>
              <a:t>int c;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6C69E9-2A46-E2B1-1FA1-8969D23BB4B2}"/>
              </a:ext>
            </a:extLst>
          </p:cNvPr>
          <p:cNvSpPr/>
          <p:nvPr/>
        </p:nvSpPr>
        <p:spPr>
          <a:xfrm>
            <a:off x="8120416" y="385550"/>
            <a:ext cx="2279176" cy="17980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Class A</a:t>
            </a:r>
          </a:p>
          <a:p>
            <a:r>
              <a:rPr lang="en-US" altLang="ko-KR" sz="2400" b="1" dirty="0"/>
              <a:t>instance 1</a:t>
            </a:r>
          </a:p>
          <a:p>
            <a:r>
              <a:rPr lang="en-US" altLang="ko-KR" sz="2400" b="1" dirty="0"/>
              <a:t>b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=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2</a:t>
            </a:r>
          </a:p>
          <a:p>
            <a:r>
              <a:rPr lang="en-US" altLang="ko-KR" sz="2400" b="1" dirty="0"/>
              <a:t>c = 4</a:t>
            </a:r>
            <a:endParaRPr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114E9B-B228-E5A7-8767-300324B406D8}"/>
              </a:ext>
            </a:extLst>
          </p:cNvPr>
          <p:cNvSpPr/>
          <p:nvPr/>
        </p:nvSpPr>
        <p:spPr>
          <a:xfrm>
            <a:off x="8120414" y="2400300"/>
            <a:ext cx="2279176" cy="17980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Class A</a:t>
            </a:r>
          </a:p>
          <a:p>
            <a:r>
              <a:rPr lang="en-US" altLang="ko-KR" sz="2400" b="1" dirty="0"/>
              <a:t>instance 2</a:t>
            </a:r>
          </a:p>
          <a:p>
            <a:r>
              <a:rPr lang="en-US" altLang="ko-KR" sz="2400" b="1" dirty="0"/>
              <a:t>b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=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4</a:t>
            </a:r>
          </a:p>
          <a:p>
            <a:r>
              <a:rPr lang="en-US" altLang="ko-KR" sz="2400" b="1" dirty="0"/>
              <a:t>c = 6</a:t>
            </a:r>
            <a:endParaRPr lang="en-US" altLang="ko-KR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314F71-5071-955D-449E-DB5BE18EF542}"/>
              </a:ext>
            </a:extLst>
          </p:cNvPr>
          <p:cNvSpPr/>
          <p:nvPr/>
        </p:nvSpPr>
        <p:spPr>
          <a:xfrm>
            <a:off x="8120415" y="4415050"/>
            <a:ext cx="2279176" cy="17980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Class A</a:t>
            </a:r>
          </a:p>
          <a:p>
            <a:r>
              <a:rPr lang="en-US" altLang="ko-KR" sz="2400" b="1" dirty="0"/>
              <a:t>instance 3</a:t>
            </a:r>
          </a:p>
          <a:p>
            <a:r>
              <a:rPr lang="en-US" altLang="ko-KR" sz="2400" b="1" dirty="0"/>
              <a:t>b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=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7</a:t>
            </a:r>
          </a:p>
          <a:p>
            <a:r>
              <a:rPr lang="en-US" altLang="ko-KR" sz="2400" b="1" dirty="0"/>
              <a:t>c = 3</a:t>
            </a:r>
            <a:endParaRPr lang="en-US" altLang="ko-KR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25A6FF-BC92-ED1D-FD6A-8DDA4939F6D5}"/>
              </a:ext>
            </a:extLst>
          </p:cNvPr>
          <p:cNvSpPr/>
          <p:nvPr/>
        </p:nvSpPr>
        <p:spPr>
          <a:xfrm>
            <a:off x="1173706" y="3428999"/>
            <a:ext cx="2593074" cy="12372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FFFF00"/>
                </a:solidFill>
              </a:rPr>
              <a:t>static</a:t>
            </a:r>
            <a:r>
              <a:rPr lang="en-US" altLang="ko-KR" sz="2400" dirty="0"/>
              <a:t> int a;</a:t>
            </a:r>
          </a:p>
          <a:p>
            <a:r>
              <a:rPr lang="en-US" altLang="ko-KR" sz="2400" b="1" dirty="0">
                <a:solidFill>
                  <a:srgbClr val="FFFF00"/>
                </a:solidFill>
              </a:rPr>
              <a:t>static</a:t>
            </a:r>
            <a:r>
              <a:rPr lang="en-US" altLang="ko-KR" sz="2400" dirty="0"/>
              <a:t> int </a:t>
            </a:r>
            <a:r>
              <a:rPr lang="en-US" altLang="ko-KR" sz="2400" dirty="0" err="1"/>
              <a:t>func</a:t>
            </a:r>
            <a:r>
              <a:rPr lang="en-US" altLang="ko-KR" sz="2400" dirty="0"/>
              <a:t>();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F45215-16F8-5BB0-F409-94370D040F94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03257" y="1284596"/>
            <a:ext cx="4217159" cy="2291117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2C3EA84-5AAF-3623-9CFF-A1638DAF932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903255" y="3299346"/>
            <a:ext cx="4217159" cy="58477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7E5C5C4-C844-E11D-551D-7C2261BDCE74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903255" y="4257729"/>
            <a:ext cx="4217160" cy="1056367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EC9582-D4E5-82B8-5128-FAB82942DBF5}"/>
              </a:ext>
            </a:extLst>
          </p:cNvPr>
          <p:cNvSpPr txBox="1"/>
          <p:nvPr/>
        </p:nvSpPr>
        <p:spPr>
          <a:xfrm>
            <a:off x="5643343" y="2797790"/>
            <a:ext cx="1651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공유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A89E4-AAEA-A57A-1F92-28F7D29629E4}"/>
              </a:ext>
            </a:extLst>
          </p:cNvPr>
          <p:cNvSpPr txBox="1"/>
          <p:nvPr/>
        </p:nvSpPr>
        <p:spPr>
          <a:xfrm>
            <a:off x="1050877" y="5523264"/>
            <a:ext cx="7233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 static </a:t>
            </a:r>
            <a:r>
              <a:rPr lang="ko-KR" altLang="en-US" sz="2000" dirty="0"/>
              <a:t>메소드 내부에서는 </a:t>
            </a:r>
            <a:r>
              <a:rPr lang="en-US" altLang="ko-KR" sz="2000" dirty="0"/>
              <a:t>Class A</a:t>
            </a:r>
            <a:r>
              <a:rPr lang="ko-KR" altLang="en-US" sz="2000" dirty="0"/>
              <a:t>의 필드 변수 사용 불가</a:t>
            </a:r>
            <a:endParaRPr lang="en-US" altLang="ko-KR" sz="2000" dirty="0"/>
          </a:p>
          <a:p>
            <a:r>
              <a:rPr lang="en-US" altLang="ko-KR" sz="2000" dirty="0"/>
              <a:t>* static </a:t>
            </a:r>
            <a:r>
              <a:rPr lang="ko-KR" altLang="en-US" sz="2000" dirty="0"/>
              <a:t>필드 변수는 사용 가능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2D3DB3-365E-04CB-BF34-30C85B0A2E22}"/>
              </a:ext>
            </a:extLst>
          </p:cNvPr>
          <p:cNvSpPr txBox="1"/>
          <p:nvPr/>
        </p:nvSpPr>
        <p:spPr>
          <a:xfrm>
            <a:off x="1050876" y="5149656"/>
            <a:ext cx="3452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 static</a:t>
            </a:r>
            <a:r>
              <a:rPr lang="ko-KR" altLang="en-US" sz="2000" dirty="0"/>
              <a:t> 영역이 따로 존재 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975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static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멤버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5247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static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count; </a:t>
            </a:r>
            <a:r>
              <a:rPr lang="en-US" altLang="ko-KR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static </a:t>
            </a:r>
            <a:r>
              <a:rPr lang="ko-KR" altLang="en-US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endParaRPr lang="en-US" altLang="ko-KR" sz="26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6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name;</a:t>
            </a:r>
            <a:r>
              <a:rPr lang="en-US" altLang="ko-KR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// </a:t>
            </a:r>
            <a:r>
              <a:rPr lang="ko-KR" altLang="en-US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일반 필드</a:t>
            </a:r>
            <a:endParaRPr lang="en-US" altLang="ko-KR" sz="26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static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get_count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{ </a:t>
            </a:r>
            <a:r>
              <a:rPr lang="en-US" altLang="ko-KR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static </a:t>
            </a:r>
            <a:r>
              <a:rPr lang="ko-KR" altLang="en-US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endParaRPr lang="en-US" altLang="ko-KR" sz="26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2" indent="0">
              <a:buNone/>
            </a:pP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return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count;</a:t>
            </a:r>
          </a:p>
          <a:p>
            <a:pPr marL="457200" lvl="1" indent="0">
              <a:buNone/>
            </a:pP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인스턴스 생성을 안 해도 프로그램 시작 할 때부터 존재</a:t>
            </a:r>
            <a:endParaRPr lang="en-US" altLang="ko-KR" sz="26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ko-KR" altLang="en-US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::count = 0; </a:t>
            </a:r>
            <a:r>
              <a:rPr lang="en-US" altLang="ko-KR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정적 멤버 변수의 정의 및 초기화</a:t>
            </a:r>
            <a:endParaRPr lang="en-US" altLang="ko-KR" sz="26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6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::</a:t>
            </a:r>
            <a:r>
              <a:rPr lang="en-US" altLang="ko-KR" sz="26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get_count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</a:t>
            </a:r>
            <a:r>
              <a:rPr lang="en-US" altLang="ko-KR" sz="26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370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980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 static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멤버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66137"/>
            <a:ext cx="10515600" cy="4939464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간식 바구니 프로그램을 활용하여 아래 사진과 같은 프로그램 만들기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347A4B-95B5-029A-0DBA-08D8AD381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214" y="2322220"/>
            <a:ext cx="6803572" cy="441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8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업캐스팅 </a:t>
            </a:r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&amp; </a:t>
            </a:r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다운캐스팅</a:t>
            </a:r>
          </a:p>
        </p:txBody>
      </p:sp>
    </p:spTree>
    <p:extLst>
      <p:ext uri="{BB962C8B-B14F-4D97-AF65-F5344CB8AC3E}">
        <p14:creationId xmlns:p14="http://schemas.microsoft.com/office/powerpoint/2010/main" val="322267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캐스팅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타입을 변환하는 것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en-US" altLang="ko-KR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a.k.a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형변환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📌업캐스팅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자식 클래스의 객체가 부모 클래스 타입으로 </a:t>
            </a:r>
            <a:r>
              <a:rPr lang="ko-KR" altLang="en-US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형변환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되는 것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부모 클래스의 포인터로 자식 클래스 객체를 가리키는 것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📌다운캐스팅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업캐스팅된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것을 다시 원상태로 돌리는 것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87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업캐스팅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&amp;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다운캐스팅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5247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📌업캐스팅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8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*p =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();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업 캐스팅</a:t>
            </a:r>
            <a:endParaRPr lang="en-US" altLang="ko-KR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📌다운캐스팅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(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*)p;</a:t>
            </a: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다운 캐스팅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80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754778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앞 실습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snackBasket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포인터로 만들어서 처리하기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업캐스팅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Candy, Chocolate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생성자에서 각각 제조사를 입력 받기</a:t>
            </a:r>
            <a:b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Candy, Chocolate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각각에 제조사를 출력하는 메소드를 만들고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업캐스팅된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인스턴스를 다시 </a:t>
            </a:r>
            <a:r>
              <a:rPr lang="ko-KR" altLang="en-US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다운캐스팅하여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실행하기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81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가상 함수</a:t>
            </a: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가상 함수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가상함수는 부모 클래스에서 상속받을 클래스에서 재정의할 것으로 기대하고 정의해 놓은 함수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실행 중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런 타임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에 어떤 함수를 호출할 것인지 결정함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	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동적 바인딩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(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지연 바인딩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단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포인터나 참조를 통하여 호출될 때만 동적 바인딩을 함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1CEE317-94BC-6A72-EEA9-F9D9B939C68B}"/>
              </a:ext>
            </a:extLst>
          </p:cNvPr>
          <p:cNvSpPr/>
          <p:nvPr/>
        </p:nvSpPr>
        <p:spPr>
          <a:xfrm>
            <a:off x="1344385" y="4015655"/>
            <a:ext cx="620486" cy="44346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13EC7-7BBE-499A-FCFD-A5E5FCF88ED5}"/>
              </a:ext>
            </a:extLst>
          </p:cNvPr>
          <p:cNvSpPr txBox="1"/>
          <p:nvPr/>
        </p:nvSpPr>
        <p:spPr>
          <a:xfrm>
            <a:off x="838200" y="60506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https://blog.hexabrain.net/175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19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가상함수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1B7904D-9531-155F-BACF-A15F24943AF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5195047" cy="5247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virtual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intro() {</a:t>
            </a:r>
          </a:p>
          <a:p>
            <a:pPr marL="457200" lvl="1" indent="0">
              <a:buNone/>
            </a:pP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사람입니다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~"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Student: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Person {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intro() {</a:t>
            </a:r>
          </a:p>
          <a:p>
            <a:pPr marL="457200" lvl="1" indent="0">
              <a:buNone/>
            </a:pP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</a:t>
            </a:r>
            <a:r>
              <a:rPr lang="ko-KR" altLang="en-US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학생입니다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~"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  <a:endParaRPr lang="ko-KR" altLang="en-US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D4B4783-9235-3896-0685-98F6369A40BC}"/>
              </a:ext>
            </a:extLst>
          </p:cNvPr>
          <p:cNvSpPr txBox="1">
            <a:spLocks/>
          </p:cNvSpPr>
          <p:nvPr/>
        </p:nvSpPr>
        <p:spPr>
          <a:xfrm>
            <a:off x="6521825" y="1534886"/>
            <a:ext cx="5354490" cy="5091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*p1= &amp;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p1-&gt;intro();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바인딩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 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p2=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new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();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p2-&gt;intro();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바인딩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delete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p2;</a:t>
            </a:r>
            <a:endParaRPr lang="ko-KR" altLang="en-US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83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980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가상함수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66137"/>
            <a:ext cx="10515600" cy="4939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13C295-795F-1ED9-0BC5-FE0401912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6682"/>
            <a:ext cx="4674950" cy="50597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788ABA-A4D7-7595-D45A-967762C0C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066" y="1556682"/>
            <a:ext cx="4622472" cy="37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7069</TotalTime>
  <Words>491</Words>
  <Application>Microsoft Office PowerPoint</Application>
  <PresentationFormat>와이드스크린</PresentationFormat>
  <Paragraphs>115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Kim jung chul Gothic Bold</vt:lpstr>
      <vt:lpstr>Kim jung chul Gothic Regular</vt:lpstr>
      <vt:lpstr>맑은 고딕</vt:lpstr>
      <vt:lpstr>한컴 말랑말랑 Bold</vt:lpstr>
      <vt:lpstr>Arial</vt:lpstr>
      <vt:lpstr>Arial Rounded MT Bold</vt:lpstr>
      <vt:lpstr>Office 테마</vt:lpstr>
      <vt:lpstr>    x</vt:lpstr>
      <vt:lpstr>업캐스팅 &amp; 다운캐스팅</vt:lpstr>
      <vt:lpstr>캐스팅 ??</vt:lpstr>
      <vt:lpstr>업캐스팅 &amp; 다운캐스팅</vt:lpstr>
      <vt:lpstr>실습1</vt:lpstr>
      <vt:lpstr>가상 함수</vt:lpstr>
      <vt:lpstr>가상 함수??</vt:lpstr>
      <vt:lpstr>가상함수</vt:lpstr>
      <vt:lpstr>실습2 가상함수 실습</vt:lpstr>
      <vt:lpstr>실습2 가상함수 실습</vt:lpstr>
      <vt:lpstr>static 멤버</vt:lpstr>
      <vt:lpstr>static(정적) 멤버 ??</vt:lpstr>
      <vt:lpstr>PowerPoint 프레젠테이션</vt:lpstr>
      <vt:lpstr>static 멤버</vt:lpstr>
      <vt:lpstr>실습3 static 멤버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석화 정</cp:lastModifiedBy>
  <cp:revision>1235</cp:revision>
  <cp:lastPrinted>2024-01-26T01:57:55Z</cp:lastPrinted>
  <dcterms:created xsi:type="dcterms:W3CDTF">2023-01-30T00:45:54Z</dcterms:created>
  <dcterms:modified xsi:type="dcterms:W3CDTF">2024-05-19T12:04:24Z</dcterms:modified>
</cp:coreProperties>
</file>