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70" r:id="rId2"/>
    <p:sldId id="737" r:id="rId3"/>
    <p:sldId id="738" r:id="rId4"/>
    <p:sldId id="725" r:id="rId5"/>
    <p:sldId id="743" r:id="rId6"/>
    <p:sldId id="769" r:id="rId7"/>
    <p:sldId id="770" r:id="rId8"/>
    <p:sldId id="773" r:id="rId9"/>
    <p:sldId id="774" r:id="rId10"/>
    <p:sldId id="771" r:id="rId11"/>
    <p:sldId id="776" r:id="rId12"/>
    <p:sldId id="745" r:id="rId13"/>
    <p:sldId id="746" r:id="rId14"/>
    <p:sldId id="747" r:id="rId15"/>
    <p:sldId id="775" r:id="rId16"/>
    <p:sldId id="777" r:id="rId17"/>
    <p:sldId id="711" r:id="rId18"/>
    <p:sldId id="778" r:id="rId19"/>
    <p:sldId id="779" r:id="rId20"/>
    <p:sldId id="780" r:id="rId21"/>
    <p:sldId id="781" r:id="rId22"/>
    <p:sldId id="782" r:id="rId23"/>
    <p:sldId id="785" r:id="rId24"/>
    <p:sldId id="784" r:id="rId25"/>
    <p:sldId id="78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0970" autoAdjust="0"/>
  </p:normalViewPr>
  <p:slideViewPr>
    <p:cSldViewPr snapToGrid="0">
      <p:cViewPr varScale="1">
        <p:scale>
          <a:sx n="89" d="100"/>
          <a:sy n="89" d="100"/>
        </p:scale>
        <p:origin x="15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과는 별개의 서비스로</a:t>
            </a:r>
            <a:r>
              <a:rPr lang="en-US" altLang="ko-KR" dirty="0"/>
              <a:t>,</a:t>
            </a:r>
            <a:r>
              <a:rPr lang="ko-KR" altLang="en-US" baseline="0" dirty="0"/>
              <a:t> </a:t>
            </a:r>
            <a:r>
              <a:rPr lang="en-US" altLang="ko-KR" dirty="0" err="1"/>
              <a:t>Git</a:t>
            </a:r>
            <a:r>
              <a:rPr lang="ko-KR" altLang="en-US" dirty="0"/>
              <a:t>의 온라인 저장소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</a:t>
            </a:r>
            <a:r>
              <a:rPr lang="ko-KR" altLang="en-US" dirty="0"/>
              <a:t>과 함께 파일 공유 및 협업을 위한 서비스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1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을 통해 만들어진 </a:t>
            </a:r>
            <a:r>
              <a:rPr lang="en-US" altLang="ko-KR" dirty="0"/>
              <a:t>commit node </a:t>
            </a:r>
            <a:r>
              <a:rPr lang="ko-KR" altLang="en-US" dirty="0"/>
              <a:t>를 기준으로 </a:t>
            </a:r>
            <a:r>
              <a:rPr lang="en-US" altLang="ko-KR" dirty="0"/>
              <a:t>push </a:t>
            </a:r>
            <a:r>
              <a:rPr lang="ko-KR" altLang="en-US" dirty="0"/>
              <a:t>가 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0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75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4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94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0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54CD0-B1C3-6F3F-EBEA-6C0D4C3F4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A09AE0-90AA-D1E0-E885-6DC1A05665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98E942-B902-55DC-1AC8-D47B5DE0D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2C7F09-625C-9D69-69E4-CC08B970CA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6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25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0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5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4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8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0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2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1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5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6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7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2024-12-10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8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BB560-7802-EC16-9EA1-588CF0DC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0E82-21E3-488C-BCDC-EB030ADC6AB3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9C63C6-3084-0440-9B2F-05EF0196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6" name="Picture 2" descr="Github]깃허브 기본 개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69043"/>
            <a:ext cx="8908962" cy="501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4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4276-0C23-D0E3-F7A5-7474FE93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95DC2-8447-79AC-1915-EB158644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</a:t>
            </a:r>
            <a:r>
              <a:rPr lang="ko-KR" altLang="en-US" dirty="0"/>
              <a:t>의 변동 내역을 </a:t>
            </a:r>
            <a:r>
              <a:rPr lang="en-US" altLang="ko-KR" dirty="0"/>
              <a:t>Remote Repo.</a:t>
            </a:r>
            <a:r>
              <a:rPr lang="ko-KR" altLang="en-US" dirty="0"/>
              <a:t>에 적용</a:t>
            </a:r>
            <a:endParaRPr lang="en-US" altLang="ko-KR" dirty="0"/>
          </a:p>
          <a:p>
            <a:r>
              <a:rPr lang="ko-KR" altLang="en-US" dirty="0"/>
              <a:t>정확하게는 </a:t>
            </a:r>
            <a:r>
              <a:rPr lang="en-US" altLang="ko-KR" dirty="0"/>
              <a:t>Local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하나를 </a:t>
            </a:r>
            <a:r>
              <a:rPr lang="en-US" altLang="ko-KR" dirty="0"/>
              <a:t>Remote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하나와 </a:t>
            </a:r>
            <a:r>
              <a:rPr lang="en-US" altLang="ko-KR" dirty="0"/>
              <a:t>Merge</a:t>
            </a:r>
            <a:r>
              <a:rPr lang="ko-KR" altLang="en-US" dirty="0"/>
              <a:t>를 수행</a:t>
            </a:r>
            <a:endParaRPr lang="en-US" altLang="ko-KR" dirty="0"/>
          </a:p>
          <a:p>
            <a:r>
              <a:rPr lang="en-US" altLang="ko-KR" dirty="0"/>
              <a:t>git push -u origin main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Local Branch</a:t>
            </a:r>
            <a:r>
              <a:rPr lang="ko-KR" altLang="en-US" dirty="0"/>
              <a:t>를 </a:t>
            </a:r>
            <a:r>
              <a:rPr lang="en-US" altLang="ko-KR" dirty="0"/>
              <a:t>Remote Repo. (</a:t>
            </a:r>
            <a:r>
              <a:rPr lang="ko-KR" altLang="en-US" dirty="0"/>
              <a:t>별칭</a:t>
            </a:r>
            <a:r>
              <a:rPr lang="en-US" altLang="ko-KR" dirty="0"/>
              <a:t>: origin)</a:t>
            </a:r>
            <a:r>
              <a:rPr lang="ko-KR" altLang="en-US" dirty="0"/>
              <a:t>의 </a:t>
            </a:r>
            <a:r>
              <a:rPr lang="en-US" altLang="ko-KR" dirty="0"/>
              <a:t>main Branch</a:t>
            </a:r>
            <a:r>
              <a:rPr lang="ko-KR" altLang="en-US" dirty="0"/>
              <a:t>로 </a:t>
            </a:r>
            <a:r>
              <a:rPr lang="en-US" altLang="ko-KR" dirty="0"/>
              <a:t>Merge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-u: Remote Repo.</a:t>
            </a:r>
            <a:r>
              <a:rPr lang="ko-KR" altLang="en-US" dirty="0"/>
              <a:t>의 별칭과 </a:t>
            </a:r>
            <a:r>
              <a:rPr lang="en-US" altLang="ko-KR" dirty="0"/>
              <a:t>Branch</a:t>
            </a:r>
            <a:r>
              <a:rPr lang="ko-KR" altLang="en-US" dirty="0"/>
              <a:t>를 기억하여 이후부터는 </a:t>
            </a:r>
            <a:r>
              <a:rPr lang="en-US" altLang="ko-KR" dirty="0"/>
              <a:t>origin main</a:t>
            </a:r>
            <a:r>
              <a:rPr lang="ko-KR" altLang="en-US" dirty="0"/>
              <a:t>을 생략하고 </a:t>
            </a:r>
            <a:r>
              <a:rPr lang="en-US" altLang="ko-KR" dirty="0"/>
              <a:t>git push </a:t>
            </a:r>
            <a:r>
              <a:rPr lang="ko-KR" altLang="en-US" dirty="0"/>
              <a:t>만으로도 작동함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차 보안</a:t>
            </a:r>
            <a:r>
              <a:rPr lang="en-US" altLang="ko-KR" dirty="0"/>
              <a:t>(OTP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이 있을 경우 </a:t>
            </a:r>
            <a:r>
              <a:rPr lang="en-US" altLang="ko-KR" dirty="0">
                <a:solidFill>
                  <a:srgbClr val="00B050"/>
                </a:solidFill>
              </a:rPr>
              <a:t>Personal Access Token </a:t>
            </a:r>
            <a:r>
              <a:rPr lang="ko-KR" altLang="en-US" dirty="0"/>
              <a:t>이 필요함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BE56B-1DCF-68D6-5046-15A5DF3E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42319A-A362-7761-344C-C64E2ED1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3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B6B90-53A7-A309-7F6E-6EAD1E0A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clone </a:t>
            </a:r>
            <a:r>
              <a:rPr lang="ko-KR" altLang="en-US" dirty="0">
                <a:solidFill>
                  <a:srgbClr val="00B050"/>
                </a:solidFill>
              </a:rPr>
              <a:t>및 </a:t>
            </a:r>
            <a:r>
              <a:rPr lang="en-US" altLang="ko-KR" dirty="0">
                <a:solidFill>
                  <a:srgbClr val="00B050"/>
                </a:solidFill>
              </a:rPr>
              <a:t>push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B62D7-D6A9-20E7-3313-E9E44500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 있는 </a:t>
            </a:r>
            <a:r>
              <a:rPr lang="en-US" altLang="ko-KR" dirty="0"/>
              <a:t>Remote Repo. </a:t>
            </a:r>
            <a:r>
              <a:rPr lang="ko-KR" altLang="en-US" dirty="0"/>
              <a:t>인 </a:t>
            </a:r>
            <a:r>
              <a:rPr lang="en-US" altLang="ko-KR" dirty="0" err="1"/>
              <a:t>MyTestRepo</a:t>
            </a:r>
            <a:r>
              <a:rPr lang="ko-KR" altLang="en-US" dirty="0"/>
              <a:t>를 </a:t>
            </a:r>
            <a:r>
              <a:rPr lang="en-US" altLang="ko-KR" dirty="0"/>
              <a:t>Local</a:t>
            </a:r>
            <a:r>
              <a:rPr lang="ko-KR" altLang="en-US" dirty="0"/>
              <a:t>에 </a:t>
            </a:r>
            <a:r>
              <a:rPr lang="en-US" altLang="ko-KR" dirty="0"/>
              <a:t>Clone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Clone </a:t>
            </a:r>
            <a:r>
              <a:rPr lang="ko-KR" altLang="en-US" dirty="0"/>
              <a:t>된 </a:t>
            </a:r>
            <a:r>
              <a:rPr lang="en-US" altLang="ko-KR" dirty="0"/>
              <a:t>Local Repo.</a:t>
            </a:r>
            <a:r>
              <a:rPr lang="ko-KR" altLang="en-US" dirty="0"/>
              <a:t>에 </a:t>
            </a:r>
            <a:r>
              <a:rPr lang="en-US" altLang="ko-KR" dirty="0"/>
              <a:t>new_file.txt </a:t>
            </a:r>
            <a:r>
              <a:rPr lang="ko-KR" altLang="en-US" dirty="0"/>
              <a:t>파일 추가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기능을 사용하여  </a:t>
            </a:r>
            <a:r>
              <a:rPr lang="en-US" altLang="ko-KR" dirty="0"/>
              <a:t>new_file.txt</a:t>
            </a:r>
            <a:r>
              <a:rPr lang="ko-KR" altLang="en-US" dirty="0"/>
              <a:t>를 </a:t>
            </a:r>
            <a:r>
              <a:rPr lang="en-US" altLang="ko-KR" dirty="0"/>
              <a:t>Remote Repo.</a:t>
            </a:r>
            <a:r>
              <a:rPr lang="ko-KR" altLang="en-US" dirty="0"/>
              <a:t>로 </a:t>
            </a:r>
            <a:r>
              <a:rPr lang="en-US" altLang="ko-KR" dirty="0"/>
              <a:t>merge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GitHub </a:t>
            </a:r>
            <a:r>
              <a:rPr lang="ko-KR" altLang="en-US" dirty="0"/>
              <a:t>웹 사이트에서 </a:t>
            </a:r>
            <a:r>
              <a:rPr lang="en-US" altLang="ko-KR" dirty="0" err="1"/>
              <a:t>MyTestRepo</a:t>
            </a:r>
            <a:r>
              <a:rPr lang="ko-KR" altLang="en-US" dirty="0"/>
              <a:t>에 파일이 올라간 것을 확인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파일이 올라간 화면을 캡처하여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53AC4-9892-1C2F-B30D-03DCB1C2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B0009F-51C7-A57C-6805-ED5A1656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65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9989E-BF8E-9E98-B376-B5C2C77A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7A5BC-06C7-2274-27FB-090B14AF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명령어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21200-C9F8-B635-99BB-C2A9C3A9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 </a:t>
            </a:r>
            <a:r>
              <a:rPr lang="ko-KR" altLang="en-US" dirty="0"/>
              <a:t>에서 아래 명령어를 이용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en-US" altLang="ko-KR" dirty="0">
                <a:solidFill>
                  <a:srgbClr val="00B050"/>
                </a:solidFill>
              </a:rPr>
              <a:t>remote</a:t>
            </a:r>
            <a:r>
              <a:rPr lang="en-US" altLang="ko-KR" dirty="0"/>
              <a:t> add origin (GitHub 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D4A4B-130A-18FE-162E-D1244651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3EF135-A05A-77E2-0A6E-59BE9425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71D171-93C9-8DB1-089F-0EE56DEF86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623"/>
          <a:stretch/>
        </p:blipFill>
        <p:spPr>
          <a:xfrm>
            <a:off x="997454" y="2933499"/>
            <a:ext cx="8112256" cy="33945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3BDA95-18E4-6D6C-B3AF-6E05E168066B}"/>
              </a:ext>
            </a:extLst>
          </p:cNvPr>
          <p:cNvSpPr/>
          <p:nvPr/>
        </p:nvSpPr>
        <p:spPr>
          <a:xfrm>
            <a:off x="5575934" y="4720590"/>
            <a:ext cx="3350895" cy="8115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3654DD-3A16-4C71-A22E-0E30753006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082"/>
          <a:stretch/>
        </p:blipFill>
        <p:spPr>
          <a:xfrm>
            <a:off x="997454" y="2933499"/>
            <a:ext cx="832083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111E6-9858-FE77-71C1-5CA26D43A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E6390-D633-4C3A-4F7D-DD7A97E0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명령어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1CBEE-F801-30CF-8090-675335EA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 </a:t>
            </a:r>
            <a:r>
              <a:rPr lang="ko-KR" altLang="en-US" dirty="0"/>
              <a:t>에서 </a:t>
            </a:r>
            <a:r>
              <a:rPr lang="en-US" altLang="ko-KR" dirty="0" err="1"/>
              <a:t>GitBash</a:t>
            </a:r>
            <a:r>
              <a:rPr lang="ko-KR" altLang="en-US" dirty="0"/>
              <a:t>로 아래 명령어를 이용</a:t>
            </a:r>
            <a:endParaRPr lang="en-US" altLang="ko-KR" dirty="0"/>
          </a:p>
          <a:p>
            <a:r>
              <a:rPr lang="en-US" altLang="ko-KR" dirty="0"/>
              <a:t>git remote add </a:t>
            </a:r>
            <a:r>
              <a:rPr lang="en-US" altLang="ko-KR" dirty="0">
                <a:solidFill>
                  <a:srgbClr val="00B050"/>
                </a:solidFill>
              </a:rPr>
              <a:t>origin</a:t>
            </a:r>
            <a:r>
              <a:rPr lang="en-US" altLang="ko-KR" dirty="0"/>
              <a:t> (GitHub 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2E1A7-5638-994A-738C-E190770D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B996A2-7038-8093-E33E-2F34B33A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C4F7C-F7F0-C7CA-3012-3D7124EFE40F}"/>
              </a:ext>
            </a:extLst>
          </p:cNvPr>
          <p:cNvSpPr txBox="1"/>
          <p:nvPr/>
        </p:nvSpPr>
        <p:spPr>
          <a:xfrm>
            <a:off x="838200" y="3543300"/>
            <a:ext cx="1015213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* origin</a:t>
            </a:r>
            <a:r>
              <a:rPr lang="ko-KR" altLang="en-US" sz="2800" dirty="0">
                <a:latin typeface="+mj-ea"/>
                <a:ea typeface="+mj-ea"/>
              </a:rPr>
              <a:t> 이란</a:t>
            </a:r>
            <a:r>
              <a:rPr lang="en-US" altLang="ko-KR" sz="2800" dirty="0">
                <a:latin typeface="+mj-ea"/>
                <a:ea typeface="+mj-ea"/>
              </a:rPr>
              <a:t>?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원격 저장소의 </a:t>
            </a:r>
            <a:r>
              <a:rPr lang="ko-KR" altLang="en-US" sz="2400" dirty="0">
                <a:solidFill>
                  <a:srgbClr val="00B050"/>
                </a:solidFill>
                <a:latin typeface="+mj-ea"/>
                <a:ea typeface="+mj-ea"/>
              </a:rPr>
              <a:t>별칭</a:t>
            </a:r>
            <a:r>
              <a:rPr lang="ko-KR" altLang="en-US" sz="2400" dirty="0">
                <a:latin typeface="+mj-ea"/>
                <a:ea typeface="+mj-ea"/>
              </a:rPr>
              <a:t>으로 </a:t>
            </a:r>
            <a:r>
              <a:rPr lang="en-US" altLang="ko-KR" sz="2400" dirty="0">
                <a:latin typeface="+mj-ea"/>
                <a:ea typeface="+mj-ea"/>
              </a:rPr>
              <a:t>GitHub</a:t>
            </a:r>
            <a:r>
              <a:rPr lang="ko-KR" altLang="en-US" sz="2400" dirty="0">
                <a:latin typeface="+mj-ea"/>
                <a:ea typeface="+mj-ea"/>
              </a:rPr>
              <a:t>에서 생성한 </a:t>
            </a:r>
            <a:r>
              <a:rPr lang="en-US" altLang="ko-KR" sz="2400" dirty="0">
                <a:latin typeface="+mj-ea"/>
                <a:ea typeface="+mj-ea"/>
              </a:rPr>
              <a:t>Remote Repo.</a:t>
            </a:r>
            <a:r>
              <a:rPr lang="ko-KR" altLang="en-US" sz="2400" dirty="0">
                <a:latin typeface="+mj-ea"/>
                <a:ea typeface="+mj-ea"/>
              </a:rPr>
              <a:t>의 </a:t>
            </a:r>
            <a:r>
              <a:rPr lang="ko-KR" altLang="en-US" sz="2400" dirty="0">
                <a:solidFill>
                  <a:srgbClr val="00B050"/>
                </a:solidFill>
                <a:latin typeface="+mj-ea"/>
                <a:ea typeface="+mj-ea"/>
              </a:rPr>
              <a:t>기본 별칭이 </a:t>
            </a:r>
            <a:r>
              <a:rPr lang="en-US" altLang="ko-KR" sz="2400" dirty="0">
                <a:solidFill>
                  <a:srgbClr val="00B050"/>
                </a:solidFill>
                <a:latin typeface="+mj-ea"/>
                <a:ea typeface="+mj-ea"/>
              </a:rPr>
              <a:t>origin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git remote </a:t>
            </a:r>
            <a:r>
              <a:rPr lang="en-US" altLang="ko-KR" sz="2400" dirty="0">
                <a:solidFill>
                  <a:srgbClr val="00B050"/>
                </a:solidFill>
                <a:latin typeface="+mj-ea"/>
                <a:ea typeface="+mj-ea"/>
              </a:rPr>
              <a:t>rename</a:t>
            </a:r>
            <a:r>
              <a:rPr lang="en-US" altLang="ko-KR" sz="2400" dirty="0">
                <a:latin typeface="+mj-ea"/>
                <a:ea typeface="+mj-ea"/>
              </a:rPr>
              <a:t> origin john </a:t>
            </a:r>
            <a:r>
              <a:rPr lang="ko-KR" altLang="en-US" sz="2400" dirty="0">
                <a:latin typeface="+mj-ea"/>
                <a:ea typeface="+mj-ea"/>
              </a:rPr>
              <a:t>과 같이 별칭을 </a:t>
            </a:r>
            <a:r>
              <a:rPr lang="en-US" altLang="ko-KR" sz="2400" dirty="0">
                <a:latin typeface="+mj-ea"/>
                <a:ea typeface="+mj-ea"/>
              </a:rPr>
              <a:t>john</a:t>
            </a:r>
            <a:r>
              <a:rPr lang="ko-KR" altLang="en-US" sz="2400" dirty="0">
                <a:latin typeface="+mj-ea"/>
                <a:ea typeface="+mj-ea"/>
              </a:rPr>
              <a:t>으로 변경 가능</a:t>
            </a:r>
          </a:p>
        </p:txBody>
      </p:sp>
    </p:spTree>
    <p:extLst>
      <p:ext uri="{BB962C8B-B14F-4D97-AF65-F5344CB8AC3E}">
        <p14:creationId xmlns:p14="http://schemas.microsoft.com/office/powerpoint/2010/main" val="289928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6CEB7-EDC3-DDBB-3E63-3F9BD411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이후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20372-2B1E-76FA-708B-27813C77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Remote Repo.</a:t>
            </a:r>
            <a:r>
              <a:rPr lang="ko-KR" altLang="en-US" dirty="0"/>
              <a:t>에 </a:t>
            </a:r>
            <a:r>
              <a:rPr lang="ko-KR" altLang="en-US" dirty="0" err="1"/>
              <a:t>커밋</a:t>
            </a:r>
            <a:r>
              <a:rPr lang="ko-KR" altLang="en-US" dirty="0"/>
              <a:t> 지점이 없다면 바로 </a:t>
            </a:r>
            <a:r>
              <a:rPr lang="en-US" altLang="ko-KR" dirty="0"/>
              <a:t>push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/>
              <a:t>readme.md </a:t>
            </a:r>
            <a:r>
              <a:rPr lang="ko-KR" altLang="en-US" dirty="0"/>
              <a:t>파일이 존재하거나 다른 </a:t>
            </a:r>
            <a:r>
              <a:rPr lang="ko-KR" altLang="en-US" dirty="0" err="1"/>
              <a:t>커밋</a:t>
            </a:r>
            <a:r>
              <a:rPr lang="ko-KR" altLang="en-US" dirty="0"/>
              <a:t> 내역이 있다면 공통된 </a:t>
            </a:r>
            <a:r>
              <a:rPr lang="ko-KR" altLang="en-US" dirty="0" err="1"/>
              <a:t>커밋</a:t>
            </a:r>
            <a:r>
              <a:rPr lang="ko-KR" altLang="en-US" dirty="0"/>
              <a:t> 지점이 없기 때문에 </a:t>
            </a:r>
            <a:r>
              <a:rPr lang="en-US" altLang="ko-KR" dirty="0"/>
              <a:t>push</a:t>
            </a:r>
            <a:r>
              <a:rPr lang="ko-KR" altLang="en-US" dirty="0"/>
              <a:t>가 불가능</a:t>
            </a:r>
            <a:endParaRPr lang="en-US" altLang="ko-KR" dirty="0"/>
          </a:p>
          <a:p>
            <a:r>
              <a:rPr lang="en-US" altLang="ko-KR" dirty="0"/>
              <a:t>git push --force </a:t>
            </a:r>
          </a:p>
          <a:p>
            <a:pPr lvl="1"/>
            <a:r>
              <a:rPr lang="en-US" altLang="ko-KR" dirty="0"/>
              <a:t>Local Repo.</a:t>
            </a:r>
            <a:r>
              <a:rPr lang="ko-KR" altLang="en-US" dirty="0"/>
              <a:t>의 상태를 </a:t>
            </a:r>
            <a:r>
              <a:rPr lang="ko-KR" altLang="en-US" dirty="0">
                <a:solidFill>
                  <a:srgbClr val="00B050"/>
                </a:solidFill>
              </a:rPr>
              <a:t>강제로</a:t>
            </a:r>
            <a:r>
              <a:rPr lang="ko-KR" altLang="en-US" dirty="0"/>
              <a:t> </a:t>
            </a:r>
            <a:r>
              <a:rPr lang="en-US" altLang="ko-KR" dirty="0"/>
              <a:t>Remote Repo.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00B050"/>
                </a:solidFill>
              </a:rPr>
              <a:t>덮어쓰기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04594-BD3E-A7F9-31D4-3EEED54F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F909D5-41FD-B27E-74C0-F0CDA8E3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EBA9D-1568-0823-CBEC-50BDADA55E2D}"/>
              </a:ext>
            </a:extLst>
          </p:cNvPr>
          <p:cNvSpPr/>
          <p:nvPr/>
        </p:nvSpPr>
        <p:spPr>
          <a:xfrm>
            <a:off x="2900731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E3756-96C0-A34E-A939-A0F7AE1B9296}"/>
              </a:ext>
            </a:extLst>
          </p:cNvPr>
          <p:cNvSpPr txBox="1"/>
          <p:nvPr/>
        </p:nvSpPr>
        <p:spPr>
          <a:xfrm>
            <a:off x="2798154" y="496332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412af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4BB7EBD-1F32-57E1-BCF7-F84DCF1B6E08}"/>
              </a:ext>
            </a:extLst>
          </p:cNvPr>
          <p:cNvSpPr/>
          <p:nvPr/>
        </p:nvSpPr>
        <p:spPr>
          <a:xfrm>
            <a:off x="4628407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C1B4D-A345-66D3-F369-FB4BFB0055B4}"/>
              </a:ext>
            </a:extLst>
          </p:cNvPr>
          <p:cNvSpPr txBox="1"/>
          <p:nvPr/>
        </p:nvSpPr>
        <p:spPr>
          <a:xfrm>
            <a:off x="4553883" y="496332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3faf1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872AC2-EF04-EECC-E9A4-29B0AE1F4FF0}"/>
              </a:ext>
            </a:extLst>
          </p:cNvPr>
          <p:cNvSpPr/>
          <p:nvPr/>
        </p:nvSpPr>
        <p:spPr>
          <a:xfrm>
            <a:off x="6332983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292E9-23AB-22B1-BB85-F8E121CF76E9}"/>
              </a:ext>
            </a:extLst>
          </p:cNvPr>
          <p:cNvSpPr txBox="1"/>
          <p:nvPr/>
        </p:nvSpPr>
        <p:spPr>
          <a:xfrm>
            <a:off x="6187515" y="49633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302b1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F5918-D9E5-F968-0B30-9596761ACC75}"/>
              </a:ext>
            </a:extLst>
          </p:cNvPr>
          <p:cNvSpPr txBox="1"/>
          <p:nvPr/>
        </p:nvSpPr>
        <p:spPr>
          <a:xfrm>
            <a:off x="1555531" y="449875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Remote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47F12-916B-CC46-2A26-BDC0FD7D5DA3}"/>
              </a:ext>
            </a:extLst>
          </p:cNvPr>
          <p:cNvSpPr txBox="1"/>
          <p:nvPr/>
        </p:nvSpPr>
        <p:spPr>
          <a:xfrm>
            <a:off x="1683770" y="559709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Local</a:t>
            </a:r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0585A09-B833-9BFF-D40A-B2224CCD23AD}"/>
              </a:ext>
            </a:extLst>
          </p:cNvPr>
          <p:cNvSpPr/>
          <p:nvPr/>
        </p:nvSpPr>
        <p:spPr>
          <a:xfrm>
            <a:off x="2892848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F66B3-C2CD-15CA-ED36-53CC7E3F0A42}"/>
              </a:ext>
            </a:extLst>
          </p:cNvPr>
          <p:cNvSpPr txBox="1"/>
          <p:nvPr/>
        </p:nvSpPr>
        <p:spPr>
          <a:xfrm>
            <a:off x="2736037" y="609667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484bb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9B1AD7-4FEC-3DFC-6448-4389A80E8F74}"/>
              </a:ext>
            </a:extLst>
          </p:cNvPr>
          <p:cNvSpPr/>
          <p:nvPr/>
        </p:nvSpPr>
        <p:spPr>
          <a:xfrm>
            <a:off x="4620524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04D0B6-3133-CD1C-53F5-9C0F028E2F67}"/>
              </a:ext>
            </a:extLst>
          </p:cNvPr>
          <p:cNvSpPr txBox="1"/>
          <p:nvPr/>
        </p:nvSpPr>
        <p:spPr>
          <a:xfrm>
            <a:off x="4503388" y="610988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cd3a1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52884B3-7578-7922-5B1E-A201EC0001A7}"/>
              </a:ext>
            </a:extLst>
          </p:cNvPr>
          <p:cNvSpPr/>
          <p:nvPr/>
        </p:nvSpPr>
        <p:spPr>
          <a:xfrm>
            <a:off x="6325100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987E93-6F51-2D3F-76EA-6D3837A25F31}"/>
              </a:ext>
            </a:extLst>
          </p:cNvPr>
          <p:cNvSpPr txBox="1"/>
          <p:nvPr/>
        </p:nvSpPr>
        <p:spPr>
          <a:xfrm>
            <a:off x="6252848" y="609667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85ff1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019BB0-FC85-26E0-47F7-48EF12E5D97E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3460531" y="4683424"/>
            <a:ext cx="1167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0A9CAF-6FC3-E2A2-F851-971ADF2A25F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5188207" y="4683424"/>
            <a:ext cx="114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398D64D-AE46-45AB-E308-5FB7D86D9173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3452648" y="5809031"/>
            <a:ext cx="1167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5429FC1-891A-6FF8-5FFD-567DF49D17A0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5180324" y="5809031"/>
            <a:ext cx="114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431996-7271-60E9-CCFA-FC0C07994F0D}"/>
              </a:ext>
            </a:extLst>
          </p:cNvPr>
          <p:cNvSpPr txBox="1"/>
          <p:nvPr/>
        </p:nvSpPr>
        <p:spPr>
          <a:xfrm>
            <a:off x="7252210" y="4963324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일치하는 </a:t>
            </a:r>
            <a:r>
              <a:rPr lang="ko-KR" altLang="en-US" b="1" dirty="0" err="1"/>
              <a:t>커밋</a:t>
            </a:r>
            <a:r>
              <a:rPr lang="ko-KR" altLang="en-US" b="1" dirty="0"/>
              <a:t> 노드가 전혀 없다면 </a:t>
            </a:r>
            <a:endParaRPr lang="en-US" altLang="ko-KR" b="1" dirty="0"/>
          </a:p>
          <a:p>
            <a:r>
              <a:rPr lang="en-US" altLang="ko-KR" b="1" dirty="0"/>
              <a:t>push </a:t>
            </a:r>
            <a:r>
              <a:rPr lang="ko-KR" altLang="en-US" b="1" dirty="0"/>
              <a:t>및 </a:t>
            </a:r>
            <a:r>
              <a:rPr lang="en-US" altLang="ko-KR" b="1" dirty="0"/>
              <a:t>pull </a:t>
            </a:r>
            <a:r>
              <a:rPr lang="ko-KR" altLang="en-US" b="1" dirty="0"/>
              <a:t>모두 불가능</a:t>
            </a:r>
          </a:p>
        </p:txBody>
      </p:sp>
    </p:spTree>
    <p:extLst>
      <p:ext uri="{BB962C8B-B14F-4D97-AF65-F5344CB8AC3E}">
        <p14:creationId xmlns:p14="http://schemas.microsoft.com/office/powerpoint/2010/main" val="299416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1CEDB-82F4-A2F2-6087-6176C5D0A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F0037-9199-60FC-011D-8E5DFE42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fetch, pull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1E1E0-3DBA-A79B-86C3-A489DDC1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fetch</a:t>
            </a:r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 </a:t>
            </a:r>
          </a:p>
          <a:p>
            <a:pPr lvl="1"/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와 </a:t>
            </a:r>
            <a:r>
              <a:rPr lang="en-US" altLang="ko-KR" dirty="0"/>
              <a:t>Local Repo. Branch </a:t>
            </a:r>
            <a:r>
              <a:rPr lang="ko-KR" altLang="en-US" dirty="0"/>
              <a:t>사이의 변동 사항만 가져옴</a:t>
            </a:r>
            <a:endParaRPr lang="en-US" altLang="ko-KR" dirty="0"/>
          </a:p>
          <a:p>
            <a:pPr lvl="1"/>
            <a:r>
              <a:rPr lang="en-US" altLang="ko-KR" dirty="0"/>
              <a:t>Merge</a:t>
            </a:r>
            <a:r>
              <a:rPr lang="ko-KR" altLang="en-US" dirty="0"/>
              <a:t>가 이루어지지는 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pull</a:t>
            </a:r>
          </a:p>
          <a:p>
            <a:pPr lvl="1"/>
            <a:r>
              <a:rPr lang="en-US" altLang="ko-KR" dirty="0"/>
              <a:t>git pull</a:t>
            </a:r>
          </a:p>
          <a:p>
            <a:pPr lvl="1"/>
            <a:r>
              <a:rPr lang="en-US" altLang="ko-KR" dirty="0"/>
              <a:t>Remote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와 </a:t>
            </a:r>
            <a:r>
              <a:rPr lang="en-US" altLang="ko-KR" dirty="0"/>
              <a:t>Local Repo. Branch</a:t>
            </a:r>
            <a:r>
              <a:rPr lang="ko-KR" altLang="en-US" dirty="0"/>
              <a:t>를 </a:t>
            </a:r>
            <a:r>
              <a:rPr lang="en-US" altLang="ko-KR" dirty="0"/>
              <a:t>Merge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DCA83-9094-1A25-F1EE-D910E6B6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9277E8-A558-D6FD-2D7F-9EA7BEDE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C8B59-F47B-D413-EB73-BE036F30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remote </a:t>
            </a:r>
            <a:r>
              <a:rPr lang="ko-KR" altLang="en-US" dirty="0">
                <a:solidFill>
                  <a:srgbClr val="00B050"/>
                </a:solidFill>
              </a:rPr>
              <a:t>및 </a:t>
            </a:r>
            <a:r>
              <a:rPr lang="en-US" altLang="ko-KR" dirty="0">
                <a:solidFill>
                  <a:srgbClr val="00B050"/>
                </a:solidFill>
              </a:rPr>
              <a:t>pull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DF862-8A32-03AD-4FE8-938BCC749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새로운 </a:t>
            </a:r>
            <a:r>
              <a:rPr lang="en-US" altLang="ko-KR" dirty="0"/>
              <a:t>Local Repo.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test.txt </a:t>
            </a:r>
            <a:r>
              <a:rPr lang="ko-KR" altLang="en-US" dirty="0"/>
              <a:t>파일을 추가하고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Remote Repo.</a:t>
            </a:r>
            <a:r>
              <a:rPr lang="ko-KR" altLang="en-US" dirty="0"/>
              <a:t>인 </a:t>
            </a:r>
            <a:r>
              <a:rPr lang="en-US" altLang="ko-KR" dirty="0" err="1"/>
              <a:t>MyTestRepo</a:t>
            </a:r>
            <a:r>
              <a:rPr lang="ko-KR" altLang="en-US" dirty="0"/>
              <a:t>과 </a:t>
            </a:r>
            <a:r>
              <a:rPr lang="en-US" altLang="ko-KR" dirty="0"/>
              <a:t>remote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pull </a:t>
            </a:r>
            <a:r>
              <a:rPr lang="ko-KR" altLang="en-US" dirty="0"/>
              <a:t>시도 </a:t>
            </a:r>
            <a:r>
              <a:rPr lang="en-US" altLang="ko-KR" dirty="0"/>
              <a:t>(</a:t>
            </a:r>
            <a:r>
              <a:rPr lang="ko-KR" altLang="en-US" dirty="0"/>
              <a:t>당연히 오류 발생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강제로 </a:t>
            </a:r>
            <a:r>
              <a:rPr lang="en-US" altLang="ko-KR" dirty="0"/>
              <a:t>push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Add file </a:t>
            </a:r>
            <a:r>
              <a:rPr lang="ko-KR" altLang="en-US" dirty="0"/>
              <a:t>기능으로 </a:t>
            </a:r>
            <a:r>
              <a:rPr lang="en-US" altLang="ko-KR" dirty="0"/>
              <a:t>memo.txt </a:t>
            </a:r>
            <a:r>
              <a:rPr lang="ko-KR" altLang="en-US" dirty="0"/>
              <a:t>파일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Local Repo.</a:t>
            </a:r>
            <a:r>
              <a:rPr lang="ko-KR" altLang="en-US" dirty="0"/>
              <a:t>에서 </a:t>
            </a:r>
            <a:r>
              <a:rPr lang="en-US" altLang="ko-KR" dirty="0"/>
              <a:t>fetch </a:t>
            </a:r>
            <a:r>
              <a:rPr lang="ko-KR" altLang="en-US" dirty="0"/>
              <a:t>및 </a:t>
            </a:r>
            <a:r>
              <a:rPr lang="en-US" altLang="ko-KR" dirty="0"/>
              <a:t>pull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 log</a:t>
            </a:r>
            <a:r>
              <a:rPr lang="ko-KR" altLang="en-US" dirty="0"/>
              <a:t>를 캡처하여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4B950-8E9A-7BEB-F129-3C275560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864F5C-C246-2995-8552-94BEDC21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65427-5E7C-F469-A13D-DF730E02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875" y="4918195"/>
            <a:ext cx="446784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17AFC-4744-D47A-E99A-A39FA911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B566E-3C39-722B-CC0E-B716912EE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40115" cy="4351338"/>
          </a:xfrm>
        </p:spPr>
        <p:txBody>
          <a:bodyPr/>
          <a:lstStyle/>
          <a:p>
            <a:r>
              <a:rPr lang="en-US" altLang="ko-KR" dirty="0"/>
              <a:t>Git Branch</a:t>
            </a:r>
            <a:r>
              <a:rPr lang="ko-KR" altLang="en-US" dirty="0"/>
              <a:t> 상태를 눈으로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>
                <a:hlinkClick r:id="rId2"/>
              </a:rPr>
              <a:t>https://www.sourcetreeapp.com/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Git Bash</a:t>
            </a:r>
            <a:r>
              <a:rPr lang="ko-KR" altLang="en-US" sz="2400" dirty="0"/>
              <a:t>와 병행하여 사용가능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78FF6-B4B1-79F7-A6EA-1CC6EABC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503C5-6863-30F8-B4E1-7EEB2B7E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DD9FB2-3E56-D6FF-D79A-7A3E641C0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734" y="1825625"/>
            <a:ext cx="5308759" cy="353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16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7B77D-0748-74AF-CFC1-50DEB7E2C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8794A-5E42-E50B-5AFD-49C8DF53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영어로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DCCDE-06C2-A877-57F2-A39D9352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EFC7DE-EB87-5878-9159-58B93B84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3E298161-4B15-FA67-3BE0-6740707EF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359" y="1825625"/>
            <a:ext cx="6891282" cy="4351338"/>
          </a:xfr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7BEC85-718B-9558-C9C3-9239CCF4BB65}"/>
              </a:ext>
            </a:extLst>
          </p:cNvPr>
          <p:cNvSpPr/>
          <p:nvPr/>
        </p:nvSpPr>
        <p:spPr>
          <a:xfrm>
            <a:off x="4686300" y="5154930"/>
            <a:ext cx="1211580" cy="11569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D2788-BDE7-FB24-5315-6FC878F1C141}"/>
              </a:ext>
            </a:extLst>
          </p:cNvPr>
          <p:cNvSpPr txBox="1"/>
          <p:nvPr/>
        </p:nvSpPr>
        <p:spPr>
          <a:xfrm>
            <a:off x="1124559" y="225349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도구 </a:t>
            </a:r>
            <a:r>
              <a:rPr lang="en-US" altLang="ko-KR" b="1" dirty="0"/>
              <a:t>&gt; </a:t>
            </a:r>
            <a:r>
              <a:rPr lang="ko-KR" altLang="en-US" b="1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725346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66191-7287-8C83-E9E9-BCF0F8254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C2C85-F08C-236D-0783-DB19C363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285A04-9381-F233-7F86-29B2E663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86DAA2-899D-3E75-2DF1-664505F2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59" y="981205"/>
            <a:ext cx="8122682" cy="53837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436599-C429-7B46-4A49-2A81BF47B19C}"/>
              </a:ext>
            </a:extLst>
          </p:cNvPr>
          <p:cNvSpPr txBox="1"/>
          <p:nvPr/>
        </p:nvSpPr>
        <p:spPr>
          <a:xfrm>
            <a:off x="1954649" y="54432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Local</a:t>
            </a:r>
            <a:r>
              <a:rPr lang="ko-KR" altLang="en-US" b="1" dirty="0"/>
              <a:t> </a:t>
            </a:r>
            <a:r>
              <a:rPr lang="en-US" altLang="ko-KR" b="1" dirty="0"/>
              <a:t>Repo.</a:t>
            </a:r>
            <a:r>
              <a:rPr lang="ko-KR" altLang="en-US" b="1" dirty="0"/>
              <a:t> 추가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6A48EF-7307-A97C-B3C0-AD8F0C1A1C4C}"/>
              </a:ext>
            </a:extLst>
          </p:cNvPr>
          <p:cNvSpPr/>
          <p:nvPr/>
        </p:nvSpPr>
        <p:spPr>
          <a:xfrm>
            <a:off x="1988820" y="1405890"/>
            <a:ext cx="1268730" cy="5943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F3530-41CE-CE2F-7484-4D8DBF69A45E}"/>
              </a:ext>
            </a:extLst>
          </p:cNvPr>
          <p:cNvSpPr txBox="1"/>
          <p:nvPr/>
        </p:nvSpPr>
        <p:spPr>
          <a:xfrm>
            <a:off x="291669" y="4082757"/>
            <a:ext cx="566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Sourcetree</a:t>
            </a:r>
            <a:r>
              <a:rPr lang="ko-KR" altLang="en-US" dirty="0"/>
              <a:t>에 추가돼 있는 </a:t>
            </a:r>
            <a:r>
              <a:rPr lang="en-US" altLang="ko-KR" dirty="0"/>
              <a:t>Local </a:t>
            </a:r>
            <a:r>
              <a:rPr lang="ko-KR" altLang="en-US" dirty="0"/>
              <a:t>또는 </a:t>
            </a:r>
            <a:r>
              <a:rPr lang="en-US" altLang="ko-KR" dirty="0"/>
              <a:t>Remote Repo. </a:t>
            </a:r>
            <a:r>
              <a:rPr lang="ko-KR" altLang="en-US" dirty="0"/>
              <a:t>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19282E-1E16-1072-C6D2-A94395A38611}"/>
              </a:ext>
            </a:extLst>
          </p:cNvPr>
          <p:cNvSpPr/>
          <p:nvPr/>
        </p:nvSpPr>
        <p:spPr>
          <a:xfrm>
            <a:off x="3844910" y="1405890"/>
            <a:ext cx="1744360" cy="5943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370369-889D-EFD0-E378-E93B168C7F9E}"/>
              </a:ext>
            </a:extLst>
          </p:cNvPr>
          <p:cNvSpPr txBox="1"/>
          <p:nvPr/>
        </p:nvSpPr>
        <p:spPr>
          <a:xfrm>
            <a:off x="5641347" y="1518404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Local </a:t>
            </a:r>
            <a:r>
              <a:rPr lang="ko-KR" altLang="en-US" dirty="0"/>
              <a:t>또는 </a:t>
            </a:r>
            <a:r>
              <a:rPr lang="en-US" altLang="ko-KR" dirty="0"/>
              <a:t>Remote Repo. </a:t>
            </a:r>
            <a:r>
              <a:rPr lang="ko-KR" altLang="en-US" dirty="0"/>
              <a:t>보기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E557791-4790-1BF0-419B-CEABBACCCA2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1645920" y="2000250"/>
            <a:ext cx="977265" cy="20271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1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D8E4A-A442-E31E-9847-4C58FB07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A1C272-B43D-251F-A6FF-88F76A97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3C8986F0-8DBA-FDB3-5311-4DBCF63B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689" y="1401228"/>
            <a:ext cx="1920240" cy="8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hub]깃허브 기본 개념">
            <a:extLst>
              <a:ext uri="{FF2B5EF4-FFF2-40B4-BE49-F238E27FC236}">
                <a16:creationId xmlns:a16="http://schemas.microsoft.com/office/drawing/2014/main" id="{9F02BD15-B463-842A-4A41-7719F86A3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30" y="857250"/>
            <a:ext cx="3400323" cy="191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BBE44-4E30-3FC0-2AC4-8A608FD99B3E}"/>
              </a:ext>
            </a:extLst>
          </p:cNvPr>
          <p:cNvSpPr txBox="1"/>
          <p:nvPr/>
        </p:nvSpPr>
        <p:spPr>
          <a:xfrm>
            <a:off x="1371270" y="2761290"/>
            <a:ext cx="3594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로컬</a:t>
            </a:r>
            <a:r>
              <a:rPr lang="en-US" altLang="ko-KR" sz="4000" dirty="0">
                <a:latin typeface="+mj-ea"/>
                <a:ea typeface="+mj-ea"/>
              </a:rPr>
              <a:t>(PC </a:t>
            </a:r>
            <a:r>
              <a:rPr lang="ko-KR" altLang="en-US" sz="4000" dirty="0">
                <a:latin typeface="+mj-ea"/>
                <a:ea typeface="+mj-ea"/>
              </a:rPr>
              <a:t>저장소</a:t>
            </a:r>
            <a:r>
              <a:rPr lang="en-US" altLang="ko-KR" sz="4000" dirty="0">
                <a:latin typeface="+mj-ea"/>
                <a:ea typeface="+mj-ea"/>
              </a:rPr>
              <a:t>)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E807A-2FEB-DD9E-5782-F95A099AA205}"/>
              </a:ext>
            </a:extLst>
          </p:cNvPr>
          <p:cNvSpPr txBox="1"/>
          <p:nvPr/>
        </p:nvSpPr>
        <p:spPr>
          <a:xfrm>
            <a:off x="6676064" y="2757327"/>
            <a:ext cx="4687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+mj-ea"/>
                <a:ea typeface="+mj-ea"/>
              </a:rPr>
              <a:t>리모트</a:t>
            </a:r>
            <a:r>
              <a:rPr lang="en-US" altLang="ko-KR" sz="4000" dirty="0">
                <a:latin typeface="+mj-ea"/>
                <a:ea typeface="+mj-ea"/>
              </a:rPr>
              <a:t>(</a:t>
            </a:r>
            <a:r>
              <a:rPr lang="ko-KR" altLang="en-US" sz="4000" dirty="0">
                <a:latin typeface="+mj-ea"/>
                <a:ea typeface="+mj-ea"/>
              </a:rPr>
              <a:t>온라인 저장소</a:t>
            </a:r>
            <a:r>
              <a:rPr lang="en-US" altLang="ko-KR" sz="4000" dirty="0">
                <a:latin typeface="+mj-ea"/>
                <a:ea typeface="+mj-ea"/>
              </a:rPr>
              <a:t>)</a:t>
            </a:r>
            <a:endParaRPr lang="ko-KR" altLang="en-US" sz="4000" dirty="0"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6D94BA0-7B63-9454-9965-91F7D0EFB86F}"/>
              </a:ext>
            </a:extLst>
          </p:cNvPr>
          <p:cNvCxnSpPr>
            <a:cxnSpLocks/>
          </p:cNvCxnSpPr>
          <p:nvPr/>
        </p:nvCxnSpPr>
        <p:spPr>
          <a:xfrm>
            <a:off x="6046470" y="494235"/>
            <a:ext cx="0" cy="575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1A5463-AF3B-C2FA-47CA-1E1A50C17CAB}"/>
              </a:ext>
            </a:extLst>
          </p:cNvPr>
          <p:cNvSpPr txBox="1"/>
          <p:nvPr/>
        </p:nvSpPr>
        <p:spPr>
          <a:xfrm>
            <a:off x="1135465" y="3798403"/>
            <a:ext cx="1178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add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A061A0-C541-01FE-3F77-381AEBC16487}"/>
              </a:ext>
            </a:extLst>
          </p:cNvPr>
          <p:cNvSpPr txBox="1"/>
          <p:nvPr/>
        </p:nvSpPr>
        <p:spPr>
          <a:xfrm>
            <a:off x="2051641" y="4888366"/>
            <a:ext cx="21419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commit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B73E8C-99B9-FF2C-3FA0-396040588761}"/>
              </a:ext>
            </a:extLst>
          </p:cNvPr>
          <p:cNvSpPr txBox="1"/>
          <p:nvPr/>
        </p:nvSpPr>
        <p:spPr>
          <a:xfrm>
            <a:off x="6740369" y="3849663"/>
            <a:ext cx="1479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push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9621D-D2D4-3FDE-08C6-F9679443D7EC}"/>
              </a:ext>
            </a:extLst>
          </p:cNvPr>
          <p:cNvSpPr txBox="1"/>
          <p:nvPr/>
        </p:nvSpPr>
        <p:spPr>
          <a:xfrm>
            <a:off x="8430276" y="4884403"/>
            <a:ext cx="1127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pull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A7BE37-C0BD-920D-456D-C7105001F252}"/>
              </a:ext>
            </a:extLst>
          </p:cNvPr>
          <p:cNvSpPr txBox="1"/>
          <p:nvPr/>
        </p:nvSpPr>
        <p:spPr>
          <a:xfrm>
            <a:off x="3458641" y="3858474"/>
            <a:ext cx="2133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ea"/>
                <a:ea typeface="+mj-ea"/>
              </a:rPr>
              <a:t>버전관리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5BDE3-1605-B971-0F9A-4722D5DF75CE}"/>
              </a:ext>
            </a:extLst>
          </p:cNvPr>
          <p:cNvSpPr txBox="1"/>
          <p:nvPr/>
        </p:nvSpPr>
        <p:spPr>
          <a:xfrm>
            <a:off x="9845222" y="3858475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ea"/>
                <a:ea typeface="+mj-ea"/>
              </a:rPr>
              <a:t>협업</a:t>
            </a:r>
          </a:p>
        </p:txBody>
      </p:sp>
    </p:spTree>
    <p:extLst>
      <p:ext uri="{BB962C8B-B14F-4D97-AF65-F5344CB8AC3E}">
        <p14:creationId xmlns:p14="http://schemas.microsoft.com/office/powerpoint/2010/main" val="85870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32453-8804-8A02-978C-6A4CA5CAD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B1A2A3-5F7A-F9CF-CA00-84639375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20" y="913656"/>
            <a:ext cx="7920990" cy="5250035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A91ED-D6FC-B8D7-2856-1317761B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58E50B-A64F-66A4-CEB5-15E62576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BD3C2-02B0-25C8-0588-5D178B7A5C97}"/>
              </a:ext>
            </a:extLst>
          </p:cNvPr>
          <p:cNvSpPr txBox="1"/>
          <p:nvPr/>
        </p:nvSpPr>
        <p:spPr>
          <a:xfrm>
            <a:off x="1988820" y="465383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Remote</a:t>
            </a:r>
            <a:r>
              <a:rPr lang="ko-KR" altLang="en-US" b="1" dirty="0"/>
              <a:t> </a:t>
            </a:r>
            <a:r>
              <a:rPr lang="en-US" altLang="ko-KR" b="1" dirty="0"/>
              <a:t>Repo.</a:t>
            </a:r>
            <a:r>
              <a:rPr lang="ko-KR" altLang="en-US" b="1" dirty="0"/>
              <a:t> </a:t>
            </a:r>
            <a:r>
              <a:rPr lang="en-US" altLang="ko-KR" b="1" dirty="0"/>
              <a:t>Clone </a:t>
            </a:r>
            <a:r>
              <a:rPr lang="ko-KR" altLang="en-US" b="1" dirty="0"/>
              <a:t>해오기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7F1901-8578-3CAA-1422-E281AF9F3657}"/>
              </a:ext>
            </a:extLst>
          </p:cNvPr>
          <p:cNvSpPr/>
          <p:nvPr/>
        </p:nvSpPr>
        <p:spPr>
          <a:xfrm>
            <a:off x="2304820" y="2834640"/>
            <a:ext cx="4244570" cy="5943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96105B-9DDB-29E8-CD5B-F06ED9B2B9ED}"/>
              </a:ext>
            </a:extLst>
          </p:cNvPr>
          <p:cNvSpPr txBox="1"/>
          <p:nvPr/>
        </p:nvSpPr>
        <p:spPr>
          <a:xfrm>
            <a:off x="3844910" y="5038518"/>
            <a:ext cx="626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GitHub HTTPS </a:t>
            </a:r>
            <a:r>
              <a:rPr lang="ko-KR" altLang="en-US" dirty="0"/>
              <a:t>주소를 입력하면 자동으로 </a:t>
            </a:r>
            <a:r>
              <a:rPr lang="en-US" altLang="ko-KR" dirty="0"/>
              <a:t>Clone </a:t>
            </a:r>
            <a:r>
              <a:rPr lang="ko-KR" altLang="en-US" dirty="0"/>
              <a:t>가능 여부 확인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9F43582-166C-FE22-07AD-26B894B38FA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427105" y="3429000"/>
            <a:ext cx="1893685" cy="15251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03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4BE0F-54F2-F1F0-DB0C-B50FE8944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A8C651-653E-EBD1-73DF-DA57E472D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20" y="913656"/>
            <a:ext cx="7920990" cy="5250035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1E0E6-EEA7-6615-6056-E19F50F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5C00C3-C7F9-011D-6819-4B30DD8F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89ACAC-C12A-0493-8290-273A6F7A742F}"/>
              </a:ext>
            </a:extLst>
          </p:cNvPr>
          <p:cNvSpPr txBox="1"/>
          <p:nvPr/>
        </p:nvSpPr>
        <p:spPr>
          <a:xfrm>
            <a:off x="1988820" y="465383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Remote</a:t>
            </a:r>
            <a:r>
              <a:rPr lang="ko-KR" altLang="en-US" b="1" dirty="0"/>
              <a:t> </a:t>
            </a:r>
            <a:r>
              <a:rPr lang="en-US" altLang="ko-KR" b="1" dirty="0"/>
              <a:t>Repo.</a:t>
            </a:r>
            <a:r>
              <a:rPr lang="ko-KR" altLang="en-US" b="1" dirty="0"/>
              <a:t> </a:t>
            </a:r>
            <a:r>
              <a:rPr lang="en-US" altLang="ko-KR" b="1" dirty="0"/>
              <a:t>Clone </a:t>
            </a:r>
            <a:r>
              <a:rPr lang="ko-KR" altLang="en-US" b="1" dirty="0"/>
              <a:t>해오기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750F2D-8F44-E3A5-F218-FAB8F3595129}"/>
              </a:ext>
            </a:extLst>
          </p:cNvPr>
          <p:cNvSpPr/>
          <p:nvPr/>
        </p:nvSpPr>
        <p:spPr>
          <a:xfrm>
            <a:off x="2304820" y="2834640"/>
            <a:ext cx="4244570" cy="5943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CAEEDE-0114-41CE-CEB2-B511BDA9812D}"/>
              </a:ext>
            </a:extLst>
          </p:cNvPr>
          <p:cNvSpPr txBox="1"/>
          <p:nvPr/>
        </p:nvSpPr>
        <p:spPr>
          <a:xfrm>
            <a:off x="3844910" y="5038518"/>
            <a:ext cx="626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GitHub HTTPS </a:t>
            </a:r>
            <a:r>
              <a:rPr lang="ko-KR" altLang="en-US" dirty="0"/>
              <a:t>주소를 입력하면 자동으로 </a:t>
            </a:r>
            <a:r>
              <a:rPr lang="en-US" altLang="ko-KR" dirty="0"/>
              <a:t>Clone </a:t>
            </a:r>
            <a:r>
              <a:rPr lang="ko-KR" altLang="en-US" dirty="0"/>
              <a:t>가능 여부 확인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2BD5E7-2DC9-8D44-E460-92889D724ED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427105" y="3429000"/>
            <a:ext cx="1893685" cy="15251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49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2F745-48C3-D4C6-851C-556B9FC47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A5B256D0-25D2-D8C6-9BB7-93FC7297A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21" y="881020"/>
            <a:ext cx="8141160" cy="5594072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BBF38-D34E-1441-4E0A-C6E237BF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8AA314-942A-9B0F-1F18-D17E0716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DA980-56B9-602F-CDFD-5DD6E93B6226}"/>
              </a:ext>
            </a:extLst>
          </p:cNvPr>
          <p:cNvSpPr txBox="1"/>
          <p:nvPr/>
        </p:nvSpPr>
        <p:spPr>
          <a:xfrm>
            <a:off x="1988820" y="465383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Local Repo. </a:t>
            </a:r>
            <a:r>
              <a:rPr lang="ko-KR" altLang="en-US" b="1" dirty="0"/>
              <a:t>기본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FFB893-76E6-9BE6-84A2-EEF5702A17C7}"/>
              </a:ext>
            </a:extLst>
          </p:cNvPr>
          <p:cNvSpPr/>
          <p:nvPr/>
        </p:nvSpPr>
        <p:spPr>
          <a:xfrm>
            <a:off x="8812530" y="1225122"/>
            <a:ext cx="434340" cy="5465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B89C02-4FF6-82C4-96D9-62FFF78B6251}"/>
              </a:ext>
            </a:extLst>
          </p:cNvPr>
          <p:cNvCxnSpPr>
            <a:cxnSpLocks/>
            <a:stCxn id="22" idx="0"/>
            <a:endCxn id="15" idx="2"/>
          </p:cNvCxnSpPr>
          <p:nvPr/>
        </p:nvCxnSpPr>
        <p:spPr>
          <a:xfrm flipH="1" flipV="1">
            <a:off x="7440912" y="748111"/>
            <a:ext cx="1588788" cy="4770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C89EB1-0807-BB9F-2A5F-C8759900632E}"/>
              </a:ext>
            </a:extLst>
          </p:cNvPr>
          <p:cNvSpPr txBox="1"/>
          <p:nvPr/>
        </p:nvSpPr>
        <p:spPr>
          <a:xfrm>
            <a:off x="6671310" y="378779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Git Bash </a:t>
            </a:r>
            <a:r>
              <a:rPr lang="ko-KR" altLang="en-US" b="1" dirty="0"/>
              <a:t>실행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AAD17F-7BF7-55CF-1AD5-B49E49323739}"/>
              </a:ext>
            </a:extLst>
          </p:cNvPr>
          <p:cNvSpPr/>
          <p:nvPr/>
        </p:nvSpPr>
        <p:spPr>
          <a:xfrm>
            <a:off x="9243810" y="1225122"/>
            <a:ext cx="437400" cy="5465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6EE9A7C-5A67-BB82-39CF-EE5B9D3B91D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9107811" y="752240"/>
            <a:ext cx="354699" cy="47288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30E703-F57A-6E02-C86D-DDCD724895DC}"/>
              </a:ext>
            </a:extLst>
          </p:cNvPr>
          <p:cNvSpPr txBox="1"/>
          <p:nvPr/>
        </p:nvSpPr>
        <p:spPr>
          <a:xfrm>
            <a:off x="8338209" y="37968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작업 폴더 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0138F0-7443-ECBC-1E79-7AC0D566A593}"/>
              </a:ext>
            </a:extLst>
          </p:cNvPr>
          <p:cNvSpPr/>
          <p:nvPr/>
        </p:nvSpPr>
        <p:spPr>
          <a:xfrm>
            <a:off x="3571873" y="1911546"/>
            <a:ext cx="4334997" cy="20580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FFA0AC-A3C7-E28F-9A60-A71FE581498E}"/>
              </a:ext>
            </a:extLst>
          </p:cNvPr>
          <p:cNvSpPr/>
          <p:nvPr/>
        </p:nvSpPr>
        <p:spPr>
          <a:xfrm>
            <a:off x="3571874" y="5407380"/>
            <a:ext cx="3302261" cy="10677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88048-6DEF-DF33-A4DD-2AE660CDBEB9}"/>
              </a:ext>
            </a:extLst>
          </p:cNvPr>
          <p:cNvSpPr txBox="1"/>
          <p:nvPr/>
        </p:nvSpPr>
        <p:spPr>
          <a:xfrm>
            <a:off x="3571873" y="5014449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Stage</a:t>
            </a:r>
            <a:r>
              <a:rPr lang="ko-KR" altLang="en-US" b="1" dirty="0"/>
              <a:t>에 올릴 필요가 있는 파일들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E4DE8A-E68D-1B3F-216B-B1E7DC2607B1}"/>
              </a:ext>
            </a:extLst>
          </p:cNvPr>
          <p:cNvSpPr/>
          <p:nvPr/>
        </p:nvSpPr>
        <p:spPr>
          <a:xfrm>
            <a:off x="2071139" y="2868576"/>
            <a:ext cx="962517" cy="6061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DF4454-A863-57F9-D0FE-9B5AD56B7B68}"/>
              </a:ext>
            </a:extLst>
          </p:cNvPr>
          <p:cNvSpPr txBox="1"/>
          <p:nvPr/>
        </p:nvSpPr>
        <p:spPr>
          <a:xfrm>
            <a:off x="292671" y="284848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더블 클릭으로 </a:t>
            </a:r>
            <a:endParaRPr lang="en-US" altLang="ko-KR" b="1" dirty="0"/>
          </a:p>
          <a:p>
            <a:r>
              <a:rPr lang="en-US" altLang="ko-KR" b="1" dirty="0"/>
              <a:t>Branch Switch</a:t>
            </a:r>
            <a:endParaRPr lang="ko-KR" altLang="en-US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40B3D9-3701-3D3F-1C3E-15127EAC4766}"/>
              </a:ext>
            </a:extLst>
          </p:cNvPr>
          <p:cNvSpPr/>
          <p:nvPr/>
        </p:nvSpPr>
        <p:spPr>
          <a:xfrm>
            <a:off x="2029531" y="1268655"/>
            <a:ext cx="2854441" cy="50299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39DEC9-8A04-EF0D-0E7D-ADC70966832C}"/>
              </a:ext>
            </a:extLst>
          </p:cNvPr>
          <p:cNvSpPr txBox="1"/>
          <p:nvPr/>
        </p:nvSpPr>
        <p:spPr>
          <a:xfrm>
            <a:off x="981735" y="1225122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Git </a:t>
            </a:r>
            <a:r>
              <a:rPr lang="ko-KR" altLang="en-US" b="1" dirty="0"/>
              <a:t>관련</a:t>
            </a:r>
            <a:endParaRPr lang="en-US" altLang="ko-KR" b="1" dirty="0"/>
          </a:p>
          <a:p>
            <a:r>
              <a:rPr lang="ko-KR" altLang="en-US" b="1" dirty="0"/>
              <a:t>주요 기능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A774A4-B184-015D-516A-F7F9456B840A}"/>
              </a:ext>
            </a:extLst>
          </p:cNvPr>
          <p:cNvSpPr txBox="1"/>
          <p:nvPr/>
        </p:nvSpPr>
        <p:spPr>
          <a:xfrm>
            <a:off x="5556678" y="4015877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커밋</a:t>
            </a:r>
            <a:r>
              <a:rPr lang="ko-KR" altLang="en-US" b="1" dirty="0"/>
              <a:t> 노드 및 </a:t>
            </a:r>
            <a:r>
              <a:rPr lang="ko-KR" altLang="en-US" b="1" dirty="0" err="1"/>
              <a:t>시각화된</a:t>
            </a:r>
            <a:r>
              <a:rPr lang="ko-KR" altLang="en-US" b="1" dirty="0"/>
              <a:t> </a:t>
            </a:r>
            <a:r>
              <a:rPr lang="ko-KR" altLang="en-US" b="1" dirty="0" err="1"/>
              <a:t>브랜치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A109F8-2E2C-C2C9-6F6D-0866D4262064}"/>
              </a:ext>
            </a:extLst>
          </p:cNvPr>
          <p:cNvSpPr txBox="1"/>
          <p:nvPr/>
        </p:nvSpPr>
        <p:spPr>
          <a:xfrm>
            <a:off x="7411042" y="4884702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파일 내용 미리보기 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0029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471E-5B67-2306-926B-042E91F41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A3F44F-A1C9-FAC3-739A-F551D946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19" y="881020"/>
            <a:ext cx="8152193" cy="5601653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A1D87-E59A-4EDB-9F33-1E29E6BB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BB707B-D2DA-D3D5-1755-16474688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6942-0570-6AA7-6539-9D07B7751596}"/>
              </a:ext>
            </a:extLst>
          </p:cNvPr>
          <p:cNvSpPr txBox="1"/>
          <p:nvPr/>
        </p:nvSpPr>
        <p:spPr>
          <a:xfrm>
            <a:off x="1988820" y="465383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Local Repo. </a:t>
            </a:r>
            <a:r>
              <a:rPr lang="ko-KR" altLang="en-US" b="1" dirty="0"/>
              <a:t>기본 화면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F4F40D-1F1B-9AA0-B6C6-775572F99672}"/>
              </a:ext>
            </a:extLst>
          </p:cNvPr>
          <p:cNvSpPr/>
          <p:nvPr/>
        </p:nvSpPr>
        <p:spPr>
          <a:xfrm>
            <a:off x="4073700" y="2549893"/>
            <a:ext cx="3322382" cy="26137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CF1287-A213-B613-3E9F-3B2E5437A66A}"/>
              </a:ext>
            </a:extLst>
          </p:cNvPr>
          <p:cNvSpPr txBox="1"/>
          <p:nvPr/>
        </p:nvSpPr>
        <p:spPr>
          <a:xfrm>
            <a:off x="5845436" y="5209975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커밋</a:t>
            </a:r>
            <a:r>
              <a:rPr lang="ko-KR" altLang="en-US" b="1" dirty="0"/>
              <a:t> 노드 </a:t>
            </a:r>
            <a:r>
              <a:rPr lang="ko-KR" altLang="en-US" b="1" dirty="0" err="1"/>
              <a:t>우클릭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b="1" dirty="0"/>
              <a:t>Reset, Revert </a:t>
            </a:r>
            <a:r>
              <a:rPr lang="ko-KR" altLang="en-US" b="1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2194178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99E86-AC63-279F-5D4C-8FD3CDDE8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E25410-162A-7FD8-F8F7-B428B8E00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20" y="880110"/>
            <a:ext cx="8137050" cy="5591248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98DF9-2B38-A140-B0A5-B0378CCE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2D3834-FAC7-356E-EC34-0B0D7C50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0FC38-96C8-50C2-225A-F9DB8DB32155}"/>
              </a:ext>
            </a:extLst>
          </p:cNvPr>
          <p:cNvSpPr txBox="1"/>
          <p:nvPr/>
        </p:nvSpPr>
        <p:spPr>
          <a:xfrm>
            <a:off x="1988820" y="465383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Commit </a:t>
            </a:r>
            <a:r>
              <a:rPr lang="ko-KR" altLang="en-US" b="1" dirty="0"/>
              <a:t>화면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EC8798-8FE7-9F92-E673-EEC03813315E}"/>
              </a:ext>
            </a:extLst>
          </p:cNvPr>
          <p:cNvCxnSpPr>
            <a:cxnSpLocks/>
          </p:cNvCxnSpPr>
          <p:nvPr/>
        </p:nvCxnSpPr>
        <p:spPr>
          <a:xfrm flipH="1">
            <a:off x="6794917" y="4193458"/>
            <a:ext cx="373264" cy="37774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665FD5-0395-DEBB-FC4B-05D9770C4277}"/>
              </a:ext>
            </a:extLst>
          </p:cNvPr>
          <p:cNvSpPr/>
          <p:nvPr/>
        </p:nvSpPr>
        <p:spPr>
          <a:xfrm>
            <a:off x="4164330" y="2006172"/>
            <a:ext cx="1184910" cy="2798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5BABFF-F705-A095-F3FC-6E3F82F97A19}"/>
              </a:ext>
            </a:extLst>
          </p:cNvPr>
          <p:cNvSpPr/>
          <p:nvPr/>
        </p:nvSpPr>
        <p:spPr>
          <a:xfrm>
            <a:off x="3571874" y="5407380"/>
            <a:ext cx="6569978" cy="10677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04308E-1B5C-DE24-70F6-946EFE075777}"/>
              </a:ext>
            </a:extLst>
          </p:cNvPr>
          <p:cNvSpPr txBox="1"/>
          <p:nvPr/>
        </p:nvSpPr>
        <p:spPr>
          <a:xfrm>
            <a:off x="3972854" y="5802832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Commit </a:t>
            </a:r>
            <a:r>
              <a:rPr lang="ko-KR" altLang="en-US" b="1" dirty="0"/>
              <a:t>메시지 작성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66FFE6-D5C4-C3D7-8ED5-D7601C69845C}"/>
              </a:ext>
            </a:extLst>
          </p:cNvPr>
          <p:cNvSpPr/>
          <p:nvPr/>
        </p:nvSpPr>
        <p:spPr>
          <a:xfrm>
            <a:off x="5524344" y="3675734"/>
            <a:ext cx="618271" cy="3153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80B80-B7F8-5EC7-5A7C-E61299D52A33}"/>
              </a:ext>
            </a:extLst>
          </p:cNvPr>
          <p:cNvSpPr txBox="1"/>
          <p:nvPr/>
        </p:nvSpPr>
        <p:spPr>
          <a:xfrm>
            <a:off x="7188799" y="3870293"/>
            <a:ext cx="2953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한 번에 전부</a:t>
            </a:r>
            <a:r>
              <a:rPr lang="en-US" altLang="ko-KR" b="1" dirty="0"/>
              <a:t>, </a:t>
            </a:r>
            <a:r>
              <a:rPr lang="ko-KR" altLang="en-US" b="1" dirty="0"/>
              <a:t>또는 개별 적으로 </a:t>
            </a:r>
            <a:endParaRPr lang="en-US" altLang="ko-KR" b="1" dirty="0"/>
          </a:p>
          <a:p>
            <a:r>
              <a:rPr lang="en-US" altLang="ko-KR" b="1" dirty="0"/>
              <a:t>Stage</a:t>
            </a:r>
            <a:r>
              <a:rPr lang="ko-KR" altLang="en-US" b="1" dirty="0"/>
              <a:t>에 올리기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D64AD9F-2F4F-B491-52ED-9655A460071D}"/>
              </a:ext>
            </a:extLst>
          </p:cNvPr>
          <p:cNvCxnSpPr>
            <a:cxnSpLocks/>
          </p:cNvCxnSpPr>
          <p:nvPr/>
        </p:nvCxnSpPr>
        <p:spPr>
          <a:xfrm flipH="1" flipV="1">
            <a:off x="6142615" y="3870293"/>
            <a:ext cx="1025566" cy="31535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31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EBF07-4654-EE2C-BAAB-01706369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9E38E-011B-814C-2A4A-E8F6DC5A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en-US" altLang="ko-KR" dirty="0" err="1">
                <a:solidFill>
                  <a:srgbClr val="00B050"/>
                </a:solidFill>
              </a:rPr>
              <a:t>Sourcetree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써보기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3FA75-45FF-2AC9-61C7-3DB72E04B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Sourcetree</a:t>
            </a:r>
            <a:r>
              <a:rPr lang="ko-KR" altLang="en-US" dirty="0"/>
              <a:t>를 이용하여 아래 기능 수행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앞에서 사용한 </a:t>
            </a:r>
            <a:r>
              <a:rPr lang="en-US" altLang="ko-KR" dirty="0"/>
              <a:t>Remote Repo.</a:t>
            </a:r>
            <a:r>
              <a:rPr lang="ko-KR" altLang="en-US" dirty="0"/>
              <a:t>인 </a:t>
            </a:r>
            <a:r>
              <a:rPr lang="en-US" altLang="ko-KR" dirty="0" err="1"/>
              <a:t>MyTestRepo</a:t>
            </a:r>
            <a:r>
              <a:rPr lang="ko-KR" altLang="en-US" dirty="0"/>
              <a:t>를 </a:t>
            </a:r>
            <a:r>
              <a:rPr lang="en-US" altLang="ko-KR" dirty="0"/>
              <a:t>Clone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hotfix123 </a:t>
            </a:r>
            <a:r>
              <a:rPr lang="ko-KR" altLang="en-US" dirty="0" err="1"/>
              <a:t>브랜치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hotfix123 </a:t>
            </a:r>
            <a:r>
              <a:rPr lang="ko-KR" altLang="en-US" dirty="0" err="1"/>
              <a:t>브랜치로</a:t>
            </a:r>
            <a:r>
              <a:rPr lang="ko-KR" altLang="en-US" dirty="0"/>
              <a:t> 스위치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Repo.</a:t>
            </a:r>
            <a:r>
              <a:rPr lang="ko-KR" altLang="en-US" dirty="0"/>
              <a:t>에서 </a:t>
            </a:r>
            <a:r>
              <a:rPr lang="en-US" altLang="ko-KR" dirty="0"/>
              <a:t>bugfix123.txt </a:t>
            </a:r>
            <a:r>
              <a:rPr lang="ko-KR" altLang="en-US" dirty="0"/>
              <a:t>파일 추가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Stage</a:t>
            </a:r>
            <a:r>
              <a:rPr lang="ko-KR" altLang="en-US" dirty="0"/>
              <a:t>에 올리기</a:t>
            </a:r>
            <a:r>
              <a:rPr lang="en-US" altLang="ko-KR" dirty="0"/>
              <a:t>, Commit, Push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에서  </a:t>
            </a:r>
            <a:r>
              <a:rPr lang="en-US" altLang="ko-KR" dirty="0"/>
              <a:t>Add File </a:t>
            </a:r>
            <a:r>
              <a:rPr lang="ko-KR" altLang="en-US" dirty="0"/>
              <a:t>기능으로 </a:t>
            </a:r>
            <a:r>
              <a:rPr lang="en-US" altLang="ko-KR" dirty="0"/>
              <a:t>newbug.txt </a:t>
            </a:r>
            <a:r>
              <a:rPr lang="ko-KR" altLang="en-US" dirty="0"/>
              <a:t>파일 추가 및 </a:t>
            </a:r>
            <a:r>
              <a:rPr lang="en-US" altLang="ko-KR" dirty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Sourcetree</a:t>
            </a:r>
            <a:r>
              <a:rPr lang="ko-KR" altLang="en-US" dirty="0"/>
              <a:t>에서 </a:t>
            </a:r>
            <a:r>
              <a:rPr lang="en-US" altLang="ko-KR" dirty="0"/>
              <a:t>Fetch </a:t>
            </a:r>
            <a:r>
              <a:rPr lang="ko-KR" altLang="en-US" dirty="0"/>
              <a:t>및 </a:t>
            </a:r>
            <a:r>
              <a:rPr lang="en-US" altLang="ko-KR" dirty="0"/>
              <a:t>Pull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프로그램 화면을 캡처하여 </a:t>
            </a:r>
            <a:r>
              <a:rPr lang="ko-KR" altLang="en-US" dirty="0" err="1"/>
              <a:t>슬랙에</a:t>
            </a:r>
            <a:r>
              <a:rPr lang="ko-KR" altLang="en-US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31865-2657-7536-2830-AE09F070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CF7F61-0B0A-D8A0-6985-3D5BF9D8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8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D386D-7238-3BE0-E513-B5C227ACD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879AE-ACE0-761B-F8DF-CA86AB84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65B16-02FC-4000-0782-F33604D5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839AB54-9A5D-6ADA-BC9F-BE92EB256961}"/>
              </a:ext>
            </a:extLst>
          </p:cNvPr>
          <p:cNvGrpSpPr/>
          <p:nvPr/>
        </p:nvGrpSpPr>
        <p:grpSpPr>
          <a:xfrm>
            <a:off x="624168" y="720090"/>
            <a:ext cx="11195124" cy="5170096"/>
            <a:chOff x="1747685" y="548640"/>
            <a:chExt cx="11195124" cy="5170096"/>
          </a:xfrm>
        </p:grpSpPr>
        <p:pic>
          <p:nvPicPr>
            <p:cNvPr id="6" name="Picture 2" descr="Version Control/Git - Wikiversity">
              <a:extLst>
                <a:ext uri="{FF2B5EF4-FFF2-40B4-BE49-F238E27FC236}">
                  <a16:creationId xmlns:a16="http://schemas.microsoft.com/office/drawing/2014/main" id="{35A39C4B-1EDF-D650-3CEF-8E77322F8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456" y="2858780"/>
              <a:ext cx="1920240" cy="8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Github]깃허브 기본 개념">
              <a:extLst>
                <a:ext uri="{FF2B5EF4-FFF2-40B4-BE49-F238E27FC236}">
                  <a16:creationId xmlns:a16="http://schemas.microsoft.com/office/drawing/2014/main" id="{FC64FA0D-7F0D-DE73-D9CD-E87F6C3849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9116" y="548640"/>
              <a:ext cx="3400323" cy="1912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FCCE5D-0F83-1D12-9616-2778CB89206C}"/>
                </a:ext>
              </a:extLst>
            </p:cNvPr>
            <p:cNvSpPr txBox="1"/>
            <p:nvPr/>
          </p:nvSpPr>
          <p:spPr>
            <a:xfrm>
              <a:off x="1758803" y="4085605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1) add</a:t>
              </a:r>
              <a:endParaRPr lang="ko-KR" altLang="en-US" sz="2000" dirty="0">
                <a:latin typeface="+mj-ea"/>
                <a:ea typeface="+mj-ea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4572764-54DC-53F0-1EC1-DD7F2CB31940}"/>
                </a:ext>
              </a:extLst>
            </p:cNvPr>
            <p:cNvGrpSpPr/>
            <p:nvPr/>
          </p:nvGrpSpPr>
          <p:grpSpPr>
            <a:xfrm>
              <a:off x="9336584" y="4195787"/>
              <a:ext cx="1133644" cy="1520441"/>
              <a:chOff x="3299297" y="4023591"/>
              <a:chExt cx="1133644" cy="1520441"/>
            </a:xfrm>
          </p:grpSpPr>
          <p:pic>
            <p:nvPicPr>
              <p:cNvPr id="3" name="그래픽 2" descr="열린 폴더 윤곽선">
                <a:extLst>
                  <a:ext uri="{FF2B5EF4-FFF2-40B4-BE49-F238E27FC236}">
                    <a16:creationId xmlns:a16="http://schemas.microsoft.com/office/drawing/2014/main" id="{46234ABD-333E-F40C-AE2C-1B482EBA7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06263" y="4023591"/>
                <a:ext cx="1125977" cy="1125977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40ADF9-61ED-932C-95BC-BE899BF86667}"/>
                  </a:ext>
                </a:extLst>
              </p:cNvPr>
              <p:cNvSpPr txBox="1"/>
              <p:nvPr/>
            </p:nvSpPr>
            <p:spPr>
              <a:xfrm>
                <a:off x="3299297" y="5020812"/>
                <a:ext cx="1133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latin typeface="+mj-ea"/>
                    <a:ea typeface="+mj-ea"/>
                  </a:rPr>
                  <a:t>Repo.</a:t>
                </a:r>
                <a:endParaRPr lang="ko-KR" altLang="en-US" sz="2800" dirty="0">
                  <a:latin typeface="+mj-ea"/>
                  <a:ea typeface="+mj-ea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F2EB84-7432-640B-8361-2F0B6EC3FB66}"/>
                </a:ext>
              </a:extLst>
            </p:cNvPr>
            <p:cNvSpPr txBox="1"/>
            <p:nvPr/>
          </p:nvSpPr>
          <p:spPr>
            <a:xfrm>
              <a:off x="1747685" y="4481923"/>
              <a:ext cx="138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2) commit</a:t>
              </a:r>
              <a:endParaRPr lang="ko-KR" altLang="en-US" sz="2000" dirty="0">
                <a:latin typeface="+mj-ea"/>
                <a:ea typeface="+mj-ea"/>
              </a:endParaRPr>
            </a:p>
          </p:txBody>
        </p:sp>
        <p:pic>
          <p:nvPicPr>
            <p:cNvPr id="20" name="그래픽 19" descr="구름 윤곽선">
              <a:extLst>
                <a:ext uri="{FF2B5EF4-FFF2-40B4-BE49-F238E27FC236}">
                  <a16:creationId xmlns:a16="http://schemas.microsoft.com/office/drawing/2014/main" id="{09A0C723-923B-8728-2BD2-F45CAA0DA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28836" y="1834533"/>
              <a:ext cx="1322070" cy="132207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CB948F-2466-ED3B-0D10-9763FE28859A}"/>
                </a:ext>
              </a:extLst>
            </p:cNvPr>
            <p:cNvSpPr txBox="1"/>
            <p:nvPr/>
          </p:nvSpPr>
          <p:spPr>
            <a:xfrm>
              <a:off x="7557138" y="2858780"/>
              <a:ext cx="1465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j-ea"/>
                  <a:ea typeface="+mj-ea"/>
                </a:rPr>
                <a:t>Remote</a:t>
              </a:r>
              <a:endParaRPr lang="ko-KR" altLang="en-US" sz="2800" dirty="0">
                <a:latin typeface="+mj-ea"/>
                <a:ea typeface="+mj-ea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297C1AF-8714-5E65-BD53-265F41A0B1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1533" y="2702129"/>
              <a:ext cx="3077733" cy="13372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136A8BA-92F1-92C2-74A5-90B3465E0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3940" y="2985225"/>
              <a:ext cx="2975326" cy="1292744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8E7996-6535-3C98-B97D-27B3A60BAE13}"/>
                </a:ext>
              </a:extLst>
            </p:cNvPr>
            <p:cNvSpPr txBox="1"/>
            <p:nvPr/>
          </p:nvSpPr>
          <p:spPr>
            <a:xfrm>
              <a:off x="4986177" y="2681329"/>
              <a:ext cx="1091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3) push</a:t>
              </a:r>
              <a:endParaRPr lang="ko-KR" altLang="en-US" sz="2000" dirty="0"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70BC35-485F-3C21-2510-AFBB368B5108}"/>
                </a:ext>
              </a:extLst>
            </p:cNvPr>
            <p:cNvSpPr txBox="1"/>
            <p:nvPr/>
          </p:nvSpPr>
          <p:spPr>
            <a:xfrm>
              <a:off x="5628564" y="3813296"/>
              <a:ext cx="9348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4) pull</a:t>
              </a:r>
              <a:endParaRPr lang="ko-KR" altLang="en-US" sz="2000" dirty="0">
                <a:latin typeface="+mj-ea"/>
                <a:ea typeface="+mj-ea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2A49A68-9206-5D6A-6DE8-9BC25C98347C}"/>
                </a:ext>
              </a:extLst>
            </p:cNvPr>
            <p:cNvGrpSpPr/>
            <p:nvPr/>
          </p:nvGrpSpPr>
          <p:grpSpPr>
            <a:xfrm>
              <a:off x="3098583" y="3867381"/>
              <a:ext cx="1133644" cy="1520441"/>
              <a:chOff x="3299297" y="4023591"/>
              <a:chExt cx="1133644" cy="1520441"/>
            </a:xfrm>
          </p:grpSpPr>
          <p:pic>
            <p:nvPicPr>
              <p:cNvPr id="37" name="그래픽 36" descr="열린 폴더 윤곽선">
                <a:extLst>
                  <a:ext uri="{FF2B5EF4-FFF2-40B4-BE49-F238E27FC236}">
                    <a16:creationId xmlns:a16="http://schemas.microsoft.com/office/drawing/2014/main" id="{071C739E-1DB0-FC97-0BD5-D4486FBA2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06263" y="4023591"/>
                <a:ext cx="1125977" cy="1125977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78C24F-3A86-A4FB-89B7-F76E46266575}"/>
                  </a:ext>
                </a:extLst>
              </p:cNvPr>
              <p:cNvSpPr txBox="1"/>
              <p:nvPr/>
            </p:nvSpPr>
            <p:spPr>
              <a:xfrm>
                <a:off x="3299297" y="5020812"/>
                <a:ext cx="1133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latin typeface="+mj-ea"/>
                    <a:ea typeface="+mj-ea"/>
                  </a:rPr>
                  <a:t>Repo.</a:t>
                </a:r>
                <a:endParaRPr lang="ko-KR" altLang="en-US" sz="2800" dirty="0">
                  <a:latin typeface="+mj-ea"/>
                  <a:ea typeface="+mj-ea"/>
                </a:endParaRPr>
              </a:p>
            </p:txBody>
          </p:sp>
        </p:grp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BD4112D-8D07-C62B-63D0-CD9384E3FDF4}"/>
                </a:ext>
              </a:extLst>
            </p:cNvPr>
            <p:cNvCxnSpPr>
              <a:cxnSpLocks/>
            </p:cNvCxnSpPr>
            <p:nvPr/>
          </p:nvCxnSpPr>
          <p:spPr>
            <a:xfrm>
              <a:off x="9007364" y="3396472"/>
              <a:ext cx="525537" cy="889188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66E429A-4895-1B6A-16DC-4562238E93EC}"/>
                </a:ext>
              </a:extLst>
            </p:cNvPr>
            <p:cNvSpPr txBox="1"/>
            <p:nvPr/>
          </p:nvSpPr>
          <p:spPr>
            <a:xfrm>
              <a:off x="9404644" y="3473973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Clone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E4B53F1-3C0D-BE63-B7F9-739BF0E93FF5}"/>
                </a:ext>
              </a:extLst>
            </p:cNvPr>
            <p:cNvSpPr txBox="1"/>
            <p:nvPr/>
          </p:nvSpPr>
          <p:spPr>
            <a:xfrm>
              <a:off x="2853487" y="1340770"/>
              <a:ext cx="37930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Local</a:t>
              </a:r>
              <a:r>
                <a:rPr lang="ko-KR" altLang="en-US" sz="2000" dirty="0">
                  <a:latin typeface="+mj-ea"/>
                  <a:ea typeface="+mj-ea"/>
                </a:rPr>
                <a:t> </a:t>
              </a:r>
              <a:r>
                <a:rPr lang="en-US" altLang="ko-KR" sz="2000" dirty="0">
                  <a:latin typeface="+mj-ea"/>
                  <a:ea typeface="+mj-ea"/>
                </a:rPr>
                <a:t>Repo.</a:t>
              </a:r>
              <a:r>
                <a:rPr lang="ko-KR" altLang="en-US" sz="2000" dirty="0">
                  <a:latin typeface="+mj-ea"/>
                  <a:ea typeface="+mj-ea"/>
                </a:rPr>
                <a:t>의 마지막 </a:t>
              </a:r>
              <a:r>
                <a:rPr lang="ko-KR" altLang="en-US" sz="2000" dirty="0" err="1">
                  <a:latin typeface="+mj-ea"/>
                  <a:ea typeface="+mj-ea"/>
                </a:rPr>
                <a:t>커밋</a:t>
              </a:r>
              <a:r>
                <a:rPr lang="ko-KR" altLang="en-US" sz="2000" dirty="0">
                  <a:latin typeface="+mj-ea"/>
                  <a:ea typeface="+mj-ea"/>
                </a:rPr>
                <a:t> 노드를 </a:t>
              </a:r>
              <a:endParaRPr lang="en-US" altLang="ko-KR" sz="2000" dirty="0">
                <a:latin typeface="+mj-ea"/>
                <a:ea typeface="+mj-ea"/>
              </a:endParaRPr>
            </a:p>
            <a:p>
              <a:r>
                <a:rPr lang="en-US" altLang="ko-KR" sz="2000" dirty="0">
                  <a:latin typeface="+mj-ea"/>
                  <a:ea typeface="+mj-ea"/>
                </a:rPr>
                <a:t>Remote Repo.</a:t>
              </a:r>
              <a:r>
                <a:rPr lang="ko-KR" altLang="en-US" sz="2000" dirty="0">
                  <a:latin typeface="+mj-ea"/>
                  <a:ea typeface="+mj-ea"/>
                </a:rPr>
                <a:t>로 업로드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82E9A2-2A92-62C1-6F6E-FA86DCCD6841}"/>
                </a:ext>
              </a:extLst>
            </p:cNvPr>
            <p:cNvSpPr txBox="1"/>
            <p:nvPr/>
          </p:nvSpPr>
          <p:spPr>
            <a:xfrm>
              <a:off x="4742995" y="5010850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Remote</a:t>
              </a:r>
              <a:r>
                <a:rPr lang="ko-KR" altLang="en-US" sz="2000" dirty="0">
                  <a:latin typeface="+mj-ea"/>
                  <a:ea typeface="+mj-ea"/>
                </a:rPr>
                <a:t> </a:t>
              </a:r>
              <a:r>
                <a:rPr lang="en-US" altLang="ko-KR" sz="2000" dirty="0">
                  <a:latin typeface="+mj-ea"/>
                  <a:ea typeface="+mj-ea"/>
                </a:rPr>
                <a:t>Repo.</a:t>
              </a:r>
              <a:r>
                <a:rPr lang="ko-KR" altLang="en-US" sz="2000" dirty="0">
                  <a:latin typeface="+mj-ea"/>
                  <a:ea typeface="+mj-ea"/>
                </a:rPr>
                <a:t>의 마지막 </a:t>
              </a:r>
              <a:r>
                <a:rPr lang="ko-KR" altLang="en-US" sz="2000" dirty="0" err="1">
                  <a:latin typeface="+mj-ea"/>
                  <a:ea typeface="+mj-ea"/>
                </a:rPr>
                <a:t>커밋</a:t>
              </a:r>
              <a:r>
                <a:rPr lang="ko-KR" altLang="en-US" sz="2000" dirty="0">
                  <a:latin typeface="+mj-ea"/>
                  <a:ea typeface="+mj-ea"/>
                </a:rPr>
                <a:t> 노드를 </a:t>
              </a:r>
              <a:endParaRPr lang="en-US" altLang="ko-KR" sz="2000" dirty="0">
                <a:latin typeface="+mj-ea"/>
                <a:ea typeface="+mj-ea"/>
              </a:endParaRPr>
            </a:p>
            <a:p>
              <a:r>
                <a:rPr lang="en-US" altLang="ko-KR" sz="2000" dirty="0">
                  <a:latin typeface="+mj-ea"/>
                  <a:ea typeface="+mj-ea"/>
                </a:rPr>
                <a:t>Local Repo.</a:t>
              </a:r>
              <a:r>
                <a:rPr lang="ko-KR" altLang="en-US" sz="2000" dirty="0">
                  <a:latin typeface="+mj-ea"/>
                  <a:ea typeface="+mj-ea"/>
                </a:rPr>
                <a:t>로 다운로드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89B7ADD-DC01-5A0F-3262-8A7312A8E6FC}"/>
                </a:ext>
              </a:extLst>
            </p:cNvPr>
            <p:cNvCxnSpPr>
              <a:stCxn id="48" idx="2"/>
              <a:endCxn id="31" idx="0"/>
            </p:cNvCxnSpPr>
            <p:nvPr/>
          </p:nvCxnSpPr>
          <p:spPr>
            <a:xfrm>
              <a:off x="4750000" y="2048656"/>
              <a:ext cx="782160" cy="6326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130E16C-314E-3DCC-958D-205BABE46753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6278447" y="4213406"/>
              <a:ext cx="502126" cy="7974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836083-47BF-56C4-D722-EA1263B6A0B1}"/>
                </a:ext>
              </a:extLst>
            </p:cNvPr>
            <p:cNvSpPr txBox="1"/>
            <p:nvPr/>
          </p:nvSpPr>
          <p:spPr>
            <a:xfrm>
              <a:off x="9532901" y="1828403"/>
              <a:ext cx="34099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Local Repo.</a:t>
              </a:r>
              <a:r>
                <a:rPr lang="ko-KR" altLang="en-US" sz="2000" dirty="0">
                  <a:latin typeface="+mj-ea"/>
                  <a:ea typeface="+mj-ea"/>
                </a:rPr>
                <a:t>가 없을 때</a:t>
              </a:r>
              <a:r>
                <a:rPr lang="en-US" altLang="ko-KR" sz="2000" dirty="0">
                  <a:latin typeface="+mj-ea"/>
                  <a:ea typeface="+mj-ea"/>
                </a:rPr>
                <a:t>, </a:t>
              </a:r>
            </a:p>
            <a:p>
              <a:r>
                <a:rPr lang="en-US" altLang="ko-KR" sz="2000" dirty="0">
                  <a:latin typeface="+mj-ea"/>
                  <a:ea typeface="+mj-ea"/>
                </a:rPr>
                <a:t>Remote Repo</a:t>
              </a:r>
              <a:r>
                <a:rPr lang="ko-KR" altLang="en-US" sz="2000" dirty="0">
                  <a:latin typeface="+mj-ea"/>
                  <a:ea typeface="+mj-ea"/>
                </a:rPr>
                <a:t>를 </a:t>
              </a:r>
              <a:r>
                <a:rPr lang="en-US" altLang="ko-KR" sz="2000" dirty="0">
                  <a:latin typeface="+mj-ea"/>
                  <a:ea typeface="+mj-ea"/>
                </a:rPr>
                <a:t>Local</a:t>
              </a:r>
              <a:r>
                <a:rPr lang="ko-KR" altLang="en-US" sz="2000" dirty="0">
                  <a:latin typeface="+mj-ea"/>
                  <a:ea typeface="+mj-ea"/>
                </a:rPr>
                <a:t>로 복사</a:t>
              </a: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D52CB47-CB86-D181-93CB-27747CAB075A}"/>
                </a:ext>
              </a:extLst>
            </p:cNvPr>
            <p:cNvCxnSpPr>
              <a:cxnSpLocks/>
              <a:stCxn id="57" idx="2"/>
              <a:endCxn id="47" idx="0"/>
            </p:cNvCxnSpPr>
            <p:nvPr/>
          </p:nvCxnSpPr>
          <p:spPr>
            <a:xfrm flipH="1">
              <a:off x="9841623" y="2536289"/>
              <a:ext cx="1396232" cy="9376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447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05630-D2A3-34FF-344E-51F04829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Remote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Repository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만들기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BB560-7802-EC16-9EA1-588CF0DC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0E82-21E3-488C-BCDC-EB030ADC6AB3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9C63C6-3084-0440-9B2F-05EF0196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D13DA3-89A3-FE18-A29A-35060F587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27" y="1690688"/>
            <a:ext cx="3772426" cy="2562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CE2E90-359A-6317-7FEC-E9B4A9B7ED97}"/>
              </a:ext>
            </a:extLst>
          </p:cNvPr>
          <p:cNvSpPr/>
          <p:nvPr/>
        </p:nvSpPr>
        <p:spPr>
          <a:xfrm>
            <a:off x="3783330" y="3200400"/>
            <a:ext cx="1040130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DA7A59-A62B-7C46-EAA5-EC8FC5783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309" y="1515978"/>
            <a:ext cx="6058264" cy="497689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3C3BC4-D9BC-7B9B-94D9-1B11F9C10BEA}"/>
              </a:ext>
            </a:extLst>
          </p:cNvPr>
          <p:cNvSpPr/>
          <p:nvPr/>
        </p:nvSpPr>
        <p:spPr>
          <a:xfrm>
            <a:off x="5135880" y="4164330"/>
            <a:ext cx="4065270" cy="3962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42EE6B-0D9E-6456-6573-79943E733060}"/>
              </a:ext>
            </a:extLst>
          </p:cNvPr>
          <p:cNvSpPr/>
          <p:nvPr/>
        </p:nvSpPr>
        <p:spPr>
          <a:xfrm>
            <a:off x="5128260" y="5257800"/>
            <a:ext cx="1352550" cy="2514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2179E8-4B4F-50E4-16D1-4B374038A6E0}"/>
              </a:ext>
            </a:extLst>
          </p:cNvPr>
          <p:cNvSpPr/>
          <p:nvPr/>
        </p:nvSpPr>
        <p:spPr>
          <a:xfrm>
            <a:off x="6734890" y="2628180"/>
            <a:ext cx="1734739" cy="5264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6544F-A033-0BE7-A9C9-0253976A89B7}"/>
              </a:ext>
            </a:extLst>
          </p:cNvPr>
          <p:cNvSpPr txBox="1"/>
          <p:nvPr/>
        </p:nvSpPr>
        <p:spPr>
          <a:xfrm>
            <a:off x="6819032" y="277848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B050"/>
                </a:solidFill>
              </a:rPr>
              <a:t>MyTestRepo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5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1179A-C245-2A02-CB0D-6B44B827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Repo</a:t>
            </a:r>
            <a:r>
              <a:rPr lang="ko-KR" altLang="en-US" dirty="0"/>
              <a:t>와 </a:t>
            </a:r>
            <a:r>
              <a:rPr lang="en-US" altLang="ko-KR" dirty="0"/>
              <a:t>Local Repo </a:t>
            </a:r>
            <a:r>
              <a:rPr lang="ko-KR" altLang="en-US" dirty="0"/>
              <a:t>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37A2A-C2D2-31D0-D4EF-45A9CAB5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Remote Repo.</a:t>
            </a:r>
            <a:r>
              <a:rPr lang="ko-KR" altLang="en-US" sz="3200" dirty="0"/>
              <a:t> 를 </a:t>
            </a:r>
            <a:r>
              <a:rPr lang="en-US" altLang="ko-KR" sz="3200" dirty="0"/>
              <a:t>Local </a:t>
            </a:r>
            <a:r>
              <a:rPr lang="ko-KR" altLang="en-US" sz="3200" dirty="0"/>
              <a:t>으로 </a:t>
            </a:r>
            <a:r>
              <a:rPr lang="en-US" altLang="ko-KR" sz="3200" dirty="0">
                <a:solidFill>
                  <a:srgbClr val="00B050"/>
                </a:solidFill>
              </a:rPr>
              <a:t>clone</a:t>
            </a:r>
            <a:r>
              <a:rPr lang="en-US" altLang="ko-KR" sz="3200" dirty="0"/>
              <a:t> </a:t>
            </a:r>
            <a:r>
              <a:rPr lang="ko-KR" altLang="en-US" sz="3200" dirty="0"/>
              <a:t>해오기</a:t>
            </a: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Local Repo. </a:t>
            </a:r>
            <a:r>
              <a:rPr lang="ko-KR" altLang="en-US" sz="3200" dirty="0"/>
              <a:t>에서 </a:t>
            </a:r>
            <a:r>
              <a:rPr lang="en-US" altLang="ko-KR" sz="3200" dirty="0">
                <a:solidFill>
                  <a:srgbClr val="00B050"/>
                </a:solidFill>
              </a:rPr>
              <a:t>remote</a:t>
            </a:r>
            <a:r>
              <a:rPr lang="en-US" altLang="ko-KR" sz="3200" dirty="0"/>
              <a:t> </a:t>
            </a:r>
            <a:r>
              <a:rPr lang="ko-KR" altLang="en-US" sz="3200" dirty="0"/>
              <a:t>명령어를 사용하여 연결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endParaRPr lang="ko-KR" altLang="en-US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3C8A9-BA9D-7EB2-CF00-2D2A18E0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BE427D-E016-D55B-0F46-FD915F68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8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883D0-FA53-9449-EE2F-32990587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D9C42-3634-AB98-664A-5F32CE57B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</a:t>
            </a:r>
            <a:r>
              <a:rPr lang="ko-KR" altLang="en-US" dirty="0"/>
              <a:t> 주소를 이용하여 </a:t>
            </a:r>
            <a:r>
              <a:rPr lang="en-US" altLang="ko-KR" dirty="0"/>
              <a:t>GitHub</a:t>
            </a:r>
            <a:r>
              <a:rPr lang="ko-KR" altLang="en-US" dirty="0"/>
              <a:t>에 있는 </a:t>
            </a:r>
            <a:r>
              <a:rPr lang="en-US" altLang="ko-KR" dirty="0"/>
              <a:t>Remote Repo.</a:t>
            </a:r>
            <a:r>
              <a:rPr lang="ko-KR" altLang="en-US" dirty="0"/>
              <a:t>를 </a:t>
            </a:r>
            <a:r>
              <a:rPr lang="en-US" altLang="ko-KR" dirty="0"/>
              <a:t>Local</a:t>
            </a:r>
            <a:r>
              <a:rPr lang="ko-KR" altLang="en-US" dirty="0"/>
              <a:t>로 복사해옴</a:t>
            </a:r>
            <a:endParaRPr lang="en-US" altLang="ko-KR" dirty="0"/>
          </a:p>
          <a:p>
            <a:r>
              <a:rPr lang="en-US" altLang="ko-KR" dirty="0"/>
              <a:t>Clone </a:t>
            </a:r>
            <a:r>
              <a:rPr lang="ko-KR" altLang="en-US" dirty="0"/>
              <a:t>과 동시에 </a:t>
            </a:r>
            <a:r>
              <a:rPr lang="en-US" altLang="ko-KR" dirty="0"/>
              <a:t>Local &lt;-&gt; Remote </a:t>
            </a:r>
            <a:r>
              <a:rPr lang="ko-KR" altLang="en-US" dirty="0"/>
              <a:t>간 연결이 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05393-7064-7B7C-1507-3EDFD0DD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58B8F6-1DA2-D57F-CF59-A4556B27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F5CDD0-7630-77BB-CFD7-09DA1C2C8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31" y="3429000"/>
            <a:ext cx="4496427" cy="255305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0F626DB-33C2-6373-861B-272F8A5CC87E}"/>
              </a:ext>
            </a:extLst>
          </p:cNvPr>
          <p:cNvCxnSpPr/>
          <p:nvPr/>
        </p:nvCxnSpPr>
        <p:spPr>
          <a:xfrm>
            <a:off x="2025869" y="5462752"/>
            <a:ext cx="298756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4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3C53E-8EE7-A875-A4F0-F918F0812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E879389-906B-ADEF-22B1-200ADBAE4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26" y="3970743"/>
            <a:ext cx="6725589" cy="10955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A75FE17-867E-61AB-7183-38AB815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017D0-AF27-A833-7DBB-CF24410A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비어 있는 폴더에서 </a:t>
            </a:r>
            <a:r>
              <a:rPr lang="en-US" altLang="ko-KR" dirty="0"/>
              <a:t>Git Bash</a:t>
            </a:r>
            <a:r>
              <a:rPr lang="ko-KR" altLang="en-US" dirty="0"/>
              <a:t>를 실행</a:t>
            </a:r>
            <a:endParaRPr lang="en-US" altLang="ko-KR" dirty="0"/>
          </a:p>
          <a:p>
            <a:r>
              <a:rPr lang="en-US" altLang="ko-KR" dirty="0"/>
              <a:t>git clone (Remote</a:t>
            </a:r>
            <a:r>
              <a:rPr lang="ko-KR" altLang="en-US" dirty="0"/>
              <a:t> </a:t>
            </a:r>
            <a:r>
              <a:rPr lang="en-US" altLang="ko-KR" dirty="0"/>
              <a:t>Repo.</a:t>
            </a:r>
            <a:r>
              <a:rPr lang="ko-KR" altLang="en-US" dirty="0"/>
              <a:t>의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로그인을 요청하는 경우도 있음 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차 보안이 걸려있을 경우 </a:t>
            </a:r>
            <a:r>
              <a:rPr lang="en-US" altLang="ko-KR" dirty="0">
                <a:solidFill>
                  <a:srgbClr val="00B050"/>
                </a:solidFill>
              </a:rPr>
              <a:t>Personal Access Token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발급이 필요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5FA8F-EBE8-79AF-C712-3884B91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A8FA63-0EF0-A2F4-4845-A7FF6EC9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1C049F-754C-91A4-C8F5-632C29A38B76}"/>
              </a:ext>
            </a:extLst>
          </p:cNvPr>
          <p:cNvCxnSpPr>
            <a:cxnSpLocks/>
          </p:cNvCxnSpPr>
          <p:nvPr/>
        </p:nvCxnSpPr>
        <p:spPr>
          <a:xfrm>
            <a:off x="2128343" y="4144165"/>
            <a:ext cx="472177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A68288B-81B6-B54D-FDEA-C28BC177D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430" y="3891216"/>
            <a:ext cx="243874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3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B9B7-C209-7FE1-F0BD-EC8B4E52B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F08EE-E062-B3B3-5D48-766B895E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AFD2C-A832-4DCF-0C73-6445FF8D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접근을 위한 임시 비밀번호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계정 </a:t>
            </a:r>
            <a:r>
              <a:rPr lang="en-US" altLang="ko-KR" dirty="0"/>
              <a:t>-&gt; Settings -&gt; Developer settings -&gt; Personal access tokens -&gt; Tokens (classic) -&gt; Generate new token (classic) </a:t>
            </a:r>
            <a:r>
              <a:rPr lang="ko-KR" altLang="en-US" dirty="0"/>
              <a:t>으로 발급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DC836-F507-2E66-A97B-1746CC9E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F367E8-1355-3DAD-4E5B-51F05A4E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917307-6C1A-59D5-F105-38EA2709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98942"/>
            <a:ext cx="1628689" cy="27024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84ACFD-8E40-E03B-539A-9473AE60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116" y="4061548"/>
            <a:ext cx="1781850" cy="19772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108AE9-C1E4-DE60-E9F5-B1E8B6A23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793" y="4362898"/>
            <a:ext cx="2354758" cy="13842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E73408-E85D-F83F-94E3-05A1A1975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378" y="4138935"/>
            <a:ext cx="2879767" cy="149256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FDB5285-3589-FAA1-FAA6-D9005DDFE53C}"/>
              </a:ext>
            </a:extLst>
          </p:cNvPr>
          <p:cNvCxnSpPr/>
          <p:nvPr/>
        </p:nvCxnSpPr>
        <p:spPr>
          <a:xfrm>
            <a:off x="1458310" y="6329855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4D38FD5-179D-505E-764E-0A245148BF41}"/>
              </a:ext>
            </a:extLst>
          </p:cNvPr>
          <p:cNvCxnSpPr>
            <a:cxnSpLocks/>
          </p:cNvCxnSpPr>
          <p:nvPr/>
        </p:nvCxnSpPr>
        <p:spPr>
          <a:xfrm>
            <a:off x="3471041" y="5977758"/>
            <a:ext cx="86447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76E9784-1F10-7B2C-8658-8B819D680742}"/>
              </a:ext>
            </a:extLst>
          </p:cNvPr>
          <p:cNvCxnSpPr>
            <a:cxnSpLocks/>
          </p:cNvCxnSpPr>
          <p:nvPr/>
        </p:nvCxnSpPr>
        <p:spPr>
          <a:xfrm>
            <a:off x="5838497" y="5573690"/>
            <a:ext cx="6332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CAB3F4B-D608-E15C-316F-A26637CB2637}"/>
              </a:ext>
            </a:extLst>
          </p:cNvPr>
          <p:cNvCxnSpPr>
            <a:cxnSpLocks/>
          </p:cNvCxnSpPr>
          <p:nvPr/>
        </p:nvCxnSpPr>
        <p:spPr>
          <a:xfrm>
            <a:off x="8395138" y="5316186"/>
            <a:ext cx="16238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60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60A22-270F-9A31-2A8E-2E1B1B84F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C7257-1068-A5C6-E2FB-BD07115B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D94DF-4A5C-0F4A-1F0D-A566BFE27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발급 받은 </a:t>
            </a:r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/>
              <a:t>GitHub </a:t>
            </a:r>
            <a:r>
              <a:rPr lang="ko-KR" altLang="en-US" dirty="0"/>
              <a:t>로그인 창에서 비밀번호 대신 사용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909E5-3F85-B8C1-C16D-EE175678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8D2658-1F44-B754-259C-AB7503A0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CAB3A5-552E-C52C-AB52-969CD7122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421" y="4233881"/>
            <a:ext cx="3005965" cy="14080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6FE5EB-740E-CBB5-98E0-C91192C7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94" y="2765514"/>
            <a:ext cx="3015492" cy="140089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19D214-CC7E-7E19-5C53-B836526AB76D}"/>
              </a:ext>
            </a:extLst>
          </p:cNvPr>
          <p:cNvCxnSpPr/>
          <p:nvPr/>
        </p:nvCxnSpPr>
        <p:spPr>
          <a:xfrm>
            <a:off x="6839891" y="3178351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753410-BFAE-51F0-FAC5-02A78600965E}"/>
              </a:ext>
            </a:extLst>
          </p:cNvPr>
          <p:cNvCxnSpPr/>
          <p:nvPr/>
        </p:nvCxnSpPr>
        <p:spPr>
          <a:xfrm>
            <a:off x="6888356" y="4650827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D3C285-6540-C22F-17FA-9243850059BA}"/>
              </a:ext>
            </a:extLst>
          </p:cNvPr>
          <p:cNvSpPr txBox="1"/>
          <p:nvPr/>
        </p:nvSpPr>
        <p:spPr>
          <a:xfrm>
            <a:off x="6202583" y="5677743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비밀번호 대신 발급 받은 </a:t>
            </a:r>
            <a:r>
              <a:rPr lang="en-US" altLang="ko-KR" dirty="0"/>
              <a:t>Token</a:t>
            </a:r>
            <a:r>
              <a:rPr lang="ko-KR" altLang="en-US" dirty="0"/>
              <a:t>을 사용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DFA823E-0B15-3677-7706-30960C45B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761" y="2765514"/>
            <a:ext cx="4843734" cy="316891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0A343B-7F9A-C7EA-195D-DAE91AB15500}"/>
              </a:ext>
            </a:extLst>
          </p:cNvPr>
          <p:cNvCxnSpPr>
            <a:cxnSpLocks/>
          </p:cNvCxnSpPr>
          <p:nvPr/>
        </p:nvCxnSpPr>
        <p:spPr>
          <a:xfrm>
            <a:off x="1214229" y="5088607"/>
            <a:ext cx="31502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93159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Pretendard SemiBold"/>
        <a:ea typeface="Pretendard Semi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2302</TotalTime>
  <Words>881</Words>
  <Application>Microsoft Office PowerPoint</Application>
  <PresentationFormat>와이드스크린</PresentationFormat>
  <Paragraphs>203</Paragraphs>
  <Slides>25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Pretendard Medium</vt:lpstr>
      <vt:lpstr>Pretendard SemiBold</vt:lpstr>
      <vt:lpstr>맑은 고딕</vt:lpstr>
      <vt:lpstr>Arial</vt:lpstr>
      <vt:lpstr>Wingdings</vt:lpstr>
      <vt:lpstr>코딩온템플릿</vt:lpstr>
      <vt:lpstr>PowerPoint 프레젠테이션</vt:lpstr>
      <vt:lpstr>PowerPoint 프레젠테이션</vt:lpstr>
      <vt:lpstr>PowerPoint 프레젠테이션</vt:lpstr>
      <vt:lpstr>Remote Repository 만들기</vt:lpstr>
      <vt:lpstr>Remote Repo와 Local Repo 연결</vt:lpstr>
      <vt:lpstr>clone 명령어</vt:lpstr>
      <vt:lpstr>clone 명령어</vt:lpstr>
      <vt:lpstr>Personal Access Token</vt:lpstr>
      <vt:lpstr>Personal Access Token</vt:lpstr>
      <vt:lpstr>push 명령어</vt:lpstr>
      <vt:lpstr>실습. clone 및 push</vt:lpstr>
      <vt:lpstr>remote 명령어 </vt:lpstr>
      <vt:lpstr>remote 명령어 </vt:lpstr>
      <vt:lpstr>remote 이후 push</vt:lpstr>
      <vt:lpstr>fetch, pull 명령어</vt:lpstr>
      <vt:lpstr>실습. remote 및 pull</vt:lpstr>
      <vt:lpstr>Sourcetree</vt:lpstr>
      <vt:lpstr>인터페이스 영어로 변경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실습. Sourcetree 써보기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석화 정</cp:lastModifiedBy>
  <cp:revision>375</cp:revision>
  <cp:lastPrinted>2024-12-10T00:00:46Z</cp:lastPrinted>
  <dcterms:created xsi:type="dcterms:W3CDTF">2022-06-26T11:10:22Z</dcterms:created>
  <dcterms:modified xsi:type="dcterms:W3CDTF">2024-12-10T10:48:23Z</dcterms:modified>
</cp:coreProperties>
</file>