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746" r:id="rId2"/>
    <p:sldId id="748" r:id="rId3"/>
    <p:sldId id="750" r:id="rId4"/>
    <p:sldId id="751" r:id="rId5"/>
    <p:sldId id="752" r:id="rId6"/>
    <p:sldId id="754" r:id="rId7"/>
    <p:sldId id="755" r:id="rId8"/>
    <p:sldId id="749" r:id="rId9"/>
    <p:sldId id="757" r:id="rId10"/>
    <p:sldId id="758" r:id="rId11"/>
    <p:sldId id="759" r:id="rId12"/>
    <p:sldId id="756" r:id="rId13"/>
    <p:sldId id="761" r:id="rId14"/>
    <p:sldId id="760" r:id="rId15"/>
    <p:sldId id="762" r:id="rId16"/>
    <p:sldId id="763" r:id="rId17"/>
    <p:sldId id="765" r:id="rId18"/>
    <p:sldId id="767" r:id="rId19"/>
    <p:sldId id="768" r:id="rId20"/>
    <p:sldId id="769" r:id="rId21"/>
    <p:sldId id="7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47" autoAdjust="0"/>
    <p:restoredTop sz="78214" autoAdjust="0"/>
  </p:normalViewPr>
  <p:slideViewPr>
    <p:cSldViewPr snapToGrid="0">
      <p:cViewPr varScale="1">
        <p:scale>
          <a:sx n="81" d="100"/>
          <a:sy n="81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1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35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86141-EB16-0844-7AB4-04EBD152F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6A0FBC-AE2E-E3A3-9DEF-8A1F4180B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B0E535-101C-4FB8-67A0-D8944207E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40C8FB-CC91-9345-4C7F-5C43C0B34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96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96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A9899-627C-6625-1CCF-13253CD85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FA0884-7E51-28C8-910D-C557EBFD4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1F2CB5-DA69-42A2-7B0B-7F879AA20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408F94-65B5-D539-E92D-552D6F6B5C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1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3D1A9-630B-EAC4-EA75-A88C5D63D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DB9147-FA88-1425-E9DF-5509910329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DCD78DD-D189-134A-FE46-50B37FBB7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89C682-16CE-ABDD-429D-54E39D549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4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99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5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8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9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7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0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3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2024-12-10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trend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57774-38D0-A532-3597-88CBEAA0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39C66-3D8F-414A-9B6D-8F1EAA8C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6" name="Picture 2" descr="UBC GitHub Instructor Guide | Learning Technology Hub">
            <a:extLst>
              <a:ext uri="{FF2B5EF4-FFF2-40B4-BE49-F238E27FC236}">
                <a16:creationId xmlns:a16="http://schemas.microsoft.com/office/drawing/2014/main" id="{A977DD1A-455E-8C4F-A3AC-740BCAAF0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76" y="1269727"/>
            <a:ext cx="3156313" cy="177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래픽 7" descr="업로드 윤곽선">
            <a:extLst>
              <a:ext uri="{FF2B5EF4-FFF2-40B4-BE49-F238E27FC236}">
                <a16:creationId xmlns:a16="http://schemas.microsoft.com/office/drawing/2014/main" id="{AB6D430D-795A-34A8-C05B-1C69E14F5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5111" y="1097844"/>
            <a:ext cx="914400" cy="914400"/>
          </a:xfrm>
          <a:prstGeom prst="rect">
            <a:avLst/>
          </a:prstGeom>
        </p:spPr>
      </p:pic>
      <p:pic>
        <p:nvPicPr>
          <p:cNvPr id="10" name="그래픽 9" descr="외계인 얼굴 단색으로 채워진">
            <a:extLst>
              <a:ext uri="{FF2B5EF4-FFF2-40B4-BE49-F238E27FC236}">
                <a16:creationId xmlns:a16="http://schemas.microsoft.com/office/drawing/2014/main" id="{437F26C9-F356-CD55-31D1-13B2D52A4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08262" y="4345759"/>
            <a:ext cx="914400" cy="914400"/>
          </a:xfrm>
          <a:prstGeom prst="rect">
            <a:avLst/>
          </a:prstGeom>
        </p:spPr>
      </p:pic>
      <p:pic>
        <p:nvPicPr>
          <p:cNvPr id="12" name="그래픽 11" descr="단색으로 채워진 천사 얼굴 단색으로 채워진">
            <a:extLst>
              <a:ext uri="{FF2B5EF4-FFF2-40B4-BE49-F238E27FC236}">
                <a16:creationId xmlns:a16="http://schemas.microsoft.com/office/drawing/2014/main" id="{D49DE0A4-DF22-4F9C-FD66-DC61C7D92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0222" y="3658089"/>
            <a:ext cx="914400" cy="914400"/>
          </a:xfrm>
          <a:prstGeom prst="rect">
            <a:avLst/>
          </a:prstGeom>
        </p:spPr>
      </p:pic>
      <p:pic>
        <p:nvPicPr>
          <p:cNvPr id="14" name="그래픽 13" descr="남성 우주 비행사 단색으로 채워진">
            <a:extLst>
              <a:ext uri="{FF2B5EF4-FFF2-40B4-BE49-F238E27FC236}">
                <a16:creationId xmlns:a16="http://schemas.microsoft.com/office/drawing/2014/main" id="{5D0F310D-43D8-3259-8F69-CAEC98D9BE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91600" y="3888559"/>
            <a:ext cx="914400" cy="914400"/>
          </a:xfrm>
          <a:prstGeom prst="rect">
            <a:avLst/>
          </a:prstGeom>
        </p:spPr>
      </p:pic>
      <p:pic>
        <p:nvPicPr>
          <p:cNvPr id="16" name="그래픽 15" descr="아기 윤곽선">
            <a:extLst>
              <a:ext uri="{FF2B5EF4-FFF2-40B4-BE49-F238E27FC236}">
                <a16:creationId xmlns:a16="http://schemas.microsoft.com/office/drawing/2014/main" id="{0AAA83D0-EF83-EDED-5FC2-44DEA09874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44925" y="4348937"/>
            <a:ext cx="914400" cy="914400"/>
          </a:xfrm>
          <a:prstGeom prst="rect">
            <a:avLst/>
          </a:prstGeom>
        </p:spPr>
      </p:pic>
      <p:pic>
        <p:nvPicPr>
          <p:cNvPr id="17" name="Picture 2" descr="Version Control/Git - Wikiversity">
            <a:extLst>
              <a:ext uri="{FF2B5EF4-FFF2-40B4-BE49-F238E27FC236}">
                <a16:creationId xmlns:a16="http://schemas.microsoft.com/office/drawing/2014/main" id="{9DE6B866-1666-D9FE-97D1-7B458C7CB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12" y="4529018"/>
            <a:ext cx="1173020" cy="48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Version Control/Git - Wikiversity">
            <a:extLst>
              <a:ext uri="{FF2B5EF4-FFF2-40B4-BE49-F238E27FC236}">
                <a16:creationId xmlns:a16="http://schemas.microsoft.com/office/drawing/2014/main" id="{A444E13C-4B25-1B8A-4D1A-6DBD94BB0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52" y="5110504"/>
            <a:ext cx="1173020" cy="48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Version Control/Git - Wikiversity">
            <a:extLst>
              <a:ext uri="{FF2B5EF4-FFF2-40B4-BE49-F238E27FC236}">
                <a16:creationId xmlns:a16="http://schemas.microsoft.com/office/drawing/2014/main" id="{2A4B086A-1335-8B71-832C-5C55EBFF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15" y="5260159"/>
            <a:ext cx="1173020" cy="48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Version Control/Git - Wikiversity">
            <a:extLst>
              <a:ext uri="{FF2B5EF4-FFF2-40B4-BE49-F238E27FC236}">
                <a16:creationId xmlns:a16="http://schemas.microsoft.com/office/drawing/2014/main" id="{3E6F0F53-7E4E-C978-049C-57168A533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290" y="4774837"/>
            <a:ext cx="1173020" cy="48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C812E3-2A98-DAAB-F852-2EDE80F1D035}"/>
              </a:ext>
            </a:extLst>
          </p:cNvPr>
          <p:cNvCxnSpPr>
            <a:cxnSpLocks/>
          </p:cNvCxnSpPr>
          <p:nvPr/>
        </p:nvCxnSpPr>
        <p:spPr>
          <a:xfrm flipV="1">
            <a:off x="3217333" y="3053568"/>
            <a:ext cx="1479198" cy="739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DC03F68-4D36-13AF-5B43-279D7A1BBBDB}"/>
              </a:ext>
            </a:extLst>
          </p:cNvPr>
          <p:cNvCxnSpPr>
            <a:cxnSpLocks/>
          </p:cNvCxnSpPr>
          <p:nvPr/>
        </p:nvCxnSpPr>
        <p:spPr>
          <a:xfrm flipV="1">
            <a:off x="4651022" y="3248486"/>
            <a:ext cx="793398" cy="1097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2A5AEE6-A041-8016-E966-21ABB16080B8}"/>
              </a:ext>
            </a:extLst>
          </p:cNvPr>
          <p:cNvCxnSpPr>
            <a:cxnSpLocks/>
          </p:cNvCxnSpPr>
          <p:nvPr/>
        </p:nvCxnSpPr>
        <p:spPr>
          <a:xfrm flipH="1" flipV="1">
            <a:off x="6644925" y="3316028"/>
            <a:ext cx="384654" cy="911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668D873-F5CA-93E7-7892-B112D5D15724}"/>
              </a:ext>
            </a:extLst>
          </p:cNvPr>
          <p:cNvCxnSpPr>
            <a:cxnSpLocks/>
          </p:cNvCxnSpPr>
          <p:nvPr/>
        </p:nvCxnSpPr>
        <p:spPr>
          <a:xfrm flipH="1" flipV="1">
            <a:off x="7120820" y="3050334"/>
            <a:ext cx="1841144" cy="838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4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4C1DA-E899-5405-968B-D8FB6BE53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94C1712-B8ED-BF2E-F9E1-8ABFFEC6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227" y="1583230"/>
            <a:ext cx="7442218" cy="46591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38ACDD-2424-7B20-16DC-F50C6B99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812D-967C-C9A4-38AD-50112837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ED174-89D0-1E66-533E-A012FA60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8C1CEC-E812-9C42-74EA-88BFE3D6DA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253"/>
          <a:stretch/>
        </p:blipFill>
        <p:spPr>
          <a:xfrm>
            <a:off x="599431" y="1856125"/>
            <a:ext cx="3219225" cy="15728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0422A0-EB65-31FA-49BE-0928CE40B26B}"/>
              </a:ext>
            </a:extLst>
          </p:cNvPr>
          <p:cNvSpPr/>
          <p:nvPr/>
        </p:nvSpPr>
        <p:spPr>
          <a:xfrm>
            <a:off x="999892" y="2597957"/>
            <a:ext cx="1096537" cy="2965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DED784-6A9A-12D5-7C82-BE6B5FE1ABCA}"/>
              </a:ext>
            </a:extLst>
          </p:cNvPr>
          <p:cNvSpPr/>
          <p:nvPr/>
        </p:nvSpPr>
        <p:spPr>
          <a:xfrm>
            <a:off x="4330390" y="5136718"/>
            <a:ext cx="2137317" cy="2965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44F89-EC9F-BF18-320E-1716FFE4C4AB}"/>
              </a:ext>
            </a:extLst>
          </p:cNvPr>
          <p:cNvSpPr txBox="1"/>
          <p:nvPr/>
        </p:nvSpPr>
        <p:spPr>
          <a:xfrm>
            <a:off x="6568068" y="5096107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</a:t>
            </a:r>
            <a:r>
              <a:rPr lang="ko-KR" altLang="en-US" dirty="0" err="1"/>
              <a:t>브랜치만</a:t>
            </a:r>
            <a:r>
              <a:rPr lang="ko-KR" altLang="en-US" dirty="0"/>
              <a:t> 가져올지 말지 선택</a:t>
            </a:r>
          </a:p>
        </p:txBody>
      </p:sp>
    </p:spTree>
    <p:extLst>
      <p:ext uri="{BB962C8B-B14F-4D97-AF65-F5344CB8AC3E}">
        <p14:creationId xmlns:p14="http://schemas.microsoft.com/office/powerpoint/2010/main" val="58007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2B395-9E13-E775-82C2-643D3D4FC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D79D9D7-9C5D-B0E0-6D5D-F89B5A42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11" y="1690688"/>
            <a:ext cx="9872178" cy="4706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B2191E-59C8-E276-0EB0-4F6FA308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7FC4A-0C39-D915-F031-2F1AF26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62C23-11D0-87DB-211A-D84496DB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C47EB8-FF69-BF18-C321-418302D2A049}"/>
              </a:ext>
            </a:extLst>
          </p:cNvPr>
          <p:cNvSpPr/>
          <p:nvPr/>
        </p:nvSpPr>
        <p:spPr>
          <a:xfrm>
            <a:off x="7430430" y="3530942"/>
            <a:ext cx="988742" cy="2965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81B1D8-33A1-7CAE-3767-79DC698717FB}"/>
              </a:ext>
            </a:extLst>
          </p:cNvPr>
          <p:cNvSpPr/>
          <p:nvPr/>
        </p:nvSpPr>
        <p:spPr>
          <a:xfrm>
            <a:off x="1761893" y="1720727"/>
            <a:ext cx="880946" cy="2965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3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7434-69A0-E000-413B-07D9CE57E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74845-0232-19AF-5B41-A569686A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D9780-9BCB-7F77-AD59-1A926428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E8C297-189C-BD76-8BBE-0221A036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C9CB2AD-8451-1FC6-62CB-FAFC8BCFF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 </a:t>
            </a:r>
            <a:r>
              <a:rPr lang="ko-KR" altLang="en-US" dirty="0"/>
              <a:t>으로 설정된 </a:t>
            </a:r>
            <a:r>
              <a:rPr lang="en-US" altLang="ko-KR" dirty="0"/>
              <a:t>Remote Repo.</a:t>
            </a:r>
            <a:r>
              <a:rPr lang="ko-KR" altLang="en-US" dirty="0"/>
              <a:t>는 누구나 </a:t>
            </a:r>
            <a:r>
              <a:rPr lang="en-US" altLang="ko-KR" dirty="0"/>
              <a:t>Fork </a:t>
            </a:r>
            <a:r>
              <a:rPr lang="ko-KR" altLang="en-US" dirty="0"/>
              <a:t>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C4250-7DB8-1298-58C2-A616565CD5AB}"/>
              </a:ext>
            </a:extLst>
          </p:cNvPr>
          <p:cNvSpPr txBox="1"/>
          <p:nvPr/>
        </p:nvSpPr>
        <p:spPr>
          <a:xfrm>
            <a:off x="1064941" y="2463748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https://github.com/trending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0B4903-D150-BEDE-891E-B7B1019D5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41" y="3112582"/>
            <a:ext cx="9456234" cy="27848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0EBEF7-BA1B-C8B7-A1C0-CD738564459D}"/>
              </a:ext>
            </a:extLst>
          </p:cNvPr>
          <p:cNvSpPr/>
          <p:nvPr/>
        </p:nvSpPr>
        <p:spPr>
          <a:xfrm>
            <a:off x="7649737" y="3778952"/>
            <a:ext cx="1096537" cy="2965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86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6B0AF-C4CB-2C66-DDD2-378215B3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95478-C616-5182-F7FF-3CDC8510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9D3FB-1967-DE9C-EFD7-9CB07B4C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를 수행하기 앞서 변동사항 체크 및 허락을 받는 것</a:t>
            </a:r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Forked Repo. -&gt; Origin Repo. 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할 때 사용</a:t>
            </a:r>
            <a:endParaRPr lang="en-US" altLang="ko-KR" dirty="0"/>
          </a:p>
          <a:p>
            <a:r>
              <a:rPr lang="ko-KR" altLang="en-US" dirty="0"/>
              <a:t>또는</a:t>
            </a:r>
            <a:r>
              <a:rPr lang="en-US" altLang="ko-KR" dirty="0"/>
              <a:t>, Collaborator </a:t>
            </a:r>
            <a:r>
              <a:rPr lang="ko-KR" altLang="en-US" dirty="0"/>
              <a:t>관계에서도 활용 가능</a:t>
            </a:r>
            <a:endParaRPr lang="en-US" altLang="ko-KR" dirty="0"/>
          </a:p>
          <a:p>
            <a:pPr lvl="1"/>
            <a:r>
              <a:rPr lang="ko-KR" altLang="en-US" dirty="0"/>
              <a:t>공유하는 </a:t>
            </a:r>
            <a:r>
              <a:rPr lang="en-US" altLang="ko-KR" dirty="0"/>
              <a:t>Remote Repo.</a:t>
            </a:r>
            <a:r>
              <a:rPr lang="ko-KR" altLang="en-US" dirty="0"/>
              <a:t>에 사용자 별로 </a:t>
            </a:r>
            <a:r>
              <a:rPr lang="en-US" altLang="ko-KR" dirty="0"/>
              <a:t>Branch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사용자 </a:t>
            </a:r>
            <a:r>
              <a:rPr lang="en-US" altLang="ko-KR" dirty="0"/>
              <a:t>Branch</a:t>
            </a:r>
            <a:r>
              <a:rPr lang="ko-KR" altLang="en-US" dirty="0"/>
              <a:t>에서 </a:t>
            </a:r>
            <a:r>
              <a:rPr lang="en-US" altLang="ko-KR" dirty="0"/>
              <a:t>main Branch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요청을 할 때 이용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CE130-BFE0-DF40-0994-B4366CB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0A053E-E60D-E355-C093-F3D236FB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93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66484-5016-BDFE-3272-CB95C12D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ACCD7-14A2-9398-2ECA-8E2E8F03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2A05FD-4B58-F7F7-BAF9-8A7CD256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D78A4-6590-0E22-C99F-5CF299FE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664"/>
          <a:stretch/>
        </p:blipFill>
        <p:spPr>
          <a:xfrm>
            <a:off x="1014769" y="1455074"/>
            <a:ext cx="9850225" cy="19739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A5EC45-320C-41B7-FD1D-E7393965EE26}"/>
              </a:ext>
            </a:extLst>
          </p:cNvPr>
          <p:cNvSpPr/>
          <p:nvPr/>
        </p:nvSpPr>
        <p:spPr>
          <a:xfrm>
            <a:off x="9013901" y="2767083"/>
            <a:ext cx="1758175" cy="5727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E78225C-2C20-DD51-D1B0-57DF82DA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69" y="3726510"/>
            <a:ext cx="9850225" cy="229606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C67BE5-CDAD-F509-B12A-71449ED6239E}"/>
              </a:ext>
            </a:extLst>
          </p:cNvPr>
          <p:cNvSpPr/>
          <p:nvPr/>
        </p:nvSpPr>
        <p:spPr>
          <a:xfrm>
            <a:off x="1438505" y="4447200"/>
            <a:ext cx="5943602" cy="3366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77275-B1D9-3BDD-8599-4F7B5D14CA71}"/>
              </a:ext>
            </a:extLst>
          </p:cNvPr>
          <p:cNvSpPr txBox="1"/>
          <p:nvPr/>
        </p:nvSpPr>
        <p:spPr>
          <a:xfrm>
            <a:off x="1338147" y="4790505"/>
            <a:ext cx="619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선택</a:t>
            </a:r>
            <a:r>
              <a:rPr lang="en-US" altLang="ko-KR" dirty="0"/>
              <a:t> &lt;- Forked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선택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DFF448-2419-6E4D-732C-04BAE147FA55}"/>
              </a:ext>
            </a:extLst>
          </p:cNvPr>
          <p:cNvSpPr/>
          <p:nvPr/>
        </p:nvSpPr>
        <p:spPr>
          <a:xfrm>
            <a:off x="9355873" y="5004761"/>
            <a:ext cx="1326996" cy="40358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8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0626E-EF3E-408F-5C1B-E6738A9DB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D73D8-17A8-4428-C872-7976621A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D476F-E7EC-A94B-AC52-69F00740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BAEBF0-6225-5C9E-7638-E5853161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B5397-A8DA-7CEC-62D4-5CF1BF83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97"/>
          <a:stretch/>
        </p:blipFill>
        <p:spPr>
          <a:xfrm>
            <a:off x="2435869" y="1524611"/>
            <a:ext cx="6763888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1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DD224-43E2-7741-1C70-A36FA0594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33234-434E-921F-22D6-210E2804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0B20F-BEEA-ABBC-0F45-FA11E5D5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CD0751-9901-250B-313D-DC45026F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11F8F1-114E-7CF3-6E16-11BA9889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75" y="1690688"/>
            <a:ext cx="7811849" cy="4726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EE47FB-3F00-3D8D-DD7F-F25CEF31ADF9}"/>
              </a:ext>
            </a:extLst>
          </p:cNvPr>
          <p:cNvSpPr txBox="1"/>
          <p:nvPr/>
        </p:nvSpPr>
        <p:spPr>
          <a:xfrm>
            <a:off x="6914132" y="5548788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자동으로 충돌 여부를 체크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69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77BDF-E6ED-B976-9D27-3E88ECAC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8AC1A-A6D8-6615-52EA-54D5E7AD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Origin Repo.</a:t>
            </a:r>
            <a:r>
              <a:rPr lang="ko-KR" altLang="en-US" dirty="0"/>
              <a:t> 소유자의 화면에서는 </a:t>
            </a:r>
            <a:r>
              <a:rPr lang="en-US" altLang="ko-KR" dirty="0"/>
              <a:t>Merge pull request </a:t>
            </a:r>
            <a:r>
              <a:rPr lang="ko-KR" altLang="en-US" dirty="0"/>
              <a:t>버튼이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CF286-BD61-0A8C-9620-C75AD262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38A0A7-175B-44C1-3E81-F8EDB4FE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6AD5B3-F693-3A8A-96F5-B90229EAE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2596160"/>
            <a:ext cx="9345329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49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FB9DA-1238-FFE3-2BD0-9BA55F47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Collaborator &amp; PR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42235-75FD-594E-C708-CFE794251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/>
              <a:t>Remote Repo.</a:t>
            </a:r>
            <a:r>
              <a:rPr lang="ko-KR" altLang="en-US" dirty="0"/>
              <a:t>를 공유할 때도 </a:t>
            </a:r>
            <a:r>
              <a:rPr lang="en-US" altLang="ko-KR" dirty="0"/>
              <a:t>Pull Request(PR)</a:t>
            </a:r>
            <a:r>
              <a:rPr lang="ko-KR" altLang="en-US" dirty="0"/>
              <a:t>을 사용할 수 있음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Repo. </a:t>
            </a:r>
            <a:r>
              <a:rPr lang="ko-KR" altLang="en-US" dirty="0"/>
              <a:t>페이지 </a:t>
            </a:r>
            <a:r>
              <a:rPr lang="en-US" altLang="ko-KR" dirty="0"/>
              <a:t>&gt; Settings &gt; Rules &gt; Rulesets &gt; New ruleset &gt; New branch </a:t>
            </a:r>
            <a:r>
              <a:rPr lang="en-US" altLang="ko-KR" dirty="0" err="1"/>
              <a:t>rulset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F51DA-2DDC-8881-7D46-0825FF5A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563252-6E1D-5913-8F7F-3998B9BC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28FE26-5432-8466-C951-1BA5CB72D0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276"/>
          <a:stretch/>
        </p:blipFill>
        <p:spPr>
          <a:xfrm>
            <a:off x="4561873" y="3494953"/>
            <a:ext cx="6533591" cy="26820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45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8091D-D69C-9413-74CD-C640736A3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87681-6D2B-32D9-60CE-416614D0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Collaborator &amp; PR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B6463-7350-999D-1043-5ECDF91B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 Branch</a:t>
            </a:r>
            <a:r>
              <a:rPr lang="ko-KR" altLang="en-US" dirty="0"/>
              <a:t>에 대해 </a:t>
            </a:r>
            <a:r>
              <a:rPr lang="en-US" altLang="ko-KR" dirty="0"/>
              <a:t>PR </a:t>
            </a:r>
            <a:r>
              <a:rPr lang="ko-KR" altLang="en-US" dirty="0"/>
              <a:t>필수로 적용시키기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9FC5D-8AA7-F023-39E5-72F9EAB0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80E07D-DCC9-832A-BD91-A824BFDB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57C844-D78D-A088-B8D6-E6EF4D50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01" y="2632284"/>
            <a:ext cx="2406805" cy="5845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C509F5-D8E9-674C-56BB-2BE596E02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767" y="2547433"/>
            <a:ext cx="5360191" cy="158675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A948864-FA14-D3E6-BCD4-DE1418DB1926}"/>
              </a:ext>
            </a:extLst>
          </p:cNvPr>
          <p:cNvCxnSpPr/>
          <p:nvPr/>
        </p:nvCxnSpPr>
        <p:spPr>
          <a:xfrm>
            <a:off x="7002966" y="3824249"/>
            <a:ext cx="11374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C52E32-B98B-F96F-EDAE-32981D15561E}"/>
              </a:ext>
            </a:extLst>
          </p:cNvPr>
          <p:cNvSpPr txBox="1"/>
          <p:nvPr/>
        </p:nvSpPr>
        <p:spPr>
          <a:xfrm>
            <a:off x="9205643" y="3364686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Branch(main)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대해 </a:t>
            </a:r>
            <a:r>
              <a:rPr lang="en-US" altLang="ko-KR" dirty="0"/>
              <a:t>Rule </a:t>
            </a:r>
            <a:r>
              <a:rPr lang="ko-KR" altLang="en-US" dirty="0"/>
              <a:t>적용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AF0E0E-0200-75F4-C4E3-C67DC5F82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36442"/>
            <a:ext cx="7868748" cy="647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85E2AA-581E-45BC-E51D-49B5C8A64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97" y="5084232"/>
            <a:ext cx="4353533" cy="6954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42BD0B-609C-1340-5C27-C77B79988E5E}"/>
              </a:ext>
            </a:extLst>
          </p:cNvPr>
          <p:cNvSpPr txBox="1"/>
          <p:nvPr/>
        </p:nvSpPr>
        <p:spPr>
          <a:xfrm>
            <a:off x="902601" y="313985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규칙 이름 적당히 지정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8E2F44-F5F2-6CA3-F202-BDC276D157D9}"/>
              </a:ext>
            </a:extLst>
          </p:cNvPr>
          <p:cNvSpPr txBox="1"/>
          <p:nvPr/>
        </p:nvSpPr>
        <p:spPr>
          <a:xfrm>
            <a:off x="5231327" y="516754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</a:t>
            </a:r>
            <a:r>
              <a:rPr lang="ko-KR" altLang="en-US" dirty="0"/>
              <a:t> 필수 </a:t>
            </a:r>
            <a:r>
              <a:rPr lang="en-US" altLang="ko-KR" dirty="0"/>
              <a:t>+ </a:t>
            </a:r>
            <a:r>
              <a:rPr lang="ko-KR" altLang="en-US" dirty="0"/>
              <a:t>강제 </a:t>
            </a:r>
            <a:r>
              <a:rPr lang="en-US" altLang="ko-KR" dirty="0"/>
              <a:t>Push </a:t>
            </a:r>
            <a:r>
              <a:rPr lang="ko-KR" altLang="en-US" dirty="0"/>
              <a:t>제한</a:t>
            </a:r>
          </a:p>
        </p:txBody>
      </p:sp>
    </p:spTree>
    <p:extLst>
      <p:ext uri="{BB962C8B-B14F-4D97-AF65-F5344CB8AC3E}">
        <p14:creationId xmlns:p14="http://schemas.microsoft.com/office/powerpoint/2010/main" val="192137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673E0-DDE7-813B-7D4E-48D2E318D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077"/>
            <a:ext cx="10515600" cy="305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“</a:t>
            </a:r>
            <a:r>
              <a:rPr lang="ko-KR" altLang="en-US" sz="4000" dirty="0"/>
              <a:t>길동씨 </a:t>
            </a:r>
            <a:r>
              <a:rPr lang="en-US" altLang="ko-KR" sz="4000" dirty="0"/>
              <a:t>Git </a:t>
            </a:r>
            <a:r>
              <a:rPr lang="ko-KR" altLang="en-US" sz="4000" dirty="0"/>
              <a:t>써 보셨다고 하셨죠</a:t>
            </a:r>
            <a:r>
              <a:rPr lang="en-US" altLang="ko-KR" sz="4000" dirty="0"/>
              <a:t>?</a:t>
            </a:r>
          </a:p>
          <a:p>
            <a:pPr marL="0" indent="0">
              <a:buNone/>
            </a:pPr>
            <a:r>
              <a:rPr lang="ko-KR" altLang="en-US" sz="4000" dirty="0"/>
              <a:t>우리 팀 </a:t>
            </a:r>
            <a:r>
              <a:rPr lang="ko-KR" altLang="en-US" sz="4000" dirty="0" err="1"/>
              <a:t>레포</a:t>
            </a:r>
            <a:r>
              <a:rPr lang="ko-KR" altLang="en-US" sz="4000" dirty="0"/>
              <a:t> 포크하고 </a:t>
            </a:r>
            <a:r>
              <a:rPr lang="en-US" altLang="ko-KR" sz="4000" dirty="0"/>
              <a:t>PR </a:t>
            </a:r>
            <a:r>
              <a:rPr lang="ko-KR" altLang="en-US" sz="4000" dirty="0"/>
              <a:t>해주세요</a:t>
            </a:r>
            <a:r>
              <a:rPr lang="en-US" altLang="ko-KR" sz="4000" dirty="0"/>
              <a:t>.”</a:t>
            </a:r>
            <a:endParaRPr lang="ko-KR" altLang="en-US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69B70-0F2A-D83F-FCE8-3F176EBC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D751C-777A-6E56-C326-A50E6626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074" name="Picture 2" descr="동공지진 - 뽐뿌:짤방갤러리">
            <a:extLst>
              <a:ext uri="{FF2B5EF4-FFF2-40B4-BE49-F238E27FC236}">
                <a16:creationId xmlns:a16="http://schemas.microsoft.com/office/drawing/2014/main" id="{998ADE8E-6CC4-E1CA-0A80-7A102A48F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864" y="1690688"/>
            <a:ext cx="2017536" cy="201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675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4A680-BC0B-F888-E80E-B5FD331C7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D4F76-5064-8B44-54C1-D4AD8F60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Collaborator &amp; PR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4224E-7C90-1FBF-1841-AAE91183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Remote Repo.</a:t>
            </a:r>
            <a:r>
              <a:rPr lang="ko-KR" altLang="en-US" dirty="0"/>
              <a:t>에서 </a:t>
            </a:r>
            <a:r>
              <a:rPr lang="en-US" altLang="ko-KR" dirty="0"/>
              <a:t>john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로만 </a:t>
            </a:r>
            <a:r>
              <a:rPr lang="en-US" altLang="ko-KR" dirty="0"/>
              <a:t>Push</a:t>
            </a:r>
            <a:r>
              <a:rPr lang="ko-KR" altLang="en-US" dirty="0"/>
              <a:t>를 하다가</a:t>
            </a:r>
            <a:r>
              <a:rPr lang="en-US" altLang="ko-KR" dirty="0"/>
              <a:t>, </a:t>
            </a:r>
            <a:r>
              <a:rPr lang="ko-KR" altLang="en-US" dirty="0"/>
              <a:t>필요한 경우에만 </a:t>
            </a:r>
            <a:r>
              <a:rPr lang="en-US" altLang="ko-KR" dirty="0"/>
              <a:t>main &lt;- john</a:t>
            </a:r>
            <a:r>
              <a:rPr lang="ko-KR" altLang="en-US" dirty="0"/>
              <a:t>으로 </a:t>
            </a:r>
            <a:r>
              <a:rPr lang="en-US" altLang="ko-KR" dirty="0"/>
              <a:t>PR</a:t>
            </a:r>
            <a:r>
              <a:rPr lang="ko-KR" altLang="en-US" dirty="0"/>
              <a:t>을 생성</a:t>
            </a:r>
            <a:endParaRPr lang="en-US" altLang="ko-KR" dirty="0"/>
          </a:p>
          <a:p>
            <a:pPr lvl="1"/>
            <a:r>
              <a:rPr lang="ko-KR" altLang="en-US" dirty="0"/>
              <a:t>팀장만 </a:t>
            </a:r>
            <a:r>
              <a:rPr lang="en-US" altLang="ko-KR" dirty="0"/>
              <a:t>Merge </a:t>
            </a:r>
            <a:r>
              <a:rPr lang="ko-KR" altLang="en-US" dirty="0"/>
              <a:t>수행 </a:t>
            </a:r>
            <a:r>
              <a:rPr lang="ko-KR" altLang="en-US" dirty="0" err="1"/>
              <a:t>하는것이</a:t>
            </a:r>
            <a:r>
              <a:rPr lang="ko-KR" altLang="en-US" dirty="0"/>
              <a:t> 원칙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EA930-5414-1EFE-6AE3-BDB50F66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FEE72-CC85-BE15-5381-0CFFA612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C3CD248-E6B1-BC27-D7A9-ED4FC9466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116" y="3214978"/>
            <a:ext cx="4820981" cy="309692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DB2A690-0BC3-03D5-EFDB-319E8EAD5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445" y="4122424"/>
            <a:ext cx="1857634" cy="68589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A3803D-EC79-E807-C941-297A0F866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395" y="4246053"/>
            <a:ext cx="1619476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25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6D0FD-2D0E-0376-D2A1-325B7C88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Fork,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Pull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Request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AC25C-E360-DA3A-F6D0-359A453D0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3~4</a:t>
            </a:r>
            <a:r>
              <a:rPr lang="ko-KR" altLang="en-US" dirty="0"/>
              <a:t>명이서 팀을 이루기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간단한 게임을 통해 팀장을 뽑기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팀장은 </a:t>
            </a:r>
            <a:r>
              <a:rPr lang="en-US" altLang="ko-KR" dirty="0"/>
              <a:t>public Remote Repo.</a:t>
            </a:r>
            <a:r>
              <a:rPr lang="ko-KR" altLang="en-US" dirty="0"/>
              <a:t>를 만들고 </a:t>
            </a:r>
            <a:r>
              <a:rPr lang="ko-KR" altLang="en-US" dirty="0" err="1"/>
              <a:t>커밋</a:t>
            </a:r>
            <a:r>
              <a:rPr lang="ko-KR" altLang="en-US" dirty="0"/>
              <a:t> 지점을 하나 추가하기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팀원은 팀장의 </a:t>
            </a:r>
            <a:r>
              <a:rPr lang="en-US" altLang="ko-KR" dirty="0"/>
              <a:t>Remote Repo.</a:t>
            </a:r>
            <a:r>
              <a:rPr lang="ko-KR" altLang="en-US" dirty="0"/>
              <a:t>를 </a:t>
            </a:r>
            <a:r>
              <a:rPr lang="en-US" altLang="ko-KR" dirty="0"/>
              <a:t>Fork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Fork</a:t>
            </a:r>
            <a:r>
              <a:rPr lang="ko-KR" altLang="en-US" dirty="0"/>
              <a:t>된 </a:t>
            </a:r>
            <a:r>
              <a:rPr lang="en-US" altLang="ko-KR" dirty="0"/>
              <a:t>Remote Repo. </a:t>
            </a:r>
            <a:r>
              <a:rPr lang="ko-KR" altLang="en-US" dirty="0"/>
              <a:t>를 </a:t>
            </a:r>
            <a:r>
              <a:rPr lang="en-US" altLang="ko-KR" dirty="0"/>
              <a:t>Clone</a:t>
            </a:r>
            <a:r>
              <a:rPr lang="ko-KR" altLang="en-US" dirty="0"/>
              <a:t>하고 아무 파일이나 </a:t>
            </a:r>
            <a:r>
              <a:rPr lang="en-US" altLang="ko-KR" dirty="0"/>
              <a:t>Push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GitHub </a:t>
            </a:r>
            <a:r>
              <a:rPr lang="ko-KR" altLang="en-US" dirty="0"/>
              <a:t>메인 페이지로 돌아가면 </a:t>
            </a:r>
            <a:r>
              <a:rPr lang="en-US" altLang="ko-KR" dirty="0"/>
              <a:t> Forked Repo.</a:t>
            </a:r>
            <a:r>
              <a:rPr lang="ko-KR" altLang="en-US" dirty="0"/>
              <a:t>를 볼 수 있음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Forked Repo.</a:t>
            </a:r>
            <a:r>
              <a:rPr lang="ko-KR" altLang="en-US" dirty="0"/>
              <a:t>에서 팀장의 </a:t>
            </a:r>
            <a:r>
              <a:rPr lang="en-US" altLang="ko-KR" dirty="0"/>
              <a:t>Origin Repo.</a:t>
            </a:r>
            <a:r>
              <a:rPr lang="ko-KR" altLang="en-US" dirty="0"/>
              <a:t>로 </a:t>
            </a:r>
            <a:r>
              <a:rPr lang="en-US" altLang="ko-KR" dirty="0"/>
              <a:t>Pull Request</a:t>
            </a:r>
            <a:r>
              <a:rPr lang="ko-KR" altLang="en-US" dirty="0"/>
              <a:t>를 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팀장이 </a:t>
            </a:r>
            <a:r>
              <a:rPr lang="en-US" altLang="ko-KR" dirty="0"/>
              <a:t>Merge</a:t>
            </a:r>
            <a:r>
              <a:rPr lang="ko-KR" altLang="en-US" dirty="0"/>
              <a:t>를 수행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모든 팀원의 파일이 모인 상태에서 </a:t>
            </a:r>
            <a:r>
              <a:rPr lang="en-US" altLang="ko-KR" dirty="0"/>
              <a:t>Origin Repo.</a:t>
            </a:r>
            <a:r>
              <a:rPr lang="ko-KR" altLang="en-US" dirty="0"/>
              <a:t>의 </a:t>
            </a:r>
            <a:r>
              <a:rPr lang="en-US" altLang="ko-KR" dirty="0"/>
              <a:t>HTTPS </a:t>
            </a:r>
            <a:r>
              <a:rPr lang="ko-KR" altLang="en-US" dirty="0"/>
              <a:t>주소를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 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508C3-B13B-2147-62E8-A3283D4E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43CA3F-3FFE-5AFB-54CB-F5CD5283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6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4C9C9-2807-1CD3-00A4-3FF2607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협업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39B6A-2681-0EB2-5B83-40C0A5EA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Collaborator</a:t>
            </a:r>
          </a:p>
          <a:p>
            <a:pPr lvl="1"/>
            <a:r>
              <a:rPr lang="en-US" altLang="ko-KR" sz="2800" dirty="0"/>
              <a:t>Remote Repo.</a:t>
            </a:r>
            <a:r>
              <a:rPr lang="ko-KR" altLang="en-US" sz="2800" dirty="0"/>
              <a:t>의 협력자</a:t>
            </a:r>
            <a:r>
              <a:rPr lang="en-US" altLang="ko-KR" sz="2800" dirty="0"/>
              <a:t>(Collaborator)</a:t>
            </a:r>
            <a:r>
              <a:rPr lang="ko-KR" altLang="en-US" sz="2800" dirty="0"/>
              <a:t>로 등록하여 특정 권한을 부여하고 하나의 </a:t>
            </a:r>
            <a:r>
              <a:rPr lang="en-US" altLang="ko-KR" sz="2800" dirty="0"/>
              <a:t>Remote Repo.</a:t>
            </a:r>
            <a:r>
              <a:rPr lang="ko-KR" altLang="en-US" sz="2800" dirty="0"/>
              <a:t>를 공유하는 방법</a:t>
            </a: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Fork</a:t>
            </a:r>
          </a:p>
          <a:p>
            <a:pPr lvl="1"/>
            <a:r>
              <a:rPr lang="ko-KR" altLang="en-US" sz="2800" dirty="0"/>
              <a:t>다른 사람의 </a:t>
            </a:r>
            <a:r>
              <a:rPr lang="en-US" altLang="ko-KR" sz="2800" dirty="0"/>
              <a:t>Remote Repo.</a:t>
            </a:r>
            <a:r>
              <a:rPr lang="ko-KR" altLang="en-US" sz="2800" dirty="0"/>
              <a:t>를 복사</a:t>
            </a:r>
            <a:r>
              <a:rPr lang="en-US" altLang="ko-KR" sz="2800" dirty="0"/>
              <a:t>(</a:t>
            </a:r>
            <a:r>
              <a:rPr lang="ko-KR" altLang="en-US" sz="2800" dirty="0"/>
              <a:t>정확히는 </a:t>
            </a:r>
            <a:r>
              <a:rPr lang="en-US" altLang="ko-KR" sz="2800" dirty="0"/>
              <a:t>Fork)</a:t>
            </a:r>
            <a:r>
              <a:rPr lang="ko-KR" altLang="en-US" sz="2800" dirty="0"/>
              <a:t>하여 각자의 </a:t>
            </a:r>
            <a:r>
              <a:rPr lang="en-US" altLang="ko-KR" sz="2800" dirty="0"/>
              <a:t>Remote Repo.</a:t>
            </a:r>
            <a:r>
              <a:rPr lang="ko-KR" altLang="en-US" sz="2800" dirty="0"/>
              <a:t>에서 작업 후 원본</a:t>
            </a:r>
            <a:r>
              <a:rPr lang="en-US" altLang="ko-KR" sz="2800" dirty="0"/>
              <a:t>(Upstream)</a:t>
            </a:r>
            <a:r>
              <a:rPr lang="ko-KR" altLang="en-US" sz="2800" dirty="0"/>
              <a:t> </a:t>
            </a:r>
            <a:r>
              <a:rPr lang="en-US" altLang="ko-KR" sz="2800" dirty="0"/>
              <a:t>Remote Repo.</a:t>
            </a:r>
            <a:r>
              <a:rPr lang="ko-KR" altLang="en-US" sz="2800" dirty="0"/>
              <a:t>와 </a:t>
            </a:r>
            <a:r>
              <a:rPr lang="en-US" altLang="ko-KR" sz="2800" dirty="0"/>
              <a:t>Merge </a:t>
            </a:r>
            <a:r>
              <a:rPr lang="ko-KR" altLang="en-US" sz="2800" dirty="0"/>
              <a:t>하는 방법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EB875-1CA5-8040-F9BC-5FB71421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5898B-946B-EE68-81F9-61D16183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20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1E5D4-D75B-0B4E-97E9-73CC53006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C8751-7BDB-2BDA-8D28-38E172B2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8F19-20DA-3734-6F8D-4F60659F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소규모 개발 팀에 적합</a:t>
            </a:r>
            <a:endParaRPr lang="en-US" altLang="ko-KR" dirty="0"/>
          </a:p>
          <a:p>
            <a:r>
              <a:rPr lang="ko-KR" altLang="en-US" dirty="0"/>
              <a:t>여러 명이 </a:t>
            </a:r>
            <a:r>
              <a:rPr lang="en-US" altLang="ko-KR" dirty="0"/>
              <a:t>origin(Remote Repo.)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를 하기 때문에 </a:t>
            </a:r>
            <a:r>
              <a:rPr lang="en-US" altLang="ko-KR" dirty="0"/>
              <a:t>merge conflict</a:t>
            </a:r>
            <a:r>
              <a:rPr lang="ko-KR" altLang="en-US" dirty="0"/>
              <a:t>를 항상 주의해야 함 </a:t>
            </a:r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을 하기 전에 </a:t>
            </a:r>
            <a:r>
              <a:rPr lang="en-US" altLang="ko-KR" dirty="0">
                <a:solidFill>
                  <a:srgbClr val="00B050"/>
                </a:solidFill>
              </a:rPr>
              <a:t>“</a:t>
            </a:r>
            <a:r>
              <a:rPr lang="ko-KR" altLang="en-US" dirty="0">
                <a:solidFill>
                  <a:srgbClr val="00B050"/>
                </a:solidFill>
              </a:rPr>
              <a:t>항상</a:t>
            </a:r>
            <a:r>
              <a:rPr lang="en-US" altLang="ko-KR" dirty="0">
                <a:solidFill>
                  <a:srgbClr val="00B050"/>
                </a:solidFill>
              </a:rPr>
              <a:t>”</a:t>
            </a:r>
            <a:r>
              <a:rPr lang="en-US" altLang="ko-KR" dirty="0"/>
              <a:t> fetch </a:t>
            </a:r>
            <a:r>
              <a:rPr lang="ko-KR" altLang="en-US" dirty="0"/>
              <a:t>및 </a:t>
            </a:r>
            <a:r>
              <a:rPr lang="en-US" altLang="ko-KR" dirty="0"/>
              <a:t>pull</a:t>
            </a:r>
            <a:r>
              <a:rPr lang="ko-KR" altLang="en-US" dirty="0"/>
              <a:t>을 수행하여 </a:t>
            </a:r>
            <a:r>
              <a:rPr lang="en-US" altLang="ko-KR" dirty="0"/>
              <a:t>local repo.</a:t>
            </a:r>
            <a:r>
              <a:rPr lang="ko-KR" altLang="en-US" dirty="0"/>
              <a:t>의 </a:t>
            </a:r>
            <a:r>
              <a:rPr lang="en-US" altLang="ko-KR" dirty="0"/>
              <a:t>commit </a:t>
            </a:r>
            <a:r>
              <a:rPr lang="ko-KR" altLang="en-US" dirty="0"/>
              <a:t>상태를 </a:t>
            </a:r>
            <a:r>
              <a:rPr lang="en-US" altLang="ko-KR" dirty="0"/>
              <a:t>origin</a:t>
            </a:r>
            <a:r>
              <a:rPr lang="ko-KR" altLang="en-US" dirty="0"/>
              <a:t>과 똑같이 만들 것</a:t>
            </a:r>
            <a:r>
              <a:rPr lang="en-US" altLang="ko-KR" dirty="0"/>
              <a:t>!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같은 파일</a:t>
            </a:r>
            <a:r>
              <a:rPr lang="ko-KR" altLang="en-US" dirty="0"/>
              <a:t>을 여러 명이 동시에 편집하지 않는 것은 필수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또는 함수</a:t>
            </a:r>
            <a:r>
              <a:rPr lang="en-US" altLang="ko-KR" dirty="0"/>
              <a:t>, </a:t>
            </a:r>
            <a:r>
              <a:rPr lang="ko-KR" altLang="en-US" dirty="0"/>
              <a:t>클래스 단위로 나눠서 작업 후 </a:t>
            </a:r>
            <a:r>
              <a:rPr lang="en-US" altLang="ko-KR" dirty="0"/>
              <a:t>merge conflict</a:t>
            </a:r>
            <a:r>
              <a:rPr lang="ko-KR" altLang="en-US" dirty="0"/>
              <a:t>를 예상하고 작업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DF75B-0DDC-E393-0B72-DED218AE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253A4B-C375-3DF2-FD95-258A1EF3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2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F7A20-331F-702D-0E47-2AC883EF4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D66CA-ED4E-15DD-06B9-8251074A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Collaborator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35BBB-08C7-969B-A39D-4B0F113F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115FD0-AD75-C50A-3324-B54A09D9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AB0890-A0D0-8A1E-0E3A-BDE637C2D3DE}"/>
              </a:ext>
            </a:extLst>
          </p:cNvPr>
          <p:cNvSpPr/>
          <p:nvPr/>
        </p:nvSpPr>
        <p:spPr>
          <a:xfrm>
            <a:off x="2135456" y="1690688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A6CC1F-0477-A220-1B40-0F879CCBA4DE}"/>
              </a:ext>
            </a:extLst>
          </p:cNvPr>
          <p:cNvSpPr/>
          <p:nvPr/>
        </p:nvSpPr>
        <p:spPr>
          <a:xfrm>
            <a:off x="4135237" y="1697907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3B45A6-E7AC-21ED-2226-FD7999B34200}"/>
              </a:ext>
            </a:extLst>
          </p:cNvPr>
          <p:cNvSpPr/>
          <p:nvPr/>
        </p:nvSpPr>
        <p:spPr>
          <a:xfrm>
            <a:off x="2135455" y="2749825"/>
            <a:ext cx="591015" cy="59101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D0667B-A171-EAD6-75F1-CF40489F7C54}"/>
              </a:ext>
            </a:extLst>
          </p:cNvPr>
          <p:cNvSpPr/>
          <p:nvPr/>
        </p:nvSpPr>
        <p:spPr>
          <a:xfrm>
            <a:off x="4144533" y="2749826"/>
            <a:ext cx="591015" cy="59101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7D4903-3125-CC17-7265-B17D741AE5D1}"/>
              </a:ext>
            </a:extLst>
          </p:cNvPr>
          <p:cNvSpPr/>
          <p:nvPr/>
        </p:nvSpPr>
        <p:spPr>
          <a:xfrm>
            <a:off x="6240965" y="2749825"/>
            <a:ext cx="591015" cy="591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1C278-AF9F-41CE-93FD-CC3C5D27D0AD}"/>
              </a:ext>
            </a:extLst>
          </p:cNvPr>
          <p:cNvSpPr txBox="1"/>
          <p:nvPr/>
        </p:nvSpPr>
        <p:spPr>
          <a:xfrm>
            <a:off x="5627409" y="3396190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사람이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078523-4356-DA0F-63D2-76011738FE59}"/>
              </a:ext>
            </a:extLst>
          </p:cNvPr>
          <p:cNvSpPr/>
          <p:nvPr/>
        </p:nvSpPr>
        <p:spPr>
          <a:xfrm>
            <a:off x="6231669" y="1695965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A4E5B-7A6A-C6F5-B9DD-DD44C58F6DB6}"/>
              </a:ext>
            </a:extLst>
          </p:cNvPr>
          <p:cNvSpPr txBox="1"/>
          <p:nvPr/>
        </p:nvSpPr>
        <p:spPr>
          <a:xfrm>
            <a:off x="1022127" y="288225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Remote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442D0F-0973-96B0-42F6-A08989CF62AD}"/>
              </a:ext>
            </a:extLst>
          </p:cNvPr>
          <p:cNvSpPr txBox="1"/>
          <p:nvPr/>
        </p:nvSpPr>
        <p:spPr>
          <a:xfrm>
            <a:off x="1022127" y="179925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876EBC-1FA4-B773-B8D6-91C3847F6B65}"/>
              </a:ext>
            </a:extLst>
          </p:cNvPr>
          <p:cNvSpPr txBox="1"/>
          <p:nvPr/>
        </p:nvSpPr>
        <p:spPr>
          <a:xfrm>
            <a:off x="5582846" y="2254134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방금 만든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20" name="화살표: 왼쪽으로 구부러짐 19">
            <a:extLst>
              <a:ext uri="{FF2B5EF4-FFF2-40B4-BE49-F238E27FC236}">
                <a16:creationId xmlns:a16="http://schemas.microsoft.com/office/drawing/2014/main" id="{7784E5E9-D602-FB03-CCB1-C9816375A077}"/>
              </a:ext>
            </a:extLst>
          </p:cNvPr>
          <p:cNvSpPr/>
          <p:nvPr/>
        </p:nvSpPr>
        <p:spPr>
          <a:xfrm>
            <a:off x="7374915" y="2043647"/>
            <a:ext cx="356839" cy="981307"/>
          </a:xfrm>
          <a:prstGeom prst="curvedLeftArrow">
            <a:avLst>
              <a:gd name="adj1" fmla="val 5947"/>
              <a:gd name="adj2" fmla="val 50000"/>
              <a:gd name="adj3" fmla="val 2187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E91BCF-A7EB-4AE1-C094-0ED0685B98D7}"/>
              </a:ext>
            </a:extLst>
          </p:cNvPr>
          <p:cNvSpPr txBox="1"/>
          <p:nvPr/>
        </p:nvSpPr>
        <p:spPr>
          <a:xfrm>
            <a:off x="7731754" y="231031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push </a:t>
            </a:r>
            <a:r>
              <a:rPr lang="ko-KR" altLang="en-US" dirty="0">
                <a:solidFill>
                  <a:srgbClr val="C00000"/>
                </a:solidFill>
              </a:rPr>
              <a:t>오류</a:t>
            </a:r>
            <a:r>
              <a:rPr lang="en-US" altLang="ko-KR" dirty="0">
                <a:solidFill>
                  <a:srgbClr val="C00000"/>
                </a:solidFill>
              </a:rPr>
              <a:t>!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FEB4F59-5B0C-3C4F-C203-CBF5093E4B99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726471" y="1986196"/>
            <a:ext cx="1408766" cy="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4441EE-C984-A538-71AC-AE16533FCB02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4726252" y="1991473"/>
            <a:ext cx="1505417" cy="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8BB470-1AEC-7F89-9C3F-CC96BDBB465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726470" y="3045333"/>
            <a:ext cx="1418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EFF7DF3-C209-C9BE-58B0-DA072E69FC3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4735548" y="3045333"/>
            <a:ext cx="1505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87282162-0944-D7DE-E7E7-A76C84E06206}"/>
              </a:ext>
            </a:extLst>
          </p:cNvPr>
          <p:cNvSpPr/>
          <p:nvPr/>
        </p:nvSpPr>
        <p:spPr>
          <a:xfrm>
            <a:off x="2135456" y="4054515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3ED3C3E-315C-B896-B94D-A566BAC5869A}"/>
              </a:ext>
            </a:extLst>
          </p:cNvPr>
          <p:cNvSpPr/>
          <p:nvPr/>
        </p:nvSpPr>
        <p:spPr>
          <a:xfrm>
            <a:off x="4135237" y="4061734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D93955-D7C3-301D-91B1-4F45067B9FD0}"/>
              </a:ext>
            </a:extLst>
          </p:cNvPr>
          <p:cNvSpPr/>
          <p:nvPr/>
        </p:nvSpPr>
        <p:spPr>
          <a:xfrm>
            <a:off x="2135455" y="5113652"/>
            <a:ext cx="591015" cy="59101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3269208-AA03-C5F4-BD18-F65E167DDAF0}"/>
              </a:ext>
            </a:extLst>
          </p:cNvPr>
          <p:cNvSpPr/>
          <p:nvPr/>
        </p:nvSpPr>
        <p:spPr>
          <a:xfrm>
            <a:off x="4144533" y="5113653"/>
            <a:ext cx="591015" cy="59101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1C91C4-8941-9316-1980-EA73BA9E0369}"/>
              </a:ext>
            </a:extLst>
          </p:cNvPr>
          <p:cNvSpPr/>
          <p:nvPr/>
        </p:nvSpPr>
        <p:spPr>
          <a:xfrm>
            <a:off x="6240965" y="5113652"/>
            <a:ext cx="591015" cy="591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C87CFC-0F66-1692-AE8D-9BC6522174BF}"/>
              </a:ext>
            </a:extLst>
          </p:cNvPr>
          <p:cNvSpPr txBox="1"/>
          <p:nvPr/>
        </p:nvSpPr>
        <p:spPr>
          <a:xfrm>
            <a:off x="5627409" y="576001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사람이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25B913F-AF38-C619-A434-CA98B361472F}"/>
              </a:ext>
            </a:extLst>
          </p:cNvPr>
          <p:cNvSpPr/>
          <p:nvPr/>
        </p:nvSpPr>
        <p:spPr>
          <a:xfrm>
            <a:off x="6231669" y="4059792"/>
            <a:ext cx="591015" cy="591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7357AB-BF1D-4874-FC97-98A501856DAC}"/>
              </a:ext>
            </a:extLst>
          </p:cNvPr>
          <p:cNvSpPr txBox="1"/>
          <p:nvPr/>
        </p:nvSpPr>
        <p:spPr>
          <a:xfrm>
            <a:off x="1022127" y="524607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Remote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80A645-01EE-CADD-5725-3780467EBA3E}"/>
              </a:ext>
            </a:extLst>
          </p:cNvPr>
          <p:cNvSpPr txBox="1"/>
          <p:nvPr/>
        </p:nvSpPr>
        <p:spPr>
          <a:xfrm>
            <a:off x="1022127" y="416308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D7E3FF5-D951-162D-9C88-61699F3D68F1}"/>
              </a:ext>
            </a:extLst>
          </p:cNvPr>
          <p:cNvCxnSpPr>
            <a:stCxn id="36" idx="6"/>
            <a:endCxn id="37" idx="2"/>
          </p:cNvCxnSpPr>
          <p:nvPr/>
        </p:nvCxnSpPr>
        <p:spPr>
          <a:xfrm>
            <a:off x="2726471" y="4350023"/>
            <a:ext cx="1408766" cy="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A0174BC-3FCE-25AF-5F6F-CBA121FF2A31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 flipV="1">
            <a:off x="4726252" y="4355300"/>
            <a:ext cx="1505417" cy="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B02E5D1-C604-710F-DDEA-00ECDF65F23C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2726470" y="5409160"/>
            <a:ext cx="1418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DD64413-5F26-E1C1-2413-5EFD610B00F5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4735548" y="5409160"/>
            <a:ext cx="1505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BDCCE7F2-5218-EA8A-BDEC-19A48B46D03F}"/>
              </a:ext>
            </a:extLst>
          </p:cNvPr>
          <p:cNvSpPr/>
          <p:nvPr/>
        </p:nvSpPr>
        <p:spPr>
          <a:xfrm>
            <a:off x="8328101" y="4061734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C6291BF-CFD3-0F68-DB61-04457843AF17}"/>
              </a:ext>
            </a:extLst>
          </p:cNvPr>
          <p:cNvCxnSpPr>
            <a:cxnSpLocks/>
            <a:stCxn id="42" idx="6"/>
            <a:endCxn id="52" idx="2"/>
          </p:cNvCxnSpPr>
          <p:nvPr/>
        </p:nvCxnSpPr>
        <p:spPr>
          <a:xfrm>
            <a:off x="6822684" y="4355300"/>
            <a:ext cx="1505417" cy="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C6C8E2-EF73-6806-9910-02C9A75EF2B3}"/>
              </a:ext>
            </a:extLst>
          </p:cNvPr>
          <p:cNvSpPr txBox="1"/>
          <p:nvPr/>
        </p:nvSpPr>
        <p:spPr>
          <a:xfrm>
            <a:off x="5688644" y="464881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 </a:t>
            </a:r>
            <a:r>
              <a:rPr lang="ko-KR" altLang="en-US" dirty="0"/>
              <a:t>전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A3942A-6B44-5F1B-4BD0-482798049F4F}"/>
              </a:ext>
            </a:extLst>
          </p:cNvPr>
          <p:cNvSpPr txBox="1"/>
          <p:nvPr/>
        </p:nvSpPr>
        <p:spPr>
          <a:xfrm>
            <a:off x="7685690" y="4652749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pull </a:t>
            </a:r>
            <a:r>
              <a:rPr lang="ko-KR" altLang="en-US" dirty="0"/>
              <a:t>하고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58" name="화살표: 왼쪽으로 구부러짐 57">
            <a:extLst>
              <a:ext uri="{FF2B5EF4-FFF2-40B4-BE49-F238E27FC236}">
                <a16:creationId xmlns:a16="http://schemas.microsoft.com/office/drawing/2014/main" id="{E222AC43-8B97-C711-D1BB-662BC8786478}"/>
              </a:ext>
            </a:extLst>
          </p:cNvPr>
          <p:cNvSpPr/>
          <p:nvPr/>
        </p:nvSpPr>
        <p:spPr>
          <a:xfrm>
            <a:off x="9538251" y="4357242"/>
            <a:ext cx="356839" cy="981307"/>
          </a:xfrm>
          <a:prstGeom prst="curvedLeftArrow">
            <a:avLst>
              <a:gd name="adj1" fmla="val 5947"/>
              <a:gd name="adj2" fmla="val 50000"/>
              <a:gd name="adj3" fmla="val 2187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D61C53-ACA7-5A7B-590D-5501AD41F175}"/>
              </a:ext>
            </a:extLst>
          </p:cNvPr>
          <p:cNvSpPr txBox="1"/>
          <p:nvPr/>
        </p:nvSpPr>
        <p:spPr>
          <a:xfrm>
            <a:off x="9932261" y="464553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push </a:t>
            </a:r>
            <a:r>
              <a:rPr lang="ko-KR" altLang="en-US" dirty="0">
                <a:solidFill>
                  <a:srgbClr val="00B050"/>
                </a:solidFill>
              </a:rPr>
              <a:t>가능</a:t>
            </a:r>
            <a:r>
              <a:rPr lang="en-US" altLang="ko-KR" dirty="0">
                <a:solidFill>
                  <a:srgbClr val="00B050"/>
                </a:solidFill>
              </a:rPr>
              <a:t>!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7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3F6BC-A11B-0036-5009-B32BFBE4B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3CC47-D9F1-5137-F021-65FCE3A4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385DA-AD2A-51DE-870D-4460A2E0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Collaborator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r>
              <a:rPr lang="en-US" altLang="ko-KR" dirty="0"/>
              <a:t>GitHub Repo.</a:t>
            </a:r>
            <a:r>
              <a:rPr lang="ko-KR" altLang="en-US" dirty="0"/>
              <a:t> 웹 페이지 </a:t>
            </a:r>
            <a:r>
              <a:rPr lang="en-US" altLang="ko-KR" dirty="0"/>
              <a:t>&gt; Settings &gt; Collaborators &gt; Add people</a:t>
            </a:r>
          </a:p>
          <a:p>
            <a:pPr lvl="1"/>
            <a:r>
              <a:rPr lang="en-US" altLang="ko-KR" dirty="0"/>
              <a:t>email</a:t>
            </a:r>
            <a:r>
              <a:rPr lang="ko-KR" altLang="en-US" dirty="0"/>
              <a:t>로 초대</a:t>
            </a:r>
            <a:r>
              <a:rPr lang="en-US" altLang="ko-KR" dirty="0"/>
              <a:t>, </a:t>
            </a:r>
            <a:r>
              <a:rPr lang="ko-KR" altLang="en-US" dirty="0"/>
              <a:t>초대받은 사람은 </a:t>
            </a:r>
            <a:r>
              <a:rPr lang="en-US" altLang="ko-KR" dirty="0"/>
              <a:t>email</a:t>
            </a:r>
            <a:r>
              <a:rPr lang="ko-KR" altLang="en-US" dirty="0"/>
              <a:t> 확인 후 수락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4821F-E351-A0FC-81B4-5460B6C0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73E107-18F1-C2BA-C403-D99D0E5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0C08F37-C807-392C-2658-6909F4140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88" y="3429000"/>
            <a:ext cx="7028269" cy="2245719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DB3C97-C333-ABE2-E234-79A7029C5570}"/>
              </a:ext>
            </a:extLst>
          </p:cNvPr>
          <p:cNvCxnSpPr/>
          <p:nvPr/>
        </p:nvCxnSpPr>
        <p:spPr>
          <a:xfrm>
            <a:off x="1385429" y="5327857"/>
            <a:ext cx="110397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4EBC25-61C9-365F-8DBB-0C4F4F024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61" y="3429000"/>
            <a:ext cx="3364186" cy="16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8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DFC67-D8F8-3BDA-F0C4-8CE1E1B3A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A4795-79A9-C16D-B784-412C25DD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Collaborator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15A3F-E4B1-0033-253C-935DE8DD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3~4</a:t>
            </a:r>
            <a:r>
              <a:rPr lang="ko-KR" altLang="en-US" sz="2400" dirty="0"/>
              <a:t>명이서 팀을 만들기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간단한 게임</a:t>
            </a:r>
            <a:r>
              <a:rPr lang="en-US" altLang="ko-KR" sz="2400" dirty="0"/>
              <a:t>(</a:t>
            </a:r>
            <a:r>
              <a:rPr lang="ko-KR" altLang="en-US" sz="2400" dirty="0"/>
              <a:t>씨름</a:t>
            </a:r>
            <a:r>
              <a:rPr lang="en-US" altLang="ko-KR" sz="2400" dirty="0"/>
              <a:t>, </a:t>
            </a:r>
            <a:r>
              <a:rPr lang="ko-KR" altLang="en-US" sz="2400" dirty="0"/>
              <a:t>마라톤</a:t>
            </a:r>
            <a:r>
              <a:rPr lang="en-US" altLang="ko-KR" sz="2400" dirty="0"/>
              <a:t>, </a:t>
            </a:r>
            <a:r>
              <a:rPr lang="ko-KR" altLang="en-US" sz="2400" dirty="0"/>
              <a:t>양궁 등</a:t>
            </a:r>
            <a:r>
              <a:rPr lang="en-US" altLang="ko-KR" sz="2400" dirty="0"/>
              <a:t>)</a:t>
            </a:r>
            <a:r>
              <a:rPr lang="ko-KR" altLang="en-US" sz="2400" dirty="0"/>
              <a:t>을 해서 팀장을 정하기 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팀장이 </a:t>
            </a:r>
            <a:r>
              <a:rPr lang="en-US" altLang="ko-KR" sz="2400" dirty="0"/>
              <a:t>GitHub</a:t>
            </a:r>
            <a:r>
              <a:rPr lang="ko-KR" altLang="en-US" sz="2400" dirty="0"/>
              <a:t>에서 </a:t>
            </a:r>
            <a:r>
              <a:rPr lang="en-US" altLang="ko-KR" sz="2400" dirty="0"/>
              <a:t>public</a:t>
            </a:r>
            <a:r>
              <a:rPr lang="ko-KR" altLang="en-US" sz="2400" dirty="0"/>
              <a:t>으로 </a:t>
            </a:r>
            <a:r>
              <a:rPr lang="en-US" altLang="ko-KR" sz="2400" dirty="0"/>
              <a:t>Remote Repo.</a:t>
            </a:r>
            <a:r>
              <a:rPr lang="ko-KR" altLang="en-US" sz="2400" dirty="0"/>
              <a:t>를 생성하고 팀원들을 </a:t>
            </a:r>
            <a:r>
              <a:rPr lang="en-US" altLang="ko-KR" sz="2400" dirty="0"/>
              <a:t>Collaborator</a:t>
            </a:r>
            <a:r>
              <a:rPr lang="ko-KR" altLang="en-US" sz="2400" dirty="0"/>
              <a:t>로 추가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팀장 및 팀원들은 각자 </a:t>
            </a:r>
            <a:r>
              <a:rPr lang="en-US" altLang="ko-KR" sz="2400" dirty="0"/>
              <a:t>Collaborator </a:t>
            </a:r>
            <a:r>
              <a:rPr lang="ko-KR" altLang="en-US" sz="2400" dirty="0"/>
              <a:t>요청을 수락 후 </a:t>
            </a:r>
            <a:r>
              <a:rPr lang="en-US" altLang="ko-KR" sz="2400" dirty="0"/>
              <a:t>Remote Repo.</a:t>
            </a:r>
            <a:r>
              <a:rPr lang="ko-KR" altLang="en-US" sz="2400" dirty="0"/>
              <a:t>를 </a:t>
            </a:r>
            <a:r>
              <a:rPr lang="en-US" altLang="ko-KR" sz="2400" dirty="0"/>
              <a:t>Clone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팀장이 먼저 </a:t>
            </a:r>
            <a:r>
              <a:rPr lang="en-US" altLang="ko-KR" sz="2400" dirty="0"/>
              <a:t>name_list.txt </a:t>
            </a:r>
            <a:r>
              <a:rPr lang="ko-KR" altLang="en-US" sz="2400" dirty="0"/>
              <a:t>파일을 생성하여 본인의 이름을 입력 후 </a:t>
            </a:r>
            <a:r>
              <a:rPr lang="en-US" altLang="ko-KR" sz="2400" dirty="0"/>
              <a:t>push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팀원들은 </a:t>
            </a:r>
            <a:r>
              <a:rPr lang="en-US" altLang="ko-KR" sz="2400" dirty="0"/>
              <a:t>fetch </a:t>
            </a:r>
            <a:r>
              <a:rPr lang="ko-KR" altLang="en-US" sz="2400" dirty="0"/>
              <a:t>및 </a:t>
            </a:r>
            <a:r>
              <a:rPr lang="en-US" altLang="ko-KR" sz="2400" dirty="0"/>
              <a:t>pull</a:t>
            </a:r>
            <a:r>
              <a:rPr lang="ko-KR" altLang="en-US" sz="2400" dirty="0"/>
              <a:t>을 하고</a:t>
            </a:r>
            <a:r>
              <a:rPr lang="en-US" altLang="ko-KR" sz="2400" dirty="0"/>
              <a:t>, </a:t>
            </a:r>
            <a:r>
              <a:rPr lang="ko-KR" altLang="en-US" sz="2400" dirty="0"/>
              <a:t>각자 </a:t>
            </a:r>
            <a:r>
              <a:rPr lang="en-US" altLang="ko-KR" sz="2400" dirty="0"/>
              <a:t>Local</a:t>
            </a:r>
            <a:r>
              <a:rPr lang="ko-KR" altLang="en-US" sz="2400" dirty="0"/>
              <a:t>에서 본인의 이름을 입력 후 </a:t>
            </a:r>
            <a:r>
              <a:rPr lang="en-US" altLang="ko-KR" sz="2400" dirty="0"/>
              <a:t>push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충돌 및 오류를 마음 것 즐기기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팀장이 </a:t>
            </a:r>
            <a:r>
              <a:rPr lang="en-US" altLang="ko-KR" sz="2400" dirty="0"/>
              <a:t>Remote Repo.</a:t>
            </a:r>
            <a:r>
              <a:rPr lang="ko-KR" altLang="en-US" sz="2400" dirty="0"/>
              <a:t>의 </a:t>
            </a:r>
            <a:r>
              <a:rPr lang="en-US" altLang="ko-KR" sz="2400" dirty="0"/>
              <a:t>HTTPS </a:t>
            </a:r>
            <a:r>
              <a:rPr lang="ko-KR" altLang="en-US" sz="2400" dirty="0"/>
              <a:t>주소를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 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F27E2-680B-9F15-35C3-B59FC469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4A69C-309E-5EFE-D5E1-C5D04FEF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4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92F6C-B502-5746-5A20-643A4318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2129F-E528-D87E-256A-B0CA9B6A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사람의 </a:t>
            </a:r>
            <a:r>
              <a:rPr lang="en-US" altLang="ko-KR" dirty="0"/>
              <a:t>Remote Repo.</a:t>
            </a:r>
            <a:r>
              <a:rPr lang="ko-KR" altLang="en-US" dirty="0"/>
              <a:t>를 복사하여 가져옴</a:t>
            </a:r>
            <a:endParaRPr lang="en-US" altLang="ko-KR" dirty="0"/>
          </a:p>
          <a:p>
            <a:r>
              <a:rPr lang="ko-KR" altLang="en-US" dirty="0"/>
              <a:t>복사해온 </a:t>
            </a:r>
            <a:r>
              <a:rPr lang="en-US" altLang="ko-KR" dirty="0"/>
              <a:t>Remote Repo.</a:t>
            </a:r>
            <a:r>
              <a:rPr lang="ko-KR" altLang="en-US" dirty="0"/>
              <a:t>는 원본</a:t>
            </a:r>
            <a:r>
              <a:rPr lang="en-US" altLang="ko-KR" dirty="0"/>
              <a:t>(Upstream)</a:t>
            </a:r>
            <a:r>
              <a:rPr lang="ko-KR" altLang="en-US" dirty="0"/>
              <a:t>과 연결되어 있음 </a:t>
            </a:r>
            <a:endParaRPr lang="en-US" altLang="ko-KR" dirty="0"/>
          </a:p>
          <a:p>
            <a:r>
              <a:rPr lang="ko-KR" altLang="en-US" dirty="0"/>
              <a:t>복사해온 </a:t>
            </a:r>
            <a:r>
              <a:rPr lang="en-US" altLang="ko-KR" dirty="0"/>
              <a:t>Remote Repo.</a:t>
            </a:r>
            <a:r>
              <a:rPr lang="ko-KR" altLang="en-US" dirty="0"/>
              <a:t>를 </a:t>
            </a:r>
            <a:r>
              <a:rPr lang="en-US" altLang="ko-KR" dirty="0"/>
              <a:t>Clone</a:t>
            </a:r>
            <a:r>
              <a:rPr lang="ko-KR" altLang="en-US" dirty="0"/>
              <a:t>하여 작업 후 </a:t>
            </a:r>
            <a:r>
              <a:rPr lang="en-US" altLang="ko-KR" dirty="0"/>
              <a:t>Upstream</a:t>
            </a:r>
            <a:r>
              <a:rPr lang="ko-KR" altLang="en-US" dirty="0"/>
              <a:t>과 </a:t>
            </a:r>
            <a:r>
              <a:rPr lang="en-US" altLang="ko-KR" dirty="0"/>
              <a:t>Merge </a:t>
            </a:r>
            <a:r>
              <a:rPr lang="ko-KR" altLang="en-US" dirty="0"/>
              <a:t>할 필요가 있을 경우 </a:t>
            </a:r>
            <a:r>
              <a:rPr lang="en-US" altLang="ko-KR" dirty="0"/>
              <a:t>Pull Request</a:t>
            </a:r>
            <a:r>
              <a:rPr lang="ko-KR" altLang="en-US" dirty="0"/>
              <a:t>를 생성</a:t>
            </a:r>
            <a:endParaRPr lang="en-US" altLang="ko-KR" dirty="0"/>
          </a:p>
          <a:p>
            <a:r>
              <a:rPr lang="ko-KR" altLang="en-US" dirty="0"/>
              <a:t>원본 </a:t>
            </a:r>
            <a:r>
              <a:rPr lang="en-US" altLang="ko-KR" dirty="0"/>
              <a:t>Remote Repo.</a:t>
            </a:r>
            <a:r>
              <a:rPr lang="ko-KR" altLang="en-US" dirty="0"/>
              <a:t>의 소유자는 </a:t>
            </a:r>
            <a:r>
              <a:rPr lang="en-US" altLang="ko-KR" dirty="0"/>
              <a:t>Pull Request</a:t>
            </a:r>
            <a:r>
              <a:rPr lang="ko-KR" altLang="en-US" dirty="0"/>
              <a:t>를 수락하여 </a:t>
            </a:r>
            <a:r>
              <a:rPr lang="en-US" altLang="ko-KR" dirty="0"/>
              <a:t>Forked Repo.</a:t>
            </a:r>
            <a:r>
              <a:rPr lang="ko-KR" altLang="en-US" dirty="0"/>
              <a:t>를 </a:t>
            </a:r>
            <a:r>
              <a:rPr lang="en-US" altLang="ko-KR" dirty="0"/>
              <a:t>origin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C6F52-E95F-F123-AFE9-831B9C4C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C9910-AC24-F729-70AE-020E4B28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8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5E118-EFC6-C108-58FF-BB8473EF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C0300-285E-8FEE-0721-A008F5FB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8C0FC-F2F0-B7B5-0C38-4EB1E3E8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E1235C-CDA9-296D-E7F9-F22F5B4E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1" name="내용 개체 틀 10" descr="데이터베이스 단색으로 채워진">
            <a:extLst>
              <a:ext uri="{FF2B5EF4-FFF2-40B4-BE49-F238E27FC236}">
                <a16:creationId xmlns:a16="http://schemas.microsoft.com/office/drawing/2014/main" id="{35D4CBAA-6A49-26F5-FEB8-3F180837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1980" y="1957090"/>
            <a:ext cx="914400" cy="9144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64080A-D58D-5D12-913D-3C32E32B2849}"/>
              </a:ext>
            </a:extLst>
          </p:cNvPr>
          <p:cNvSpPr txBox="1"/>
          <p:nvPr/>
        </p:nvSpPr>
        <p:spPr>
          <a:xfrm>
            <a:off x="3188074" y="28714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원본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F13064D-C47E-DBE0-8E4F-2D6AF7F80DFF}"/>
              </a:ext>
            </a:extLst>
          </p:cNvPr>
          <p:cNvGrpSpPr/>
          <p:nvPr/>
        </p:nvGrpSpPr>
        <p:grpSpPr>
          <a:xfrm>
            <a:off x="7665191" y="4530933"/>
            <a:ext cx="914400" cy="1283732"/>
            <a:chOff x="6943493" y="4362746"/>
            <a:chExt cx="914400" cy="1283732"/>
          </a:xfrm>
        </p:grpSpPr>
        <p:pic>
          <p:nvPicPr>
            <p:cNvPr id="15" name="그래픽 14" descr="서버 윤곽선">
              <a:extLst>
                <a:ext uri="{FF2B5EF4-FFF2-40B4-BE49-F238E27FC236}">
                  <a16:creationId xmlns:a16="http://schemas.microsoft.com/office/drawing/2014/main" id="{5873B3E1-F52B-23B8-8062-4551F685D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3493" y="4362746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1DCC07-FC32-C0C6-DB5C-0474EC3302B0}"/>
                </a:ext>
              </a:extLst>
            </p:cNvPr>
            <p:cNvSpPr txBox="1"/>
            <p:nvPr/>
          </p:nvSpPr>
          <p:spPr>
            <a:xfrm>
              <a:off x="7109586" y="5277146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로컬</a:t>
              </a:r>
              <a:endParaRPr lang="ko-KR" altLang="en-US" dirty="0"/>
            </a:p>
          </p:txBody>
        </p:sp>
      </p:grpSp>
      <p:pic>
        <p:nvPicPr>
          <p:cNvPr id="1026" name="Picture 2" descr="Free Github Logo Icon - Free Download Logos Logo Icons | IconScout">
            <a:extLst>
              <a:ext uri="{FF2B5EF4-FFF2-40B4-BE49-F238E27FC236}">
                <a16:creationId xmlns:a16="http://schemas.microsoft.com/office/drawing/2014/main" id="{6F65CB50-7833-B4CC-B246-75B5DE84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04" y="1571031"/>
            <a:ext cx="623296" cy="62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E0D3164B-ABBC-6138-EA81-7AAE9A447911}"/>
              </a:ext>
            </a:extLst>
          </p:cNvPr>
          <p:cNvGrpSpPr/>
          <p:nvPr/>
        </p:nvGrpSpPr>
        <p:grpSpPr>
          <a:xfrm>
            <a:off x="7663627" y="1558937"/>
            <a:ext cx="1159339" cy="1681885"/>
            <a:chOff x="6943493" y="1710035"/>
            <a:chExt cx="1159339" cy="1681885"/>
          </a:xfrm>
        </p:grpSpPr>
        <p:pic>
          <p:nvPicPr>
            <p:cNvPr id="13" name="그래픽 12" descr="데이터베이스 윤곽선">
              <a:extLst>
                <a:ext uri="{FF2B5EF4-FFF2-40B4-BE49-F238E27FC236}">
                  <a16:creationId xmlns:a16="http://schemas.microsoft.com/office/drawing/2014/main" id="{BD075932-E7C4-B13F-10C6-6531B156B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43493" y="2062305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C975F0-8FD3-2C90-DA87-5831D4BCF520}"/>
                </a:ext>
              </a:extLst>
            </p:cNvPr>
            <p:cNvSpPr txBox="1"/>
            <p:nvPr/>
          </p:nvSpPr>
          <p:spPr>
            <a:xfrm>
              <a:off x="7010201" y="3022588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복사본</a:t>
              </a:r>
            </a:p>
          </p:txBody>
        </p:sp>
        <p:pic>
          <p:nvPicPr>
            <p:cNvPr id="19" name="Picture 2" descr="Free Github Logo Icon - Free Download Logos Logo Icons | IconScout">
              <a:extLst>
                <a:ext uri="{FF2B5EF4-FFF2-40B4-BE49-F238E27FC236}">
                  <a16:creationId xmlns:a16="http://schemas.microsoft.com/office/drawing/2014/main" id="{215D3610-2FF5-52C3-5ADA-F7B03210C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536" y="1710035"/>
              <a:ext cx="623296" cy="623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755302-3BFA-6061-A3C3-A96F4F800F82}"/>
              </a:ext>
            </a:extLst>
          </p:cNvPr>
          <p:cNvCxnSpPr/>
          <p:nvPr/>
        </p:nvCxnSpPr>
        <p:spPr>
          <a:xfrm>
            <a:off x="4556582" y="2331068"/>
            <a:ext cx="2665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B8278C-8841-2794-E374-BDE59998CC9E}"/>
              </a:ext>
            </a:extLst>
          </p:cNvPr>
          <p:cNvSpPr txBox="1"/>
          <p:nvPr/>
        </p:nvSpPr>
        <p:spPr>
          <a:xfrm>
            <a:off x="5483207" y="187386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FA81E5-440A-C98F-D729-F1F0F6368DD7}"/>
              </a:ext>
            </a:extLst>
          </p:cNvPr>
          <p:cNvCxnSpPr>
            <a:cxnSpLocks/>
          </p:cNvCxnSpPr>
          <p:nvPr/>
        </p:nvCxnSpPr>
        <p:spPr>
          <a:xfrm>
            <a:off x="8224254" y="3488305"/>
            <a:ext cx="0" cy="768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9A952D-45F7-DD93-9B93-C228562FD891}"/>
              </a:ext>
            </a:extLst>
          </p:cNvPr>
          <p:cNvSpPr txBox="1"/>
          <p:nvPr/>
        </p:nvSpPr>
        <p:spPr>
          <a:xfrm>
            <a:off x="8291947" y="370121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A1480E-AC01-DEB4-5A68-7CCB98404120}"/>
              </a:ext>
            </a:extLst>
          </p:cNvPr>
          <p:cNvCxnSpPr>
            <a:cxnSpLocks/>
          </p:cNvCxnSpPr>
          <p:nvPr/>
        </p:nvCxnSpPr>
        <p:spPr>
          <a:xfrm>
            <a:off x="7975213" y="3484588"/>
            <a:ext cx="0" cy="76831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70DA2F-20EE-C0B7-6622-B14701287EBA}"/>
              </a:ext>
            </a:extLst>
          </p:cNvPr>
          <p:cNvSpPr txBox="1"/>
          <p:nvPr/>
        </p:nvSpPr>
        <p:spPr>
          <a:xfrm>
            <a:off x="6724184" y="3701211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push/pull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C7B3B33-B1D3-0B31-CC25-1E0FBB800F89}"/>
              </a:ext>
            </a:extLst>
          </p:cNvPr>
          <p:cNvCxnSpPr/>
          <p:nvPr/>
        </p:nvCxnSpPr>
        <p:spPr>
          <a:xfrm>
            <a:off x="4556582" y="2539224"/>
            <a:ext cx="266514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09F9FB-11A7-52AA-B4EC-399409F8A427}"/>
              </a:ext>
            </a:extLst>
          </p:cNvPr>
          <p:cNvSpPr txBox="1"/>
          <p:nvPr/>
        </p:nvSpPr>
        <p:spPr>
          <a:xfrm>
            <a:off x="4576460" y="2640941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 Sync/Pull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309479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Pretendard ExtraBold"/>
        <a:ea typeface="Pretendard ExtraBold"/>
        <a:cs typeface=""/>
      </a:majorFont>
      <a:minorFont>
        <a:latin typeface="Pretendard SemiBold"/>
        <a:ea typeface="Pretendard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Words>702</Words>
  <Application>Microsoft Office PowerPoint</Application>
  <PresentationFormat>와이드스크린</PresentationFormat>
  <Paragraphs>140</Paragraphs>
  <Slides>21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Pretendard ExtraBold</vt:lpstr>
      <vt:lpstr>Pretendard SemiBold</vt:lpstr>
      <vt:lpstr>맑은 고딕</vt:lpstr>
      <vt:lpstr>Arial</vt:lpstr>
      <vt:lpstr>코딩온템플릿</vt:lpstr>
      <vt:lpstr>PowerPoint 프레젠테이션</vt:lpstr>
      <vt:lpstr>PowerPoint 프레젠테이션</vt:lpstr>
      <vt:lpstr>GitHub 협업 방식</vt:lpstr>
      <vt:lpstr>Collaborator</vt:lpstr>
      <vt:lpstr>Collaborator</vt:lpstr>
      <vt:lpstr>Collaborator</vt:lpstr>
      <vt:lpstr>실습. Collaborator</vt:lpstr>
      <vt:lpstr>Fork</vt:lpstr>
      <vt:lpstr>Fork</vt:lpstr>
      <vt:lpstr>Fork</vt:lpstr>
      <vt:lpstr>Fork</vt:lpstr>
      <vt:lpstr>Fork</vt:lpstr>
      <vt:lpstr>Pull Request</vt:lpstr>
      <vt:lpstr>Pull Request</vt:lpstr>
      <vt:lpstr>Pull Request</vt:lpstr>
      <vt:lpstr>Pull Request</vt:lpstr>
      <vt:lpstr>Pull Request</vt:lpstr>
      <vt:lpstr>Collaborator &amp; PR</vt:lpstr>
      <vt:lpstr>Collaborator &amp; PR</vt:lpstr>
      <vt:lpstr>Collaborator &amp; PR</vt:lpstr>
      <vt:lpstr>실습. Fork, Pull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석화 정</cp:lastModifiedBy>
  <cp:revision>250</cp:revision>
  <dcterms:created xsi:type="dcterms:W3CDTF">2022-06-26T11:10:22Z</dcterms:created>
  <dcterms:modified xsi:type="dcterms:W3CDTF">2024-12-10T12:38:55Z</dcterms:modified>
</cp:coreProperties>
</file>