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16" r:id="rId2"/>
    <p:sldId id="256" r:id="rId3"/>
    <p:sldId id="678" r:id="rId4"/>
    <p:sldId id="700" r:id="rId5"/>
    <p:sldId id="673" r:id="rId6"/>
    <p:sldId id="701" r:id="rId7"/>
    <p:sldId id="676" r:id="rId8"/>
    <p:sldId id="675" r:id="rId9"/>
    <p:sldId id="702" r:id="rId10"/>
    <p:sldId id="677" r:id="rId11"/>
    <p:sldId id="679" r:id="rId12"/>
    <p:sldId id="703" r:id="rId13"/>
    <p:sldId id="680" r:id="rId14"/>
    <p:sldId id="681" r:id="rId15"/>
    <p:sldId id="704" r:id="rId16"/>
    <p:sldId id="682" r:id="rId17"/>
    <p:sldId id="683" r:id="rId18"/>
    <p:sldId id="684" r:id="rId19"/>
    <p:sldId id="686" r:id="rId20"/>
    <p:sldId id="687" r:id="rId21"/>
    <p:sldId id="708" r:id="rId22"/>
    <p:sldId id="688" r:id="rId23"/>
    <p:sldId id="685" r:id="rId24"/>
    <p:sldId id="689" r:id="rId25"/>
    <p:sldId id="690" r:id="rId26"/>
    <p:sldId id="705" r:id="rId27"/>
    <p:sldId id="706" r:id="rId28"/>
    <p:sldId id="691" r:id="rId29"/>
    <p:sldId id="692" r:id="rId30"/>
    <p:sldId id="693" r:id="rId31"/>
    <p:sldId id="694" r:id="rId32"/>
    <p:sldId id="709" r:id="rId33"/>
    <p:sldId id="712" r:id="rId34"/>
    <p:sldId id="713" r:id="rId35"/>
    <p:sldId id="714" r:id="rId36"/>
    <p:sldId id="710" r:id="rId37"/>
    <p:sldId id="711" r:id="rId38"/>
    <p:sldId id="695" r:id="rId39"/>
    <p:sldId id="696" r:id="rId40"/>
    <p:sldId id="697" r:id="rId41"/>
    <p:sldId id="698" r:id="rId42"/>
    <p:sldId id="699" r:id="rId43"/>
    <p:sldId id="715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6" autoAdjust="0"/>
    <p:restoredTop sz="84367" autoAdjust="0"/>
  </p:normalViewPr>
  <p:slideViewPr>
    <p:cSldViewPr snapToGrid="0">
      <p:cViewPr varScale="1">
        <p:scale>
          <a:sx n="70" d="100"/>
          <a:sy n="70" d="100"/>
        </p:scale>
        <p:origin x="1104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123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E3C1F4C5-08BA-40F5-8D00-6AF2576A6958}" type="datetimeFigureOut">
              <a:rPr lang="ko-KR" altLang="en-US" smtClean="0"/>
              <a:pPr/>
              <a:t>2024-06-25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0085365-8376-4996-BDD6-F39608FAD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568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7337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947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39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554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982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727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639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952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301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첫날이니까 간단하게 </a:t>
            </a:r>
            <a:r>
              <a:rPr lang="ko-KR" altLang="en-US" dirty="0" err="1"/>
              <a:t>개념먼</a:t>
            </a:r>
            <a:r>
              <a:rPr lang="en-US" altLang="ko-KR" dirty="0"/>
              <a:t>,, </a:t>
            </a:r>
            <a:r>
              <a:rPr lang="ko-KR" altLang="en-US" dirty="0" err="1"/>
              <a:t>머나아나어ㅓ어어아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126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486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8649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862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56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벡터</a:t>
            </a:r>
            <a:r>
              <a:rPr lang="en-US" altLang="ko-KR"/>
              <a:t>, </a:t>
            </a:r>
            <a:r>
              <a:rPr lang="ko-KR" altLang="en-US"/>
              <a:t>포인트</a:t>
            </a:r>
            <a:r>
              <a:rPr lang="en-US" altLang="ko-KR"/>
              <a:t>, </a:t>
            </a:r>
            <a:r>
              <a:rPr lang="ko-KR" altLang="en-US"/>
              <a:t>스칼라 차이점 모르면 구글 검색해서 설명해주기</a:t>
            </a:r>
          </a:p>
          <a:p>
            <a:endParaRPr lang="en-US" altLang="ko-KR"/>
          </a:p>
          <a:p>
            <a:r>
              <a:rPr lang="ko-KR" altLang="en-US"/>
              <a:t>각 자료형에 대한 설명시 차근차근 따라해보기</a:t>
            </a:r>
            <a:r>
              <a:rPr lang="en-US" altLang="ko-KR"/>
              <a:t>~!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928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284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7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포인트 구조체는 벡터에서 파생된 구조체로 오버헤드가 없음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포인트와 벡터는 서로 상호 캐스팅이 가능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* </a:t>
            </a:r>
            <a:r>
              <a:rPr lang="ko-KR" altLang="en-US"/>
              <a:t>오버헤드</a:t>
            </a:r>
            <a:r>
              <a:rPr lang="en-US" altLang="ko-KR"/>
              <a:t>: </a:t>
            </a:r>
            <a:r>
              <a:rPr lang="ko-KR" altLang="en-US"/>
              <a:t>간접적인 처리 시간과 추가적으로 차지하는 메모리</a:t>
            </a:r>
            <a:r>
              <a:rPr lang="en-US" altLang="ko-KR"/>
              <a:t>, </a:t>
            </a:r>
            <a:r>
              <a:rPr lang="ko-KR" altLang="en-US"/>
              <a:t>즉 예상치 못한 자원 소모</a:t>
            </a:r>
            <a:r>
              <a:rPr lang="en-US" altLang="ko-KR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322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벡터와 다르게 포인트 구조체는 각종 연산이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7601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스칼라 역시 벡터에서 파생된 제네릭 구조체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644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75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7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6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2383" y="107523"/>
            <a:ext cx="8768862" cy="849253"/>
          </a:xfrm>
        </p:spPr>
        <p:txBody>
          <a:bodyPr/>
          <a:lstStyle>
            <a:lvl1pPr>
              <a:defRPr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68636"/>
            <a:ext cx="10515600" cy="509770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4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2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3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45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5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AB45-FB6F-4C0D-AF1B-0581824C75D3}" type="datetimeFigureOut">
              <a:rPr lang="ko-KR" altLang="en-US" smtClean="0"/>
              <a:t>2024-06-25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D0AC4-BB10-4CC4-AC35-9D6D583ED8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22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34815" y="48908"/>
            <a:ext cx="8768862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028704"/>
            <a:ext cx="10515600" cy="5137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3481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9B03AB45-FB6F-4C0D-AF1B-0581824C75D3}" type="datetimeFigureOut">
              <a:rPr lang="ko-KR" altLang="en-US" smtClean="0"/>
              <a:pPr/>
              <a:t>2024-06-25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13985" y="63939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BDFD0AC4-BB10-4CC4-AC35-9D6D583ED80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92D5816-A1A1-520C-D7A9-4C8D3C44753F}"/>
              </a:ext>
            </a:extLst>
          </p:cNvPr>
          <p:cNvCxnSpPr/>
          <p:nvPr userDrawn="1"/>
        </p:nvCxnSpPr>
        <p:spPr>
          <a:xfrm>
            <a:off x="0" y="6377353"/>
            <a:ext cx="12192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C7DA984-1C00-D18E-5BFF-E7A3CC99961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778" y="48908"/>
            <a:ext cx="2008407" cy="43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retendard Medium" panose="02000603000000020004" pitchFamily="50" charset="-127"/>
          <a:ea typeface="Pretendard Medium" panose="02000603000000020004" pitchFamily="50" charset="-127"/>
          <a:cs typeface="Pretendard Medium" panose="02000603000000020004" pitchFamily="50" charset="-127"/>
        </a:defRPr>
      </a:lvl1pPr>
    </p:titleStyle>
    <p:bodyStyle>
      <a:lvl1pPr marL="228600" indent="-360000" algn="l" defTabSz="914400" rtl="0" eaLnBrk="1" latinLnBrk="1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1pPr>
      <a:lvl2pPr marL="685800" indent="-360000" algn="l" defTabSz="914400" rtl="0" eaLnBrk="1" latinLnBrk="1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2pPr>
      <a:lvl3pPr marL="1143000" indent="-360000" algn="l" defTabSz="914400" rtl="0" eaLnBrk="1" latinLnBrk="1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3pPr>
      <a:lvl4pPr marL="1600200" indent="-360000" algn="l" defTabSz="914400" rtl="0" eaLnBrk="1" latinLnBrk="1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4pPr>
      <a:lvl5pPr marL="2057400" indent="-360000" algn="l" defTabSz="914400" rtl="0" eaLnBrk="1" latinLnBrk="1" hangingPunct="1">
        <a:lnSpc>
          <a:spcPct val="9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50" charset="-127"/>
          <a:ea typeface="Pretendard" panose="02000503000000020004" pitchFamily="50" charset="-127"/>
          <a:cs typeface="Pretendard" panose="02000503000000020004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NZlp7iUHE&amp;t=64s&amp;ab_channel=KhanAcadem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nd.pe.kr/1137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halchoong.tistory.com/26" TargetMode="External"/><Relationship Id="rId2" Type="http://schemas.openxmlformats.org/officeDocument/2006/relationships/hyperlink" Target="https://shimat.github.io/opencvsharp_docs/html/a8e55867-6258-78ac-20d4-d25d8b973391.ht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3320782" cy="530087"/>
          </a:xfrm>
        </p:spPr>
        <p:txBody>
          <a:bodyPr>
            <a:normAutofit fontScale="92500"/>
          </a:bodyPr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 심화 </a:t>
            </a:r>
            <a:r>
              <a:rPr lang="en-US" altLang="ko-KR" b="1" dirty="0">
                <a:latin typeface="Arial Rounded MT Bold" panose="020F0704030504030204" pitchFamily="34" charset="0"/>
              </a:rPr>
              <a:t>2</a:t>
            </a:r>
            <a:r>
              <a:rPr lang="ko-KR" altLang="en-US" b="1" dirty="0">
                <a:latin typeface="Arial Rounded MT Bold" panose="020F0704030504030204" pitchFamily="34" charset="0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00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Scalar</a:t>
            </a:r>
            <a:r>
              <a:rPr lang="ko-KR" altLang="en-US"/>
              <a:t> 구조체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E0103E-55D5-D73A-A7FD-0116F0026AF3}"/>
              </a:ext>
            </a:extLst>
          </p:cNvPr>
          <p:cNvSpPr txBox="1"/>
          <p:nvPr/>
        </p:nvSpPr>
        <p:spPr>
          <a:xfrm>
            <a:off x="487483" y="1124678"/>
            <a:ext cx="10036722" cy="4724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3200"/>
              <a:t>주로 </a:t>
            </a:r>
            <a:r>
              <a:rPr lang="ko-KR" altLang="en-US" sz="3200">
                <a:solidFill>
                  <a:schemeClr val="accent2"/>
                </a:solidFill>
              </a:rPr>
              <a:t>칼라</a:t>
            </a:r>
            <a:r>
              <a:rPr lang="en-US" altLang="ko-KR" sz="3200">
                <a:solidFill>
                  <a:schemeClr val="accent2"/>
                </a:solidFill>
              </a:rPr>
              <a:t>(RGBA)</a:t>
            </a:r>
            <a:r>
              <a:rPr lang="ko-KR" altLang="en-US" sz="3200"/>
              <a:t>를 표현할 때 사용</a:t>
            </a:r>
            <a:endParaRPr lang="en-US" altLang="ko-KR" sz="320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3200">
                <a:solidFill>
                  <a:schemeClr val="accent2"/>
                </a:solidFill>
              </a:rPr>
              <a:t>제네릭 타입</a:t>
            </a:r>
            <a:r>
              <a:rPr lang="ko-KR" altLang="en-US" sz="3200"/>
              <a:t>을 상속하기 때문에 벡터와 </a:t>
            </a:r>
            <a:r>
              <a:rPr lang="ko-KR" altLang="en-US" sz="3200">
                <a:solidFill>
                  <a:schemeClr val="accent2"/>
                </a:solidFill>
              </a:rPr>
              <a:t>상호 캐스팅은 불가능</a:t>
            </a:r>
            <a:endParaRPr lang="en-US" altLang="ko-KR" sz="3200">
              <a:solidFill>
                <a:schemeClr val="accent2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/>
              <a:t>배정밀도 부동소수점</a:t>
            </a:r>
            <a:r>
              <a:rPr lang="en-US" altLang="ko-KR" sz="3200"/>
              <a:t>(</a:t>
            </a:r>
            <a:r>
              <a:rPr lang="en-US" altLang="ko-KR" sz="3200">
                <a:solidFill>
                  <a:schemeClr val="accent2"/>
                </a:solidFill>
              </a:rPr>
              <a:t>64bit</a:t>
            </a:r>
            <a:r>
              <a:rPr lang="en-US" altLang="ko-KR" sz="3200"/>
              <a:t>)</a:t>
            </a:r>
            <a:r>
              <a:rPr lang="ko-KR" altLang="en-US" sz="3200"/>
              <a:t>을 사용 </a:t>
            </a:r>
            <a:endParaRPr lang="en-US" altLang="ko-KR" sz="320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3200"/>
              <a:t>float = 32bit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3200"/>
              <a:t>double = 64bit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/>
              <a:t>요소의 수는 </a:t>
            </a:r>
            <a:r>
              <a:rPr lang="en-US" altLang="ko-KR" sz="3200">
                <a:solidFill>
                  <a:schemeClr val="accent2"/>
                </a:solidFill>
              </a:rPr>
              <a:t>4</a:t>
            </a:r>
            <a:r>
              <a:rPr lang="ko-KR" altLang="en-US" sz="3200">
                <a:solidFill>
                  <a:schemeClr val="accent2"/>
                </a:solidFill>
              </a:rPr>
              <a:t>개</a:t>
            </a:r>
            <a:r>
              <a:rPr lang="ko-KR" altLang="en-US" sz="3200"/>
              <a:t>로 고정</a:t>
            </a:r>
            <a:endParaRPr lang="en-US" altLang="ko-KR" sz="320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3200"/>
              <a:t>값을 </a:t>
            </a:r>
            <a:r>
              <a:rPr lang="en-US" altLang="ko-KR" sz="3200"/>
              <a:t>2</a:t>
            </a:r>
            <a:r>
              <a:rPr lang="ko-KR" altLang="en-US" sz="3200"/>
              <a:t>개만 입력할 경우 나머지 </a:t>
            </a:r>
            <a:r>
              <a:rPr lang="en-US" altLang="ko-KR" sz="3200"/>
              <a:t>2</a:t>
            </a:r>
            <a:r>
              <a:rPr lang="ko-KR" altLang="en-US" sz="3200"/>
              <a:t>개의 값은 </a:t>
            </a:r>
            <a:r>
              <a:rPr lang="en-US" altLang="ko-KR" sz="3200">
                <a:solidFill>
                  <a:schemeClr val="accent2"/>
                </a:solidFill>
              </a:rPr>
              <a:t>0</a:t>
            </a:r>
            <a:r>
              <a:rPr lang="ko-KR" altLang="en-US" sz="3200">
                <a:solidFill>
                  <a:schemeClr val="accent2"/>
                </a:solidFill>
              </a:rPr>
              <a:t>으로 채워짐</a:t>
            </a:r>
            <a:endParaRPr lang="en-US" altLang="ko-KR" sz="3200">
              <a:solidFill>
                <a:schemeClr val="accent2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94822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Scalar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32F72B-8AA2-2F00-298A-F28E269D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766414"/>
              </p:ext>
            </p:extLst>
          </p:nvPr>
        </p:nvGraphicFramePr>
        <p:xfrm>
          <a:off x="1005031" y="3139732"/>
          <a:ext cx="1018193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869">
                  <a:extLst>
                    <a:ext uri="{9D8B030D-6E8A-4147-A177-3AD203B41FA5}">
                      <a16:colId xmlns:a16="http://schemas.microsoft.com/office/drawing/2014/main" val="1282303968"/>
                    </a:ext>
                  </a:extLst>
                </a:gridCol>
                <a:gridCol w="3759200">
                  <a:extLst>
                    <a:ext uri="{9D8B030D-6E8A-4147-A177-3AD203B41FA5}">
                      <a16:colId xmlns:a16="http://schemas.microsoft.com/office/drawing/2014/main" val="2377822652"/>
                    </a:ext>
                  </a:extLst>
                </a:gridCol>
                <a:gridCol w="4290868">
                  <a:extLst>
                    <a:ext uri="{9D8B030D-6E8A-4147-A177-3AD203B41FA5}">
                      <a16:colId xmlns:a16="http://schemas.microsoft.com/office/drawing/2014/main" val="4266551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반환값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85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값 할당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Scalar.All( v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[v, v, v, v]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75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RGB </a:t>
                      </a:r>
                      <a:r>
                        <a:rPr lang="ko-KR" altLang="en-US"/>
                        <a:t>형식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Scalar.FromRgb( r, g, b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[b, g, r, 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31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무작위 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Scalar.RandomColor(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[94, 254, 248, 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52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요서별 곱셈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s1.mul ( s2 )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[22320, 2673, 0, 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02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켤레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s1.Conj( 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[v, -v, v, -v]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38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실수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s1.isReal( 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모든 값이 </a:t>
                      </a:r>
                      <a:r>
                        <a:rPr lang="en-US" altLang="ko-KR"/>
                        <a:t>0</a:t>
                      </a:r>
                      <a:r>
                        <a:rPr lang="ko-KR" altLang="en-US"/>
                        <a:t>일 경우 </a:t>
                      </a:r>
                      <a:r>
                        <a:rPr lang="en-US" altLang="ko-KR"/>
                        <a:t>True, </a:t>
                      </a:r>
                      <a:r>
                        <a:rPr lang="ko-KR" altLang="en-US"/>
                        <a:t>아니면 </a:t>
                      </a:r>
                      <a:r>
                        <a:rPr lang="en-US" altLang="ko-KR"/>
                        <a:t>False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형식 변환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s1.ToVec3b( 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벡터 구조체 </a:t>
                      </a:r>
                      <a:r>
                        <a:rPr lang="en-US" altLang="ko-KR"/>
                        <a:t>Vec3b </a:t>
                      </a:r>
                      <a:r>
                        <a:rPr lang="ko-KR" altLang="en-US"/>
                        <a:t>형식으로 변환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795358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4FD65E20-8715-12AB-AFAB-721EB2E5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031" y="956776"/>
            <a:ext cx="7330195" cy="2039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0067A1-3132-99FF-B787-D6988D50E546}"/>
              </a:ext>
            </a:extLst>
          </p:cNvPr>
          <p:cNvSpPr txBox="1"/>
          <p:nvPr/>
        </p:nvSpPr>
        <p:spPr>
          <a:xfrm>
            <a:off x="5968641" y="1270000"/>
            <a:ext cx="3049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각종 컬러에 대한 기본 값도 제공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415678-B8A3-0C10-6677-0ECA35717272}"/>
              </a:ext>
            </a:extLst>
          </p:cNvPr>
          <p:cNvCxnSpPr>
            <a:cxnSpLocks/>
          </p:cNvCxnSpPr>
          <p:nvPr/>
        </p:nvCxnSpPr>
        <p:spPr>
          <a:xfrm>
            <a:off x="4279900" y="1460500"/>
            <a:ext cx="168874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643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128" y="1308161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Size</a:t>
            </a:r>
            <a:endParaRPr lang="ko-KR" altLang="en-US" sz="6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5767453" y="4890379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x</a:t>
            </a:r>
            <a:endParaRPr lang="ko-KR" altLang="en-US" sz="40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E95BA-3446-A8F4-4977-87096B5A5CA2}"/>
              </a:ext>
            </a:extLst>
          </p:cNvPr>
          <p:cNvCxnSpPr>
            <a:cxnSpLocks/>
          </p:cNvCxnSpPr>
          <p:nvPr/>
        </p:nvCxnSpPr>
        <p:spPr>
          <a:xfrm>
            <a:off x="3456122" y="5021450"/>
            <a:ext cx="51221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64D183-DD70-83AA-A5A3-6EBE0CCA8499}"/>
              </a:ext>
            </a:extLst>
          </p:cNvPr>
          <p:cNvSpPr txBox="1"/>
          <p:nvPr/>
        </p:nvSpPr>
        <p:spPr>
          <a:xfrm>
            <a:off x="4543087" y="1771911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이미지의 크기를 다룸</a:t>
            </a:r>
            <a:endParaRPr lang="ko-KR" altLang="en-US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BF6482-266C-832C-B37A-367857177969}"/>
              </a:ext>
            </a:extLst>
          </p:cNvPr>
          <p:cNvSpPr/>
          <p:nvPr/>
        </p:nvSpPr>
        <p:spPr>
          <a:xfrm>
            <a:off x="3456122" y="2758881"/>
            <a:ext cx="5122190" cy="1999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9D2130-88CC-7742-D177-4BA719931D3B}"/>
              </a:ext>
            </a:extLst>
          </p:cNvPr>
          <p:cNvCxnSpPr>
            <a:cxnSpLocks/>
          </p:cNvCxnSpPr>
          <p:nvPr/>
        </p:nvCxnSpPr>
        <p:spPr>
          <a:xfrm>
            <a:off x="8846949" y="2758881"/>
            <a:ext cx="0" cy="1999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EF8C7C7B-92AF-F6E1-7B45-BAE043FBFD45}"/>
              </a:ext>
            </a:extLst>
          </p:cNvPr>
          <p:cNvSpPr txBox="1">
            <a:spLocks/>
          </p:cNvSpPr>
          <p:nvPr/>
        </p:nvSpPr>
        <p:spPr>
          <a:xfrm>
            <a:off x="8926524" y="3167484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y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796136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Size</a:t>
            </a:r>
            <a:r>
              <a:rPr lang="ko-KR" altLang="en-US"/>
              <a:t> 구조체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46ACB-B320-2770-3040-377787A35F2E}"/>
              </a:ext>
            </a:extLst>
          </p:cNvPr>
          <p:cNvSpPr txBox="1"/>
          <p:nvPr/>
        </p:nvSpPr>
        <p:spPr>
          <a:xfrm>
            <a:off x="558800" y="1219200"/>
            <a:ext cx="7923964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accent2"/>
                </a:solidFill>
              </a:rPr>
              <a:t>이미지의 크기</a:t>
            </a:r>
            <a:r>
              <a:rPr lang="ko-KR" altLang="en-US" sz="2800"/>
              <a:t>를 나타내는 것에 주로 사용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너비</a:t>
            </a:r>
            <a:r>
              <a:rPr lang="en-US" altLang="ko-KR" sz="2800"/>
              <a:t>(</a:t>
            </a:r>
            <a:r>
              <a:rPr lang="en-US" altLang="ko-KR" sz="2800">
                <a:solidFill>
                  <a:schemeClr val="accent2"/>
                </a:solidFill>
              </a:rPr>
              <a:t>Width</a:t>
            </a:r>
            <a:r>
              <a:rPr lang="en-US" altLang="ko-KR" sz="2800"/>
              <a:t>)</a:t>
            </a:r>
            <a:r>
              <a:rPr lang="ko-KR" altLang="en-US" sz="2800"/>
              <a:t>와 높이</a:t>
            </a:r>
            <a:r>
              <a:rPr lang="en-US" altLang="ko-KR" sz="2800"/>
              <a:t>(</a:t>
            </a:r>
            <a:r>
              <a:rPr lang="en-US" altLang="ko-KR" sz="2800">
                <a:solidFill>
                  <a:schemeClr val="accent2"/>
                </a:solidFill>
              </a:rPr>
              <a:t>Height</a:t>
            </a:r>
            <a:r>
              <a:rPr lang="en-US" altLang="ko-KR" sz="2800"/>
              <a:t>)</a:t>
            </a:r>
            <a:r>
              <a:rPr lang="ko-KR" altLang="en-US" sz="2800"/>
              <a:t>를 멤버로 사용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>
                <a:solidFill>
                  <a:schemeClr val="accent2"/>
                </a:solidFill>
              </a:rPr>
              <a:t>Mat </a:t>
            </a:r>
            <a:r>
              <a:rPr lang="ko-KR" altLang="en-US" sz="2800">
                <a:solidFill>
                  <a:schemeClr val="accent2"/>
                </a:solidFill>
              </a:rPr>
              <a:t>클래스</a:t>
            </a:r>
            <a:r>
              <a:rPr lang="ko-KR" altLang="en-US" sz="2800"/>
              <a:t>에서 </a:t>
            </a:r>
            <a:r>
              <a:rPr lang="en-US" altLang="ko-KR" sz="2800"/>
              <a:t>Size </a:t>
            </a:r>
            <a:r>
              <a:rPr lang="ko-KR" altLang="en-US" sz="2800"/>
              <a:t>구조체를 </a:t>
            </a:r>
            <a:r>
              <a:rPr lang="ko-KR" altLang="en-US" sz="2800">
                <a:solidFill>
                  <a:schemeClr val="accent2"/>
                </a:solidFill>
              </a:rPr>
              <a:t>메서드</a:t>
            </a:r>
            <a:r>
              <a:rPr lang="ko-KR" altLang="en-US" sz="2800"/>
              <a:t>처럼 사용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7AE078-AA08-7332-EF02-DBFC490AC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59" y="2982048"/>
            <a:ext cx="10087597" cy="300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0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Range</a:t>
            </a:r>
            <a:r>
              <a:rPr lang="ko-KR" altLang="en-US"/>
              <a:t> 구조체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46ACB-B320-2770-3040-377787A35F2E}"/>
              </a:ext>
            </a:extLst>
          </p:cNvPr>
          <p:cNvSpPr txBox="1"/>
          <p:nvPr/>
        </p:nvSpPr>
        <p:spPr>
          <a:xfrm>
            <a:off x="558800" y="1219200"/>
            <a:ext cx="5801588" cy="1031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특정 시퀀스의 </a:t>
            </a:r>
            <a:r>
              <a:rPr lang="ko-KR" altLang="en-US" sz="2800">
                <a:solidFill>
                  <a:schemeClr val="accent2"/>
                </a:solidFill>
              </a:rPr>
              <a:t>범위를 지정</a:t>
            </a:r>
            <a:r>
              <a:rPr lang="ko-KR" altLang="en-US" sz="2800"/>
              <a:t>하는데 사용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범위의 종료값은 </a:t>
            </a:r>
            <a:r>
              <a:rPr lang="ko-KR" altLang="en-US" sz="2800">
                <a:solidFill>
                  <a:schemeClr val="accent2"/>
                </a:solidFill>
              </a:rPr>
              <a:t>포함되지 않음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961C7F-5F6E-74DE-456A-07C6ED892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2658116"/>
            <a:ext cx="9322146" cy="12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34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386" y="949070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Rect</a:t>
            </a:r>
            <a:endParaRPr lang="ko-KR" altLang="en-US" sz="6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5767453" y="4890379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width</a:t>
            </a:r>
            <a:endParaRPr lang="ko-KR" altLang="en-US" sz="400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E95BA-3446-A8F4-4977-87096B5A5CA2}"/>
              </a:ext>
            </a:extLst>
          </p:cNvPr>
          <p:cNvCxnSpPr>
            <a:cxnSpLocks/>
          </p:cNvCxnSpPr>
          <p:nvPr/>
        </p:nvCxnSpPr>
        <p:spPr>
          <a:xfrm>
            <a:off x="3456122" y="5021450"/>
            <a:ext cx="51221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64D183-DD70-83AA-A5A3-6EBE0CCA8499}"/>
              </a:ext>
            </a:extLst>
          </p:cNvPr>
          <p:cNvSpPr txBox="1"/>
          <p:nvPr/>
        </p:nvSpPr>
        <p:spPr>
          <a:xfrm>
            <a:off x="4574083" y="1498789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사격형 도형을 다룸</a:t>
            </a:r>
            <a:endParaRPr lang="ko-KR" altLang="en-US" sz="2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BBF6482-266C-832C-B37A-367857177969}"/>
              </a:ext>
            </a:extLst>
          </p:cNvPr>
          <p:cNvSpPr/>
          <p:nvPr/>
        </p:nvSpPr>
        <p:spPr>
          <a:xfrm>
            <a:off x="3456122" y="2758881"/>
            <a:ext cx="5122190" cy="19990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09D2130-88CC-7742-D177-4BA719931D3B}"/>
              </a:ext>
            </a:extLst>
          </p:cNvPr>
          <p:cNvCxnSpPr>
            <a:cxnSpLocks/>
          </p:cNvCxnSpPr>
          <p:nvPr/>
        </p:nvCxnSpPr>
        <p:spPr>
          <a:xfrm>
            <a:off x="8846949" y="2758881"/>
            <a:ext cx="0" cy="19990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제목 1">
            <a:extLst>
              <a:ext uri="{FF2B5EF4-FFF2-40B4-BE49-F238E27FC236}">
                <a16:creationId xmlns:a16="http://schemas.microsoft.com/office/drawing/2014/main" id="{EF8C7C7B-92AF-F6E1-7B45-BAE043FBFD45}"/>
              </a:ext>
            </a:extLst>
          </p:cNvPr>
          <p:cNvSpPr txBox="1">
            <a:spLocks/>
          </p:cNvSpPr>
          <p:nvPr/>
        </p:nvSpPr>
        <p:spPr>
          <a:xfrm>
            <a:off x="8942022" y="3333803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height</a:t>
            </a:r>
            <a:endParaRPr lang="ko-KR" altLang="en-US" sz="400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58E89AD-F20D-B68F-0198-D8C745A39870}"/>
              </a:ext>
            </a:extLst>
          </p:cNvPr>
          <p:cNvSpPr txBox="1">
            <a:spLocks/>
          </p:cNvSpPr>
          <p:nvPr/>
        </p:nvSpPr>
        <p:spPr>
          <a:xfrm>
            <a:off x="2029529" y="2333591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(x, y)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197646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Rect</a:t>
            </a:r>
            <a:r>
              <a:rPr lang="ko-KR" altLang="en-US"/>
              <a:t> 구조체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546ACB-B320-2770-3040-377787A35F2E}"/>
              </a:ext>
            </a:extLst>
          </p:cNvPr>
          <p:cNvSpPr txBox="1"/>
          <p:nvPr/>
        </p:nvSpPr>
        <p:spPr>
          <a:xfrm>
            <a:off x="558800" y="1219200"/>
            <a:ext cx="108548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accent2"/>
                </a:solidFill>
              </a:rPr>
              <a:t>좌측 상단</a:t>
            </a:r>
            <a:r>
              <a:rPr lang="ko-KR" altLang="en-US" sz="2800"/>
              <a:t>을 의미하는 </a:t>
            </a:r>
            <a:r>
              <a:rPr lang="en-US" altLang="ko-KR" sz="2800">
                <a:solidFill>
                  <a:schemeClr val="accent2"/>
                </a:solidFill>
              </a:rPr>
              <a:t>Point</a:t>
            </a:r>
            <a:r>
              <a:rPr lang="en-US" altLang="ko-KR" sz="2800"/>
              <a:t> </a:t>
            </a:r>
            <a:r>
              <a:rPr lang="ko-KR" altLang="en-US" sz="2800"/>
              <a:t>구조체를 사용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accent2"/>
                </a:solidFill>
              </a:rPr>
              <a:t>너비와 높이</a:t>
            </a:r>
            <a:r>
              <a:rPr lang="ko-KR" altLang="en-US" sz="2800"/>
              <a:t>를 의미하는 </a:t>
            </a:r>
            <a:r>
              <a:rPr lang="en-US" altLang="ko-KR" sz="2800">
                <a:solidFill>
                  <a:schemeClr val="accent2"/>
                </a:solidFill>
              </a:rPr>
              <a:t>Size</a:t>
            </a:r>
            <a:r>
              <a:rPr lang="en-US" altLang="ko-KR" sz="2800"/>
              <a:t> </a:t>
            </a:r>
            <a:r>
              <a:rPr lang="ko-KR" altLang="en-US" sz="2800"/>
              <a:t>구조체를 사용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오버로드된 생성자를 통해 </a:t>
            </a:r>
            <a:r>
              <a:rPr lang="en-US" altLang="ko-KR" sz="2800">
                <a:solidFill>
                  <a:schemeClr val="accent2"/>
                </a:solidFill>
              </a:rPr>
              <a:t>x, y, width, height</a:t>
            </a:r>
            <a:r>
              <a:rPr lang="en-US" altLang="ko-KR" sz="2800"/>
              <a:t> </a:t>
            </a:r>
            <a:r>
              <a:rPr lang="ko-KR" altLang="en-US" sz="2800"/>
              <a:t>값으로 사각형 생성 가능</a:t>
            </a:r>
            <a:endParaRPr lang="ko-KR" altLang="en-US" sz="2800">
              <a:solidFill>
                <a:schemeClr val="accent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C6092A-9DEF-AF44-95A2-19D4FB23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70" y="3287296"/>
            <a:ext cx="9704588" cy="23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41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Rect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76EF69-706C-034C-94FF-6D297E19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82915"/>
              </p:ext>
            </p:extLst>
          </p:nvPr>
        </p:nvGraphicFramePr>
        <p:xfrm>
          <a:off x="907593" y="1203626"/>
          <a:ext cx="10376814" cy="484486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57502">
                  <a:extLst>
                    <a:ext uri="{9D8B030D-6E8A-4147-A177-3AD203B41FA5}">
                      <a16:colId xmlns:a16="http://schemas.microsoft.com/office/drawing/2014/main" val="3439978680"/>
                    </a:ext>
                  </a:extLst>
                </a:gridCol>
                <a:gridCol w="4160374">
                  <a:extLst>
                    <a:ext uri="{9D8B030D-6E8A-4147-A177-3AD203B41FA5}">
                      <a16:colId xmlns:a16="http://schemas.microsoft.com/office/drawing/2014/main" val="3822767727"/>
                    </a:ext>
                  </a:extLst>
                </a:gridCol>
                <a:gridCol w="3458938">
                  <a:extLst>
                    <a:ext uri="{9D8B030D-6E8A-4147-A177-3AD203B41FA5}">
                      <a16:colId xmlns:a16="http://schemas.microsoft.com/office/drawing/2014/main" val="620756455"/>
                    </a:ext>
                  </a:extLst>
                </a:gridCol>
              </a:tblGrid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반환값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4891"/>
                  </a:ext>
                </a:extLst>
              </a:tr>
              <a:tr h="502556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멤버 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rect.X, rect.Y, rect.Width, rect.Height</a:t>
                      </a:r>
                      <a:br>
                        <a:rPr lang="en-US" altLang="ko-KR"/>
                      </a:br>
                      <a:r>
                        <a:rPr lang="en-US" altLang="ko-KR"/>
                        <a:t>rect.Left, rect.Right, rect.Top, rect.Bottom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38975"/>
                  </a:ext>
                </a:extLst>
              </a:tr>
              <a:tr h="5025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rect.TopLeft, rect.BottomRight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05737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좌측 상단 지점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rect.Location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92115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위치가 직사각형 내부에 있는지 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rect.Contains( Point 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Boolean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0977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직사각형의 영역 합집합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rect1.Union(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rect2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744923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직사각형의 영역 교집합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rect1.Intersect( rect2 )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194182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직사각형 팽창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rect.Inflate( Size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의 값을 직접 변형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25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1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Rect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976EF69-706C-034C-94FF-6D297E19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75143"/>
              </p:ext>
            </p:extLst>
          </p:nvPr>
        </p:nvGraphicFramePr>
        <p:xfrm>
          <a:off x="800651" y="1549442"/>
          <a:ext cx="10590696" cy="44330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8804">
                  <a:extLst>
                    <a:ext uri="{9D8B030D-6E8A-4147-A177-3AD203B41FA5}">
                      <a16:colId xmlns:a16="http://schemas.microsoft.com/office/drawing/2014/main" val="3439978680"/>
                    </a:ext>
                  </a:extLst>
                </a:gridCol>
                <a:gridCol w="6751892">
                  <a:extLst>
                    <a:ext uri="{9D8B030D-6E8A-4147-A177-3AD203B41FA5}">
                      <a16:colId xmlns:a16="http://schemas.microsoft.com/office/drawing/2014/main" val="3822767727"/>
                    </a:ext>
                  </a:extLst>
                </a:gridCol>
              </a:tblGrid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예제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54891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직사각형을 </a:t>
                      </a:r>
                      <a:r>
                        <a:rPr lang="en-US" altLang="ko-KR"/>
                        <a:t>Point </a:t>
                      </a:r>
                      <a:r>
                        <a:rPr lang="ko-KR" altLang="en-US"/>
                        <a:t>만큼 이동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Point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Rect += Point</a:t>
                      </a:r>
                      <a:br>
                        <a:rPr lang="en-US" altLang="ko-KR"/>
                      </a:br>
                      <a:r>
                        <a:rPr lang="en-US" altLang="ko-KR"/>
                        <a:t>Rect = Rect - Point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Rect -= Point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038975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직사각형 </a:t>
                      </a:r>
                      <a:r>
                        <a:rPr lang="en-US" altLang="ko-KR"/>
                        <a:t>Size </a:t>
                      </a:r>
                      <a:r>
                        <a:rPr lang="ko-KR" altLang="en-US"/>
                        <a:t>만큼 확대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Size</a:t>
                      </a:r>
                      <a:br>
                        <a:rPr lang="en-US" altLang="ko-KR"/>
                      </a:br>
                      <a:r>
                        <a:rPr lang="en-US" altLang="ko-KR"/>
                        <a:t>Rect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+=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Size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492115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직사각형 </a:t>
                      </a:r>
                      <a:r>
                        <a:rPr lang="en-US" altLang="ko-KR"/>
                        <a:t>Size</a:t>
                      </a:r>
                      <a:r>
                        <a:rPr lang="ko-KR" altLang="en-US"/>
                        <a:t> 만큼 축소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 = Rect - Size</a:t>
                      </a:r>
                      <a:br>
                        <a:rPr lang="en-US" altLang="ko-KR"/>
                      </a:br>
                      <a:r>
                        <a:rPr lang="en-US" altLang="ko-KR"/>
                        <a:t>Rect -= Size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70977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 영역의 합집합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 = Rect1 | Rect 2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Rect1 |= Rect2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903379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직사각형의 영역 교집합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 = Rect1 &amp; Rect2 </a:t>
                      </a:r>
                      <a:r>
                        <a:rPr lang="ko-KR" altLang="en-US"/>
                        <a:t>또는 </a:t>
                      </a:r>
                      <a:r>
                        <a:rPr lang="en-US" altLang="ko-KR"/>
                        <a:t>Rect1 &amp;= Rect2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045075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직사각형의 같음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Boolean = Rect1 == Rect2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20830"/>
                  </a:ext>
                </a:extLst>
              </a:tr>
              <a:tr h="502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두 직사각형의 다름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Boolean = Rect1 != Rect2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3823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7E91A2-4859-72C0-587B-441EB3BC2236}"/>
              </a:ext>
            </a:extLst>
          </p:cNvPr>
          <p:cNvSpPr txBox="1"/>
          <p:nvPr/>
        </p:nvSpPr>
        <p:spPr>
          <a:xfrm>
            <a:off x="668564" y="1026222"/>
            <a:ext cx="10854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직사각형 관련 연산</a:t>
            </a:r>
          </a:p>
        </p:txBody>
      </p:sp>
    </p:spTree>
    <p:extLst>
      <p:ext uri="{BB962C8B-B14F-4D97-AF65-F5344CB8AC3E}">
        <p14:creationId xmlns:p14="http://schemas.microsoft.com/office/powerpoint/2010/main" val="167955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RotatedRect</a:t>
            </a:r>
            <a:r>
              <a:rPr lang="ko-KR" altLang="en-US"/>
              <a:t> 구조체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E91A2-4859-72C0-587B-441EB3BC2236}"/>
              </a:ext>
            </a:extLst>
          </p:cNvPr>
          <p:cNvSpPr txBox="1"/>
          <p:nvPr/>
        </p:nvSpPr>
        <p:spPr>
          <a:xfrm>
            <a:off x="668564" y="1026222"/>
            <a:ext cx="1085487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/>
              <a:t>직사각형에 </a:t>
            </a:r>
            <a:r>
              <a:rPr lang="ko-KR" altLang="en-US" sz="2800">
                <a:solidFill>
                  <a:schemeClr val="accent2"/>
                </a:solidFill>
              </a:rPr>
              <a:t>중심점</a:t>
            </a:r>
            <a:r>
              <a:rPr lang="en-US" altLang="ko-KR" sz="2800">
                <a:solidFill>
                  <a:schemeClr val="accent2"/>
                </a:solidFill>
              </a:rPr>
              <a:t>, </a:t>
            </a:r>
            <a:r>
              <a:rPr lang="ko-KR" altLang="en-US" sz="2800">
                <a:solidFill>
                  <a:schemeClr val="accent2"/>
                </a:solidFill>
              </a:rPr>
              <a:t>크기</a:t>
            </a:r>
            <a:r>
              <a:rPr lang="en-US" altLang="ko-KR" sz="2800">
                <a:solidFill>
                  <a:schemeClr val="accent2"/>
                </a:solidFill>
              </a:rPr>
              <a:t>, </a:t>
            </a:r>
            <a:r>
              <a:rPr lang="ko-KR" altLang="en-US" sz="2800">
                <a:solidFill>
                  <a:schemeClr val="accent2"/>
                </a:solidFill>
              </a:rPr>
              <a:t>각도</a:t>
            </a:r>
            <a:r>
              <a:rPr lang="ko-KR" altLang="en-US" sz="2800"/>
              <a:t>가 추가됨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800">
                <a:solidFill>
                  <a:schemeClr val="accent2"/>
                </a:solidFill>
              </a:rPr>
              <a:t>중심점</a:t>
            </a:r>
            <a:r>
              <a:rPr lang="ko-KR" altLang="en-US" sz="2800"/>
              <a:t>을 기준으로 크기를 지정하고 회전</a:t>
            </a:r>
            <a:endParaRPr lang="en-US" altLang="ko-KR" sz="280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800">
                <a:solidFill>
                  <a:schemeClr val="accent2"/>
                </a:solidFill>
              </a:rPr>
              <a:t>float</a:t>
            </a:r>
            <a:r>
              <a:rPr lang="en-US" altLang="ko-KR" sz="2800"/>
              <a:t> </a:t>
            </a:r>
            <a:r>
              <a:rPr lang="ko-KR" altLang="en-US" sz="2800"/>
              <a:t>형태의 데이터를 사용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8D28DE-D05F-4BF9-F1CC-4717ABC2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44770"/>
              </p:ext>
            </p:extLst>
          </p:nvPr>
        </p:nvGraphicFramePr>
        <p:xfrm>
          <a:off x="963246" y="2938210"/>
          <a:ext cx="10077010" cy="2472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318">
                  <a:extLst>
                    <a:ext uri="{9D8B030D-6E8A-4147-A177-3AD203B41FA5}">
                      <a16:colId xmlns:a16="http://schemas.microsoft.com/office/drawing/2014/main" val="4167708921"/>
                    </a:ext>
                  </a:extLst>
                </a:gridCol>
                <a:gridCol w="3365292">
                  <a:extLst>
                    <a:ext uri="{9D8B030D-6E8A-4147-A177-3AD203B41FA5}">
                      <a16:colId xmlns:a16="http://schemas.microsoft.com/office/drawing/2014/main" val="1601787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988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반환값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72407"/>
                  </a:ext>
                </a:extLst>
              </a:tr>
              <a:tr h="464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멤버에 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rotatedRect.Center</a:t>
                      </a:r>
                      <a:br>
                        <a:rPr lang="en-US" altLang="ko-KR"/>
                      </a:br>
                      <a:r>
                        <a:rPr lang="en-US" altLang="ko-KR"/>
                        <a:t>rotatedRect.Size</a:t>
                      </a:r>
                      <a:br>
                        <a:rPr lang="en-US" altLang="ko-KR"/>
                      </a:br>
                      <a:r>
                        <a:rPr lang="en-US" altLang="ko-KR"/>
                        <a:t>rotatedRect.Angle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Point2f</a:t>
                      </a:r>
                      <a:br>
                        <a:rPr lang="en-US" altLang="ko-KR"/>
                      </a:br>
                      <a:r>
                        <a:rPr lang="en-US" altLang="ko-KR"/>
                        <a:t>Size2f</a:t>
                      </a:r>
                      <a:br>
                        <a:rPr lang="en-US" altLang="ko-KR"/>
                      </a:br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04301"/>
                  </a:ext>
                </a:extLst>
              </a:tr>
              <a:tr h="51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회전된 직사각형을 포함하는 직사각형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rotatedRect.BoundingRect(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3232"/>
                  </a:ext>
                </a:extLst>
              </a:tr>
              <a:tr h="547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회전된 직사각형의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개의 코너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rotatedRect.Points(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Point2f[ 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9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85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427193"/>
            <a:ext cx="9144000" cy="1116107"/>
          </a:xfrm>
        </p:spPr>
        <p:txBody>
          <a:bodyPr/>
          <a:lstStyle/>
          <a:p>
            <a:r>
              <a:rPr lang="en-US" altLang="ko-KR">
                <a:solidFill>
                  <a:schemeClr val="accent2"/>
                </a:solidFill>
              </a:rPr>
              <a:t>OpenCV</a:t>
            </a:r>
            <a:r>
              <a:rPr lang="ko-KR" altLang="en-US">
                <a:solidFill>
                  <a:schemeClr val="accent2"/>
                </a:solidFill>
              </a:rPr>
              <a:t> 기초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703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RotatedRect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8D28DE-D05F-4BF9-F1CC-4717ABC2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694733"/>
              </p:ext>
            </p:extLst>
          </p:nvPr>
        </p:nvGraphicFramePr>
        <p:xfrm>
          <a:off x="850819" y="1289292"/>
          <a:ext cx="10077010" cy="24726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11318">
                  <a:extLst>
                    <a:ext uri="{9D8B030D-6E8A-4147-A177-3AD203B41FA5}">
                      <a16:colId xmlns:a16="http://schemas.microsoft.com/office/drawing/2014/main" val="4167708921"/>
                    </a:ext>
                  </a:extLst>
                </a:gridCol>
                <a:gridCol w="3365292">
                  <a:extLst>
                    <a:ext uri="{9D8B030D-6E8A-4147-A177-3AD203B41FA5}">
                      <a16:colId xmlns:a16="http://schemas.microsoft.com/office/drawing/2014/main" val="160178726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98853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사용 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반환값 예시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72407"/>
                  </a:ext>
                </a:extLst>
              </a:tr>
              <a:tr h="46455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멤버에 접근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rotatedRect.Center</a:t>
                      </a:r>
                      <a:br>
                        <a:rPr lang="en-US" altLang="ko-KR"/>
                      </a:br>
                      <a:r>
                        <a:rPr lang="en-US" altLang="ko-KR"/>
                        <a:t>rotatedRect.Size</a:t>
                      </a:r>
                      <a:br>
                        <a:rPr lang="en-US" altLang="ko-KR"/>
                      </a:br>
                      <a:r>
                        <a:rPr lang="en-US" altLang="ko-KR"/>
                        <a:t>rotatedRect.Angle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Point2f</a:t>
                      </a:r>
                      <a:br>
                        <a:rPr lang="en-US" altLang="ko-KR"/>
                      </a:br>
                      <a:r>
                        <a:rPr lang="en-US" altLang="ko-KR"/>
                        <a:t>Size2f</a:t>
                      </a:r>
                      <a:br>
                        <a:rPr lang="en-US" altLang="ko-KR"/>
                      </a:br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04301"/>
                  </a:ext>
                </a:extLst>
              </a:tr>
              <a:tr h="51344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회전된 직사각형을 포함하는 직사각형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rotatedRect.BoundingRect(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Rect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63232"/>
                  </a:ext>
                </a:extLst>
              </a:tr>
              <a:tr h="547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회전된 직사각형의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개의 코너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rotatedRect.Points(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Point2f[ 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9314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D847AB40-6C85-911C-229A-AC43F613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9" y="3866499"/>
            <a:ext cx="10063037" cy="14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4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094" y="1015270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Mat</a:t>
            </a:r>
            <a:endParaRPr lang="ko-KR" altLang="en-US" sz="6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5544540" y="5319813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col</a:t>
            </a:r>
            <a:endParaRPr lang="ko-KR" altLang="en-US" sz="4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4D183-DD70-83AA-A5A3-6EBE0CCA8499}"/>
              </a:ext>
            </a:extLst>
          </p:cNvPr>
          <p:cNvSpPr txBox="1"/>
          <p:nvPr/>
        </p:nvSpPr>
        <p:spPr>
          <a:xfrm>
            <a:off x="4732024" y="1538187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>
                <a:solidFill>
                  <a:srgbClr val="202122"/>
                </a:solidFill>
                <a:latin typeface="Arial" panose="020B0604020202020204" pitchFamily="34" charset="0"/>
              </a:rPr>
              <a:t>2</a:t>
            </a:r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차원 행렬</a:t>
            </a:r>
            <a:endParaRPr lang="ko-KR" altLang="en-US" sz="280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EF8C7C7B-92AF-F6E1-7B45-BAE043FBFD45}"/>
              </a:ext>
            </a:extLst>
          </p:cNvPr>
          <p:cNvSpPr txBox="1">
            <a:spLocks/>
          </p:cNvSpPr>
          <p:nvPr/>
        </p:nvSpPr>
        <p:spPr>
          <a:xfrm>
            <a:off x="7886305" y="3429000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row</a:t>
            </a:r>
            <a:endParaRPr lang="ko-KR" altLang="en-US" sz="40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D3F44F9-F1AE-8BA8-E5A7-06D58AE8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6123"/>
              </p:ext>
            </p:extLst>
          </p:nvPr>
        </p:nvGraphicFramePr>
        <p:xfrm>
          <a:off x="4367188" y="2584324"/>
          <a:ext cx="3321396" cy="270933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53566">
                  <a:extLst>
                    <a:ext uri="{9D8B030D-6E8A-4147-A177-3AD203B41FA5}">
                      <a16:colId xmlns:a16="http://schemas.microsoft.com/office/drawing/2014/main" val="423825092"/>
                    </a:ext>
                  </a:extLst>
                </a:gridCol>
                <a:gridCol w="553566">
                  <a:extLst>
                    <a:ext uri="{9D8B030D-6E8A-4147-A177-3AD203B41FA5}">
                      <a16:colId xmlns:a16="http://schemas.microsoft.com/office/drawing/2014/main" val="344840507"/>
                    </a:ext>
                  </a:extLst>
                </a:gridCol>
                <a:gridCol w="553566">
                  <a:extLst>
                    <a:ext uri="{9D8B030D-6E8A-4147-A177-3AD203B41FA5}">
                      <a16:colId xmlns:a16="http://schemas.microsoft.com/office/drawing/2014/main" val="3896496225"/>
                    </a:ext>
                  </a:extLst>
                </a:gridCol>
                <a:gridCol w="553566">
                  <a:extLst>
                    <a:ext uri="{9D8B030D-6E8A-4147-A177-3AD203B41FA5}">
                      <a16:colId xmlns:a16="http://schemas.microsoft.com/office/drawing/2014/main" val="9191751"/>
                    </a:ext>
                  </a:extLst>
                </a:gridCol>
                <a:gridCol w="553566">
                  <a:extLst>
                    <a:ext uri="{9D8B030D-6E8A-4147-A177-3AD203B41FA5}">
                      <a16:colId xmlns:a16="http://schemas.microsoft.com/office/drawing/2014/main" val="2385074315"/>
                    </a:ext>
                  </a:extLst>
                </a:gridCol>
                <a:gridCol w="553566">
                  <a:extLst>
                    <a:ext uri="{9D8B030D-6E8A-4147-A177-3AD203B41FA5}">
                      <a16:colId xmlns:a16="http://schemas.microsoft.com/office/drawing/2014/main" val="1129572707"/>
                    </a:ext>
                  </a:extLst>
                </a:gridCol>
              </a:tblGrid>
              <a:tr h="451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23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14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76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34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21</a:t>
                      </a:r>
                      <a:endParaRPr lang="ko-KR" alt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/>
                        <a:t>86</a:t>
                      </a:r>
                      <a:endParaRPr lang="ko-KR" alt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922309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131678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87815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014207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70494"/>
                  </a:ext>
                </a:extLst>
              </a:tr>
              <a:tr h="4515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109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496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168A-0D45-0E8C-E345-492ACFB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489D-2501-0405-12DB-702EE924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OpenCV</a:t>
            </a:r>
            <a:r>
              <a:rPr lang="ko-KR" altLang="en-US"/>
              <a:t>에서 </a:t>
            </a:r>
            <a:r>
              <a:rPr lang="ko-KR" altLang="en-US" b="1">
                <a:solidFill>
                  <a:schemeClr val="accent2"/>
                </a:solidFill>
              </a:rPr>
              <a:t>가장 많이 사용</a:t>
            </a:r>
            <a:r>
              <a:rPr lang="ko-KR" altLang="en-US"/>
              <a:t>하는 클래스</a:t>
            </a:r>
            <a:endParaRPr lang="en-US" altLang="ko-KR"/>
          </a:p>
          <a:p>
            <a:r>
              <a:rPr lang="ko-KR" altLang="en-US"/>
              <a:t>주로 </a:t>
            </a:r>
            <a:r>
              <a:rPr lang="ko-KR" altLang="en-US" b="1">
                <a:solidFill>
                  <a:schemeClr val="accent2"/>
                </a:solidFill>
              </a:rPr>
              <a:t>이미지를 저장</a:t>
            </a:r>
            <a:r>
              <a:rPr lang="ko-KR" altLang="en-US"/>
              <a:t>하는데 사용</a:t>
            </a:r>
            <a:endParaRPr lang="en-US" altLang="ko-KR"/>
          </a:p>
          <a:p>
            <a:r>
              <a:rPr lang="ko-KR" altLang="en-US" b="1">
                <a:solidFill>
                  <a:schemeClr val="accent2"/>
                </a:solidFill>
              </a:rPr>
              <a:t>레스터 주사</a:t>
            </a:r>
            <a:r>
              <a:rPr lang="en-US" altLang="ko-KR" b="1">
                <a:solidFill>
                  <a:schemeClr val="accent2"/>
                </a:solidFill>
              </a:rPr>
              <a:t>(Raster Scan) </a:t>
            </a:r>
            <a:r>
              <a:rPr lang="ko-KR" altLang="en-US" b="1">
                <a:solidFill>
                  <a:schemeClr val="accent2"/>
                </a:solidFill>
              </a:rPr>
              <a:t>방식</a:t>
            </a:r>
            <a:r>
              <a:rPr lang="ko-KR" altLang="en-US"/>
              <a:t>으로 데이터를 저장하는 </a:t>
            </a:r>
            <a:r>
              <a:rPr lang="en-US" altLang="ko-KR" b="1">
                <a:solidFill>
                  <a:schemeClr val="accent2"/>
                </a:solidFill>
              </a:rPr>
              <a:t>2</a:t>
            </a:r>
            <a:r>
              <a:rPr lang="ko-KR" altLang="en-US" b="1">
                <a:solidFill>
                  <a:schemeClr val="accent2"/>
                </a:solidFill>
              </a:rPr>
              <a:t>차원 배열</a:t>
            </a:r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1A55696-BCA7-DE98-92B0-BE9C61FD8239}"/>
              </a:ext>
            </a:extLst>
          </p:cNvPr>
          <p:cNvGraphicFramePr>
            <a:graphicFrameLocks noGrp="1"/>
          </p:cNvGraphicFramePr>
          <p:nvPr/>
        </p:nvGraphicFramePr>
        <p:xfrm>
          <a:off x="1919574" y="4022555"/>
          <a:ext cx="812799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230">
                  <a:extLst>
                    <a:ext uri="{9D8B030D-6E8A-4147-A177-3AD203B41FA5}">
                      <a16:colId xmlns:a16="http://schemas.microsoft.com/office/drawing/2014/main" val="145646740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117507436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51735590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28174949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96260683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102779258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112157615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13616912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85895004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2228239254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322230350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3895267843"/>
                    </a:ext>
                  </a:extLst>
                </a:gridCol>
                <a:gridCol w="625230">
                  <a:extLst>
                    <a:ext uri="{9D8B030D-6E8A-4147-A177-3AD203B41FA5}">
                      <a16:colId xmlns:a16="http://schemas.microsoft.com/office/drawing/2014/main" val="429927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1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07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27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...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31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41970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C7364C-7FFB-6584-B98F-F7B93D78D34F}"/>
              </a:ext>
            </a:extLst>
          </p:cNvPr>
          <p:cNvCxnSpPr/>
          <p:nvPr/>
        </p:nvCxnSpPr>
        <p:spPr>
          <a:xfrm>
            <a:off x="2281003" y="4303484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9CBA0E-264E-ADCA-5609-44F7C11EEBB0}"/>
              </a:ext>
            </a:extLst>
          </p:cNvPr>
          <p:cNvCxnSpPr/>
          <p:nvPr/>
        </p:nvCxnSpPr>
        <p:spPr>
          <a:xfrm>
            <a:off x="2281003" y="4703221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6544B7-CBCD-E6C6-126C-019F8F42863E}"/>
              </a:ext>
            </a:extLst>
          </p:cNvPr>
          <p:cNvCxnSpPr>
            <a:cxnSpLocks/>
          </p:cNvCxnSpPr>
          <p:nvPr/>
        </p:nvCxnSpPr>
        <p:spPr>
          <a:xfrm flipH="1">
            <a:off x="2443397" y="4332840"/>
            <a:ext cx="7322695" cy="311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82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168A-0D45-0E8C-E345-492ACFB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489D-2501-0405-12DB-702EE924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생성자를 통해 </a:t>
            </a:r>
            <a:r>
              <a:rPr lang="en-US" altLang="ko-KR"/>
              <a:t>Mat(</a:t>
            </a:r>
            <a:r>
              <a:rPr lang="ko-KR" altLang="en-US"/>
              <a:t>행렬</a:t>
            </a:r>
            <a:r>
              <a:rPr lang="en-US" altLang="ko-KR"/>
              <a:t>) </a:t>
            </a:r>
            <a:r>
              <a:rPr lang="ko-KR" altLang="en-US"/>
              <a:t>생성이 가능</a:t>
            </a:r>
            <a:endParaRPr lang="en-US" altLang="ko-KR"/>
          </a:p>
          <a:p>
            <a:r>
              <a:rPr lang="en-US" altLang="ko-KR"/>
              <a:t>Create( )</a:t>
            </a:r>
            <a:r>
              <a:rPr lang="ko-KR" altLang="en-US"/>
              <a:t>를 사용한 동적 생성도 가능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E89D04E-1384-8B28-0E6A-F3096DC29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185" y="2479517"/>
            <a:ext cx="9349815" cy="3554023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C5ECB2-1372-D294-90A7-746C1C556B00}"/>
              </a:ext>
            </a:extLst>
          </p:cNvPr>
          <p:cNvCxnSpPr/>
          <p:nvPr/>
        </p:nvCxnSpPr>
        <p:spPr>
          <a:xfrm>
            <a:off x="5981350" y="4681057"/>
            <a:ext cx="1182848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F18BFE-D0EB-BC6A-1DEB-B9AF0CC01740}"/>
              </a:ext>
            </a:extLst>
          </p:cNvPr>
          <p:cNvSpPr txBox="1"/>
          <p:nvPr/>
        </p:nvSpPr>
        <p:spPr>
          <a:xfrm>
            <a:off x="5996891" y="4071862"/>
            <a:ext cx="116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480, 640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18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168A-0D45-0E8C-E345-492ACFB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489D-2501-0405-12DB-702EE924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요소에 직접 접근하여 값을 가져오려면 </a:t>
            </a:r>
            <a:r>
              <a:rPr lang="en-US" altLang="ko-KR" b="1">
                <a:solidFill>
                  <a:schemeClr val="accent2"/>
                </a:solidFill>
              </a:rPr>
              <a:t>At( ), Get(</a:t>
            </a:r>
            <a:r>
              <a:rPr lang="ko-KR" altLang="en-US" b="1">
                <a:solidFill>
                  <a:schemeClr val="accent2"/>
                </a:solidFill>
              </a:rPr>
              <a:t> </a:t>
            </a:r>
            <a:r>
              <a:rPr lang="en-US" altLang="ko-KR" b="1">
                <a:solidFill>
                  <a:schemeClr val="accent2"/>
                </a:solidFill>
              </a:rPr>
              <a:t>) </a:t>
            </a:r>
            <a:r>
              <a:rPr lang="ko-KR" altLang="en-US"/>
              <a:t>매서드를 사용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B37C005-5E62-64F0-9ED8-5A7AEC5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47" y="2154506"/>
            <a:ext cx="8267266" cy="411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837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25168A-0D45-0E8C-E345-492ACFB3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8489D-2501-0405-12DB-702EE9243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값을 덮어 쓰려면 </a:t>
            </a:r>
            <a:r>
              <a:rPr lang="en-US" altLang="ko-KR" b="1">
                <a:solidFill>
                  <a:schemeClr val="accent2"/>
                </a:solidFill>
              </a:rPr>
              <a:t>Set( )</a:t>
            </a:r>
            <a:r>
              <a:rPr lang="en-US" altLang="ko-KR"/>
              <a:t> </a:t>
            </a:r>
            <a:r>
              <a:rPr lang="ko-KR" altLang="en-US"/>
              <a:t>매서드를 사용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5DFA87-68A3-2B1C-A551-0E2BBFC0E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25886"/>
              </p:ext>
            </p:extLst>
          </p:nvPr>
        </p:nvGraphicFramePr>
        <p:xfrm>
          <a:off x="988518" y="2181054"/>
          <a:ext cx="10214964" cy="40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4380">
                  <a:extLst>
                    <a:ext uri="{9D8B030D-6E8A-4147-A177-3AD203B41FA5}">
                      <a16:colId xmlns:a16="http://schemas.microsoft.com/office/drawing/2014/main" val="3395871357"/>
                    </a:ext>
                  </a:extLst>
                </a:gridCol>
                <a:gridCol w="6730584">
                  <a:extLst>
                    <a:ext uri="{9D8B030D-6E8A-4147-A177-3AD203B41FA5}">
                      <a16:colId xmlns:a16="http://schemas.microsoft.com/office/drawing/2014/main" val="2324578493"/>
                    </a:ext>
                  </a:extLst>
                </a:gridCol>
              </a:tblGrid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915861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m.At&lt;type&gt;( i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 </a:t>
                      </a:r>
                      <a:r>
                        <a:rPr lang="ko-KR" altLang="en-US"/>
                        <a:t>요소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073869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m.At&lt;type&gt;( i, j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i, j </a:t>
                      </a:r>
                      <a:r>
                        <a:rPr lang="ko-KR" altLang="en-US"/>
                        <a:t>요소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80735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m.At&lt;type&gt;( i, j, k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i, j, k </a:t>
                      </a:r>
                      <a:r>
                        <a:rPr lang="ko-KR" altLang="en-US"/>
                        <a:t>요소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22132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m.At&lt;type&gt;( idx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int [ ] </a:t>
                      </a:r>
                      <a:r>
                        <a:rPr lang="ko-KR" altLang="en-US"/>
                        <a:t>가 가리키는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차원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요소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457314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m.Set&lt;type&gt;( i, value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 </a:t>
                      </a:r>
                      <a:r>
                        <a:rPr lang="ko-KR" altLang="en-US"/>
                        <a:t>요소를 </a:t>
                      </a:r>
                      <a:r>
                        <a:rPr lang="en-US" altLang="ko-KR"/>
                        <a:t>value</a:t>
                      </a:r>
                      <a:r>
                        <a:rPr lang="ko-KR" altLang="en-US"/>
                        <a:t>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31898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m.Set&lt;type&gt;( i, j, value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i, j </a:t>
                      </a:r>
                      <a:r>
                        <a:rPr lang="ko-KR" altLang="en-US"/>
                        <a:t>요소를 </a:t>
                      </a:r>
                      <a:r>
                        <a:rPr lang="en-US" altLang="ko-KR"/>
                        <a:t>value</a:t>
                      </a:r>
                      <a:r>
                        <a:rPr lang="ko-KR" altLang="en-US"/>
                        <a:t>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90202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m.Set&lt;type&gt;( i, j, k, value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i, j, k </a:t>
                      </a:r>
                      <a:r>
                        <a:rPr lang="ko-KR" altLang="en-US"/>
                        <a:t>요소를 </a:t>
                      </a:r>
                      <a:r>
                        <a:rPr lang="en-US" altLang="ko-KR"/>
                        <a:t>value</a:t>
                      </a:r>
                      <a:r>
                        <a:rPr lang="ko-KR" altLang="en-US"/>
                        <a:t>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244803"/>
                  </a:ext>
                </a:extLst>
              </a:tr>
              <a:tr h="426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m.Set&lt;type&gt;( idx, value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type </a:t>
                      </a:r>
                      <a:r>
                        <a:rPr lang="ko-KR" altLang="en-US"/>
                        <a:t>형식 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</a:t>
                      </a:r>
                      <a:r>
                        <a:rPr lang="en-US" altLang="ko-KR"/>
                        <a:t>int[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]</a:t>
                      </a:r>
                      <a:r>
                        <a:rPr lang="ko-KR" altLang="en-US"/>
                        <a:t>가 가리키는 </a:t>
                      </a:r>
                      <a:r>
                        <a:rPr lang="en-US" altLang="ko-KR"/>
                        <a:t>N</a:t>
                      </a:r>
                      <a:r>
                        <a:rPr lang="ko-KR" altLang="en-US"/>
                        <a:t>차원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요소를 </a:t>
                      </a:r>
                      <a:r>
                        <a:rPr lang="en-US" altLang="ko-KR"/>
                        <a:t>value</a:t>
                      </a:r>
                      <a:r>
                        <a:rPr lang="ko-KR" altLang="en-US"/>
                        <a:t>로 설정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48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B23A6-0A37-14F1-ACF4-77C79CB25CB7}"/>
              </a:ext>
            </a:extLst>
          </p:cNvPr>
          <p:cNvSpPr txBox="1"/>
          <p:nvPr/>
        </p:nvSpPr>
        <p:spPr>
          <a:xfrm>
            <a:off x="1079292" y="1755792"/>
            <a:ext cx="474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Set(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은 </a:t>
            </a:r>
            <a:r>
              <a:rPr lang="en-US" altLang="ko-KR" u="sng"/>
              <a:t>type</a:t>
            </a:r>
            <a:r>
              <a:rPr lang="ko-KR" altLang="en-US" u="sng"/>
              <a:t>과 </a:t>
            </a:r>
            <a:r>
              <a:rPr lang="en-US" altLang="ko-KR" u="sng"/>
              <a:t>value</a:t>
            </a:r>
            <a:r>
              <a:rPr lang="ko-KR" altLang="en-US" u="sng"/>
              <a:t>의 형식을 일치</a:t>
            </a:r>
            <a:r>
              <a:rPr lang="ko-KR" altLang="en-US"/>
              <a:t>시켜야 함</a:t>
            </a:r>
          </a:p>
        </p:txBody>
      </p:sp>
    </p:spTree>
    <p:extLst>
      <p:ext uri="{BB962C8B-B14F-4D97-AF65-F5344CB8AC3E}">
        <p14:creationId xmlns:p14="http://schemas.microsoft.com/office/powerpoint/2010/main" val="3172619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5CB0-D65A-F425-43DC-B5630887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 </a:t>
            </a:r>
            <a:r>
              <a:rPr lang="en-US" altLang="ko-KR"/>
              <a:t>- </a:t>
            </a:r>
            <a:r>
              <a:rPr lang="ko-KR" altLang="en-US"/>
              <a:t>요소 접근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580CDC-EEA6-12C1-17C2-A0F0E5B407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58840"/>
          <a:ext cx="10515600" cy="3732292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56482">
                  <a:extLst>
                    <a:ext uri="{9D8B030D-6E8A-4147-A177-3AD203B41FA5}">
                      <a16:colId xmlns:a16="http://schemas.microsoft.com/office/drawing/2014/main" val="4265496685"/>
                    </a:ext>
                  </a:extLst>
                </a:gridCol>
                <a:gridCol w="7059118">
                  <a:extLst>
                    <a:ext uri="{9D8B030D-6E8A-4147-A177-3AD203B41FA5}">
                      <a16:colId xmlns:a16="http://schemas.microsoft.com/office/drawing/2014/main" val="627485213"/>
                    </a:ext>
                  </a:extLst>
                </a:gridCol>
              </a:tblGrid>
              <a:tr h="4415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142"/>
                  </a:ext>
                </a:extLst>
              </a:tr>
              <a:tr h="44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m.Row.Get( i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</a:t>
                      </a:r>
                      <a:r>
                        <a:rPr lang="en-US" altLang="ko-KR"/>
                        <a:t>i</a:t>
                      </a:r>
                      <a:r>
                        <a:rPr lang="ko-KR" altLang="en-US"/>
                        <a:t>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7817"/>
                  </a:ext>
                </a:extLst>
              </a:tr>
              <a:tr h="7621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m.Row.Get( i0, i1 )</a:t>
                      </a:r>
                    </a:p>
                    <a:p>
                      <a:pPr latinLnBrk="1"/>
                      <a:r>
                        <a:rPr lang="en-US" altLang="ko-KR"/>
                        <a:t>m.RowRange( i0, i1 )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</a:t>
                      </a:r>
                      <a:r>
                        <a:rPr lang="en-US" altLang="ko-KR"/>
                        <a:t>i0 ~ (i1 - 1)</a:t>
                      </a:r>
                      <a:r>
                        <a:rPr lang="ko-KR" altLang="en-US"/>
                        <a:t>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04905"/>
                  </a:ext>
                </a:extLst>
              </a:tr>
              <a:tr h="7621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m.Row.Get( Range ) </a:t>
                      </a:r>
                      <a:br>
                        <a:rPr lang="en-US" altLang="ko-KR"/>
                      </a:br>
                      <a:r>
                        <a:rPr lang="en-US" altLang="ko-KR"/>
                        <a:t>m.RowRange( Range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범위 구조체에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43067"/>
                  </a:ext>
                </a:extLst>
              </a:tr>
              <a:tr h="44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m.Row.Set( i, Mat )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</a:t>
                      </a:r>
                      <a:r>
                        <a:rPr lang="en-US" altLang="ko-KR"/>
                        <a:t>i</a:t>
                      </a:r>
                      <a:r>
                        <a:rPr lang="ko-KR" altLang="en-US"/>
                        <a:t>에 해당하는 배열을 </a:t>
                      </a:r>
                      <a:r>
                        <a:rPr lang="en-US" altLang="ko-KR"/>
                        <a:t>Mat </a:t>
                      </a:r>
                      <a:r>
                        <a:rPr lang="ko-KR" altLang="en-US"/>
                        <a:t>배열로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25323"/>
                  </a:ext>
                </a:extLst>
              </a:tr>
              <a:tr h="44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m.Row.Set( i0, i1, Mat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</a:t>
                      </a:r>
                      <a:r>
                        <a:rPr lang="en-US" altLang="ko-KR"/>
                        <a:t>i0 ~ (i1 - 1)</a:t>
                      </a:r>
                      <a:r>
                        <a:rPr lang="ko-KR" altLang="en-US"/>
                        <a:t>에 해당하는 배열을 </a:t>
                      </a:r>
                      <a:r>
                        <a:rPr lang="en-US" altLang="ko-KR"/>
                        <a:t>Mat </a:t>
                      </a:r>
                      <a:r>
                        <a:rPr lang="ko-KR" altLang="en-US"/>
                        <a:t>배열로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12838"/>
                  </a:ext>
                </a:extLst>
              </a:tr>
              <a:tr h="4415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m.Row.Set( Range, Mat 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범위 구조체에 해당하는 배열을 </a:t>
                      </a:r>
                      <a:r>
                        <a:rPr lang="en-US" altLang="ko-KR"/>
                        <a:t>Mat </a:t>
                      </a:r>
                      <a:r>
                        <a:rPr lang="ko-KR" altLang="en-US"/>
                        <a:t>배열로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861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8235CE-A3A0-5660-F654-E8795FE9F8C2}"/>
              </a:ext>
            </a:extLst>
          </p:cNvPr>
          <p:cNvSpPr txBox="1"/>
          <p:nvPr/>
        </p:nvSpPr>
        <p:spPr>
          <a:xfrm>
            <a:off x="838200" y="1142310"/>
            <a:ext cx="87767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* m</a:t>
            </a:r>
            <a:r>
              <a:rPr lang="ko-KR" altLang="en-US" sz="2400"/>
              <a:t>이 </a:t>
            </a:r>
            <a:r>
              <a:rPr lang="en-US" altLang="ko-KR" sz="2400"/>
              <a:t>Mat</a:t>
            </a:r>
            <a:r>
              <a:rPr lang="ko-KR" altLang="en-US" sz="2400"/>
              <a:t> 클래스의 인스턴스 일 때</a:t>
            </a:r>
            <a:r>
              <a:rPr lang="en-US" altLang="ko-KR" sz="2400"/>
              <a:t>,</a:t>
            </a:r>
          </a:p>
          <a:p>
            <a:r>
              <a:rPr lang="en-US" altLang="ko-KR" sz="2400"/>
              <a:t>** </a:t>
            </a:r>
            <a:r>
              <a:rPr lang="ko-KR" altLang="en-US" sz="2400" b="1">
                <a:solidFill>
                  <a:schemeClr val="accent2"/>
                </a:solidFill>
              </a:rPr>
              <a:t>모든 </a:t>
            </a:r>
            <a:r>
              <a:rPr lang="en-US" altLang="ko-KR" sz="2400" b="1">
                <a:solidFill>
                  <a:schemeClr val="accent2"/>
                </a:solidFill>
              </a:rPr>
              <a:t>Row</a:t>
            </a:r>
            <a:r>
              <a:rPr lang="ko-KR" altLang="en-US" sz="2400" b="1">
                <a:solidFill>
                  <a:schemeClr val="accent2"/>
                </a:solidFill>
              </a:rPr>
              <a:t>는 </a:t>
            </a:r>
            <a:r>
              <a:rPr lang="en-US" altLang="ko-KR" sz="2400" b="1">
                <a:solidFill>
                  <a:schemeClr val="accent2"/>
                </a:solidFill>
              </a:rPr>
              <a:t>Col</a:t>
            </a:r>
            <a:r>
              <a:rPr lang="ko-KR" altLang="en-US" sz="2400" b="1">
                <a:solidFill>
                  <a:schemeClr val="accent2"/>
                </a:solidFill>
              </a:rPr>
              <a:t>로 바꾸어 </a:t>
            </a:r>
            <a:r>
              <a:rPr lang="ko-KR" altLang="en-US" sz="2400"/>
              <a:t>행이 아닌 열을 기준으로 데이터 접근 가능</a:t>
            </a:r>
          </a:p>
        </p:txBody>
      </p:sp>
    </p:spTree>
    <p:extLst>
      <p:ext uri="{BB962C8B-B14F-4D97-AF65-F5344CB8AC3E}">
        <p14:creationId xmlns:p14="http://schemas.microsoft.com/office/powerpoint/2010/main" val="2101262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65CB0-D65A-F425-43DC-B5630887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Mat </a:t>
            </a:r>
            <a:r>
              <a:rPr lang="ko-KR" altLang="en-US"/>
              <a:t>데이터 클래스 </a:t>
            </a:r>
            <a:r>
              <a:rPr lang="en-US" altLang="ko-KR"/>
              <a:t>-</a:t>
            </a:r>
            <a:r>
              <a:rPr lang="ko-KR" altLang="en-US"/>
              <a:t> 요소 접근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B580CDC-EEA6-12C1-17C2-A0F0E5B407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6492"/>
          <a:ext cx="10515600" cy="24131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456482">
                  <a:extLst>
                    <a:ext uri="{9D8B030D-6E8A-4147-A177-3AD203B41FA5}">
                      <a16:colId xmlns:a16="http://schemas.microsoft.com/office/drawing/2014/main" val="4265496685"/>
                    </a:ext>
                  </a:extLst>
                </a:gridCol>
                <a:gridCol w="7059118">
                  <a:extLst>
                    <a:ext uri="{9D8B030D-6E8A-4147-A177-3AD203B41FA5}">
                      <a16:colId xmlns:a16="http://schemas.microsoft.com/office/drawing/2014/main" val="627485213"/>
                    </a:ext>
                  </a:extLst>
                </a:gridCol>
              </a:tblGrid>
              <a:tr h="4826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메서드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2142"/>
                  </a:ext>
                </a:extLst>
              </a:tr>
              <a:tr h="48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m[ Rect 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직사각형 구조체에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7817"/>
                  </a:ext>
                </a:extLst>
              </a:tr>
              <a:tr h="48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m[ Range[ ]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범위 구조체에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04905"/>
                  </a:ext>
                </a:extLst>
              </a:tr>
              <a:tr h="4826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m[ Range, Range ]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범위 구조체에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843067"/>
                  </a:ext>
                </a:extLst>
              </a:tr>
              <a:tr h="4826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m[ i0, i1, j0, j1 ]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행렬 </a:t>
                      </a:r>
                      <a:r>
                        <a:rPr lang="en-US" altLang="ko-KR"/>
                        <a:t>m</a:t>
                      </a:r>
                      <a:r>
                        <a:rPr lang="ko-KR" altLang="en-US"/>
                        <a:t>의 행 </a:t>
                      </a:r>
                      <a:r>
                        <a:rPr lang="en-US" altLang="ko-KR"/>
                        <a:t>i0~(i1 - 1), j0 ~ (j1 - 1)</a:t>
                      </a:r>
                      <a:r>
                        <a:rPr lang="ko-KR" altLang="en-US"/>
                        <a:t>에 해당하는 배열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8253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8235CE-A3A0-5660-F654-E8795FE9F8C2}"/>
              </a:ext>
            </a:extLst>
          </p:cNvPr>
          <p:cNvSpPr txBox="1"/>
          <p:nvPr/>
        </p:nvSpPr>
        <p:spPr>
          <a:xfrm>
            <a:off x="838200" y="1142310"/>
            <a:ext cx="4599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* m</a:t>
            </a:r>
            <a:r>
              <a:rPr lang="ko-KR" altLang="en-US" sz="2400"/>
              <a:t>이 </a:t>
            </a:r>
            <a:r>
              <a:rPr lang="en-US" altLang="ko-KR" sz="2400"/>
              <a:t>Mat</a:t>
            </a:r>
            <a:r>
              <a:rPr lang="ko-KR" altLang="en-US" sz="2400"/>
              <a:t> 클래스의 인스턴스 일 때</a:t>
            </a:r>
            <a:r>
              <a:rPr lang="en-US" altLang="ko-KR" sz="2400"/>
              <a:t>,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4189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C707-17B0-36EB-B5BA-FA4EF79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36CAB-922A-DC30-CB0E-D863881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Cv2.ImRead("</a:t>
            </a:r>
            <a:r>
              <a:rPr lang="ko-KR" altLang="en-US" dirty="0"/>
              <a:t>이미지 파일 경로</a:t>
            </a:r>
            <a:r>
              <a:rPr lang="en-US" altLang="ko-KR" dirty="0"/>
              <a:t> </a:t>
            </a:r>
            <a:r>
              <a:rPr lang="ko-KR" altLang="en-US" dirty="0"/>
              <a:t>및 이름</a:t>
            </a:r>
            <a:r>
              <a:rPr lang="en-US" altLang="ko-KR" dirty="0"/>
              <a:t>", </a:t>
            </a:r>
            <a:r>
              <a:rPr lang="ko-KR" altLang="en-US" dirty="0"/>
              <a:t>플래그 변수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FEA0C4-A77B-BC20-5EBF-16DD3DF03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81" y="2280287"/>
            <a:ext cx="8382551" cy="175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41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C707-17B0-36EB-B5BA-FA4EF799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불러오기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36CAB-922A-DC30-CB0E-D86388188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대표적인 플래그 변수 종류</a:t>
            </a:r>
            <a:endParaRPr lang="en-US" altLang="ko-KR"/>
          </a:p>
          <a:p>
            <a:pPr lvl="1"/>
            <a:r>
              <a:rPr lang="en-US" altLang="ko-KR"/>
              <a:t>ImreadModes.Unchanged : </a:t>
            </a:r>
            <a:r>
              <a:rPr lang="ko-KR" altLang="en-US"/>
              <a:t>변화 없음</a:t>
            </a:r>
            <a:endParaRPr lang="en-US" altLang="ko-KR"/>
          </a:p>
          <a:p>
            <a:pPr lvl="1"/>
            <a:r>
              <a:rPr lang="en-US" altLang="ko-KR"/>
              <a:t>ImreadModes.Grayscale : 1</a:t>
            </a:r>
            <a:r>
              <a:rPr lang="ko-KR" altLang="en-US"/>
              <a:t>채널 그레이 스케일</a:t>
            </a:r>
            <a:endParaRPr lang="en-US" altLang="ko-KR"/>
          </a:p>
          <a:p>
            <a:pPr lvl="1"/>
            <a:r>
              <a:rPr lang="en-US" altLang="ko-KR"/>
              <a:t>ImreadModes.Color : </a:t>
            </a:r>
            <a:r>
              <a:rPr lang="ko-KR" altLang="en-US"/>
              <a:t>다중 채널 컬러</a:t>
            </a:r>
            <a:endParaRPr lang="en-US" altLang="ko-KR"/>
          </a:p>
          <a:p>
            <a:pPr lvl="1"/>
            <a:r>
              <a:rPr lang="en-US" altLang="ko-KR"/>
              <a:t>ImreadModes.ReducedColor2 : </a:t>
            </a:r>
            <a:r>
              <a:rPr lang="ko-KR" altLang="en-US"/>
              <a:t>크기를 </a:t>
            </a:r>
            <a:r>
              <a:rPr lang="en-US" altLang="ko-KR"/>
              <a:t>1/2</a:t>
            </a:r>
            <a:r>
              <a:rPr lang="ko-KR" altLang="en-US"/>
              <a:t>로 줄인 컬러</a:t>
            </a:r>
            <a:endParaRPr lang="en-US" altLang="ko-KR"/>
          </a:p>
          <a:p>
            <a:pPr lvl="1"/>
            <a:r>
              <a:rPr lang="en-US" altLang="ko-KR"/>
              <a:t>ImreadModes.ReducedGrayscale4 : </a:t>
            </a:r>
            <a:r>
              <a:rPr lang="ko-KR" altLang="en-US"/>
              <a:t>크기를 </a:t>
            </a:r>
            <a:r>
              <a:rPr lang="en-US" altLang="ko-KR"/>
              <a:t>1/4</a:t>
            </a:r>
            <a:r>
              <a:rPr lang="ko-KR" altLang="en-US"/>
              <a:t>로 </a:t>
            </a:r>
            <a:br>
              <a:rPr lang="en-US" altLang="ko-KR"/>
            </a:br>
            <a:r>
              <a:rPr lang="en-US" altLang="ko-KR"/>
              <a:t>                                                               </a:t>
            </a:r>
            <a:r>
              <a:rPr lang="ko-KR" altLang="en-US"/>
              <a:t>줄인 그레이 스케일</a:t>
            </a:r>
          </a:p>
        </p:txBody>
      </p:sp>
    </p:spTree>
    <p:extLst>
      <p:ext uri="{BB962C8B-B14F-4D97-AF65-F5344CB8AC3E}">
        <p14:creationId xmlns:p14="http://schemas.microsoft.com/office/powerpoint/2010/main" val="93477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DB766-4207-30FC-64D5-C7A05335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OpenCV </a:t>
            </a:r>
            <a:r>
              <a:rPr lang="ko-KR" altLang="en-US"/>
              <a:t>데이터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B441C3-7341-8C31-F769-91DE80A9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Vector</a:t>
            </a:r>
            <a:r>
              <a:rPr lang="en-US" altLang="ko-KR"/>
              <a:t>, </a:t>
            </a:r>
            <a:r>
              <a:rPr lang="ko-KR" altLang="en-US"/>
              <a:t>벡터</a:t>
            </a:r>
            <a:endParaRPr lang="en-US" altLang="ko-KR"/>
          </a:p>
          <a:p>
            <a:r>
              <a:rPr lang="en-US" altLang="ko-KR">
                <a:solidFill>
                  <a:schemeClr val="accent2"/>
                </a:solidFill>
              </a:rPr>
              <a:t>Point</a:t>
            </a:r>
            <a:r>
              <a:rPr lang="en-US" altLang="ko-KR"/>
              <a:t>, </a:t>
            </a:r>
            <a:r>
              <a:rPr lang="ko-KR" altLang="en-US"/>
              <a:t>포인트</a:t>
            </a:r>
            <a:endParaRPr lang="en-US" altLang="ko-KR"/>
          </a:p>
          <a:p>
            <a:r>
              <a:rPr lang="en-US" altLang="ko-KR"/>
              <a:t>Scalar, </a:t>
            </a:r>
            <a:r>
              <a:rPr lang="ko-KR" altLang="en-US"/>
              <a:t>스칼라</a:t>
            </a:r>
            <a:endParaRPr lang="en-US" altLang="ko-KR"/>
          </a:p>
          <a:p>
            <a:r>
              <a:rPr lang="en-US" altLang="ko-KR">
                <a:solidFill>
                  <a:schemeClr val="accent2"/>
                </a:solidFill>
              </a:rPr>
              <a:t>Size</a:t>
            </a:r>
            <a:r>
              <a:rPr lang="en-US" altLang="ko-KR"/>
              <a:t>, </a:t>
            </a:r>
            <a:r>
              <a:rPr lang="ko-KR" altLang="en-US"/>
              <a:t>사이즈</a:t>
            </a:r>
            <a:endParaRPr lang="en-US" altLang="ko-KR"/>
          </a:p>
          <a:p>
            <a:r>
              <a:rPr lang="en-US" altLang="ko-KR"/>
              <a:t>Range, </a:t>
            </a:r>
            <a:r>
              <a:rPr lang="ko-KR" altLang="en-US"/>
              <a:t>범위</a:t>
            </a:r>
            <a:endParaRPr lang="en-US" altLang="ko-KR"/>
          </a:p>
          <a:p>
            <a:r>
              <a:rPr lang="en-US" altLang="ko-KR">
                <a:solidFill>
                  <a:schemeClr val="accent2"/>
                </a:solidFill>
              </a:rPr>
              <a:t>Rect</a:t>
            </a:r>
            <a:r>
              <a:rPr lang="en-US" altLang="ko-KR"/>
              <a:t>, </a:t>
            </a:r>
            <a:r>
              <a:rPr lang="ko-KR" altLang="en-US"/>
              <a:t>직사각형</a:t>
            </a:r>
            <a:endParaRPr lang="en-US" altLang="ko-KR"/>
          </a:p>
          <a:p>
            <a:r>
              <a:rPr lang="en-US" altLang="ko-KR"/>
              <a:t>RotatedRect, </a:t>
            </a:r>
            <a:r>
              <a:rPr lang="ko-KR" altLang="en-US"/>
              <a:t>회전 직사각형</a:t>
            </a:r>
            <a:endParaRPr lang="en-US" altLang="ko-KR"/>
          </a:p>
          <a:p>
            <a:r>
              <a:rPr lang="en-US" altLang="ko-KR">
                <a:solidFill>
                  <a:schemeClr val="accent2"/>
                </a:solidFill>
              </a:rPr>
              <a:t>Mat</a:t>
            </a:r>
            <a:r>
              <a:rPr lang="en-US" altLang="ko-KR"/>
              <a:t>, 2</a:t>
            </a:r>
            <a:r>
              <a:rPr lang="ko-KR" altLang="en-US"/>
              <a:t>차원 배열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6900CF03-C546-C27E-7B58-BCD7C790ED6A}"/>
              </a:ext>
            </a:extLst>
          </p:cNvPr>
          <p:cNvSpPr txBox="1"/>
          <p:nvPr/>
        </p:nvSpPr>
        <p:spPr>
          <a:xfrm>
            <a:off x="4950502" y="1068636"/>
            <a:ext cx="61084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https://www.youtube.com/watch?v=ihNZlp7iUHE&amp;t=64s&amp;ab_channel=KhanAcademy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* Vector, Scalar </a:t>
            </a:r>
            <a:r>
              <a:rPr lang="ko-KR" altLang="en-US"/>
              <a:t>차이 설명</a:t>
            </a:r>
          </a:p>
        </p:txBody>
      </p:sp>
    </p:spTree>
    <p:extLst>
      <p:ext uri="{BB962C8B-B14F-4D97-AF65-F5344CB8AC3E}">
        <p14:creationId xmlns:p14="http://schemas.microsoft.com/office/powerpoint/2010/main" val="1662077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Cv2.ImShow("</a:t>
            </a:r>
            <a:r>
              <a:rPr lang="ko-KR" altLang="en-US"/>
              <a:t>창 이름</a:t>
            </a:r>
            <a:r>
              <a:rPr lang="en-US" altLang="ko-KR"/>
              <a:t>", Mat </a:t>
            </a:r>
            <a:r>
              <a:rPr lang="ko-KR" altLang="en-US"/>
              <a:t>인스턴스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이미지를 표시하는 새 창을 띄움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6B923A-32B1-C933-BC55-757445306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56" y="2409746"/>
            <a:ext cx="8680297" cy="24154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A409A0-A7E2-9A3B-E94C-1F919BA5B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92" t="19388" r="8385" b="18913"/>
          <a:stretch/>
        </p:blipFill>
        <p:spPr>
          <a:xfrm>
            <a:off x="9023585" y="4506549"/>
            <a:ext cx="2788171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29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이미지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OpenCvSharp.WpfExtensions.</a:t>
            </a:r>
            <a:br>
              <a:rPr lang="en-US" altLang="ko-KR"/>
            </a:br>
            <a:r>
              <a:rPr lang="en-US" altLang="ko-KR"/>
              <a:t>     BitmapSourceConverter.ToBitmapSource(Mat)</a:t>
            </a:r>
          </a:p>
          <a:p>
            <a:pPr lvl="1"/>
            <a:r>
              <a:rPr lang="en-US" altLang="ko-KR"/>
              <a:t>Mat</a:t>
            </a:r>
            <a:r>
              <a:rPr lang="ko-KR" altLang="en-US"/>
              <a:t>의 이미지 데이터를 </a:t>
            </a:r>
            <a:r>
              <a:rPr lang="en-US" altLang="ko-KR"/>
              <a:t>WPF</a:t>
            </a:r>
            <a:r>
              <a:rPr lang="ko-KR" altLang="en-US"/>
              <a:t>의 </a:t>
            </a:r>
            <a:r>
              <a:rPr lang="en-US" altLang="ko-KR"/>
              <a:t>Image </a:t>
            </a:r>
            <a:r>
              <a:rPr lang="ko-KR" altLang="en-US"/>
              <a:t>컨트롤에 표시하기 위해 </a:t>
            </a:r>
            <a:r>
              <a:rPr lang="en-US" altLang="ko-KR"/>
              <a:t>Bitmap</a:t>
            </a:r>
            <a:r>
              <a:rPr lang="ko-KR" altLang="en-US"/>
              <a:t>으로 변환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C8571F6-C911-7454-D2EE-0CCD90FF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58" y="3617487"/>
            <a:ext cx="11816403" cy="204990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5D1E114-4555-E916-F1BB-9208C86741BE}"/>
              </a:ext>
            </a:extLst>
          </p:cNvPr>
          <p:cNvCxnSpPr/>
          <p:nvPr/>
        </p:nvCxnSpPr>
        <p:spPr>
          <a:xfrm>
            <a:off x="2803161" y="5531370"/>
            <a:ext cx="912151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90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86F40-C772-97A4-9C74-B031548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 콜백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524C-97BB-1DAC-501C-053B7460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마우스 이동</a:t>
            </a:r>
            <a:r>
              <a:rPr lang="en-US" altLang="ko-KR" sz="3200"/>
              <a:t>, </a:t>
            </a:r>
            <a:r>
              <a:rPr lang="ko-KR" altLang="en-US" sz="3200"/>
              <a:t>버튼 입력에 대한 정보를 받아오는 용도</a:t>
            </a:r>
            <a:endParaRPr lang="en-US" altLang="ko-KR" sz="3200"/>
          </a:p>
          <a:p>
            <a:r>
              <a:rPr lang="en-US" altLang="ko-KR" sz="3200"/>
              <a:t>MouseCallback </a:t>
            </a:r>
            <a:r>
              <a:rPr lang="ko-KR" altLang="en-US" sz="3200"/>
              <a:t>인스턴스를 만들고 이벤트 메소드 등록 </a:t>
            </a:r>
            <a:endParaRPr lang="en-US" altLang="ko-KR" sz="3200"/>
          </a:p>
          <a:p>
            <a:r>
              <a:rPr lang="en-US" altLang="ko-KR" sz="3200"/>
              <a:t>Cv2.SetMouseCallback</a:t>
            </a:r>
            <a:r>
              <a:rPr lang="ko-KR" altLang="en-US" sz="3200"/>
              <a:t>으로 이벤트를 콜백으로</a:t>
            </a:r>
          </a:p>
        </p:txBody>
      </p:sp>
    </p:spTree>
    <p:extLst>
      <p:ext uri="{BB962C8B-B14F-4D97-AF65-F5344CB8AC3E}">
        <p14:creationId xmlns:p14="http://schemas.microsoft.com/office/powerpoint/2010/main" val="26166257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86F40-C772-97A4-9C74-B031548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  <a:r>
              <a:rPr lang="en-US" altLang="ko-KR"/>
              <a:t>~ </a:t>
            </a:r>
            <a:r>
              <a:rPr lang="ko-KR" altLang="en-US"/>
              <a:t>콜백이란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1F411A-C719-8B83-BEA8-9DCF21ADD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636"/>
            <a:ext cx="3733800" cy="5097703"/>
          </a:xfrm>
        </p:spPr>
        <p:txBody>
          <a:bodyPr/>
          <a:lstStyle/>
          <a:p>
            <a:r>
              <a:rPr lang="ko-KR" altLang="en-US"/>
              <a:t>일반적인 </a:t>
            </a:r>
            <a:r>
              <a:rPr lang="en-US" altLang="ko-KR"/>
              <a:t>Call</a:t>
            </a:r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3" name="내용 개체 틀 5">
            <a:extLst>
              <a:ext uri="{FF2B5EF4-FFF2-40B4-BE49-F238E27FC236}">
                <a16:creationId xmlns:a16="http://schemas.microsoft.com/office/drawing/2014/main" id="{11E10164-E487-6397-A0DD-F471C33DE7F9}"/>
              </a:ext>
            </a:extLst>
          </p:cNvPr>
          <p:cNvSpPr txBox="1">
            <a:spLocks/>
          </p:cNvSpPr>
          <p:nvPr/>
        </p:nvSpPr>
        <p:spPr>
          <a:xfrm>
            <a:off x="5861703" y="1068635"/>
            <a:ext cx="5828944" cy="5097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3600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  <a:lvl2pPr marL="6858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2pPr>
            <a:lvl3pPr marL="11430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3pPr>
            <a:lvl4pPr marL="16002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4pPr>
            <a:lvl5pPr marL="2057400" indent="-360000" algn="l" defTabSz="914400" rtl="0" eaLnBrk="1" latinLnBrk="1" hangingPunct="1">
              <a:lnSpc>
                <a:spcPct val="9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Callback (with Delegate)</a:t>
            </a:r>
          </a:p>
        </p:txBody>
      </p:sp>
      <p:pic>
        <p:nvPicPr>
          <p:cNvPr id="16" name="그래픽 15" descr="여성 사무직 근로자 단색으로 채워진">
            <a:extLst>
              <a:ext uri="{FF2B5EF4-FFF2-40B4-BE49-F238E27FC236}">
                <a16:creationId xmlns:a16="http://schemas.microsoft.com/office/drawing/2014/main" id="{DD17C876-D1F0-77D3-AC8A-6D746A35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4370" y="2703086"/>
            <a:ext cx="914400" cy="914400"/>
          </a:xfrm>
          <a:prstGeom prst="rect">
            <a:avLst/>
          </a:prstGeom>
        </p:spPr>
      </p:pic>
      <p:pic>
        <p:nvPicPr>
          <p:cNvPr id="18" name="그래픽 17" descr="남성 사무직 근로자 단색으로 채워진">
            <a:extLst>
              <a:ext uri="{FF2B5EF4-FFF2-40B4-BE49-F238E27FC236}">
                <a16:creationId xmlns:a16="http://schemas.microsoft.com/office/drawing/2014/main" id="{6B6153F9-D114-9D95-B21F-1F6283B02A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5781" y="2703086"/>
            <a:ext cx="914400" cy="91440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015C917-8BFA-F051-6043-92FE9C08E67B}"/>
              </a:ext>
            </a:extLst>
          </p:cNvPr>
          <p:cNvCxnSpPr>
            <a:cxnSpLocks/>
          </p:cNvCxnSpPr>
          <p:nvPr/>
        </p:nvCxnSpPr>
        <p:spPr>
          <a:xfrm>
            <a:off x="1914395" y="3032100"/>
            <a:ext cx="2111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3DF8C36-4047-4B0E-3A4C-2D1E8246129C}"/>
              </a:ext>
            </a:extLst>
          </p:cNvPr>
          <p:cNvSpPr txBox="1"/>
          <p:nvPr/>
        </p:nvSpPr>
        <p:spPr>
          <a:xfrm>
            <a:off x="2396624" y="26068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</a:t>
            </a:r>
            <a:r>
              <a:rPr lang="en-US" altLang="ko-KR"/>
              <a:t>(Call)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E98B31-ABAA-F31D-D381-DCFB63C9908F}"/>
              </a:ext>
            </a:extLst>
          </p:cNvPr>
          <p:cNvSpPr txBox="1"/>
          <p:nvPr/>
        </p:nvSpPr>
        <p:spPr>
          <a:xfrm>
            <a:off x="520597" y="2333754"/>
            <a:ext cx="172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/>
              <a:t>어머니 계시니</a:t>
            </a:r>
            <a:r>
              <a:rPr lang="en-US" altLang="ko-KR"/>
              <a:t>?"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B30161-3FEC-9A02-E598-0478EC460877}"/>
              </a:ext>
            </a:extLst>
          </p:cNvPr>
          <p:cNvSpPr txBox="1"/>
          <p:nvPr/>
        </p:nvSpPr>
        <p:spPr>
          <a:xfrm>
            <a:off x="4025781" y="230578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/>
              <a:t>아니오</a:t>
            </a:r>
            <a:r>
              <a:rPr lang="en-US" altLang="ko-KR"/>
              <a:t>"</a:t>
            </a:r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2FA67DF-F3B6-8917-C75B-DEF9AC4AF76E}"/>
              </a:ext>
            </a:extLst>
          </p:cNvPr>
          <p:cNvCxnSpPr>
            <a:cxnSpLocks/>
          </p:cNvCxnSpPr>
          <p:nvPr/>
        </p:nvCxnSpPr>
        <p:spPr>
          <a:xfrm>
            <a:off x="1910157" y="3383190"/>
            <a:ext cx="211138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892518A-7FF8-05C2-9D2F-FD714798AD0B}"/>
              </a:ext>
            </a:extLst>
          </p:cNvPr>
          <p:cNvSpPr txBox="1"/>
          <p:nvPr/>
        </p:nvSpPr>
        <p:spPr>
          <a:xfrm>
            <a:off x="2261367" y="3527539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</a:t>
            </a:r>
            <a:r>
              <a:rPr lang="en-US" altLang="ko-KR"/>
              <a:t>(Return)</a:t>
            </a:r>
            <a:endParaRPr lang="ko-KR" altLang="en-US"/>
          </a:p>
        </p:txBody>
      </p:sp>
      <p:pic>
        <p:nvPicPr>
          <p:cNvPr id="28" name="그래픽 27" descr="여성 사무직 근로자 단색으로 채워진">
            <a:extLst>
              <a:ext uri="{FF2B5EF4-FFF2-40B4-BE49-F238E27FC236}">
                <a16:creationId xmlns:a16="http://schemas.microsoft.com/office/drawing/2014/main" id="{A53FD5AE-D6B0-9E84-A60F-5A2BBBF8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2327" y="2703086"/>
            <a:ext cx="914400" cy="914400"/>
          </a:xfrm>
          <a:prstGeom prst="rect">
            <a:avLst/>
          </a:prstGeom>
        </p:spPr>
      </p:pic>
      <p:pic>
        <p:nvPicPr>
          <p:cNvPr id="29" name="그래픽 28" descr="남성 사무직 근로자 단색으로 채워진">
            <a:extLst>
              <a:ext uri="{FF2B5EF4-FFF2-40B4-BE49-F238E27FC236}">
                <a16:creationId xmlns:a16="http://schemas.microsoft.com/office/drawing/2014/main" id="{BB8A1586-3471-1396-F158-C7A898F64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3738" y="2703086"/>
            <a:ext cx="914400" cy="914400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E8B800A-CB06-E52F-FC64-73A48B06A6FC}"/>
              </a:ext>
            </a:extLst>
          </p:cNvPr>
          <p:cNvCxnSpPr>
            <a:cxnSpLocks/>
          </p:cNvCxnSpPr>
          <p:nvPr/>
        </p:nvCxnSpPr>
        <p:spPr>
          <a:xfrm>
            <a:off x="7602352" y="3032100"/>
            <a:ext cx="2111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2608032-2C1E-CDAA-63EB-D98346665879}"/>
              </a:ext>
            </a:extLst>
          </p:cNvPr>
          <p:cNvSpPr txBox="1"/>
          <p:nvPr/>
        </p:nvSpPr>
        <p:spPr>
          <a:xfrm>
            <a:off x="8084581" y="260683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</a:t>
            </a:r>
            <a:r>
              <a:rPr lang="en-US" altLang="ko-KR"/>
              <a:t>(Call)</a:t>
            </a:r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748D99-29FD-B0A3-7684-06A9C5EC81B0}"/>
              </a:ext>
            </a:extLst>
          </p:cNvPr>
          <p:cNvSpPr txBox="1"/>
          <p:nvPr/>
        </p:nvSpPr>
        <p:spPr>
          <a:xfrm>
            <a:off x="6208554" y="2333754"/>
            <a:ext cx="1861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/>
              <a:t>어머니 좀 불러줘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76253C-3263-08DC-96C4-CAE8C172AB9E}"/>
              </a:ext>
            </a:extLst>
          </p:cNvPr>
          <p:cNvSpPr txBox="1"/>
          <p:nvPr/>
        </p:nvSpPr>
        <p:spPr>
          <a:xfrm>
            <a:off x="9149296" y="2331265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/>
              <a:t>엄마</a:t>
            </a:r>
            <a:r>
              <a:rPr lang="en-US" altLang="ko-KR"/>
              <a:t>,</a:t>
            </a:r>
            <a:r>
              <a:rPr lang="ko-KR" altLang="en-US"/>
              <a:t> 여기 연락해봐</a:t>
            </a:r>
            <a:r>
              <a:rPr lang="en-US" altLang="ko-KR"/>
              <a:t>"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DCDE184-3281-4E63-1295-8F3FC69BC9FC}"/>
              </a:ext>
            </a:extLst>
          </p:cNvPr>
          <p:cNvCxnSpPr>
            <a:cxnSpLocks/>
          </p:cNvCxnSpPr>
          <p:nvPr/>
        </p:nvCxnSpPr>
        <p:spPr>
          <a:xfrm>
            <a:off x="7598114" y="3383190"/>
            <a:ext cx="2229550" cy="15391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F377AEB-A8CC-9C76-8573-393DE407D45E}"/>
              </a:ext>
            </a:extLst>
          </p:cNvPr>
          <p:cNvSpPr txBox="1"/>
          <p:nvPr/>
        </p:nvSpPr>
        <p:spPr>
          <a:xfrm>
            <a:off x="7415156" y="43170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응답</a:t>
            </a:r>
            <a:r>
              <a:rPr lang="en-US" altLang="ko-KR"/>
              <a:t>(Callback)</a:t>
            </a:r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5A08CAE-2446-2A71-61FC-E17D71C47F52}"/>
              </a:ext>
            </a:extLst>
          </p:cNvPr>
          <p:cNvCxnSpPr>
            <a:cxnSpLocks/>
          </p:cNvCxnSpPr>
          <p:nvPr/>
        </p:nvCxnSpPr>
        <p:spPr>
          <a:xfrm>
            <a:off x="10176461" y="3695113"/>
            <a:ext cx="0" cy="752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래픽 38" descr="여성 카우보이 단색으로 채워진">
            <a:extLst>
              <a:ext uri="{FF2B5EF4-FFF2-40B4-BE49-F238E27FC236}">
                <a16:creationId xmlns:a16="http://schemas.microsoft.com/office/drawing/2014/main" id="{9223FFFD-ED93-374E-3018-CCAB32D055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53445" y="4554701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D0A5ADE-2F42-D809-DBB0-421459B00444}"/>
              </a:ext>
            </a:extLst>
          </p:cNvPr>
          <p:cNvSpPr txBox="1"/>
          <p:nvPr/>
        </p:nvSpPr>
        <p:spPr>
          <a:xfrm>
            <a:off x="10210644" y="387007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호출</a:t>
            </a:r>
            <a:r>
              <a:rPr lang="en-US" altLang="ko-KR"/>
              <a:t>(Call)</a:t>
            </a:r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C4BA32-2CCC-E605-CF3B-B1750D6A12D3}"/>
              </a:ext>
            </a:extLst>
          </p:cNvPr>
          <p:cNvSpPr txBox="1"/>
          <p:nvPr/>
        </p:nvSpPr>
        <p:spPr>
          <a:xfrm>
            <a:off x="9543393" y="565171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"</a:t>
            </a:r>
            <a:r>
              <a:rPr lang="ko-KR" altLang="en-US"/>
              <a:t>나 바뻐 끊어</a:t>
            </a:r>
            <a:r>
              <a:rPr lang="en-US" altLang="ko-KR"/>
              <a:t>"</a:t>
            </a:r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9B3328-C1FB-63AC-8D5E-D15965A3EB8F}"/>
              </a:ext>
            </a:extLst>
          </p:cNvPr>
          <p:cNvSpPr txBox="1"/>
          <p:nvPr/>
        </p:nvSpPr>
        <p:spPr>
          <a:xfrm>
            <a:off x="10499745" y="3032100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5"/>
                </a:solidFill>
              </a:rPr>
              <a:t>Delegate</a:t>
            </a:r>
            <a:endParaRPr lang="ko-KR" altLang="en-US">
              <a:solidFill>
                <a:schemeClr val="accent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1AD00CA-9540-60D4-186A-A9C5F72BF1B2}"/>
              </a:ext>
            </a:extLst>
          </p:cNvPr>
          <p:cNvSpPr txBox="1"/>
          <p:nvPr/>
        </p:nvSpPr>
        <p:spPr>
          <a:xfrm>
            <a:off x="3973042" y="3510447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B6DD0-7948-0E32-B2FE-EBA39FC51777}"/>
              </a:ext>
            </a:extLst>
          </p:cNvPr>
          <p:cNvSpPr txBox="1"/>
          <p:nvPr/>
        </p:nvSpPr>
        <p:spPr>
          <a:xfrm>
            <a:off x="1035161" y="3527539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46A0AB-1013-2B0A-DA63-20408A006734}"/>
              </a:ext>
            </a:extLst>
          </p:cNvPr>
          <p:cNvSpPr txBox="1"/>
          <p:nvPr/>
        </p:nvSpPr>
        <p:spPr>
          <a:xfrm>
            <a:off x="6723118" y="351044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</a:t>
            </a:r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24A522-ABBA-31DE-8B65-A47D05B429C9}"/>
              </a:ext>
            </a:extLst>
          </p:cNvPr>
          <p:cNvSpPr txBox="1"/>
          <p:nvPr/>
        </p:nvSpPr>
        <p:spPr>
          <a:xfrm>
            <a:off x="9687728" y="535518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Function</a:t>
            </a:r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916E10-36BF-4E9E-CEF9-A93666450E77}"/>
              </a:ext>
            </a:extLst>
          </p:cNvPr>
          <p:cNvSpPr txBox="1"/>
          <p:nvPr/>
        </p:nvSpPr>
        <p:spPr>
          <a:xfrm>
            <a:off x="724558" y="4401078"/>
            <a:ext cx="474200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/>
              <a:t>* Delegate</a:t>
            </a:r>
            <a:r>
              <a:rPr lang="ko-KR" altLang="en-US" sz="2000"/>
              <a:t>는 언제 사용</a:t>
            </a:r>
            <a:r>
              <a:rPr lang="en-US" altLang="ko-KR" sz="2000"/>
              <a:t>?</a:t>
            </a:r>
          </a:p>
          <a:p>
            <a:r>
              <a:rPr lang="ko-KR" altLang="en-US" sz="2000"/>
              <a:t>다른 인스턴스에 변수</a:t>
            </a:r>
            <a:r>
              <a:rPr lang="en-US" altLang="ko-KR" sz="2000"/>
              <a:t>, </a:t>
            </a:r>
            <a:r>
              <a:rPr lang="ko-KR" altLang="en-US" sz="2000"/>
              <a:t>배열</a:t>
            </a:r>
            <a:r>
              <a:rPr lang="en-US" altLang="ko-KR" sz="2000"/>
              <a:t> </a:t>
            </a:r>
            <a:r>
              <a:rPr lang="ko-KR" altLang="en-US" sz="2000"/>
              <a:t>같은 값이 아니라 </a:t>
            </a:r>
            <a:endParaRPr lang="en-US" altLang="ko-KR" sz="2000"/>
          </a:p>
          <a:p>
            <a:r>
              <a:rPr lang="ko-KR" altLang="en-US" sz="2000"/>
              <a:t>코드 자체를 전달하고 싶을 때 사용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DF404D-05FD-F56F-AEE7-9C41D40B3611}"/>
              </a:ext>
            </a:extLst>
          </p:cNvPr>
          <p:cNvSpPr txBox="1"/>
          <p:nvPr/>
        </p:nvSpPr>
        <p:spPr>
          <a:xfrm>
            <a:off x="7313160" y="4664062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/>
                </a:solidFill>
              </a:rPr>
              <a:t>응답 대기 시간 발생</a:t>
            </a:r>
          </a:p>
        </p:txBody>
      </p:sp>
    </p:spTree>
    <p:extLst>
      <p:ext uri="{BB962C8B-B14F-4D97-AF65-F5344CB8AC3E}">
        <p14:creationId xmlns:p14="http://schemas.microsoft.com/office/powerpoint/2010/main" val="12996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86F40-C772-97A4-9C74-B031548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  <a:r>
              <a:rPr lang="en-US" altLang="ko-KR"/>
              <a:t>~ Delegate</a:t>
            </a:r>
            <a:r>
              <a:rPr lang="ko-KR" altLang="en-US"/>
              <a:t>와 </a:t>
            </a:r>
            <a:r>
              <a:rPr lang="en-US" altLang="ko-KR"/>
              <a:t>Event</a:t>
            </a:r>
            <a:r>
              <a:rPr lang="ko-KR" altLang="en-US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34524C-97BB-1DAC-501C-053B74609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이벤트는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interface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내부에서 선언할 수 있지만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, delegate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는 선언할 수 없음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742950" indent="-742950" algn="l">
              <a:buFont typeface="+mj-lt"/>
              <a:buAutoNum type="arabicPeriod"/>
            </a:pP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이벤트는 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public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으로 선언되어 있어도 자신이 선언되어 있는 클래스 외부에서 호출 할 수 없음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1200150" lvl="1" indent="-742950"/>
            <a:r>
              <a:rPr lang="en-US" altLang="ko-KR">
                <a:solidFill>
                  <a:srgbClr val="212529"/>
                </a:solidFill>
                <a:latin typeface="-apple-system"/>
              </a:rPr>
              <a:t>Invoke</a:t>
            </a:r>
            <a:r>
              <a:rPr lang="ko-KR" altLang="en-US">
                <a:solidFill>
                  <a:srgbClr val="212529"/>
                </a:solidFill>
                <a:latin typeface="-apple-system"/>
              </a:rPr>
              <a:t>를 통한 호출만 가능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742950" indent="-742950" algn="l">
              <a:buFont typeface="+mj-lt"/>
              <a:buAutoNum type="arabicPeriod"/>
            </a:pP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742950" indent="-742950"/>
            <a:r>
              <a:rPr lang="en-US" altLang="ko-KR" b="0" i="0">
                <a:solidFill>
                  <a:schemeClr val="accent6"/>
                </a:solidFill>
                <a:effectLst/>
                <a:latin typeface="-apple-system"/>
              </a:rPr>
              <a:t>delegate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 : Callback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용도</a:t>
            </a:r>
            <a:endParaRPr lang="en-US" altLang="ko-KR" b="0" i="0">
              <a:solidFill>
                <a:srgbClr val="212529"/>
              </a:solidFill>
              <a:effectLst/>
              <a:latin typeface="-apple-system"/>
            </a:endParaRPr>
          </a:p>
          <a:p>
            <a:pPr marL="742950" indent="-742950"/>
            <a:r>
              <a:rPr lang="en-US" altLang="ko-KR" b="0" i="0">
                <a:solidFill>
                  <a:schemeClr val="accent6"/>
                </a:solidFill>
                <a:effectLst/>
                <a:latin typeface="-apple-system"/>
              </a:rPr>
              <a:t>event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 :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객체의 상태 변화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사건의 발생을 알리는 용도</a:t>
            </a:r>
            <a:r>
              <a:rPr lang="en-US" altLang="ko-KR" b="0" i="0">
                <a:solidFill>
                  <a:srgbClr val="212529"/>
                </a:solidFill>
                <a:effectLst/>
                <a:latin typeface="-apple-system"/>
              </a:rPr>
              <a:t>, Callback</a:t>
            </a:r>
            <a:r>
              <a:rPr lang="ko-KR" altLang="en-US" b="0" i="0">
                <a:solidFill>
                  <a:srgbClr val="212529"/>
                </a:solidFill>
                <a:effectLst/>
                <a:latin typeface="-apple-system"/>
              </a:rPr>
              <a:t>으로 사용하기도 함</a:t>
            </a:r>
          </a:p>
        </p:txBody>
      </p:sp>
    </p:spTree>
    <p:extLst>
      <p:ext uri="{BB962C8B-B14F-4D97-AF65-F5344CB8AC3E}">
        <p14:creationId xmlns:p14="http://schemas.microsoft.com/office/powerpoint/2010/main" val="19101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DD32-E1FC-CA25-3A44-A77537733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</a:t>
            </a:r>
            <a:r>
              <a:rPr lang="en-US" altLang="ko-KR"/>
              <a:t>~ Event </a:t>
            </a:r>
            <a:r>
              <a:rPr lang="ko-KR" altLang="en-US"/>
              <a:t>사용 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7D0DB-B446-9B06-80F4-265F14D1D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https://www.hind.pe.kr/1137</a:t>
            </a:r>
            <a:endParaRPr lang="ko-KR" altLang="en-US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2496582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DD1029-A76E-51B0-25FE-E283707D3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0" y="4004730"/>
            <a:ext cx="10894806" cy="18742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C86F40-C772-97A4-9C74-B0315488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마우스 콜백 </a:t>
            </a:r>
            <a:r>
              <a:rPr lang="en-US" altLang="ko-KR"/>
              <a:t>(</a:t>
            </a:r>
            <a:r>
              <a:rPr lang="ko-KR" altLang="en-US"/>
              <a:t>이벤트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401F0DE-3916-5704-ADEF-9C239AF89764}"/>
              </a:ext>
            </a:extLst>
          </p:cNvPr>
          <p:cNvCxnSpPr/>
          <p:nvPr/>
        </p:nvCxnSpPr>
        <p:spPr>
          <a:xfrm>
            <a:off x="1840232" y="4453618"/>
            <a:ext cx="147135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A78DE14-DDBF-AF9F-4FD1-945B5FD2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40" y="1513718"/>
            <a:ext cx="10670937" cy="2105041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430493E-60D8-4302-56EC-DA3A7373821F}"/>
              </a:ext>
            </a:extLst>
          </p:cNvPr>
          <p:cNvCxnSpPr/>
          <p:nvPr/>
        </p:nvCxnSpPr>
        <p:spPr>
          <a:xfrm>
            <a:off x="6220347" y="2812424"/>
            <a:ext cx="1471353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5D4BDB-F7CD-E178-3CFC-36C7B76F16CB}"/>
              </a:ext>
            </a:extLst>
          </p:cNvPr>
          <p:cNvCxnSpPr>
            <a:cxnSpLocks/>
          </p:cNvCxnSpPr>
          <p:nvPr/>
        </p:nvCxnSpPr>
        <p:spPr>
          <a:xfrm>
            <a:off x="1085852" y="3056264"/>
            <a:ext cx="1826030" cy="0"/>
          </a:xfrm>
          <a:prstGeom prst="line">
            <a:avLst/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392C8A-37EC-9041-AACD-C82A7DBF2427}"/>
              </a:ext>
            </a:extLst>
          </p:cNvPr>
          <p:cNvCxnSpPr>
            <a:cxnSpLocks/>
          </p:cNvCxnSpPr>
          <p:nvPr/>
        </p:nvCxnSpPr>
        <p:spPr>
          <a:xfrm>
            <a:off x="3025489" y="3050722"/>
            <a:ext cx="139930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AFF7699-3E5F-B51C-7E51-8EF76FFCE4F3}"/>
              </a:ext>
            </a:extLst>
          </p:cNvPr>
          <p:cNvCxnSpPr>
            <a:cxnSpLocks/>
          </p:cNvCxnSpPr>
          <p:nvPr/>
        </p:nvCxnSpPr>
        <p:spPr>
          <a:xfrm>
            <a:off x="1889416" y="2313660"/>
            <a:ext cx="1399309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0F2101-2280-F05C-3D63-E74E248BF4B0}"/>
              </a:ext>
            </a:extLst>
          </p:cNvPr>
          <p:cNvCxnSpPr>
            <a:cxnSpLocks/>
          </p:cNvCxnSpPr>
          <p:nvPr/>
        </p:nvCxnSpPr>
        <p:spPr>
          <a:xfrm>
            <a:off x="7683154" y="2811723"/>
            <a:ext cx="887986" cy="138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1AF4-AC71-FB0E-354E-6197B398EF5C}"/>
              </a:ext>
            </a:extLst>
          </p:cNvPr>
          <p:cNvSpPr txBox="1"/>
          <p:nvPr/>
        </p:nvSpPr>
        <p:spPr>
          <a:xfrm>
            <a:off x="8579686" y="2786085"/>
            <a:ext cx="2794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마우스 작동에 대한 메소드를 </a:t>
            </a:r>
            <a:endParaRPr lang="en-US" altLang="ko-KR"/>
          </a:p>
          <a:p>
            <a:r>
              <a:rPr lang="ko-KR" altLang="en-US"/>
              <a:t>이벤트로 등록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AC6F6E6-D561-DD97-9E73-261AA1466151}"/>
              </a:ext>
            </a:extLst>
          </p:cNvPr>
          <p:cNvCxnSpPr/>
          <p:nvPr/>
        </p:nvCxnSpPr>
        <p:spPr>
          <a:xfrm flipH="1">
            <a:off x="3136307" y="2889795"/>
            <a:ext cx="3751603" cy="1563823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5403A06-D47B-6A90-7DB4-0D2A2847EB82}"/>
              </a:ext>
            </a:extLst>
          </p:cNvPr>
          <p:cNvCxnSpPr>
            <a:cxnSpLocks/>
          </p:cNvCxnSpPr>
          <p:nvPr/>
        </p:nvCxnSpPr>
        <p:spPr>
          <a:xfrm>
            <a:off x="2212227" y="2811723"/>
            <a:ext cx="168465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FF8A8DE-DB50-3516-98FF-F16CB7D2907C}"/>
              </a:ext>
            </a:extLst>
          </p:cNvPr>
          <p:cNvCxnSpPr>
            <a:cxnSpLocks/>
          </p:cNvCxnSpPr>
          <p:nvPr/>
        </p:nvCxnSpPr>
        <p:spPr>
          <a:xfrm>
            <a:off x="4706814" y="3049454"/>
            <a:ext cx="168465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8502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002DA-1A32-4D9B-56D5-6FC986BA2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1. </a:t>
            </a:r>
            <a:r>
              <a:rPr lang="ko-KR" altLang="en-US"/>
              <a:t>이미지 위에 마우스로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D27C5-8280-A8E5-9B51-599DA923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MouseEventCallback </a:t>
            </a:r>
            <a:r>
              <a:rPr lang="ko-KR" altLang="en-US"/>
              <a:t>사용</a:t>
            </a:r>
            <a:endParaRPr lang="en-US" altLang="ko-KR"/>
          </a:p>
          <a:p>
            <a:r>
              <a:rPr lang="en-US" altLang="ko-KR"/>
              <a:t>Event </a:t>
            </a:r>
            <a:r>
              <a:rPr lang="ko-KR" altLang="en-US"/>
              <a:t>메소드의 입력값인 마우스 좌표 활용</a:t>
            </a:r>
            <a:endParaRPr lang="en-US" altLang="ko-KR"/>
          </a:p>
          <a:p>
            <a:r>
              <a:rPr lang="ko-KR" altLang="en-US"/>
              <a:t>이미지 위에 마우스 왼쪽 클릭시 그림 그릴 수 있도록</a:t>
            </a:r>
            <a:endParaRPr lang="en-US" altLang="ko-KR"/>
          </a:p>
          <a:p>
            <a:r>
              <a:rPr lang="en-US" altLang="ko-KR"/>
              <a:t>Cv2.Circle( ) </a:t>
            </a:r>
            <a:r>
              <a:rPr lang="ko-KR" altLang="en-US"/>
              <a:t>활용</a:t>
            </a:r>
            <a:endParaRPr lang="en-US" altLang="ko-KR"/>
          </a:p>
          <a:p>
            <a:pPr lvl="1"/>
            <a:r>
              <a:rPr lang="en-US" altLang="ko-KR">
                <a:hlinkClick r:id="rId2"/>
              </a:rPr>
              <a:t>https://shimat.github.io/opencvsharp_docs/html/a8e55867-6258-78ac-20d4-d25d8b973391.htm</a:t>
            </a:r>
            <a:endParaRPr lang="en-US" altLang="ko-KR"/>
          </a:p>
          <a:p>
            <a:pPr lvl="1"/>
            <a:r>
              <a:rPr lang="en-US" altLang="ko-KR">
                <a:hlinkClick r:id="rId3"/>
              </a:rPr>
              <a:t>https://shalchoong.tistory.com/26</a:t>
            </a:r>
            <a:endParaRPr lang="en-US" altLang="ko-KR"/>
          </a:p>
          <a:p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힌트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작은 </a:t>
            </a:r>
            <a:r>
              <a:rPr lang="en-US" altLang="ko-KR" sz="2800">
                <a:solidFill>
                  <a:schemeClr val="bg1">
                    <a:lumMod val="50000"/>
                  </a:schemeClr>
                </a:solidFill>
              </a:rPr>
              <a:t>Circle </a:t>
            </a:r>
            <a:r>
              <a:rPr lang="ko-KR" altLang="en-US" sz="2800">
                <a:solidFill>
                  <a:schemeClr val="bg1">
                    <a:lumMod val="50000"/>
                  </a:schemeClr>
                </a:solidFill>
              </a:rPr>
              <a:t>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50B155-72AD-4943-7ACD-49430C9DB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8385" y="594523"/>
            <a:ext cx="1622640" cy="17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5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동영상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VideoCapture</a:t>
            </a:r>
            <a:r>
              <a:rPr lang="ko-KR" altLang="en-US"/>
              <a:t> 클래스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2B988-78DE-43D6-370D-D55486D5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973" y="1734673"/>
            <a:ext cx="8732923" cy="42763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A77993-C982-14FA-4FE7-A37BD6BC8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91" y="3555722"/>
            <a:ext cx="4115728" cy="245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036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동영상 출력하기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동영상 재생 구조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030F30-EBF8-A2A2-71A6-7A45D97B7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00" y="1837315"/>
            <a:ext cx="8943775" cy="3829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330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673" y="1155235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Vector</a:t>
            </a:r>
            <a:endParaRPr lang="ko-KR" altLang="en-US" sz="660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0E79535-F413-530F-0484-936D9E0288EC}"/>
              </a:ext>
            </a:extLst>
          </p:cNvPr>
          <p:cNvCxnSpPr/>
          <p:nvPr/>
        </p:nvCxnSpPr>
        <p:spPr>
          <a:xfrm flipV="1">
            <a:off x="2363491" y="2983424"/>
            <a:ext cx="5873858" cy="19682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8425413" y="2473556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(x, y, z)</a:t>
            </a:r>
            <a:endParaRPr lang="ko-KR" altLang="en-US" sz="4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3FAA-F461-8067-A7F5-5476E230E4D7}"/>
              </a:ext>
            </a:extLst>
          </p:cNvPr>
          <p:cNvSpPr txBox="1"/>
          <p:nvPr/>
        </p:nvSpPr>
        <p:spPr>
          <a:xfrm>
            <a:off x="5038887" y="1695402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크기와 방향을 함께 갖는 </a:t>
            </a:r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값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175124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FPS(Frame Per Second)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초당 프레임 수 </a:t>
            </a:r>
            <a:endParaRPr lang="en-US" altLang="ko-KR"/>
          </a:p>
          <a:p>
            <a:pPr lvl="1"/>
            <a:r>
              <a:rPr lang="en-US" altLang="ko-KR"/>
              <a:t>1</a:t>
            </a:r>
            <a:r>
              <a:rPr lang="ko-KR" altLang="en-US"/>
              <a:t>초에 </a:t>
            </a:r>
            <a:r>
              <a:rPr lang="en-US" altLang="ko-KR"/>
              <a:t>30 </a:t>
            </a:r>
            <a:r>
              <a:rPr lang="ko-KR" altLang="en-US"/>
              <a:t>프레임으로 구성된 동영상 </a:t>
            </a:r>
            <a:r>
              <a:rPr lang="en-US" altLang="ko-KR"/>
              <a:t>= 30 FPS</a:t>
            </a:r>
          </a:p>
          <a:p>
            <a:pPr lvl="1"/>
            <a:r>
              <a:rPr lang="en-US" altLang="ko-KR" b="1">
                <a:solidFill>
                  <a:schemeClr val="accent2"/>
                </a:solidFill>
              </a:rPr>
              <a:t>FPS = 1000(ms) / </a:t>
            </a:r>
            <a:r>
              <a:rPr lang="ko-KR" altLang="en-US" b="1">
                <a:solidFill>
                  <a:schemeClr val="accent2"/>
                </a:solidFill>
              </a:rPr>
              <a:t>프레임 간 시간 간격</a:t>
            </a:r>
            <a:r>
              <a:rPr lang="en-US" altLang="ko-KR" b="1">
                <a:solidFill>
                  <a:schemeClr val="accent2"/>
                </a:solidFill>
              </a:rPr>
              <a:t>(ms)</a:t>
            </a:r>
          </a:p>
          <a:p>
            <a:pPr lvl="2"/>
            <a:r>
              <a:rPr lang="en-US" altLang="ko-KR"/>
              <a:t>1000(ms) / 33(ms) = </a:t>
            </a:r>
            <a:r>
              <a:rPr lang="ko-KR" altLang="en-US"/>
              <a:t>약 </a:t>
            </a:r>
            <a:r>
              <a:rPr lang="en-US" altLang="ko-KR"/>
              <a:t>30</a:t>
            </a:r>
          </a:p>
          <a:p>
            <a:pPr lvl="2"/>
            <a:r>
              <a:rPr lang="ko-KR" altLang="en-US"/>
              <a:t>프레임을 </a:t>
            </a:r>
            <a:r>
              <a:rPr lang="en-US" altLang="ko-KR"/>
              <a:t>33ms </a:t>
            </a:r>
            <a:r>
              <a:rPr lang="ko-KR" altLang="en-US"/>
              <a:t>마다 변경하면 </a:t>
            </a:r>
            <a:r>
              <a:rPr lang="en-US" altLang="ko-KR"/>
              <a:t>30 FPS </a:t>
            </a:r>
            <a:r>
              <a:rPr lang="ko-KR" altLang="en-US"/>
              <a:t>영상이 됨</a:t>
            </a:r>
            <a:endParaRPr lang="en-US" altLang="ko-KR"/>
          </a:p>
        </p:txBody>
      </p:sp>
      <p:pic>
        <p:nvPicPr>
          <p:cNvPr id="1026" name="Picture 2" descr="FPS – Animation Research">
            <a:extLst>
              <a:ext uri="{FF2B5EF4-FFF2-40B4-BE49-F238E27FC236}">
                <a16:creationId xmlns:a16="http://schemas.microsoft.com/office/drawing/2014/main" id="{44093F91-B786-4CD2-31CC-AF65F6CE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903" y="4164561"/>
            <a:ext cx="6632194" cy="1926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5618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FPS(Frame Per Second)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E973E-44AA-71E9-8A10-C6E139255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VideoCapture </a:t>
            </a:r>
            <a:r>
              <a:rPr lang="ko-KR" altLang="en-US"/>
              <a:t>클래스의 </a:t>
            </a:r>
            <a:r>
              <a:rPr lang="en-US" altLang="ko-KR"/>
              <a:t>Get( ) </a:t>
            </a:r>
            <a:r>
              <a:rPr lang="ko-KR" altLang="en-US"/>
              <a:t>메소드의 매개변수로 </a:t>
            </a:r>
            <a:r>
              <a:rPr lang="en-US" altLang="ko-KR" b="1">
                <a:solidFill>
                  <a:schemeClr val="accent2"/>
                </a:solidFill>
              </a:rPr>
              <a:t>VideoCaptureProperties</a:t>
            </a:r>
            <a:r>
              <a:rPr lang="en-US" altLang="ko-KR"/>
              <a:t> </a:t>
            </a:r>
            <a:r>
              <a:rPr lang="ko-KR" altLang="en-US"/>
              <a:t>열거형을 전달하여 </a:t>
            </a:r>
            <a:r>
              <a:rPr lang="en-US" altLang="ko-KR"/>
              <a:t>FPS</a:t>
            </a:r>
            <a:r>
              <a:rPr lang="ko-KR" altLang="en-US"/>
              <a:t>를 포함한 동영상의 각종 정보를 받아옴</a:t>
            </a:r>
          </a:p>
          <a:p>
            <a:pPr lvl="2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078279-BB14-E541-83FF-C081EDE20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72" y="2981612"/>
            <a:ext cx="10080056" cy="27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7724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328AB-2CE4-0FD8-EA01-983057BEE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카메라 출력하기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003BFD8-B0E4-D093-DE7F-589187B98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055" y="1758864"/>
            <a:ext cx="4083260" cy="33402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50BA36-A181-2EF0-14D1-F8BA51B3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22" y="1035662"/>
            <a:ext cx="5491732" cy="5093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40175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0BB7A-86A9-9415-E868-751300F0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2. </a:t>
            </a:r>
            <a:r>
              <a:rPr lang="ko-KR" altLang="en-US"/>
              <a:t>마우스 포인터 위치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07E62-20BA-89E0-9D0C-0CA1B42A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카메라 영상 위에 마우스 포인터를 올리고 왼쪽 클릭을 누르고 있으면</a:t>
            </a:r>
            <a:r>
              <a:rPr lang="en-US" altLang="ko-KR" sz="3200" dirty="0"/>
              <a:t>,</a:t>
            </a:r>
            <a:r>
              <a:rPr lang="ko-KR" altLang="en-US" sz="3200" dirty="0"/>
              <a:t> 커서 위치가 빨간 원으로 표시되도록 만들기</a:t>
            </a:r>
            <a:endParaRPr lang="en-US" altLang="ko-KR" sz="3200" dirty="0"/>
          </a:p>
          <a:p>
            <a:r>
              <a:rPr lang="ko-KR" altLang="en-US" sz="3200" dirty="0"/>
              <a:t>실습</a:t>
            </a:r>
            <a:r>
              <a:rPr lang="en-US" altLang="ko-KR" sz="3200" dirty="0"/>
              <a:t>1</a:t>
            </a:r>
            <a:r>
              <a:rPr lang="ko-KR" altLang="en-US" sz="3200" dirty="0"/>
              <a:t>번 문제 응용</a:t>
            </a:r>
            <a:endParaRPr lang="en-US" altLang="ko-KR" sz="3200" dirty="0"/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62994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Vector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056E6CA-EBA9-E17F-CC6B-FD1152A06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95057"/>
              </p:ext>
            </p:extLst>
          </p:nvPr>
        </p:nvGraphicFramePr>
        <p:xfrm>
          <a:off x="838200" y="956776"/>
          <a:ext cx="10515600" cy="259588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054902">
                  <a:extLst>
                    <a:ext uri="{9D8B030D-6E8A-4147-A177-3AD203B41FA5}">
                      <a16:colId xmlns:a16="http://schemas.microsoft.com/office/drawing/2014/main" val="100213259"/>
                    </a:ext>
                  </a:extLst>
                </a:gridCol>
                <a:gridCol w="1528996">
                  <a:extLst>
                    <a:ext uri="{9D8B030D-6E8A-4147-A177-3AD203B41FA5}">
                      <a16:colId xmlns:a16="http://schemas.microsoft.com/office/drawing/2014/main" val="114891183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619291927"/>
                    </a:ext>
                  </a:extLst>
                </a:gridCol>
                <a:gridCol w="5200338">
                  <a:extLst>
                    <a:ext uri="{9D8B030D-6E8A-4147-A177-3AD203B41FA5}">
                      <a16:colId xmlns:a16="http://schemas.microsoft.com/office/drawing/2014/main" val="177081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OpenCV </a:t>
                      </a:r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요소의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0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Vec2b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byte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byte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Vec2w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ushort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ushort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Vec2s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short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short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Vec3i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int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6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Vec4f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float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8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Vec6d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double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5037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05122-39FA-393C-1D63-643A04662CF7}"/>
              </a:ext>
            </a:extLst>
          </p:cNvPr>
          <p:cNvSpPr txBox="1"/>
          <p:nvPr/>
        </p:nvSpPr>
        <p:spPr>
          <a:xfrm>
            <a:off x="838199" y="3603214"/>
            <a:ext cx="5827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Vec&lt;</a:t>
            </a:r>
            <a:r>
              <a:rPr lang="ko-KR" altLang="en-US" sz="2400"/>
              <a:t>요소의 수</a:t>
            </a:r>
            <a:r>
              <a:rPr lang="en-US" altLang="ko-KR" sz="2400"/>
              <a:t>&gt;&lt;</a:t>
            </a:r>
            <a:r>
              <a:rPr lang="ko-KR" altLang="en-US" sz="2400"/>
              <a:t>데이터 타입</a:t>
            </a:r>
            <a:r>
              <a:rPr lang="en-US" altLang="ko-KR" sz="2400"/>
              <a:t>&gt; </a:t>
            </a:r>
            <a:r>
              <a:rPr lang="ko-KR" altLang="en-US" sz="2400"/>
              <a:t>형태로 구성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B0E4A17-437D-07A8-321D-B571AFD60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090407"/>
            <a:ext cx="9060773" cy="217548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799A761-DCD2-81C4-FEE0-DB6A68A2BA78}"/>
              </a:ext>
            </a:extLst>
          </p:cNvPr>
          <p:cNvSpPr/>
          <p:nvPr/>
        </p:nvSpPr>
        <p:spPr>
          <a:xfrm>
            <a:off x="3990779" y="5291551"/>
            <a:ext cx="759022" cy="3345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3635-76A0-1549-1811-99399E61EFD4}"/>
              </a:ext>
            </a:extLst>
          </p:cNvPr>
          <p:cNvSpPr txBox="1"/>
          <p:nvPr/>
        </p:nvSpPr>
        <p:spPr>
          <a:xfrm>
            <a:off x="7220937" y="4750234"/>
            <a:ext cx="4132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Item0, Item1, ... </a:t>
            </a:r>
            <a:r>
              <a:rPr lang="ko-KR" altLang="en-US" sz="2400"/>
              <a:t>으로 요소 접근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3474637-DA0D-F961-C955-B2D8B3152D16}"/>
              </a:ext>
            </a:extLst>
          </p:cNvPr>
          <p:cNvCxnSpPr>
            <a:cxnSpLocks/>
            <a:stCxn id="3" idx="0"/>
            <a:endCxn id="7" idx="1"/>
          </p:cNvCxnSpPr>
          <p:nvPr/>
        </p:nvCxnSpPr>
        <p:spPr>
          <a:xfrm rot="5400000" flipH="1" flipV="1">
            <a:off x="5640371" y="3710986"/>
            <a:ext cx="310484" cy="2850647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01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367" y="1316392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Point</a:t>
            </a:r>
            <a:endParaRPr lang="ko-KR" altLang="en-US" sz="6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5635718" y="3429000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(x, y)</a:t>
            </a:r>
            <a:endParaRPr lang="ko-KR" altLang="en-US" sz="40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0FA690E-8279-DE26-8D20-4498839687F3}"/>
              </a:ext>
            </a:extLst>
          </p:cNvPr>
          <p:cNvSpPr/>
          <p:nvPr/>
        </p:nvSpPr>
        <p:spPr>
          <a:xfrm>
            <a:off x="5207429" y="3853627"/>
            <a:ext cx="209227" cy="20922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874200-E5E1-DBBC-B370-56A40C0FC1DE}"/>
              </a:ext>
            </a:extLst>
          </p:cNvPr>
          <p:cNvSpPr txBox="1"/>
          <p:nvPr/>
        </p:nvSpPr>
        <p:spPr>
          <a:xfrm>
            <a:off x="4953792" y="1819389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크기가 없고 위치만 있는 값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036434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</a:t>
            </a:r>
            <a:r>
              <a:rPr lang="ko-KR" altLang="en-US"/>
              <a:t> 구조체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056E6CA-EBA9-E17F-CC6B-FD1152A065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438830"/>
              </p:ext>
            </p:extLst>
          </p:nvPr>
        </p:nvGraphicFramePr>
        <p:xfrm>
          <a:off x="838200" y="956776"/>
          <a:ext cx="105156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54902">
                  <a:extLst>
                    <a:ext uri="{9D8B030D-6E8A-4147-A177-3AD203B41FA5}">
                      <a16:colId xmlns:a16="http://schemas.microsoft.com/office/drawing/2014/main" val="100213259"/>
                    </a:ext>
                  </a:extLst>
                </a:gridCol>
                <a:gridCol w="1528996">
                  <a:extLst>
                    <a:ext uri="{9D8B030D-6E8A-4147-A177-3AD203B41FA5}">
                      <a16:colId xmlns:a16="http://schemas.microsoft.com/office/drawing/2014/main" val="1148911837"/>
                    </a:ext>
                  </a:extLst>
                </a:gridCol>
                <a:gridCol w="1731364">
                  <a:extLst>
                    <a:ext uri="{9D8B030D-6E8A-4147-A177-3AD203B41FA5}">
                      <a16:colId xmlns:a16="http://schemas.microsoft.com/office/drawing/2014/main" val="619291927"/>
                    </a:ext>
                  </a:extLst>
                </a:gridCol>
                <a:gridCol w="5200338">
                  <a:extLst>
                    <a:ext uri="{9D8B030D-6E8A-4147-A177-3AD203B41FA5}">
                      <a16:colId xmlns:a16="http://schemas.microsoft.com/office/drawing/2014/main" val="1770810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OpenCV </a:t>
                      </a:r>
                      <a:r>
                        <a:rPr lang="ko-KR" altLang="en-US"/>
                        <a:t>형식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요소의 개수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데이터 타입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의미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02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int, 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int, double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75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float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23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Point2d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double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05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Point3f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float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float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861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Point3d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개의 요소를 지닌 </a:t>
                      </a:r>
                      <a:r>
                        <a:rPr lang="en-US" altLang="ko-KR"/>
                        <a:t>double </a:t>
                      </a:r>
                      <a:r>
                        <a:rPr lang="ko-KR" altLang="en-US"/>
                        <a:t>벡터 구조체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0817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B05122-39FA-393C-1D63-643A04662CF7}"/>
              </a:ext>
            </a:extLst>
          </p:cNvPr>
          <p:cNvSpPr txBox="1"/>
          <p:nvPr/>
        </p:nvSpPr>
        <p:spPr>
          <a:xfrm>
            <a:off x="838199" y="3214520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Point&lt;</a:t>
            </a:r>
            <a:r>
              <a:rPr lang="ko-KR" altLang="en-US" sz="2400"/>
              <a:t>요소의 수</a:t>
            </a:r>
            <a:r>
              <a:rPr lang="en-US" altLang="ko-KR" sz="2400"/>
              <a:t>&gt;&lt;</a:t>
            </a:r>
            <a:r>
              <a:rPr lang="ko-KR" altLang="en-US" sz="2400"/>
              <a:t>데이터 타입</a:t>
            </a:r>
            <a:r>
              <a:rPr lang="en-US" altLang="ko-KR" sz="2400"/>
              <a:t>&gt; </a:t>
            </a:r>
            <a:r>
              <a:rPr lang="ko-KR" altLang="en-US" sz="2400"/>
              <a:t>형태로 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ABB118-151D-A94D-5ED0-2F4D095C9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836694"/>
            <a:ext cx="10280981" cy="21447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D9FD66-7C62-D4AE-3A48-FDE807277081}"/>
              </a:ext>
            </a:extLst>
          </p:cNvPr>
          <p:cNvSpPr txBox="1"/>
          <p:nvPr/>
        </p:nvSpPr>
        <p:spPr>
          <a:xfrm>
            <a:off x="7567245" y="5900467"/>
            <a:ext cx="264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X, Y, Z </a:t>
            </a:r>
            <a:r>
              <a:rPr lang="ko-KR" altLang="en-US" sz="2400"/>
              <a:t>로 요소 접근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E566C8A-D170-ABB5-3939-2664089C57B0}"/>
              </a:ext>
            </a:extLst>
          </p:cNvPr>
          <p:cNvSpPr/>
          <p:nvPr/>
        </p:nvSpPr>
        <p:spPr>
          <a:xfrm>
            <a:off x="3470079" y="5651499"/>
            <a:ext cx="368300" cy="33855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537813F-04C3-916D-D041-50DC53D7E5D1}"/>
              </a:ext>
            </a:extLst>
          </p:cNvPr>
          <p:cNvCxnSpPr>
            <a:cxnSpLocks/>
            <a:stCxn id="8" idx="2"/>
            <a:endCxn id="3" idx="1"/>
          </p:cNvCxnSpPr>
          <p:nvPr/>
        </p:nvCxnSpPr>
        <p:spPr>
          <a:xfrm rot="16200000" flipH="1">
            <a:off x="5540112" y="4104167"/>
            <a:ext cx="141250" cy="3913016"/>
          </a:xfrm>
          <a:prstGeom prst="bentConnector2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2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C1D25-8D5A-14E9-9441-8F6D5BA8F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</a:t>
            </a:r>
            <a:r>
              <a:rPr lang="ko-KR" altLang="en-US"/>
              <a:t> 구조체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A546CE4-EB6E-F97D-1F5E-35820729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74" y="1221446"/>
            <a:ext cx="8537771" cy="3092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E0103E-55D5-D73A-A7FD-0116F0026AF3}"/>
              </a:ext>
            </a:extLst>
          </p:cNvPr>
          <p:cNvSpPr txBox="1"/>
          <p:nvPr/>
        </p:nvSpPr>
        <p:spPr>
          <a:xfrm>
            <a:off x="644577" y="4452078"/>
            <a:ext cx="53319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DistanceTo() : </a:t>
            </a:r>
            <a:r>
              <a:rPr lang="ko-KR" altLang="en-US" sz="2400"/>
              <a:t>다른 </a:t>
            </a:r>
            <a:r>
              <a:rPr lang="en-US" altLang="ko-KR" sz="2400"/>
              <a:t>Point </a:t>
            </a:r>
            <a:r>
              <a:rPr lang="ko-KR" altLang="en-US" sz="2400"/>
              <a:t>까지의 거리</a:t>
            </a: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DotProduct() : </a:t>
            </a:r>
            <a:r>
              <a:rPr lang="ko-KR" altLang="en-US" sz="2400"/>
              <a:t>두 포인트의 내적</a:t>
            </a: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/>
              <a:t>CrossProduct() : </a:t>
            </a:r>
            <a:r>
              <a:rPr lang="ko-KR" altLang="en-US" sz="2400"/>
              <a:t>두 포인트의 외적</a:t>
            </a:r>
            <a:endParaRPr lang="en-US" altLang="ko-KR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chemeClr val="accent5"/>
                </a:solidFill>
              </a:rPr>
              <a:t>비교 연산은 </a:t>
            </a:r>
            <a:r>
              <a:rPr lang="en-US" altLang="ko-KR" sz="2400" b="1">
                <a:solidFill>
                  <a:schemeClr val="accent5"/>
                </a:solidFill>
              </a:rPr>
              <a:t>==, != </a:t>
            </a:r>
            <a:r>
              <a:rPr lang="ko-KR" altLang="en-US" sz="2400" b="1">
                <a:solidFill>
                  <a:schemeClr val="accent5"/>
                </a:solidFill>
              </a:rPr>
              <a:t>만 가능</a:t>
            </a:r>
          </a:p>
        </p:txBody>
      </p:sp>
    </p:spTree>
    <p:extLst>
      <p:ext uri="{BB962C8B-B14F-4D97-AF65-F5344CB8AC3E}">
        <p14:creationId xmlns:p14="http://schemas.microsoft.com/office/powerpoint/2010/main" val="77569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E1FC4-99B3-4FA9-FCCA-E4809A45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128" y="1308161"/>
            <a:ext cx="3249977" cy="1318321"/>
          </a:xfrm>
        </p:spPr>
        <p:txBody>
          <a:bodyPr>
            <a:normAutofit/>
          </a:bodyPr>
          <a:lstStyle/>
          <a:p>
            <a:r>
              <a:rPr lang="en-US" altLang="ko-KR" sz="6600"/>
              <a:t>Scalar</a:t>
            </a:r>
            <a:endParaRPr lang="ko-KR" altLang="en-US" sz="66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D27C669-30D7-A454-6396-AD01D0F5C941}"/>
              </a:ext>
            </a:extLst>
          </p:cNvPr>
          <p:cNvSpPr txBox="1">
            <a:spLocks/>
          </p:cNvSpPr>
          <p:nvPr/>
        </p:nvSpPr>
        <p:spPr>
          <a:xfrm>
            <a:off x="5720959" y="3572359"/>
            <a:ext cx="2242587" cy="8492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defRPr>
            </a:lvl1pPr>
          </a:lstStyle>
          <a:p>
            <a:r>
              <a:rPr lang="en-US" altLang="ko-KR" sz="4000"/>
              <a:t>x</a:t>
            </a:r>
            <a:endParaRPr lang="ko-KR" altLang="en-US" sz="40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A8AAE91-C194-1D49-542E-F556235EB37A}"/>
              </a:ext>
            </a:extLst>
          </p:cNvPr>
          <p:cNvCxnSpPr/>
          <p:nvPr/>
        </p:nvCxnSpPr>
        <p:spPr>
          <a:xfrm>
            <a:off x="2983424" y="3285641"/>
            <a:ext cx="6052088" cy="0"/>
          </a:xfrm>
          <a:prstGeom prst="line">
            <a:avLst/>
          </a:prstGeom>
          <a:ln w="762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A4E95BA-3446-A8F4-4977-87096B5A5CA2}"/>
              </a:ext>
            </a:extLst>
          </p:cNvPr>
          <p:cNvCxnSpPr/>
          <p:nvPr/>
        </p:nvCxnSpPr>
        <p:spPr>
          <a:xfrm>
            <a:off x="2983424" y="3572359"/>
            <a:ext cx="60520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64D183-DD70-83AA-A5A3-6EBE0CCA8499}"/>
              </a:ext>
            </a:extLst>
          </p:cNvPr>
          <p:cNvSpPr txBox="1"/>
          <p:nvPr/>
        </p:nvSpPr>
        <p:spPr>
          <a:xfrm>
            <a:off x="5163019" y="1818406"/>
            <a:ext cx="6110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위치</a:t>
            </a:r>
            <a:r>
              <a:rPr lang="en-US" altLang="ko-KR" sz="2800" b="1">
                <a:solidFill>
                  <a:srgbClr val="202122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2800" b="1">
                <a:solidFill>
                  <a:srgbClr val="202122"/>
                </a:solidFill>
                <a:latin typeface="Arial" panose="020B0604020202020204" pitchFamily="34" charset="0"/>
              </a:rPr>
              <a:t>방향 없이 크기만 있는 값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97011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종이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사용자 지정 1">
      <a:majorFont>
        <a:latin typeface="Pretendard Medium"/>
        <a:ea typeface="Pretendard Medium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4162</TotalTime>
  <Words>2019</Words>
  <Application>Microsoft Office PowerPoint</Application>
  <PresentationFormat>와이드스크린</PresentationFormat>
  <Paragraphs>433</Paragraphs>
  <Slides>43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-apple-system</vt:lpstr>
      <vt:lpstr>Kim jung chul Gothic Regular</vt:lpstr>
      <vt:lpstr>Pretendard</vt:lpstr>
      <vt:lpstr>Pretendard Medium</vt:lpstr>
      <vt:lpstr>Pretendard SemiBold</vt:lpstr>
      <vt:lpstr>나눔바른고딕</vt:lpstr>
      <vt:lpstr>Arial</vt:lpstr>
      <vt:lpstr>Arial Rounded MT Bold</vt:lpstr>
      <vt:lpstr>Office 테마</vt:lpstr>
      <vt:lpstr>    x</vt:lpstr>
      <vt:lpstr>OpenCV 기초</vt:lpstr>
      <vt:lpstr>OpenCV 데이터 종류</vt:lpstr>
      <vt:lpstr>Vector</vt:lpstr>
      <vt:lpstr>Vector 구조체</vt:lpstr>
      <vt:lpstr>Point</vt:lpstr>
      <vt:lpstr>Point 구조체</vt:lpstr>
      <vt:lpstr>Point 구조체</vt:lpstr>
      <vt:lpstr>Scalar</vt:lpstr>
      <vt:lpstr>Scalar 구조체</vt:lpstr>
      <vt:lpstr>Scalar 구조체</vt:lpstr>
      <vt:lpstr>Size</vt:lpstr>
      <vt:lpstr>Size 구조체</vt:lpstr>
      <vt:lpstr>Range 구조체</vt:lpstr>
      <vt:lpstr>Rect</vt:lpstr>
      <vt:lpstr>Rect 구조체</vt:lpstr>
      <vt:lpstr>Rect 구조체</vt:lpstr>
      <vt:lpstr>Rect 구조체</vt:lpstr>
      <vt:lpstr>RotatedRect 구조체</vt:lpstr>
      <vt:lpstr>RotatedRect 구조체</vt:lpstr>
      <vt:lpstr>Mat</vt:lpstr>
      <vt:lpstr>Mat 데이터 클래스</vt:lpstr>
      <vt:lpstr>Mat 데이터 클래스</vt:lpstr>
      <vt:lpstr>Mat 데이터 클래스</vt:lpstr>
      <vt:lpstr>Mat 데이터 클래스</vt:lpstr>
      <vt:lpstr>Mat 데이터 클래스 - 요소 접근</vt:lpstr>
      <vt:lpstr>Mat 데이터 클래스 - 요소 접근</vt:lpstr>
      <vt:lpstr>이미지 불러오기</vt:lpstr>
      <vt:lpstr>이미지 불러오기</vt:lpstr>
      <vt:lpstr>이미지 출력하기</vt:lpstr>
      <vt:lpstr>이미지 출력하기</vt:lpstr>
      <vt:lpstr>마우스 콜백</vt:lpstr>
      <vt:lpstr>참고~ 콜백이란?</vt:lpstr>
      <vt:lpstr>참고~ Delegate와 Event의 차이점</vt:lpstr>
      <vt:lpstr>참고~ Event 사용 예시</vt:lpstr>
      <vt:lpstr>마우스 콜백 (이벤트)</vt:lpstr>
      <vt:lpstr>실습1. 이미지 위에 마우스로 그리기</vt:lpstr>
      <vt:lpstr>동영상 출력하기</vt:lpstr>
      <vt:lpstr>동영상 출력하기</vt:lpstr>
      <vt:lpstr>FPS(Frame Per Second)</vt:lpstr>
      <vt:lpstr>FPS(Frame Per Second)</vt:lpstr>
      <vt:lpstr>카메라 출력하기</vt:lpstr>
      <vt:lpstr>실습2. 마우스 포인터 위치 표시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PLC</dc:title>
  <dc:creator>SPREATICS MEMBER</dc:creator>
  <cp:lastModifiedBy>럭키스타 럭키스타</cp:lastModifiedBy>
  <cp:revision>487</cp:revision>
  <dcterms:created xsi:type="dcterms:W3CDTF">2023-05-03T02:00:53Z</dcterms:created>
  <dcterms:modified xsi:type="dcterms:W3CDTF">2024-06-25T06:02:32Z</dcterms:modified>
</cp:coreProperties>
</file>