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671" r:id="rId2"/>
    <p:sldId id="268" r:id="rId3"/>
    <p:sldId id="267" r:id="rId4"/>
    <p:sldId id="269" r:id="rId5"/>
    <p:sldId id="672" r:id="rId6"/>
    <p:sldId id="270" r:id="rId7"/>
    <p:sldId id="279" r:id="rId8"/>
    <p:sldId id="305" r:id="rId9"/>
    <p:sldId id="306" r:id="rId10"/>
    <p:sldId id="307" r:id="rId11"/>
    <p:sldId id="310" r:id="rId12"/>
    <p:sldId id="283" r:id="rId13"/>
    <p:sldId id="721" r:id="rId14"/>
    <p:sldId id="284" r:id="rId15"/>
    <p:sldId id="286" r:id="rId16"/>
    <p:sldId id="311" r:id="rId17"/>
    <p:sldId id="285" r:id="rId18"/>
    <p:sldId id="287" r:id="rId19"/>
    <p:sldId id="288" r:id="rId20"/>
    <p:sldId id="300" r:id="rId21"/>
    <p:sldId id="290" r:id="rId22"/>
    <p:sldId id="291" r:id="rId23"/>
    <p:sldId id="292" r:id="rId24"/>
    <p:sldId id="293" r:id="rId25"/>
    <p:sldId id="294" r:id="rId26"/>
    <p:sldId id="322" r:id="rId27"/>
    <p:sldId id="278" r:id="rId28"/>
    <p:sldId id="264" r:id="rId29"/>
    <p:sldId id="670" r:id="rId30"/>
    <p:sldId id="265" r:id="rId31"/>
    <p:sldId id="266" r:id="rId32"/>
    <p:sldId id="277" r:id="rId33"/>
    <p:sldId id="281" r:id="rId34"/>
    <p:sldId id="315" r:id="rId35"/>
    <p:sldId id="317" r:id="rId36"/>
    <p:sldId id="318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FF"/>
    <a:srgbClr val="3333CC"/>
    <a:srgbClr val="3333FF"/>
    <a:srgbClr val="3366FF"/>
    <a:srgbClr val="FF9900"/>
    <a:srgbClr val="CC00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어두운 스타일 1 - 강조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8FD4443E-F989-4FC4-A0C8-D5A2AF1F390B}" styleName="어두운 스타일 1 - 강조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어두운 스타일 1 - 강조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12" autoAdjust="0"/>
    <p:restoredTop sz="73257" autoAdjust="0"/>
  </p:normalViewPr>
  <p:slideViewPr>
    <p:cSldViewPr snapToGrid="0">
      <p:cViewPr varScale="1">
        <p:scale>
          <a:sx n="75" d="100"/>
          <a:sy n="75" d="100"/>
        </p:scale>
        <p:origin x="60" y="29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13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84CF7-A4DC-408F-A33C-2D210902D767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19600B-A4EA-4DBC-A2C5-49E9F3E3912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508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0982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비트상태 </a:t>
            </a:r>
            <a:r>
              <a:rPr lang="en-US" altLang="ko-KR" dirty="0"/>
              <a:t>Bool </a:t>
            </a:r>
            <a:r>
              <a:rPr lang="ko-KR" altLang="en-US" dirty="0"/>
              <a:t>기본적으로 </a:t>
            </a:r>
            <a:r>
              <a:rPr lang="en-US" altLang="ko-KR" dirty="0"/>
              <a:t>0,1 </a:t>
            </a:r>
            <a:r>
              <a:rPr lang="ko-KR" altLang="en-US" dirty="0"/>
              <a:t>중 하나의 상태로 현재의 </a:t>
            </a:r>
            <a:r>
              <a:rPr lang="ko-KR" altLang="en-US" dirty="0" err="1"/>
              <a:t>상태값을</a:t>
            </a:r>
            <a:r>
              <a:rPr lang="ko-KR" altLang="en-US" dirty="0"/>
              <a:t> 나타내는 것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Bool</a:t>
            </a:r>
            <a:r>
              <a:rPr lang="ko-KR" altLang="en-US" dirty="0"/>
              <a:t>은 </a:t>
            </a:r>
            <a:r>
              <a:rPr lang="en-US" altLang="ko-KR" dirty="0"/>
              <a:t>1</a:t>
            </a:r>
            <a:r>
              <a:rPr lang="ko-KR" altLang="en-US" dirty="0"/>
              <a:t>비트를 기준으로 </a:t>
            </a:r>
            <a:r>
              <a:rPr lang="en-US" altLang="ko-KR" dirty="0"/>
              <a:t>0,1</a:t>
            </a:r>
          </a:p>
          <a:p>
            <a:endParaRPr lang="en-US" altLang="ko-KR" dirty="0"/>
          </a:p>
          <a:p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비트가 각각 </a:t>
            </a:r>
            <a:r>
              <a:rPr lang="en-US" altLang="ko-KR" dirty="0"/>
              <a:t>0,1 </a:t>
            </a:r>
            <a:r>
              <a:rPr lang="ko-KR" altLang="en-US" dirty="0"/>
              <a:t>의 상태를 나타낼 수 있으므로 총 </a:t>
            </a:r>
            <a:r>
              <a:rPr lang="en-US" altLang="ko-KR" dirty="0"/>
              <a:t>256(16</a:t>
            </a:r>
            <a:r>
              <a:rPr lang="ko-KR" altLang="en-US" dirty="0"/>
              <a:t>진수 </a:t>
            </a:r>
            <a:r>
              <a:rPr lang="en-US" altLang="ko-KR" dirty="0"/>
              <a:t>ff+1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368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395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직접변수</a:t>
            </a:r>
            <a:r>
              <a:rPr lang="en-US" altLang="ko-KR" dirty="0"/>
              <a:t>? </a:t>
            </a:r>
            <a:r>
              <a:rPr lang="ko-KR" altLang="en-US" dirty="0"/>
              <a:t>메모리 주소와 변수이름을 </a:t>
            </a:r>
            <a:r>
              <a:rPr lang="ko-KR" altLang="en-US" dirty="0" err="1"/>
              <a:t>같게하는</a:t>
            </a:r>
            <a:r>
              <a:rPr lang="ko-KR" altLang="en-US" dirty="0"/>
              <a:t> 것이고</a:t>
            </a:r>
            <a:endParaRPr lang="en-US" altLang="ko-KR" dirty="0"/>
          </a:p>
          <a:p>
            <a:r>
              <a:rPr lang="ko-KR" altLang="en-US" dirty="0" err="1"/>
              <a:t>심볼릭변수는</a:t>
            </a:r>
            <a:r>
              <a:rPr lang="ko-KR" altLang="en-US" dirty="0"/>
              <a:t> 사용자가 이름을 지어주는 것</a:t>
            </a:r>
            <a:r>
              <a:rPr lang="en-US" altLang="ko-KR" dirty="0"/>
              <a:t>. </a:t>
            </a:r>
            <a:r>
              <a:rPr lang="ko-KR" altLang="en-US" dirty="0"/>
              <a:t>변수 선언을 해줘야 함</a:t>
            </a:r>
            <a:r>
              <a:rPr lang="en-US" altLang="ko-KR" dirty="0"/>
              <a:t>. </a:t>
            </a:r>
            <a:r>
              <a:rPr lang="ko-KR" altLang="en-US" dirty="0"/>
              <a:t>물론 </a:t>
            </a:r>
            <a:r>
              <a:rPr lang="en-US" altLang="ko-KR" dirty="0"/>
              <a:t>GUI </a:t>
            </a:r>
            <a:r>
              <a:rPr lang="ko-KR" altLang="en-US" dirty="0"/>
              <a:t>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11232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메모리 주소는 사실 할당하지 않으면 프로그램 자체적으로 자동할당해줌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3463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식별자</a:t>
            </a:r>
            <a:r>
              <a:rPr lang="ko-KR" altLang="en-US" dirty="0"/>
              <a:t> 표현 규칙</a:t>
            </a:r>
            <a:r>
              <a:rPr lang="en-US" altLang="ko-KR" dirty="0"/>
              <a:t>&gt; </a:t>
            </a:r>
            <a:r>
              <a:rPr lang="ko-KR" altLang="en-US" dirty="0"/>
              <a:t>영어만</a:t>
            </a:r>
            <a:r>
              <a:rPr lang="en-US" altLang="ko-KR" dirty="0"/>
              <a:t>? </a:t>
            </a:r>
            <a:r>
              <a:rPr lang="ko-KR" altLang="en-US" dirty="0"/>
              <a:t>그런데 </a:t>
            </a:r>
            <a:r>
              <a:rPr lang="ko-KR" altLang="en-US" dirty="0" err="1"/>
              <a:t>식별자는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9887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직접 변수의 이름은 곧 할당된 메모리 주소와 같다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8576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6783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5113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6854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좀이따</a:t>
            </a:r>
            <a:r>
              <a:rPr lang="ko-KR" altLang="en-US" dirty="0"/>
              <a:t> 프로그램 시뮬레이터를 사용해서 </a:t>
            </a:r>
            <a:r>
              <a:rPr lang="en-US" altLang="ko-KR" dirty="0"/>
              <a:t>PLC </a:t>
            </a:r>
            <a:r>
              <a:rPr lang="ko-KR" altLang="en-US" dirty="0"/>
              <a:t>어떻게 생겼는지 </a:t>
            </a:r>
            <a:r>
              <a:rPr lang="en-US" altLang="ko-KR" dirty="0"/>
              <a:t>? </a:t>
            </a:r>
            <a:r>
              <a:rPr lang="ko-KR" altLang="en-US" dirty="0" err="1"/>
              <a:t>볼건데</a:t>
            </a:r>
            <a:r>
              <a:rPr lang="en-US" altLang="ko-KR" dirty="0"/>
              <a:t>, </a:t>
            </a:r>
            <a:r>
              <a:rPr lang="ko-KR" altLang="en-US" dirty="0"/>
              <a:t>그 </a:t>
            </a:r>
            <a:r>
              <a:rPr lang="ko-KR" altLang="en-US" dirty="0" err="1"/>
              <a:t>떄</a:t>
            </a:r>
            <a:r>
              <a:rPr lang="ko-KR" altLang="en-US" dirty="0"/>
              <a:t> 확실히 감을 잡아보자</a:t>
            </a:r>
            <a:endParaRPr lang="en-US" altLang="ko-KR" dirty="0"/>
          </a:p>
          <a:p>
            <a:r>
              <a:rPr lang="en-US" altLang="ko-KR" dirty="0"/>
              <a:t>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6699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77856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r>
              <a:rPr lang="en-US" altLang="ko-KR" baseline="0" dirty="0"/>
              <a:t> </a:t>
            </a:r>
            <a:r>
              <a:rPr lang="ko-KR" altLang="en-US" baseline="0" dirty="0"/>
              <a:t>내부 메모리 영역별 설명</a:t>
            </a:r>
            <a:endParaRPr lang="en-US" altLang="ko-KR" baseline="0" dirty="0"/>
          </a:p>
          <a:p>
            <a:r>
              <a:rPr lang="en-US" altLang="ko-KR" baseline="0" dirty="0"/>
              <a:t>M </a:t>
            </a:r>
            <a:r>
              <a:rPr lang="ko-KR" altLang="en-US" baseline="0" dirty="0"/>
              <a:t>영역 사용자가 마음대로 쓸 수 있는 영역</a:t>
            </a:r>
            <a:endParaRPr lang="en-US" altLang="ko-KR" baseline="0" dirty="0"/>
          </a:p>
          <a:p>
            <a:r>
              <a:rPr lang="en-US" altLang="ko-KR" baseline="0" dirty="0"/>
              <a:t>R </a:t>
            </a:r>
            <a:r>
              <a:rPr lang="ko-KR" altLang="en-US" baseline="0" dirty="0"/>
              <a:t>영역 </a:t>
            </a:r>
            <a:r>
              <a:rPr lang="ko-KR" altLang="en-US" baseline="0" dirty="0" err="1"/>
              <a:t>리테인</a:t>
            </a:r>
            <a:r>
              <a:rPr lang="ko-KR" altLang="en-US" baseline="0" dirty="0"/>
              <a:t> 영역 </a:t>
            </a:r>
            <a:r>
              <a:rPr lang="en-US" altLang="ko-KR" baseline="0" dirty="0"/>
              <a:t>&gt; </a:t>
            </a:r>
            <a:r>
              <a:rPr lang="ko-KR" altLang="en-US" baseline="0" dirty="0"/>
              <a:t>정전 유지 설정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9460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48122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입출력 변수와 </a:t>
            </a:r>
            <a:r>
              <a:rPr lang="ko-KR" altLang="en-US" dirty="0" err="1"/>
              <a:t>내부메모리</a:t>
            </a:r>
            <a:r>
              <a:rPr lang="ko-KR" altLang="en-US" dirty="0"/>
              <a:t> 변수는 </a:t>
            </a:r>
            <a:r>
              <a:rPr lang="en-US" altLang="ko-KR" dirty="0"/>
              <a:t>PLC </a:t>
            </a:r>
            <a:r>
              <a:rPr lang="ko-KR" altLang="en-US" dirty="0"/>
              <a:t>종류마다 차이가 있지만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err="1"/>
              <a:t>직접변수는</a:t>
            </a:r>
            <a:r>
              <a:rPr lang="ko-KR" altLang="en-US" dirty="0"/>
              <a:t> 별도의 변수 선언 없이 식별자의 위치를 표현하는 방식</a:t>
            </a:r>
            <a:r>
              <a:rPr lang="en-US" altLang="ko-KR" dirty="0"/>
              <a:t>.. &gt; </a:t>
            </a:r>
            <a:endParaRPr lang="ko-KR" altLang="en-US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※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50159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순서대로 </a:t>
            </a:r>
            <a:r>
              <a:rPr lang="en-US" altLang="ko-KR" dirty="0"/>
              <a:t>1,8,16,32 </a:t>
            </a:r>
            <a:r>
              <a:rPr lang="ko-KR" altLang="en-US" dirty="0"/>
              <a:t>비트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예시</a:t>
            </a:r>
            <a:r>
              <a:rPr lang="en-US" altLang="ko-KR" dirty="0"/>
              <a:t>_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ix</a:t>
            </a:r>
            <a:r>
              <a:rPr lang="ko-KR" altLang="en-US" dirty="0"/>
              <a:t> </a:t>
            </a:r>
            <a:r>
              <a:rPr lang="en-US" altLang="ko-KR" dirty="0"/>
              <a:t>0.0.20</a:t>
            </a:r>
            <a:r>
              <a:rPr lang="ko-KR" altLang="en-US" dirty="0"/>
              <a:t> 와</a:t>
            </a: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ib</a:t>
            </a:r>
            <a:r>
              <a:rPr lang="ko-KR" altLang="en-US" dirty="0"/>
              <a:t> </a:t>
            </a:r>
            <a:r>
              <a:rPr lang="en-US" altLang="ko-KR" dirty="0"/>
              <a:t>0.0.2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iw</a:t>
            </a:r>
            <a:r>
              <a:rPr lang="en-US" altLang="ko-KR" dirty="0"/>
              <a:t> 0.0.1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id 0.0.0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모두 같은 영역이라는 것</a:t>
            </a:r>
            <a:r>
              <a:rPr lang="en-US" altLang="ko-KR" dirty="0"/>
              <a:t>! (</a:t>
            </a:r>
            <a:r>
              <a:rPr lang="ko-KR" altLang="en-US" dirty="0"/>
              <a:t>다음장에서 그림으로 설명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15119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94356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설명 한 번 하고 다시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040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15604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8449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 잘 알아둘 거는 </a:t>
            </a:r>
            <a:r>
              <a:rPr lang="en-US" altLang="ko-KR" dirty="0"/>
              <a:t>A, B </a:t>
            </a:r>
            <a:r>
              <a:rPr lang="ko-KR" altLang="en-US" dirty="0"/>
              <a:t>접점과 출력 코일</a:t>
            </a:r>
            <a:r>
              <a:rPr lang="en-US" altLang="ko-KR" dirty="0"/>
              <a:t>..</a:t>
            </a:r>
          </a:p>
          <a:p>
            <a:r>
              <a:rPr lang="en-US" altLang="ko-KR" dirty="0"/>
              <a:t>PLC</a:t>
            </a:r>
            <a:r>
              <a:rPr lang="en-US" altLang="ko-KR" baseline="0" dirty="0"/>
              <a:t> </a:t>
            </a:r>
            <a:r>
              <a:rPr lang="ko-KR" altLang="en-US" baseline="0" dirty="0"/>
              <a:t>프로그램 내에서도 함수를 만들 수 있는데 </a:t>
            </a:r>
            <a:r>
              <a:rPr lang="ko-KR" altLang="en-US" baseline="0" dirty="0" err="1"/>
              <a:t>펑션과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펑션블록이</a:t>
            </a:r>
            <a:r>
              <a:rPr lang="ko-KR" altLang="en-US" baseline="0" dirty="0"/>
              <a:t> 응용명령에 포함됨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ko-KR" altLang="en-US" baseline="0"/>
              <a:t>뒤에 자세히 설명이 달려 있으니 그냥 보고 넘어가기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1495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스텝</a:t>
            </a:r>
            <a:r>
              <a:rPr lang="en-US" altLang="ko-KR" dirty="0"/>
              <a:t>(Step): PLC</a:t>
            </a:r>
            <a:r>
              <a:rPr lang="ko-KR" altLang="en-US" dirty="0"/>
              <a:t>명령어의 최소 단위로 </a:t>
            </a:r>
            <a:r>
              <a:rPr lang="en-US" altLang="ko-KR" dirty="0"/>
              <a:t>A</a:t>
            </a:r>
            <a:r>
              <a:rPr lang="ko-KR" altLang="en-US" dirty="0"/>
              <a:t>접점</a:t>
            </a:r>
            <a:r>
              <a:rPr lang="en-US" altLang="ko-KR" dirty="0"/>
              <a:t>, B</a:t>
            </a:r>
            <a:r>
              <a:rPr lang="ko-KR" altLang="en-US" dirty="0"/>
              <a:t>접점</a:t>
            </a:r>
            <a:r>
              <a:rPr lang="en-US" altLang="ko-KR" dirty="0"/>
              <a:t>, </a:t>
            </a:r>
            <a:r>
              <a:rPr lang="ko-KR" altLang="en-US" dirty="0"/>
              <a:t>출력 코일 등의 명령이 </a:t>
            </a:r>
            <a:r>
              <a:rPr lang="en-US" altLang="ko-KR" dirty="0"/>
              <a:t>1</a:t>
            </a:r>
            <a:r>
              <a:rPr lang="ko-KR" altLang="en-US" dirty="0"/>
              <a:t>스텝에 해당하는 명령이 고 기타 응용 명령어의 경우 하나의 명령어가 다수의 스텝을 점유합니다</a:t>
            </a:r>
            <a:r>
              <a:rPr lang="en-US" altLang="ko-KR" dirty="0"/>
              <a:t>. </a:t>
            </a:r>
            <a:br>
              <a:rPr lang="en-US" altLang="ko-KR" dirty="0"/>
            </a:br>
            <a:r>
              <a:rPr lang="ko-KR" altLang="en-US" dirty="0"/>
              <a:t>프로그램 용량 및 </a:t>
            </a:r>
            <a:r>
              <a:rPr lang="en-US" altLang="ko-KR" dirty="0"/>
              <a:t>CPU</a:t>
            </a:r>
            <a:r>
              <a:rPr lang="ko-KR" altLang="en-US" dirty="0"/>
              <a:t>속도를 표시하는 단위로 사용됩니다</a:t>
            </a:r>
            <a:r>
              <a:rPr lang="en-US" altLang="ko-KR" dirty="0"/>
              <a:t>. (</a:t>
            </a:r>
            <a:r>
              <a:rPr lang="ko-KR" altLang="en-US" dirty="0"/>
              <a:t>용량</a:t>
            </a:r>
            <a:r>
              <a:rPr lang="en-US" altLang="ko-KR" dirty="0"/>
              <a:t>: 30k step, </a:t>
            </a:r>
            <a:r>
              <a:rPr lang="ko-KR" altLang="en-US" dirty="0"/>
              <a:t>속도</a:t>
            </a:r>
            <a:r>
              <a:rPr lang="en-US" altLang="ko-KR" dirty="0"/>
              <a:t>: sec/step)</a:t>
            </a:r>
          </a:p>
          <a:p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스캔 타임</a:t>
            </a:r>
            <a:r>
              <a:rPr lang="en-US" altLang="ko-KR" dirty="0"/>
              <a:t>: </a:t>
            </a:r>
            <a:r>
              <a:rPr lang="ko-KR" altLang="en-US" dirty="0"/>
              <a:t>배웠던 내용이지만 다시</a:t>
            </a:r>
            <a:r>
              <a:rPr lang="ko-KR" altLang="en-US" baseline="0" dirty="0"/>
              <a:t> 한 번 짚고 넘어가자면 사용자 자성 프로그램의 </a:t>
            </a:r>
            <a:r>
              <a:rPr lang="en-US" altLang="ko-KR" baseline="0" dirty="0"/>
              <a:t>1</a:t>
            </a:r>
            <a:r>
              <a:rPr lang="ko-KR" altLang="en-US" baseline="0" dirty="0"/>
              <a:t>회 수행에 걸리는 시간을 의미</a:t>
            </a:r>
            <a:endParaRPr lang="en-US" altLang="ko-KR" baseline="0" dirty="0"/>
          </a:p>
          <a:p>
            <a:r>
              <a:rPr lang="ko-KR" altLang="en-US" dirty="0"/>
              <a:t>스텝 수가 많으면 스캔 타임이 증가함</a:t>
            </a:r>
            <a:endParaRPr lang="en-US" altLang="ko-KR" dirty="0"/>
          </a:p>
          <a:p>
            <a:r>
              <a:rPr lang="ko-KR" altLang="en-US" dirty="0" err="1"/>
              <a:t>파라미터</a:t>
            </a:r>
            <a:r>
              <a:rPr lang="en-US" altLang="ko-KR" dirty="0"/>
              <a:t>: </a:t>
            </a:r>
            <a:r>
              <a:rPr lang="ko-KR" altLang="en-US" dirty="0"/>
              <a:t>통신이나 시스템 환경 등을 지정한다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9791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cpu</a:t>
            </a:r>
            <a:r>
              <a:rPr lang="en-US" altLang="ko-KR" dirty="0"/>
              <a:t> </a:t>
            </a:r>
            <a:r>
              <a:rPr lang="ko-KR" altLang="en-US" dirty="0" err="1"/>
              <a:t>시리즈란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- </a:t>
            </a:r>
            <a:r>
              <a:rPr lang="ko-KR" altLang="en-US" dirty="0"/>
              <a:t>같은 </a:t>
            </a:r>
            <a:r>
              <a:rPr lang="ko-KR" altLang="en-US" dirty="0" err="1"/>
              <a:t>특징끼리</a:t>
            </a:r>
            <a:r>
              <a:rPr lang="ko-KR" altLang="en-US" dirty="0"/>
              <a:t> 모아둔 </a:t>
            </a:r>
            <a:r>
              <a:rPr lang="en-US" altLang="ko-KR" dirty="0"/>
              <a:t>CPU</a:t>
            </a:r>
            <a:r>
              <a:rPr lang="ko-KR" altLang="en-US" dirty="0"/>
              <a:t>의 커다란 </a:t>
            </a:r>
            <a:r>
              <a:rPr lang="ko-KR" altLang="en-US" dirty="0" err="1"/>
              <a:t>제품군을</a:t>
            </a:r>
            <a:r>
              <a:rPr lang="ko-KR" altLang="en-US" dirty="0"/>
              <a:t> 의미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시리즈별로</a:t>
            </a:r>
            <a:r>
              <a:rPr lang="ko-KR" altLang="en-US" dirty="0"/>
              <a:t> 각각 쓰임새</a:t>
            </a:r>
            <a:r>
              <a:rPr lang="en-US" altLang="ko-KR" dirty="0"/>
              <a:t>, </a:t>
            </a:r>
            <a:r>
              <a:rPr lang="ko-KR" altLang="en-US" dirty="0"/>
              <a:t>성능</a:t>
            </a:r>
            <a:r>
              <a:rPr lang="en-US" altLang="ko-KR" dirty="0"/>
              <a:t>, </a:t>
            </a:r>
            <a:r>
              <a:rPr lang="ko-KR" altLang="en-US" dirty="0"/>
              <a:t>사용방법이</a:t>
            </a:r>
            <a:r>
              <a:rPr lang="ko-KR" altLang="en-US" baseline="0" dirty="0"/>
              <a:t> 다름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XGT : </a:t>
            </a:r>
            <a:r>
              <a:rPr lang="ko-KR" altLang="en-US" baseline="0" dirty="0"/>
              <a:t>중대형 컨트롤러</a:t>
            </a:r>
            <a:r>
              <a:rPr lang="en-US" altLang="ko-KR" baseline="0" dirty="0"/>
              <a:t>/XGB : </a:t>
            </a:r>
            <a:r>
              <a:rPr lang="ko-KR" altLang="en-US" baseline="0" dirty="0"/>
              <a:t>소형 컨트롤러 </a:t>
            </a:r>
            <a:r>
              <a:rPr lang="en-US" altLang="ko-KR" baseline="0" dirty="0"/>
              <a:t>/XGS : </a:t>
            </a:r>
            <a:r>
              <a:rPr lang="ko-KR" altLang="en-US" baseline="0" dirty="0" err="1"/>
              <a:t>세이프티</a:t>
            </a:r>
            <a:r>
              <a:rPr lang="ko-KR" altLang="en-US" baseline="0" dirty="0"/>
              <a:t> 컨트롤러</a:t>
            </a:r>
            <a:r>
              <a:rPr lang="en-US" altLang="ko-KR" baseline="0" dirty="0"/>
              <a:t>/XGR : </a:t>
            </a:r>
            <a:r>
              <a:rPr lang="ko-KR" altLang="en-US" baseline="0" dirty="0"/>
              <a:t>이중화 </a:t>
            </a:r>
            <a:r>
              <a:rPr lang="en-US" altLang="ko-KR" baseline="0" dirty="0"/>
              <a:t>PLC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이중화</a:t>
            </a:r>
            <a:r>
              <a:rPr lang="en-US" altLang="ko-KR" baseline="0" dirty="0"/>
              <a:t>: </a:t>
            </a:r>
            <a:r>
              <a:rPr lang="ko-KR" altLang="en-US" baseline="0" dirty="0"/>
              <a:t>장비를 두 개 놓아서 한 장비가 다운되면 반대쪽 장비를 사용할 수 있게끔 하는 것</a:t>
            </a:r>
            <a:r>
              <a:rPr lang="en-US" altLang="ko-KR" baseline="0" dirty="0"/>
              <a:t>. </a:t>
            </a:r>
            <a:r>
              <a:rPr lang="ko-KR" altLang="en-US" baseline="0" dirty="0"/>
              <a:t>장비의 성능을 끌어올리기 위함 </a:t>
            </a:r>
            <a:r>
              <a:rPr lang="en-US" altLang="ko-KR" baseline="0" dirty="0"/>
              <a:t>+ </a:t>
            </a:r>
            <a:r>
              <a:rPr lang="ko-KR" altLang="en-US" b="1" baseline="0" dirty="0"/>
              <a:t>서비스 지속성 보장</a:t>
            </a:r>
            <a:endParaRPr lang="en-US" altLang="ko-KR" b="1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32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LD </a:t>
            </a:r>
            <a:r>
              <a:rPr lang="ko-KR" altLang="en-US" dirty="0"/>
              <a:t>그래픽 구성도의 왼쪽 끝과 오른쪽 끝에는 전원선 개념의 모선이 세로로 양쪽에 놓여 있게 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64040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altLang="ko-KR" dirty="0"/>
              <a:t>BOOL </a:t>
            </a:r>
            <a:r>
              <a:rPr lang="ko-KR" altLang="en-US" dirty="0"/>
              <a:t>변수</a:t>
            </a:r>
            <a:r>
              <a:rPr lang="en-US" altLang="ko-KR" dirty="0"/>
              <a:t>("***" </a:t>
            </a:r>
            <a:r>
              <a:rPr lang="ko-KR" altLang="en-US" dirty="0"/>
              <a:t>로 표시된 것</a:t>
            </a:r>
            <a:r>
              <a:rPr lang="en-US" altLang="ko-KR" dirty="0"/>
              <a:t>)</a:t>
            </a:r>
            <a:r>
              <a:rPr lang="ko-KR" altLang="en-US" dirty="0"/>
              <a:t>의 상태가 </a:t>
            </a:r>
            <a:r>
              <a:rPr lang="en-US" altLang="ko-KR" dirty="0"/>
              <a:t>On</a:t>
            </a:r>
            <a:r>
              <a:rPr lang="ko-KR" altLang="en-US" dirty="0"/>
              <a:t>일 때에는 왼쪽의 연결선 상태는 오른 쪽의 연결선으로 복사됩니다</a:t>
            </a:r>
            <a:r>
              <a:rPr lang="en-US" altLang="ko-KR" dirty="0"/>
              <a:t>. </a:t>
            </a:r>
            <a:r>
              <a:rPr lang="ko-KR" altLang="en-US" dirty="0"/>
              <a:t>그렇지 않 을 경우에는 오른쪽의 연결선 상 태가 </a:t>
            </a:r>
            <a:r>
              <a:rPr lang="en-US" altLang="ko-KR" dirty="0"/>
              <a:t>Off</a:t>
            </a:r>
            <a:r>
              <a:rPr lang="ko-KR" altLang="en-US" dirty="0"/>
              <a:t>입니다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BOOL </a:t>
            </a:r>
            <a:r>
              <a:rPr lang="ko-KR" altLang="en-US" dirty="0"/>
              <a:t>변수</a:t>
            </a:r>
            <a:r>
              <a:rPr lang="en-US" altLang="ko-KR" dirty="0"/>
              <a:t>("***" </a:t>
            </a:r>
            <a:r>
              <a:rPr lang="ko-KR" altLang="en-US" dirty="0"/>
              <a:t>로 표시된 것</a:t>
            </a:r>
            <a:r>
              <a:rPr lang="en-US" altLang="ko-KR" dirty="0"/>
              <a:t>)</a:t>
            </a:r>
            <a:r>
              <a:rPr lang="ko-KR" altLang="en-US" dirty="0"/>
              <a:t>의 상태가 </a:t>
            </a:r>
            <a:r>
              <a:rPr lang="en-US" altLang="ko-KR" dirty="0"/>
              <a:t>Off</a:t>
            </a:r>
            <a:r>
              <a:rPr lang="ko-KR" altLang="en-US" dirty="0"/>
              <a:t>일 때에는 왼쪽의 연결선 상태는 오른 쪽의 연결선으로 복사됩니다</a:t>
            </a:r>
            <a:r>
              <a:rPr lang="en-US" altLang="ko-KR" dirty="0"/>
              <a:t>. </a:t>
            </a:r>
            <a:r>
              <a:rPr lang="ko-KR" altLang="en-US" dirty="0"/>
              <a:t>그렇지 않 을 경우에는 오른쪽의 연결선 상태가 </a:t>
            </a:r>
            <a:r>
              <a:rPr lang="en-US" altLang="ko-KR" dirty="0"/>
              <a:t>Off </a:t>
            </a:r>
            <a:r>
              <a:rPr lang="ko-KR" altLang="en-US" dirty="0"/>
              <a:t>입니다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BOOL </a:t>
            </a:r>
            <a:r>
              <a:rPr lang="ko-KR" altLang="en-US" dirty="0"/>
              <a:t>변수</a:t>
            </a:r>
            <a:r>
              <a:rPr lang="en-US" altLang="ko-KR" dirty="0"/>
              <a:t>("***" </a:t>
            </a:r>
            <a:r>
              <a:rPr lang="ko-KR" altLang="en-US" dirty="0"/>
              <a:t>로 표시된 것</a:t>
            </a:r>
            <a:r>
              <a:rPr lang="en-US" altLang="ko-KR" dirty="0"/>
              <a:t>)</a:t>
            </a:r>
            <a:r>
              <a:rPr lang="ko-KR" altLang="en-US" dirty="0"/>
              <a:t>의 값이 전 스캔에서 </a:t>
            </a:r>
            <a:r>
              <a:rPr lang="en-US" altLang="ko-KR" dirty="0"/>
              <a:t>Off</a:t>
            </a:r>
            <a:r>
              <a:rPr lang="ko-KR" altLang="en-US" dirty="0"/>
              <a:t>였던 것이 현재 스캔에 서 </a:t>
            </a:r>
            <a:r>
              <a:rPr lang="en-US" altLang="ko-KR" dirty="0"/>
              <a:t>On</a:t>
            </a:r>
            <a:r>
              <a:rPr lang="ko-KR" altLang="en-US" dirty="0"/>
              <a:t>으로 되고</a:t>
            </a:r>
            <a:r>
              <a:rPr lang="en-US" altLang="ko-KR" dirty="0"/>
              <a:t>, </a:t>
            </a:r>
            <a:r>
              <a:rPr lang="ko-KR" altLang="en-US" dirty="0"/>
              <a:t>왼쪽 연결선 상태가 </a:t>
            </a:r>
            <a:r>
              <a:rPr lang="en-US" altLang="ko-KR" dirty="0"/>
              <a:t>On</a:t>
            </a:r>
            <a:r>
              <a:rPr lang="ko-KR" altLang="en-US" dirty="0"/>
              <a:t>되어 있는 경우에 한해서 오른쪽의 연결선 상태는 현재 스캔 동안에 </a:t>
            </a:r>
            <a:r>
              <a:rPr lang="en-US" altLang="ko-KR" dirty="0"/>
              <a:t>On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r>
              <a:rPr lang="en-US" altLang="ko-KR" dirty="0"/>
              <a:t>BOOL </a:t>
            </a:r>
            <a:r>
              <a:rPr lang="ko-KR" altLang="en-US" dirty="0"/>
              <a:t>변수</a:t>
            </a:r>
            <a:r>
              <a:rPr lang="en-US" altLang="ko-KR" dirty="0"/>
              <a:t>("***" </a:t>
            </a:r>
            <a:r>
              <a:rPr lang="ko-KR" altLang="en-US" dirty="0"/>
              <a:t>로 표시된 것</a:t>
            </a:r>
            <a:r>
              <a:rPr lang="en-US" altLang="ko-KR" dirty="0"/>
              <a:t>)</a:t>
            </a:r>
            <a:r>
              <a:rPr lang="ko-KR" altLang="en-US" dirty="0"/>
              <a:t>의 값이 전 스캔에서 </a:t>
            </a:r>
            <a:r>
              <a:rPr lang="en-US" altLang="ko-KR" dirty="0"/>
              <a:t>On</a:t>
            </a:r>
            <a:r>
              <a:rPr lang="ko-KR" altLang="en-US" dirty="0"/>
              <a:t>이었던 것이 현재 스캔 에서 </a:t>
            </a:r>
            <a:r>
              <a:rPr lang="en-US" altLang="ko-KR" dirty="0"/>
              <a:t>Off</a:t>
            </a:r>
            <a:r>
              <a:rPr lang="ko-KR" altLang="en-US" dirty="0"/>
              <a:t>되고 왼쪽 연결선 상태가 </a:t>
            </a:r>
            <a:r>
              <a:rPr lang="en-US" altLang="ko-KR" dirty="0"/>
              <a:t>On</a:t>
            </a:r>
            <a:r>
              <a:rPr lang="ko-KR" altLang="en-US" dirty="0"/>
              <a:t>되 어 있는 경우에 한해서 오른쪽의 연결 선 상태는 현재 스캔 동안에 </a:t>
            </a:r>
            <a:r>
              <a:rPr lang="en-US" altLang="ko-KR" dirty="0"/>
              <a:t>On</a:t>
            </a:r>
            <a:r>
              <a:rPr lang="ko-KR" altLang="en-US" dirty="0"/>
              <a:t>이 됩니다</a:t>
            </a:r>
            <a:r>
              <a:rPr lang="en-US" altLang="ko-KR" dirty="0"/>
              <a:t>.</a:t>
            </a:r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양 </a:t>
            </a:r>
            <a:r>
              <a:rPr lang="ko-KR" altLang="en-US" dirty="0" err="1"/>
              <a:t>변환검출</a:t>
            </a:r>
            <a:r>
              <a:rPr lang="ko-KR" altLang="en-US" dirty="0"/>
              <a:t> 접점 </a:t>
            </a:r>
            <a:r>
              <a:rPr lang="en-US" altLang="ko-KR" dirty="0"/>
              <a:t>: 0-&gt;1</a:t>
            </a:r>
            <a:r>
              <a:rPr lang="ko-KR" altLang="en-US" dirty="0"/>
              <a:t>로 되는 순간 </a:t>
            </a:r>
            <a:r>
              <a:rPr lang="en-US" altLang="ko-KR" dirty="0"/>
              <a:t>1</a:t>
            </a:r>
            <a:r>
              <a:rPr lang="ko-KR" altLang="en-US" dirty="0"/>
              <a:t>스캔동안 연결됨</a:t>
            </a:r>
            <a:r>
              <a:rPr lang="en-US" altLang="ko-KR" dirty="0"/>
              <a:t>, </a:t>
            </a:r>
            <a:r>
              <a:rPr lang="ko-KR" altLang="en-US" dirty="0"/>
              <a:t>마치 </a:t>
            </a:r>
            <a:r>
              <a:rPr lang="ko-KR" altLang="en-US"/>
              <a:t>버튼을 눌렀을 때 </a:t>
            </a:r>
            <a:r>
              <a:rPr lang="ko-KR" altLang="en-US" dirty="0"/>
              <a:t>처럼 동작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3636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797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코일은 왼쪽의 연결선의 상태 또는 상태 변환에 대한 처리 결과를 연관된 </a:t>
            </a:r>
            <a:r>
              <a:rPr lang="en-US" altLang="ko-KR" dirty="0"/>
              <a:t>BOOL </a:t>
            </a:r>
            <a:r>
              <a:rPr lang="ko-KR" altLang="en-US" dirty="0"/>
              <a:t>변수에 저장시킵니다</a:t>
            </a:r>
            <a:r>
              <a:rPr lang="en-US" altLang="ko-KR" dirty="0"/>
              <a:t>. </a:t>
            </a:r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/>
              <a:t>set</a:t>
            </a:r>
            <a:r>
              <a:rPr lang="en-US" altLang="ko-KR" baseline="0" dirty="0"/>
              <a:t> reset </a:t>
            </a:r>
            <a:r>
              <a:rPr lang="ko-KR" altLang="en-US" baseline="0" dirty="0"/>
              <a:t>말고는 접점과 개념 비슷함</a:t>
            </a:r>
            <a:endParaRPr lang="en-US" altLang="ko-KR" baseline="0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baseline="0" dirty="0" err="1"/>
              <a:t>양변환과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음변환</a:t>
            </a:r>
            <a:r>
              <a:rPr lang="ko-KR" altLang="en-US" baseline="0" dirty="0"/>
              <a:t> 모두 한 </a:t>
            </a:r>
            <a:r>
              <a:rPr lang="ko-KR" altLang="en-US" baseline="0" dirty="0" err="1"/>
              <a:t>스캔만</a:t>
            </a:r>
            <a:r>
              <a:rPr lang="ko-KR" altLang="en-US" baseline="0" dirty="0"/>
              <a:t> </a:t>
            </a:r>
            <a:r>
              <a:rPr lang="en-US" altLang="ko-KR" baseline="0" dirty="0"/>
              <a:t>ON</a:t>
            </a:r>
            <a:r>
              <a:rPr lang="ko-KR" altLang="en-US" baseline="0" dirty="0"/>
              <a:t>됨 </a:t>
            </a:r>
            <a:r>
              <a:rPr lang="en-US" altLang="ko-KR" baseline="0" dirty="0"/>
              <a:t>&gt; </a:t>
            </a:r>
            <a:r>
              <a:rPr lang="ko-KR" altLang="en-US" baseline="0" dirty="0"/>
              <a:t>대신 </a:t>
            </a:r>
            <a:r>
              <a:rPr lang="ko-KR" altLang="en-US" baseline="0" dirty="0" err="1"/>
              <a:t>양변환은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한스캔만</a:t>
            </a:r>
            <a:r>
              <a:rPr lang="ko-KR" altLang="en-US" baseline="0" dirty="0"/>
              <a:t> 반짝 전기가 통하는 것이고</a:t>
            </a:r>
            <a:r>
              <a:rPr lang="en-US" altLang="ko-KR" baseline="0" dirty="0"/>
              <a:t>(on</a:t>
            </a:r>
            <a:r>
              <a:rPr lang="ko-KR" altLang="en-US" baseline="0" dirty="0"/>
              <a:t>되면 전기가 통하니까</a:t>
            </a:r>
            <a:r>
              <a:rPr lang="en-US" altLang="ko-KR" baseline="0" dirty="0"/>
              <a:t>,)/ </a:t>
            </a:r>
            <a:r>
              <a:rPr lang="ko-KR" altLang="en-US" baseline="0" dirty="0"/>
              <a:t>음변환검출은 한 </a:t>
            </a:r>
            <a:r>
              <a:rPr lang="ko-KR" altLang="en-US" baseline="0" dirty="0" err="1"/>
              <a:t>스캔동안만</a:t>
            </a:r>
            <a:r>
              <a:rPr lang="ko-KR" altLang="en-US" baseline="0" dirty="0"/>
              <a:t> 반짝 전기가 </a:t>
            </a:r>
            <a:r>
              <a:rPr lang="ko-KR" altLang="en-US" baseline="0" dirty="0" err="1"/>
              <a:t>안통하는것</a:t>
            </a:r>
            <a:r>
              <a:rPr lang="ko-KR" altLang="en-US" baseline="0" dirty="0"/>
              <a:t> </a:t>
            </a:r>
            <a:r>
              <a:rPr lang="en-US" altLang="ko-KR" baseline="0" dirty="0"/>
              <a:t>(on</a:t>
            </a:r>
            <a:r>
              <a:rPr lang="ko-KR" altLang="en-US" baseline="0" dirty="0"/>
              <a:t>시에 전기 </a:t>
            </a:r>
            <a:r>
              <a:rPr lang="ko-KR" altLang="en-US" baseline="0" dirty="0" err="1"/>
              <a:t>안통하니까</a:t>
            </a:r>
            <a:r>
              <a:rPr lang="en-US" altLang="ko-KR" baseline="0" dirty="0"/>
              <a:t>.)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1376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9980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XGT</a:t>
            </a:r>
            <a:r>
              <a:rPr lang="ko-KR" altLang="en-US" dirty="0"/>
              <a:t>에도 </a:t>
            </a:r>
            <a:r>
              <a:rPr lang="en-US" altLang="ko-KR" dirty="0"/>
              <a:t>XGI, XGK</a:t>
            </a:r>
            <a:r>
              <a:rPr lang="ko-KR" altLang="en-US" dirty="0"/>
              <a:t>로 나뉘는데 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XGI</a:t>
            </a:r>
            <a:r>
              <a:rPr lang="ko-KR" altLang="en-US" baseline="0" dirty="0"/>
              <a:t>는 국제 표준 규격을 따르고</a:t>
            </a:r>
            <a:r>
              <a:rPr lang="en-US" altLang="ko-KR" baseline="0" dirty="0"/>
              <a:t>, XGK</a:t>
            </a:r>
            <a:r>
              <a:rPr lang="ko-KR" altLang="en-US" baseline="0" dirty="0"/>
              <a:t>는 </a:t>
            </a:r>
            <a:r>
              <a:rPr lang="ko-KR" altLang="en-US" baseline="0" dirty="0" err="1"/>
              <a:t>미쯔비시를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본따</a:t>
            </a:r>
            <a:r>
              <a:rPr lang="ko-KR" altLang="en-US" baseline="0" dirty="0"/>
              <a:t> 만든 방식</a:t>
            </a:r>
            <a:r>
              <a:rPr lang="en-US" altLang="ko-KR" baseline="0" dirty="0"/>
              <a:t>. CPU </a:t>
            </a:r>
            <a:r>
              <a:rPr lang="ko-KR" altLang="en-US" baseline="0" dirty="0"/>
              <a:t>처리 속도가 빠름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국제표준 규격을 따르는 </a:t>
            </a:r>
            <a:r>
              <a:rPr lang="en-US" altLang="ko-KR" baseline="0" dirty="0"/>
              <a:t>XGI</a:t>
            </a:r>
            <a:r>
              <a:rPr lang="ko-KR" altLang="en-US" baseline="0" dirty="0"/>
              <a:t>를 배워보겠습니다</a:t>
            </a:r>
            <a:r>
              <a:rPr lang="en-US" altLang="ko-KR" baseline="0" dirty="0"/>
              <a:t>… </a:t>
            </a:r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ko-KR" altLang="en-US" baseline="0" dirty="0"/>
              <a:t>국제 규격의 통신 프로토콜</a:t>
            </a:r>
            <a:r>
              <a:rPr lang="en-US" altLang="ko-KR" baseline="0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오픈 네트워크를 지향하여</a:t>
            </a:r>
            <a:r>
              <a:rPr lang="en-US" altLang="ko-KR" baseline="0" dirty="0"/>
              <a:t> </a:t>
            </a:r>
            <a:r>
              <a:rPr lang="ko-KR" altLang="en-US" baseline="0" dirty="0" err="1"/>
              <a:t>타기종</a:t>
            </a:r>
            <a:r>
              <a:rPr lang="en-US" altLang="ko-KR" baseline="0" dirty="0"/>
              <a:t>, </a:t>
            </a:r>
            <a:r>
              <a:rPr lang="ko-KR" altLang="en-US" baseline="0" dirty="0"/>
              <a:t>멀티 벤더 간의 통신 가능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상위 </a:t>
            </a:r>
            <a:r>
              <a:rPr lang="ko-KR" altLang="en-US" baseline="0" dirty="0" err="1"/>
              <a:t>네트위크로</a:t>
            </a:r>
            <a:r>
              <a:rPr lang="ko-KR" altLang="en-US" baseline="0" dirty="0"/>
              <a:t> </a:t>
            </a:r>
            <a:r>
              <a:rPr lang="ko-KR" altLang="en-US" baseline="0" dirty="0" err="1"/>
              <a:t>이더넷</a:t>
            </a:r>
            <a:r>
              <a:rPr lang="en-US" altLang="ko-KR" baseline="0" dirty="0"/>
              <a:t>(10Mbps) </a:t>
            </a:r>
            <a:r>
              <a:rPr lang="ko-KR" altLang="en-US" baseline="0" dirty="0"/>
              <a:t>채용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하위 네트워크로 </a:t>
            </a:r>
            <a:r>
              <a:rPr lang="en-US" altLang="ko-KR" dirty="0"/>
              <a:t>Fieldbus(1Mbps), Device net(500Kbps MAX.), </a:t>
            </a:r>
            <a:r>
              <a:rPr lang="en-US" altLang="ko-KR" dirty="0" err="1"/>
              <a:t>Profibus</a:t>
            </a:r>
            <a:r>
              <a:rPr lang="en-US" altLang="ko-KR" dirty="0"/>
              <a:t>-DP(12Mbps MAX.) </a:t>
            </a:r>
            <a:r>
              <a:rPr lang="ko-KR" altLang="en-US" dirty="0"/>
              <a:t>채용 </a:t>
            </a:r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894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en-US" altLang="ko-KR" dirty="0"/>
              <a:t>XGI</a:t>
            </a:r>
            <a:r>
              <a:rPr lang="ko-KR" altLang="en-US" dirty="0"/>
              <a:t>를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래더도</a:t>
            </a:r>
            <a:r>
              <a:rPr lang="ko-KR" altLang="en-US" dirty="0"/>
              <a:t> 흐름 자체는 똑같기 때문에 하나만 배우면 다른 것들은 쉽게 사용할 수 있을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50894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aseline="0" dirty="0" err="1"/>
              <a:t>래더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우리가 배울 것</a:t>
            </a:r>
            <a:endParaRPr lang="en-US" altLang="ko-KR" baseline="0" dirty="0"/>
          </a:p>
          <a:p>
            <a:r>
              <a:rPr lang="en-US" altLang="ko-KR" baseline="0" dirty="0"/>
              <a:t>FBD : </a:t>
            </a:r>
            <a:r>
              <a:rPr lang="ko-KR" altLang="en-US" baseline="0" dirty="0" err="1"/>
              <a:t>블록화한</a:t>
            </a:r>
            <a:r>
              <a:rPr lang="ko-KR" altLang="en-US" baseline="0" dirty="0"/>
              <a:t> 기능을 서로 연결하여 프로그램을 표현하는 언어</a:t>
            </a:r>
            <a:endParaRPr lang="en-US" altLang="ko-KR" baseline="0" dirty="0"/>
          </a:p>
          <a:p>
            <a:r>
              <a:rPr lang="en-US" altLang="ko-KR" baseline="0" dirty="0"/>
              <a:t>IL : </a:t>
            </a:r>
            <a:r>
              <a:rPr lang="ko-KR" altLang="en-US" baseline="0" dirty="0"/>
              <a:t>어셈블리 언어 형태의 언어</a:t>
            </a:r>
            <a:endParaRPr lang="en-US" altLang="ko-KR" baseline="0" dirty="0"/>
          </a:p>
          <a:p>
            <a:r>
              <a:rPr lang="en-US" altLang="ko-KR" baseline="0" dirty="0"/>
              <a:t>ST : </a:t>
            </a:r>
            <a:r>
              <a:rPr lang="ko-KR" altLang="en-US" baseline="0" dirty="0"/>
              <a:t>파스칼 형식의 고 수준 언어</a:t>
            </a:r>
            <a:endParaRPr lang="en-US" altLang="ko-KR" baseline="0" dirty="0"/>
          </a:p>
          <a:p>
            <a:r>
              <a:rPr lang="en-US" altLang="ko-KR" baseline="0" dirty="0"/>
              <a:t>SFC : </a:t>
            </a:r>
            <a:r>
              <a:rPr lang="ko-KR" altLang="en-US" baseline="0" dirty="0" err="1"/>
              <a:t>플로우</a:t>
            </a:r>
            <a:r>
              <a:rPr lang="ko-KR" altLang="en-US" baseline="0" dirty="0"/>
              <a:t> 차트의 유사한 형태로 순차적으로 전개되는 프로그램 전개 방식 </a:t>
            </a:r>
            <a:r>
              <a:rPr lang="en-US" altLang="ko-KR" baseline="0" dirty="0"/>
              <a:t>(sequential function chart)</a:t>
            </a:r>
          </a:p>
          <a:p>
            <a:endParaRPr lang="en-US" altLang="ko-KR" baseline="0" dirty="0"/>
          </a:p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5929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0785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일반 프로그래밍처럼 해당 </a:t>
            </a:r>
            <a:r>
              <a:rPr lang="ko-KR" altLang="en-US" dirty="0" err="1"/>
              <a:t>예약어를</a:t>
            </a:r>
            <a:r>
              <a:rPr lang="ko-KR" altLang="en-US" dirty="0"/>
              <a:t> 통해서 영문으로 </a:t>
            </a:r>
            <a:r>
              <a:rPr lang="ko-KR" altLang="en-US" dirty="0" err="1"/>
              <a:t>선언한는게</a:t>
            </a:r>
            <a:r>
              <a:rPr lang="ko-KR" altLang="en-US" dirty="0"/>
              <a:t> 아님</a:t>
            </a:r>
            <a:endParaRPr lang="en-US" altLang="ko-KR" dirty="0"/>
          </a:p>
          <a:p>
            <a:r>
              <a:rPr lang="en-US" altLang="ko-KR" dirty="0"/>
              <a:t>GUI </a:t>
            </a:r>
            <a:r>
              <a:rPr lang="ko-KR" altLang="en-US" dirty="0"/>
              <a:t>를 통해서 변수의 타입을 설정할 수 있음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44459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</a:t>
            </a:r>
            <a:r>
              <a:rPr lang="ko-KR" altLang="en-US" dirty="0"/>
              <a:t> 는 </a:t>
            </a:r>
            <a:r>
              <a:rPr lang="ko-KR" altLang="en-US" dirty="0" err="1"/>
              <a:t>익숙할테니</a:t>
            </a:r>
            <a:r>
              <a:rPr lang="ko-KR" altLang="en-US" dirty="0"/>
              <a:t> </a:t>
            </a:r>
            <a:r>
              <a:rPr lang="en-US" altLang="ko-KR" dirty="0"/>
              <a:t>real</a:t>
            </a:r>
            <a:r>
              <a:rPr lang="ko-KR" altLang="en-US" dirty="0"/>
              <a:t> 만 한 번 언급하기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19600B-A4EA-4DBC-A2C5-49E9F3E39124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83349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461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856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157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8805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299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860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92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5076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8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6296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1B1CD97-CBF9-4DB3-A557-41C3DDB94E8D}" type="datetimeFigureOut">
              <a:rPr lang="ko-KR" altLang="en-US" smtClean="0"/>
              <a:t>2024-08-08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073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B84E84-7955-4B01-99C8-D850D687EA0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6C13FF2-C80E-CEFF-5F7F-726DA155C735}"/>
              </a:ext>
            </a:extLst>
          </p:cNvPr>
          <p:cNvSpPr/>
          <p:nvPr userDrawn="1"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9900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Kim jung chul Gothic Bold" panose="020B0803000000000000" pitchFamily="50" charset="-127"/>
          <a:ea typeface="Kim jung chul Gothic Bold" panose="020B0803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Kim jung chul Gothic Regular" panose="020B0503000000000000" pitchFamily="50" charset="-127"/>
          <a:ea typeface="Kim jung chul Gothic Regular" panose="020B0503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6472" y="2752208"/>
            <a:ext cx="680406" cy="7620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</a:rPr>
              <a:t>    </a:t>
            </a:r>
            <a:r>
              <a:rPr lang="en-US" altLang="ko-KR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한컴 말랑말랑 Bold" panose="020F0803000000000000" pitchFamily="50" charset="-127"/>
                <a:ea typeface="한컴 말랑말랑 Bold" panose="020F0803000000000000" pitchFamily="50" charset="-127"/>
              </a:rPr>
              <a:t>x</a:t>
            </a:r>
            <a:endParaRPr lang="ko-KR" altLang="en-US" b="1" dirty="0">
              <a:solidFill>
                <a:schemeClr val="accent6">
                  <a:lumMod val="20000"/>
                  <a:lumOff val="80000"/>
                </a:schemeClr>
              </a:solidFill>
              <a:latin typeface="한컴 말랑말랑 Bold" panose="020F0803000000000000" pitchFamily="50" charset="-127"/>
              <a:ea typeface="한컴 말랑말랑 Bold" panose="020F0803000000000000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349" y="3874334"/>
            <a:ext cx="3021223" cy="4562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822" y="2742007"/>
            <a:ext cx="3116093" cy="97222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25BB32E-F478-83FC-570F-B68EBC0752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1085" y="2742007"/>
            <a:ext cx="3594242" cy="772201"/>
          </a:xfrm>
          <a:prstGeom prst="rect">
            <a:avLst/>
          </a:prstGeom>
        </p:spPr>
      </p:pic>
      <p:pic>
        <p:nvPicPr>
          <p:cNvPr id="8" name="그림 7" descr="스크린샷, 폰트, 그래픽이(가) 표시된 사진&#10;&#10;자동 생성된 설명">
            <a:extLst>
              <a:ext uri="{FF2B5EF4-FFF2-40B4-BE49-F238E27FC236}">
                <a16:creationId xmlns:a16="http://schemas.microsoft.com/office/drawing/2014/main" id="{E9FC1CBB-E378-8F4C-2552-F143BAC21AF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27" y="3729892"/>
            <a:ext cx="3893617" cy="816466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6C13FF2-C80E-CEFF-5F7F-726DA155C735}"/>
              </a:ext>
            </a:extLst>
          </p:cNvPr>
          <p:cNvSpPr/>
          <p:nvPr/>
        </p:nvSpPr>
        <p:spPr>
          <a:xfrm>
            <a:off x="0" y="6588312"/>
            <a:ext cx="12192000" cy="66937"/>
          </a:xfrm>
          <a:prstGeom prst="rect">
            <a:avLst/>
          </a:prstGeom>
          <a:solidFill>
            <a:srgbClr val="29D10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9D1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35925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</a:t>
            </a:r>
            <a:r>
              <a:rPr lang="en-US" altLang="ko-KR" dirty="0"/>
              <a:t>/</a:t>
            </a:r>
            <a:r>
              <a:rPr lang="ko-KR" altLang="en-US" dirty="0"/>
              <a:t>날짜</a:t>
            </a:r>
            <a:r>
              <a:rPr lang="en-US" altLang="ko-KR" dirty="0"/>
              <a:t>/</a:t>
            </a:r>
            <a:r>
              <a:rPr lang="ko-KR" altLang="en-US" dirty="0"/>
              <a:t>문자열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TIME</a:t>
            </a:r>
          </a:p>
          <a:p>
            <a:endParaRPr lang="en-US" altLang="ko-KR" dirty="0"/>
          </a:p>
          <a:p>
            <a:r>
              <a:rPr lang="en-US" altLang="ko-KR" dirty="0"/>
              <a:t>DATE</a:t>
            </a:r>
          </a:p>
          <a:p>
            <a:r>
              <a:rPr lang="en-US" altLang="ko-KR" dirty="0"/>
              <a:t>TIME_OF_DATE</a:t>
            </a:r>
          </a:p>
          <a:p>
            <a:r>
              <a:rPr lang="en-US" altLang="ko-KR" dirty="0"/>
              <a:t>DATE_AND_TIME</a:t>
            </a:r>
          </a:p>
          <a:p>
            <a:endParaRPr lang="en-US" altLang="ko-KR" dirty="0"/>
          </a:p>
          <a:p>
            <a:r>
              <a:rPr lang="en-US" altLang="ko-KR" dirty="0"/>
              <a:t>STRING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03233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비트 상태 </a:t>
            </a:r>
            <a:r>
              <a:rPr lang="en-US" altLang="ko-KR" dirty="0">
                <a:solidFill>
                  <a:schemeClr val="accent4"/>
                </a:solidFill>
              </a:rPr>
              <a:t>*</a:t>
            </a:r>
            <a:endParaRPr lang="ko-KR" altLang="en-US" dirty="0">
              <a:solidFill>
                <a:schemeClr val="accent4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BOOL</a:t>
            </a:r>
          </a:p>
          <a:p>
            <a:r>
              <a:rPr lang="en-US" altLang="ko-KR" dirty="0"/>
              <a:t>BYTE</a:t>
            </a:r>
          </a:p>
          <a:p>
            <a:r>
              <a:rPr lang="en-US" altLang="ko-KR" dirty="0"/>
              <a:t>WORD</a:t>
            </a:r>
          </a:p>
          <a:p>
            <a:r>
              <a:rPr lang="en-US" altLang="ko-KR" dirty="0"/>
              <a:t>DWORD</a:t>
            </a:r>
          </a:p>
          <a:p>
            <a:r>
              <a:rPr lang="en-US" altLang="ko-KR" dirty="0"/>
              <a:t>LWORD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40728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PLC </a:t>
            </a:r>
            <a:r>
              <a:rPr lang="ko-KR" altLang="en-US" sz="6600" dirty="0"/>
              <a:t>변수</a:t>
            </a:r>
          </a:p>
        </p:txBody>
      </p:sp>
    </p:spTree>
    <p:extLst>
      <p:ext uri="{BB962C8B-B14F-4D97-AF65-F5344CB8AC3E}">
        <p14:creationId xmlns:p14="http://schemas.microsoft.com/office/powerpoint/2010/main" val="3916327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CB1A5B-3B3E-696F-F23C-0444434E7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LD </a:t>
            </a:r>
            <a:r>
              <a:rPr lang="ko-KR" altLang="en-US" dirty="0"/>
              <a:t>프로그래밍 </a:t>
            </a:r>
            <a:r>
              <a:rPr lang="en-US" altLang="ko-KR" dirty="0"/>
              <a:t>- </a:t>
            </a:r>
            <a:r>
              <a:rPr lang="ko-KR" altLang="en-US" dirty="0"/>
              <a:t>변수의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700C12-5A05-63DC-7667-AB13D536D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sz="3200" b="1" dirty="0"/>
              <a:t>로컬 변수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en-US" altLang="ko-KR" sz="2800" dirty="0"/>
              <a:t>C++</a:t>
            </a:r>
            <a:r>
              <a:rPr lang="ko-KR" altLang="en-US" sz="2800" dirty="0"/>
              <a:t>과 같은 프로그래밍 언어에서 사용하는 변수와 비슷함</a:t>
            </a:r>
            <a:endParaRPr lang="en-US" altLang="ko-KR" sz="2800" dirty="0"/>
          </a:p>
          <a:p>
            <a:r>
              <a:rPr lang="ko-KR" altLang="en-US" sz="3200" b="1" dirty="0"/>
              <a:t>글로벌 변수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en-US" altLang="ko-KR" sz="2800" dirty="0"/>
              <a:t>C++</a:t>
            </a:r>
            <a:r>
              <a:rPr lang="ko-KR" altLang="en-US" sz="2800" dirty="0"/>
              <a:t>의 글로벌 변수와 같이 여러 </a:t>
            </a:r>
            <a:r>
              <a:rPr lang="en-US" altLang="ko-KR" sz="2800" dirty="0"/>
              <a:t>LD </a:t>
            </a:r>
            <a:r>
              <a:rPr lang="ko-KR" altLang="en-US" sz="2800" dirty="0"/>
              <a:t>프로그램에 걸쳐 공유되는 변수</a:t>
            </a:r>
            <a:endParaRPr lang="en-US" altLang="ko-KR" sz="2800" dirty="0"/>
          </a:p>
          <a:p>
            <a:r>
              <a:rPr lang="ko-KR" altLang="en-US" sz="3200" b="1" dirty="0"/>
              <a:t>직접변수 설명문</a:t>
            </a:r>
            <a:endParaRPr lang="en-US" altLang="ko-KR" sz="3200" b="1" dirty="0"/>
          </a:p>
          <a:p>
            <a:pPr lvl="1">
              <a:spcAft>
                <a:spcPts val="1200"/>
              </a:spcAft>
            </a:pPr>
            <a:r>
              <a:rPr lang="ko-KR" altLang="en-US" sz="2800" dirty="0"/>
              <a:t>메모리 주소를 직접 작성하여 사용하는 변수</a:t>
            </a:r>
            <a:endParaRPr lang="en-US" altLang="ko-KR" sz="2800" dirty="0"/>
          </a:p>
          <a:p>
            <a:r>
              <a:rPr lang="ko-KR" altLang="en-US" sz="3200" b="1" dirty="0"/>
              <a:t>플래그</a:t>
            </a:r>
            <a:endParaRPr lang="en-US" altLang="ko-KR" sz="3200" b="1" dirty="0"/>
          </a:p>
          <a:p>
            <a:pPr lvl="1"/>
            <a:r>
              <a:rPr lang="ko-KR" altLang="en-US" sz="2800" dirty="0"/>
              <a:t>시스템에 의해 미리 선언되어 있는 변수 </a:t>
            </a:r>
            <a:r>
              <a:rPr lang="en-US" altLang="ko-KR" sz="2800" dirty="0"/>
              <a:t>(</a:t>
            </a:r>
            <a:r>
              <a:rPr lang="ko-KR" altLang="en-US" sz="2800" dirty="0"/>
              <a:t>시간</a:t>
            </a:r>
            <a:r>
              <a:rPr lang="en-US" altLang="ko-KR" sz="2800" dirty="0"/>
              <a:t>, </a:t>
            </a:r>
            <a:r>
              <a:rPr lang="ko-KR" altLang="en-US" sz="2800" dirty="0"/>
              <a:t>통신</a:t>
            </a:r>
            <a:r>
              <a:rPr lang="en-US" altLang="ko-KR" sz="2800" dirty="0"/>
              <a:t> </a:t>
            </a:r>
            <a:r>
              <a:rPr lang="ko-KR" altLang="en-US" sz="2800" dirty="0"/>
              <a:t>등</a:t>
            </a:r>
            <a:r>
              <a:rPr lang="en-US" altLang="ko-KR" sz="2800" dirty="0"/>
              <a:t>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75104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직접 변수</a:t>
            </a:r>
            <a:endParaRPr lang="en-US" altLang="ko-KR" sz="3200" dirty="0"/>
          </a:p>
          <a:p>
            <a:pPr lvl="1"/>
            <a:r>
              <a:rPr lang="en-US" altLang="ko-KR" sz="2800" dirty="0"/>
              <a:t>PLC</a:t>
            </a:r>
            <a:r>
              <a:rPr lang="ko-KR" altLang="en-US" sz="2800" dirty="0"/>
              <a:t>의 입출력 또는 기억 장소에 대해서 직접적으로 표현하는 것 </a:t>
            </a:r>
            <a:r>
              <a:rPr lang="en-US" altLang="ko-KR" sz="2800" dirty="0"/>
              <a:t>(</a:t>
            </a:r>
            <a:r>
              <a:rPr lang="ko-KR" altLang="en-US" sz="2800" dirty="0"/>
              <a:t>기본 제공</a:t>
            </a:r>
            <a:r>
              <a:rPr lang="en-US" altLang="ko-KR" sz="2800" dirty="0"/>
              <a:t>)</a:t>
            </a:r>
          </a:p>
          <a:p>
            <a:pPr lvl="1"/>
            <a:r>
              <a:rPr lang="ko-KR" altLang="en-US" sz="2800" dirty="0"/>
              <a:t>이미 지정된 식별자와 주소가 있기 때문에 변수 선언이 필요 없음</a:t>
            </a:r>
            <a:endParaRPr lang="en-US" altLang="ko-KR" sz="2800" dirty="0"/>
          </a:p>
          <a:p>
            <a:pPr lvl="1"/>
            <a:endParaRPr lang="en-US" altLang="ko-KR" sz="2800" dirty="0"/>
          </a:p>
          <a:p>
            <a:r>
              <a:rPr lang="ko-KR" altLang="en-US" sz="3200" dirty="0" err="1"/>
              <a:t>심볼릭</a:t>
            </a:r>
            <a:r>
              <a:rPr lang="ko-KR" altLang="en-US" sz="3200" dirty="0"/>
              <a:t> 변수</a:t>
            </a:r>
            <a:endParaRPr lang="en-US" altLang="ko-KR" sz="3200" dirty="0"/>
          </a:p>
          <a:p>
            <a:pPr lvl="1"/>
            <a:r>
              <a:rPr lang="ko-KR" altLang="en-US" sz="2800" dirty="0"/>
              <a:t>사용자가 이름을 직접 지어주는 변수</a:t>
            </a:r>
            <a:endParaRPr lang="en-US" altLang="ko-KR" sz="2800" dirty="0"/>
          </a:p>
          <a:p>
            <a:pPr lvl="1"/>
            <a:r>
              <a:rPr lang="ko-KR" altLang="en-US" sz="2800" dirty="0"/>
              <a:t>변수 선언 필요</a:t>
            </a:r>
          </a:p>
        </p:txBody>
      </p:sp>
    </p:spTree>
    <p:extLst>
      <p:ext uri="{BB962C8B-B14F-4D97-AF65-F5344CB8AC3E}">
        <p14:creationId xmlns:p14="http://schemas.microsoft.com/office/powerpoint/2010/main" val="39319831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 err="1"/>
              <a:t>심볼릭</a:t>
            </a:r>
            <a:r>
              <a:rPr lang="en-US" altLang="ko-KR" dirty="0"/>
              <a:t>(Symbolic)</a:t>
            </a:r>
            <a:r>
              <a:rPr lang="ko-KR" altLang="en-US" dirty="0"/>
              <a:t>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사용자가 선언해서 사용하는 변수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변수 이름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형</a:t>
            </a:r>
            <a:r>
              <a:rPr lang="en-US" altLang="ko-KR" dirty="0"/>
              <a:t>(data type)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메모리 주소를 할당해서 사용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8832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규칙</a:t>
            </a:r>
            <a:r>
              <a:rPr lang="en-US" altLang="ko-KR" dirty="0"/>
              <a:t>:</a:t>
            </a:r>
            <a:r>
              <a:rPr lang="ko-KR" altLang="en-US" dirty="0" err="1"/>
              <a:t>심볼릭</a:t>
            </a:r>
            <a:r>
              <a:rPr lang="ko-KR" altLang="en-US" dirty="0"/>
              <a:t>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문자나 밑줄 문자</a:t>
            </a:r>
            <a:r>
              <a:rPr lang="en-US" altLang="ko-KR" dirty="0"/>
              <a:t>(_)</a:t>
            </a:r>
            <a:r>
              <a:rPr lang="ko-KR" altLang="en-US" dirty="0"/>
              <a:t>로 시작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시작 문자 이후로는 문자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밑줄 문자</a:t>
            </a:r>
            <a:r>
              <a:rPr lang="en-US" altLang="ko-KR" dirty="0"/>
              <a:t>(‘_’)</a:t>
            </a:r>
            <a:r>
              <a:rPr lang="ko-KR" altLang="en-US" dirty="0"/>
              <a:t> 조합으로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빈 칸</a:t>
            </a:r>
            <a:r>
              <a:rPr lang="en-US" altLang="ko-KR" dirty="0"/>
              <a:t>(Space)</a:t>
            </a:r>
            <a:r>
              <a:rPr lang="ko-KR" altLang="en-US" dirty="0"/>
              <a:t> 포함 </a:t>
            </a:r>
            <a:r>
              <a:rPr lang="en-US" altLang="ko-KR" dirty="0"/>
              <a:t>X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문자는 한자</a:t>
            </a:r>
            <a:r>
              <a:rPr lang="en-US" altLang="ko-KR" dirty="0"/>
              <a:t>, </a:t>
            </a:r>
            <a:r>
              <a:rPr lang="ko-KR" altLang="en-US" dirty="0"/>
              <a:t>영문</a:t>
            </a:r>
            <a:r>
              <a:rPr lang="en-US" altLang="ko-KR" dirty="0"/>
              <a:t>, </a:t>
            </a:r>
            <a:r>
              <a:rPr lang="ko-KR" altLang="en-US" dirty="0"/>
              <a:t>한글 모두 제한이 없습니다</a:t>
            </a:r>
            <a:r>
              <a:rPr lang="en-US" altLang="ko-KR" dirty="0"/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영어일 경우 대</a:t>
            </a:r>
            <a:r>
              <a:rPr lang="en-US" altLang="ko-KR" dirty="0"/>
              <a:t>·</a:t>
            </a:r>
            <a:r>
              <a:rPr lang="ko-KR" altLang="en-US" dirty="0"/>
              <a:t>소문자 구별하지 않고 같은 </a:t>
            </a:r>
            <a:r>
              <a:rPr lang="ko-KR" altLang="en-US" dirty="0" err="1"/>
              <a:t>문자면</a:t>
            </a:r>
            <a:r>
              <a:rPr lang="ko-KR" altLang="en-US" dirty="0"/>
              <a:t> 같은 변수로 인식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241007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퍼센트 기호</a:t>
            </a:r>
            <a:r>
              <a:rPr lang="en-US" altLang="ko-KR" dirty="0"/>
              <a:t>(%) </a:t>
            </a:r>
            <a:r>
              <a:rPr lang="ko-KR" altLang="en-US" dirty="0"/>
              <a:t>로 시작하고 </a:t>
            </a:r>
            <a:r>
              <a:rPr lang="ko-KR" altLang="en-US" b="1" dirty="0"/>
              <a:t>위치 </a:t>
            </a:r>
            <a:r>
              <a:rPr lang="ko-KR" altLang="en-US" b="1" dirty="0" err="1"/>
              <a:t>접두어</a:t>
            </a:r>
            <a:r>
              <a:rPr lang="en-US" altLang="ko-KR" dirty="0"/>
              <a:t>, </a:t>
            </a:r>
            <a:r>
              <a:rPr lang="ko-KR" altLang="en-US" b="1" dirty="0"/>
              <a:t>크기 </a:t>
            </a:r>
            <a:r>
              <a:rPr lang="ko-KR" altLang="en-US" b="1" dirty="0" err="1"/>
              <a:t>접두어</a:t>
            </a:r>
            <a:r>
              <a:rPr lang="ko-KR" altLang="en-US" dirty="0" err="1"/>
              <a:t>와</a:t>
            </a:r>
            <a:r>
              <a:rPr lang="ko-KR" altLang="en-US" dirty="0"/>
              <a:t> 숫자들로 구성됨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sz="1800" dirty="0">
              <a:solidFill>
                <a:schemeClr val="accent1"/>
              </a:solidFill>
            </a:endParaRP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469765"/>
              </p:ext>
            </p:extLst>
          </p:nvPr>
        </p:nvGraphicFramePr>
        <p:xfrm>
          <a:off x="1228434" y="3659013"/>
          <a:ext cx="9162474" cy="251795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634511">
                  <a:extLst>
                    <a:ext uri="{9D8B030D-6E8A-4147-A177-3AD203B41FA5}">
                      <a16:colId xmlns:a16="http://schemas.microsoft.com/office/drawing/2014/main" val="4198411870"/>
                    </a:ext>
                  </a:extLst>
                </a:gridCol>
                <a:gridCol w="5527963">
                  <a:extLst>
                    <a:ext uri="{9D8B030D-6E8A-4147-A177-3AD203B41FA5}">
                      <a16:colId xmlns:a16="http://schemas.microsoft.com/office/drawing/2014/main" val="1829584646"/>
                    </a:ext>
                  </a:extLst>
                </a:gridCol>
              </a:tblGrid>
              <a:tr h="34455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사용 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4064822"/>
                  </a:ext>
                </a:extLst>
              </a:tr>
              <a:tr h="455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입력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%IX0.0.0,</a:t>
                      </a:r>
                      <a:r>
                        <a:rPr lang="en-US" altLang="ko-KR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%IB0.0.1, %IW0.0.1, %ID0.0.0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5543238"/>
                  </a:ext>
                </a:extLst>
              </a:tr>
              <a:tr h="7860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출력 변수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%QX0.1.0, %QB0.1.1, %QW0.1.1, %QD0.1.0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18654415"/>
                  </a:ext>
                </a:extLst>
              </a:tr>
              <a:tr h="45539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내부 메모리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%MX100, %MB50, %MW100, %MD100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1026792"/>
                  </a:ext>
                </a:extLst>
              </a:tr>
              <a:tr h="45539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%MB50.3, %MW100.10, %MD100.31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302611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228434" y="3294702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/>
                </a:solidFill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※</a:t>
            </a:r>
            <a:r>
              <a:rPr lang="ko-KR" altLang="en-US" dirty="0">
                <a:solidFill>
                  <a:schemeClr val="accent1"/>
                </a:solidFill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사용 예시</a:t>
            </a:r>
            <a:endParaRPr lang="en-US" altLang="ko-KR" dirty="0">
              <a:solidFill>
                <a:schemeClr val="accent1"/>
              </a:solidFill>
              <a:latin typeface="Kim jung chul Gothic Light" panose="020B0303000000000000" pitchFamily="50" charset="-127"/>
              <a:ea typeface="Kim jung chul Gothic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1574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입출력 메모리 할당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① 위치 </a:t>
            </a:r>
            <a:r>
              <a:rPr lang="ko-KR" altLang="en-US" dirty="0" err="1"/>
              <a:t>접두어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위의 예시에 있는 </a:t>
            </a:r>
            <a:r>
              <a:rPr lang="en-US" altLang="ko-KR" dirty="0"/>
              <a:t>%IX0.0.0 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입력 위치에 대한 변수의 표현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만약 출력 위치에 대한 변수를 표현하고 싶다면 </a:t>
            </a:r>
            <a:r>
              <a:rPr lang="en-US" altLang="ko-KR" dirty="0">
                <a:solidFill>
                  <a:srgbClr val="00B050"/>
                </a:solidFill>
              </a:rPr>
              <a:t>%QX0.0.0</a:t>
            </a:r>
            <a:r>
              <a:rPr lang="en-US" altLang="ko-KR" dirty="0"/>
              <a:t> </a:t>
            </a:r>
            <a:r>
              <a:rPr lang="ko-KR" altLang="en-US" dirty="0"/>
              <a:t>이라고 표현할 수 있겠지요</a:t>
            </a:r>
            <a:r>
              <a:rPr lang="en-US" altLang="ko-KR" dirty="0"/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44744" y="1597016"/>
            <a:ext cx="38090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% </a:t>
            </a:r>
            <a:r>
              <a:rPr lang="en-US" altLang="ko-KR" sz="4000" u="sng" dirty="0">
                <a:solidFill>
                  <a:srgbClr val="00B050"/>
                </a:solidFill>
              </a:rPr>
              <a:t>I</a:t>
            </a:r>
            <a:r>
              <a:rPr lang="en-US" altLang="ko-KR" sz="4000" dirty="0"/>
              <a:t>  </a:t>
            </a:r>
            <a:r>
              <a:rPr lang="en-US" altLang="ko-KR" sz="4000" u="sng" dirty="0"/>
              <a:t>X</a:t>
            </a:r>
            <a:r>
              <a:rPr lang="en-US" altLang="ko-KR" sz="4000" dirty="0"/>
              <a:t>  </a:t>
            </a:r>
            <a:r>
              <a:rPr lang="en-US" altLang="ko-KR" sz="4000" u="sng" dirty="0"/>
              <a:t>0</a:t>
            </a:r>
            <a:r>
              <a:rPr lang="en-US" altLang="ko-KR" sz="4000" dirty="0"/>
              <a:t> . </a:t>
            </a:r>
            <a:r>
              <a:rPr lang="en-US" altLang="ko-KR" sz="4000" u="sng" dirty="0"/>
              <a:t>0</a:t>
            </a:r>
            <a:r>
              <a:rPr lang="en-US" altLang="ko-KR" sz="4000" dirty="0"/>
              <a:t> . </a:t>
            </a:r>
            <a:r>
              <a:rPr lang="en-US" altLang="ko-KR" sz="4000" u="sng" dirty="0"/>
              <a:t>0</a:t>
            </a:r>
          </a:p>
          <a:p>
            <a:r>
              <a:rPr lang="ko-KR" altLang="en-US" sz="3000" dirty="0"/>
              <a:t>   </a:t>
            </a:r>
            <a:r>
              <a:rPr lang="ko-KR" altLang="en-US" sz="2400" dirty="0"/>
              <a:t> </a:t>
            </a:r>
            <a:r>
              <a:rPr lang="ko-KR" altLang="en-US" sz="2800" dirty="0">
                <a:solidFill>
                  <a:srgbClr val="00B050"/>
                </a:solidFill>
              </a:rPr>
              <a:t>①</a:t>
            </a:r>
            <a:r>
              <a:rPr lang="ko-KR" altLang="en-US" sz="2800" dirty="0"/>
              <a:t>  ② </a:t>
            </a:r>
            <a:r>
              <a:rPr lang="ko-KR" altLang="en-US" sz="2000" dirty="0"/>
              <a:t> </a:t>
            </a:r>
            <a:r>
              <a:rPr lang="ko-KR" altLang="en-US" sz="1100" dirty="0"/>
              <a:t> </a:t>
            </a:r>
            <a:r>
              <a:rPr lang="ko-KR" altLang="en-US" sz="2800" dirty="0"/>
              <a:t>③   ④  </a:t>
            </a:r>
            <a:r>
              <a:rPr lang="ko-KR" altLang="en-US" dirty="0"/>
              <a:t>  </a:t>
            </a:r>
            <a:r>
              <a:rPr lang="ko-KR" altLang="en-US" sz="2800" dirty="0"/>
              <a:t>⑤</a:t>
            </a:r>
            <a:endParaRPr lang="en-US" altLang="ko-KR" sz="2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2818196"/>
              </p:ext>
            </p:extLst>
          </p:nvPr>
        </p:nvGraphicFramePr>
        <p:xfrm>
          <a:off x="1616363" y="2766567"/>
          <a:ext cx="7264401" cy="1639179"/>
        </p:xfrm>
        <a:graphic>
          <a:graphicData uri="http://schemas.openxmlformats.org/drawingml/2006/table">
            <a:tbl>
              <a:tblPr firstRow="1" bandRow="1">
                <a:tableStyleId>{AF606853-7671-496A-8E4F-DF71F8EC918B}</a:tableStyleId>
              </a:tblPr>
              <a:tblGrid>
                <a:gridCol w="2232979">
                  <a:extLst>
                    <a:ext uri="{9D8B030D-6E8A-4147-A177-3AD203B41FA5}">
                      <a16:colId xmlns:a16="http://schemas.microsoft.com/office/drawing/2014/main" val="9307185"/>
                    </a:ext>
                  </a:extLst>
                </a:gridCol>
                <a:gridCol w="5031422">
                  <a:extLst>
                    <a:ext uri="{9D8B030D-6E8A-4147-A177-3AD203B41FA5}">
                      <a16:colId xmlns:a16="http://schemas.microsoft.com/office/drawing/2014/main" val="41124371"/>
                    </a:ext>
                  </a:extLst>
                </a:gridCol>
              </a:tblGrid>
              <a:tr h="444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접두어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096196"/>
                  </a:ext>
                </a:extLst>
              </a:tr>
              <a:tr h="5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I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입력 위치 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(Input Location)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74073"/>
                  </a:ext>
                </a:extLst>
              </a:tr>
              <a:tr h="5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Q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출력 위치 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(Output Location)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5518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681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입출력 메모리 할당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② 크기 </a:t>
            </a:r>
            <a:r>
              <a:rPr lang="ko-KR" altLang="en-US" dirty="0" err="1"/>
              <a:t>접두어</a:t>
            </a: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44744" y="1597017"/>
            <a:ext cx="380905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% </a:t>
            </a:r>
            <a:r>
              <a:rPr lang="en-US" altLang="ko-KR" sz="4000" u="sng" dirty="0"/>
              <a:t>I</a:t>
            </a:r>
            <a:r>
              <a:rPr lang="en-US" altLang="ko-KR" sz="4000" dirty="0"/>
              <a:t>  </a:t>
            </a:r>
            <a:r>
              <a:rPr lang="en-US" altLang="ko-KR" sz="4000" u="sng" dirty="0">
                <a:solidFill>
                  <a:srgbClr val="00B050"/>
                </a:solidFill>
              </a:rPr>
              <a:t>X</a:t>
            </a:r>
            <a:r>
              <a:rPr lang="en-US" altLang="ko-KR" sz="4000" dirty="0"/>
              <a:t>  </a:t>
            </a:r>
            <a:r>
              <a:rPr lang="en-US" altLang="ko-KR" sz="4000" u="sng" dirty="0"/>
              <a:t>0</a:t>
            </a:r>
            <a:r>
              <a:rPr lang="en-US" altLang="ko-KR" sz="4000" dirty="0"/>
              <a:t> . </a:t>
            </a:r>
            <a:r>
              <a:rPr lang="en-US" altLang="ko-KR" sz="4000" u="sng" dirty="0"/>
              <a:t>0</a:t>
            </a:r>
            <a:r>
              <a:rPr lang="en-US" altLang="ko-KR" sz="4000" dirty="0"/>
              <a:t> . </a:t>
            </a:r>
            <a:r>
              <a:rPr lang="en-US" altLang="ko-KR" sz="4000" u="sng" dirty="0"/>
              <a:t>0</a:t>
            </a:r>
          </a:p>
          <a:p>
            <a:r>
              <a:rPr lang="ko-KR" altLang="en-US" sz="3000" dirty="0"/>
              <a:t>   </a:t>
            </a:r>
            <a:r>
              <a:rPr lang="ko-KR" altLang="en-US" sz="2400" dirty="0"/>
              <a:t> </a:t>
            </a:r>
            <a:r>
              <a:rPr lang="ko-KR" altLang="en-US" sz="2800" dirty="0"/>
              <a:t>①  </a:t>
            </a:r>
            <a:r>
              <a:rPr lang="ko-KR" altLang="en-US" sz="2800" dirty="0">
                <a:solidFill>
                  <a:srgbClr val="00B050"/>
                </a:solidFill>
              </a:rPr>
              <a:t>②</a:t>
            </a:r>
            <a:r>
              <a:rPr lang="ko-KR" altLang="en-US" sz="2800" dirty="0"/>
              <a:t> </a:t>
            </a:r>
            <a:r>
              <a:rPr lang="ko-KR" altLang="en-US" sz="2000" dirty="0"/>
              <a:t> </a:t>
            </a:r>
            <a:r>
              <a:rPr lang="ko-KR" altLang="en-US" sz="1100" dirty="0"/>
              <a:t> </a:t>
            </a:r>
            <a:r>
              <a:rPr lang="ko-KR" altLang="en-US" sz="2800" dirty="0"/>
              <a:t>③   ④  </a:t>
            </a:r>
            <a:r>
              <a:rPr lang="ko-KR" altLang="en-US" dirty="0"/>
              <a:t>  </a:t>
            </a:r>
            <a:r>
              <a:rPr lang="ko-KR" altLang="en-US" sz="2800" dirty="0"/>
              <a:t>⑤</a:t>
            </a:r>
            <a:endParaRPr lang="en-US" altLang="ko-KR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5222275"/>
              </p:ext>
            </p:extLst>
          </p:nvPr>
        </p:nvGraphicFramePr>
        <p:xfrm>
          <a:off x="1477818" y="2766568"/>
          <a:ext cx="7416800" cy="260271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33807">
                  <a:extLst>
                    <a:ext uri="{9D8B030D-6E8A-4147-A177-3AD203B41FA5}">
                      <a16:colId xmlns:a16="http://schemas.microsoft.com/office/drawing/2014/main" val="3833296191"/>
                    </a:ext>
                  </a:extLst>
                </a:gridCol>
                <a:gridCol w="4782993">
                  <a:extLst>
                    <a:ext uri="{9D8B030D-6E8A-4147-A177-3AD203B41FA5}">
                      <a16:colId xmlns:a16="http://schemas.microsoft.com/office/drawing/2014/main" val="1968185329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접두어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8538200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X(or</a:t>
                      </a:r>
                      <a:r>
                        <a:rPr lang="en-US" altLang="ko-KR" sz="2000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None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17101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B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바이트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(8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974470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W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워드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(16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755991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D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더블 워드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(32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715124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L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롱 워드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(64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26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005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PLC CPU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4948043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입출력 메모리 할당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&amp; </a:t>
            </a:r>
            <a:r>
              <a:rPr lang="ko-KR" altLang="en-US" dirty="0"/>
              <a:t>④ 베이스 번호와 슬롯 번호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베이스와 슬롯 번호는 </a:t>
            </a:r>
            <a:r>
              <a:rPr lang="en-US" altLang="ko-KR" dirty="0"/>
              <a:t>0</a:t>
            </a:r>
            <a:r>
              <a:rPr lang="ko-KR" altLang="en-US" dirty="0"/>
              <a:t>부터 시작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베이스  번호</a:t>
            </a:r>
            <a:r>
              <a:rPr lang="en-US" altLang="ko-KR" dirty="0"/>
              <a:t>: [</a:t>
            </a:r>
            <a:r>
              <a:rPr lang="ko-KR" altLang="en-US" dirty="0" err="1"/>
              <a:t>크기접두어</a:t>
            </a:r>
            <a:r>
              <a:rPr lang="en-US" altLang="ko-KR" dirty="0"/>
              <a:t>]</a:t>
            </a:r>
            <a:r>
              <a:rPr lang="ko-KR" altLang="en-US" dirty="0"/>
              <a:t>에 따른 </a:t>
            </a:r>
            <a:r>
              <a:rPr lang="en-US" altLang="ko-KR" dirty="0"/>
              <a:t>N1 </a:t>
            </a:r>
            <a:r>
              <a:rPr lang="ko-KR" altLang="en-US" dirty="0"/>
              <a:t>번째 데이터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/>
              <a:t>슬롯 번호</a:t>
            </a:r>
            <a:r>
              <a:rPr lang="en-US" altLang="ko-KR" dirty="0"/>
              <a:t>: N1</a:t>
            </a:r>
            <a:r>
              <a:rPr lang="ko-KR" altLang="en-US" dirty="0"/>
              <a:t>번째 데이터 상의 </a:t>
            </a:r>
            <a:r>
              <a:rPr lang="en-US" altLang="ko-KR" dirty="0"/>
              <a:t>N2 </a:t>
            </a:r>
            <a:r>
              <a:rPr lang="ko-KR" altLang="en-US" dirty="0"/>
              <a:t>번째 비트</a:t>
            </a:r>
            <a:endParaRPr lang="en-US" altLang="ko-KR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516496" y="1564054"/>
            <a:ext cx="3985386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% </a:t>
            </a:r>
            <a:r>
              <a:rPr lang="en-US" altLang="ko-KR" sz="4000" u="sng" dirty="0"/>
              <a:t>I</a:t>
            </a:r>
            <a:r>
              <a:rPr lang="en-US" altLang="ko-KR" sz="4000" dirty="0"/>
              <a:t>  </a:t>
            </a:r>
            <a:r>
              <a:rPr lang="en-US" altLang="ko-KR" sz="4000" u="sng" dirty="0"/>
              <a:t>X</a:t>
            </a:r>
            <a:r>
              <a:rPr lang="en-US" altLang="ko-KR" sz="4000" dirty="0"/>
              <a:t>  </a:t>
            </a:r>
            <a:r>
              <a:rPr lang="en-US" altLang="ko-KR" sz="4000" u="sng" dirty="0">
                <a:solidFill>
                  <a:srgbClr val="00B050"/>
                </a:solidFill>
              </a:rPr>
              <a:t>N</a:t>
            </a:r>
            <a:r>
              <a:rPr lang="en-US" altLang="ko-KR" sz="4000" dirty="0">
                <a:solidFill>
                  <a:srgbClr val="00B050"/>
                </a:solidFill>
              </a:rPr>
              <a:t> . </a:t>
            </a:r>
            <a:r>
              <a:rPr lang="en-US" altLang="ko-KR" sz="4000" u="sng" dirty="0">
                <a:solidFill>
                  <a:srgbClr val="00B050"/>
                </a:solidFill>
              </a:rPr>
              <a:t>N</a:t>
            </a:r>
            <a:r>
              <a:rPr lang="en-US" altLang="ko-KR" sz="4000" dirty="0">
                <a:solidFill>
                  <a:srgbClr val="00B050"/>
                </a:solidFill>
              </a:rPr>
              <a:t> </a:t>
            </a:r>
            <a:r>
              <a:rPr lang="en-US" altLang="ko-KR" sz="4000" dirty="0"/>
              <a:t>. </a:t>
            </a:r>
            <a:r>
              <a:rPr lang="en-US" altLang="ko-KR" sz="4000" u="sng" dirty="0"/>
              <a:t>0</a:t>
            </a:r>
          </a:p>
          <a:p>
            <a:r>
              <a:rPr lang="ko-KR" altLang="en-US" sz="3000" dirty="0"/>
              <a:t>   </a:t>
            </a:r>
            <a:r>
              <a:rPr lang="ko-KR" altLang="en-US" sz="2400" dirty="0"/>
              <a:t> </a:t>
            </a:r>
            <a:r>
              <a:rPr lang="ko-KR" altLang="en-US" sz="2800" dirty="0"/>
              <a:t>①  ② </a:t>
            </a:r>
            <a:r>
              <a:rPr lang="ko-KR" altLang="en-US" sz="2000" dirty="0"/>
              <a:t> </a:t>
            </a:r>
            <a:r>
              <a:rPr lang="ko-KR" altLang="en-US" sz="1100" dirty="0"/>
              <a:t>  </a:t>
            </a:r>
            <a:r>
              <a:rPr lang="ko-KR" altLang="en-US" sz="2800" dirty="0">
                <a:solidFill>
                  <a:srgbClr val="00B050"/>
                </a:solidFill>
              </a:rPr>
              <a:t>③  </a:t>
            </a:r>
            <a:r>
              <a:rPr lang="ko-KR" altLang="en-US" sz="1600" dirty="0">
                <a:solidFill>
                  <a:srgbClr val="00B050"/>
                </a:solidFill>
              </a:rPr>
              <a:t>  </a:t>
            </a:r>
            <a:r>
              <a:rPr lang="ko-KR" altLang="en-US" sz="2800" dirty="0">
                <a:solidFill>
                  <a:srgbClr val="00B050"/>
                </a:solidFill>
              </a:rPr>
              <a:t> ④</a:t>
            </a:r>
            <a:r>
              <a:rPr lang="ko-KR" altLang="en-US" sz="2800" dirty="0"/>
              <a:t>  </a:t>
            </a:r>
            <a:r>
              <a:rPr lang="ko-KR" altLang="en-US" dirty="0"/>
              <a:t>  </a:t>
            </a:r>
            <a:r>
              <a:rPr lang="ko-KR" altLang="en-US" sz="2800" dirty="0"/>
              <a:t>⑤</a:t>
            </a:r>
            <a:endParaRPr lang="en-US" altLang="ko-K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9615056" y="1728640"/>
            <a:ext cx="11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1         2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736893" y="4706911"/>
            <a:ext cx="7270228" cy="1964029"/>
          </a:xfrm>
          <a:prstGeom prst="roundRect">
            <a:avLst/>
          </a:prstGeom>
          <a:ln w="28575">
            <a:solidFill>
              <a:schemeClr val="accent6">
                <a:lumMod val="20000"/>
                <a:lumOff val="80000"/>
              </a:schemeClr>
            </a:solidFill>
            <a:prstDash val="lg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2000" dirty="0">
                <a:solidFill>
                  <a:schemeClr val="accent6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* </a:t>
            </a:r>
            <a:r>
              <a:rPr lang="ko-KR" altLang="en-US" sz="2000" dirty="0">
                <a:solidFill>
                  <a:schemeClr val="accent6">
                    <a:lumMod val="75000"/>
                  </a:schemeClr>
                </a:solidFill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베이스와 슬롯</a:t>
            </a:r>
            <a:endParaRPr lang="en-US" altLang="ko-KR" sz="2000" dirty="0">
              <a:solidFill>
                <a:schemeClr val="accent6">
                  <a:lumMod val="75000"/>
                </a:schemeClr>
              </a:solidFill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PLC</a:t>
            </a:r>
            <a:r>
              <a:rPr lang="ko-KR" altLang="en-US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의 </a:t>
            </a:r>
            <a:r>
              <a:rPr lang="en-US" altLang="ko-KR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CPU</a:t>
            </a:r>
            <a:r>
              <a:rPr lang="ko-KR" altLang="en-US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의</a:t>
            </a:r>
            <a:r>
              <a:rPr lang="en-US" altLang="ko-KR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 </a:t>
            </a:r>
            <a:r>
              <a:rPr lang="ko-KR" altLang="en-US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확장을 위해서 사용하고</a:t>
            </a:r>
            <a:endParaRPr lang="en-US" altLang="ko-KR" sz="2000" dirty="0">
              <a:latin typeface="Kim jung chul Gothic Light" panose="020B0303000000000000" pitchFamily="50" charset="-127"/>
              <a:ea typeface="Kim jung chul Gothic Light" panose="020B0303000000000000" pitchFamily="50" charset="-127"/>
            </a:endParaRPr>
          </a:p>
          <a:p>
            <a:pPr lvl="1">
              <a:buFontTx/>
              <a:buChar char="-"/>
            </a:pPr>
            <a:r>
              <a:rPr lang="ko-KR" altLang="en-US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하나의 베이스에 슬롯을 추가하는 형태로 사용</a:t>
            </a:r>
            <a:endParaRPr lang="en-US" altLang="ko-KR" sz="2000" dirty="0">
              <a:latin typeface="Kim jung chul Gothic Light" panose="020B0303000000000000" pitchFamily="50" charset="-127"/>
              <a:ea typeface="Kim jung chul Gothic Light" panose="020B0303000000000000" pitchFamily="50" charset="-127"/>
            </a:endParaRPr>
          </a:p>
          <a:p>
            <a:pPr lvl="1">
              <a:buFontTx/>
              <a:buChar char="-"/>
            </a:pPr>
            <a:r>
              <a:rPr lang="en-US" altLang="ko-KR" sz="2000" b="1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XGI </a:t>
            </a:r>
            <a:r>
              <a:rPr lang="ko-KR" altLang="en-US" sz="2000" b="1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시리즈</a:t>
            </a:r>
            <a:r>
              <a:rPr lang="ko-KR" altLang="en-US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는 단일 베이스에서 최대 </a:t>
            </a:r>
            <a:r>
              <a:rPr lang="en-US" altLang="ko-KR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12</a:t>
            </a:r>
            <a:r>
              <a:rPr lang="ko-KR" altLang="en-US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개의 슬롯을 지원하고</a:t>
            </a:r>
            <a:r>
              <a:rPr lang="en-US" altLang="ko-KR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, </a:t>
            </a:r>
            <a:r>
              <a:rPr lang="ko-KR" altLang="en-US" sz="2000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확장 베이스를 이용하면 베이스도 확장 가능</a:t>
            </a:r>
            <a:endParaRPr lang="en-US" altLang="ko-KR" sz="2000" dirty="0">
              <a:latin typeface="Kim jung chul Gothic Light" panose="020B0303000000000000" pitchFamily="50" charset="-127"/>
              <a:ea typeface="Kim jung chul Gothic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03048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</a:t>
            </a:r>
            <a:r>
              <a:rPr lang="en-US" altLang="ko-KR" dirty="0">
                <a:solidFill>
                  <a:srgbClr val="00B050"/>
                </a:solidFill>
              </a:rPr>
              <a:t>(</a:t>
            </a:r>
            <a:r>
              <a:rPr lang="ko-KR" altLang="en-US" dirty="0">
                <a:solidFill>
                  <a:srgbClr val="00B050"/>
                </a:solidFill>
              </a:rPr>
              <a:t>입출력 메모리 할당</a:t>
            </a:r>
            <a:r>
              <a:rPr lang="en-US" altLang="ko-KR" dirty="0">
                <a:solidFill>
                  <a:srgbClr val="00B050"/>
                </a:solidFill>
              </a:rPr>
              <a:t>)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⑤ </a:t>
            </a:r>
            <a:r>
              <a:rPr lang="en-US" altLang="ko-KR" dirty="0"/>
              <a:t>N2 </a:t>
            </a:r>
            <a:r>
              <a:rPr lang="ko-KR" altLang="en-US" dirty="0"/>
              <a:t>슬롯에 대한 </a:t>
            </a:r>
            <a:r>
              <a:rPr lang="en-US" altLang="ko-KR" dirty="0"/>
              <a:t>N3</a:t>
            </a:r>
            <a:r>
              <a:rPr lang="ko-KR" altLang="en-US" dirty="0"/>
              <a:t>번째 데이터</a:t>
            </a:r>
            <a:br>
              <a:rPr lang="en-US" altLang="ko-KR" dirty="0"/>
            </a:br>
            <a:r>
              <a:rPr lang="en-US" altLang="ko-KR" dirty="0"/>
              <a:t>    (</a:t>
            </a:r>
            <a:r>
              <a:rPr lang="ko-KR" altLang="en-US" dirty="0"/>
              <a:t>크기 </a:t>
            </a:r>
            <a:r>
              <a:rPr lang="ko-KR" altLang="en-US" dirty="0" err="1"/>
              <a:t>접두어</a:t>
            </a:r>
            <a:r>
              <a:rPr lang="ko-KR" altLang="en-US" dirty="0"/>
              <a:t> 번호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%</a:t>
            </a:r>
            <a:r>
              <a:rPr lang="en-US" altLang="ko-KR" b="1" dirty="0">
                <a:solidFill>
                  <a:srgbClr val="00B050"/>
                </a:solidFill>
              </a:rPr>
              <a:t>IX</a:t>
            </a:r>
            <a:r>
              <a:rPr lang="en-US" altLang="ko-KR" dirty="0">
                <a:solidFill>
                  <a:srgbClr val="FF9900"/>
                </a:solidFill>
              </a:rPr>
              <a:t>0.0.0</a:t>
            </a:r>
            <a:r>
              <a:rPr lang="en-US" altLang="ko-KR" dirty="0"/>
              <a:t> ?!</a:t>
            </a:r>
          </a:p>
          <a:p>
            <a:pPr lvl="1">
              <a:buFontTx/>
              <a:buChar char="-"/>
            </a:pP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ko-KR" altLang="en-US" dirty="0" err="1">
                <a:solidFill>
                  <a:srgbClr val="00B050"/>
                </a:solidFill>
              </a:rPr>
              <a:t>접접</a:t>
            </a:r>
            <a:r>
              <a:rPr lang="ko-KR" altLang="en-US" dirty="0" err="1"/>
              <a:t>의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00B050"/>
                </a:solidFill>
              </a:rPr>
              <a:t>비트 단위</a:t>
            </a:r>
            <a:r>
              <a:rPr lang="ko-KR" altLang="en-US" dirty="0"/>
              <a:t>의 데이터 </a:t>
            </a:r>
            <a:r>
              <a:rPr lang="en-US" altLang="ko-KR" dirty="0"/>
              <a:t>&amp;</a:t>
            </a:r>
          </a:p>
          <a:p>
            <a:pPr lvl="1">
              <a:buFontTx/>
              <a:buChar char="-"/>
            </a:pPr>
            <a:r>
              <a:rPr lang="en-US" altLang="ko-KR" dirty="0">
                <a:solidFill>
                  <a:srgbClr val="FF9900"/>
                </a:solidFill>
              </a:rPr>
              <a:t>0</a:t>
            </a:r>
            <a:r>
              <a:rPr lang="ko-KR" altLang="en-US" dirty="0" err="1">
                <a:solidFill>
                  <a:srgbClr val="FF9900"/>
                </a:solidFill>
              </a:rPr>
              <a:t>번베이스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9900"/>
                </a:solidFill>
              </a:rPr>
              <a:t>0</a:t>
            </a:r>
            <a:r>
              <a:rPr lang="ko-KR" altLang="en-US" dirty="0">
                <a:solidFill>
                  <a:srgbClr val="FF9900"/>
                </a:solidFill>
              </a:rPr>
              <a:t>번 슬롯</a:t>
            </a:r>
            <a:r>
              <a:rPr lang="ko-KR" altLang="en-US" dirty="0"/>
              <a:t>의</a:t>
            </a:r>
            <a:r>
              <a:rPr lang="ko-KR" altLang="en-US" dirty="0">
                <a:solidFill>
                  <a:srgbClr val="FF9900"/>
                </a:solidFill>
              </a:rPr>
              <a:t> </a:t>
            </a:r>
            <a:r>
              <a:rPr lang="en-US" altLang="ko-KR" dirty="0">
                <a:solidFill>
                  <a:srgbClr val="FF9900"/>
                </a:solidFill>
              </a:rPr>
              <a:t>0</a:t>
            </a:r>
            <a:r>
              <a:rPr lang="ko-KR" altLang="en-US" dirty="0">
                <a:solidFill>
                  <a:srgbClr val="FF9900"/>
                </a:solidFill>
              </a:rPr>
              <a:t>번째 데이터</a:t>
            </a:r>
            <a:r>
              <a:rPr lang="ko-KR" altLang="en-US" dirty="0"/>
              <a:t>라는 의미</a:t>
            </a:r>
            <a:endParaRPr lang="en-US" altLang="ko-KR" dirty="0"/>
          </a:p>
          <a:p>
            <a:pPr lvl="1">
              <a:buFontTx/>
              <a:buChar char="-"/>
            </a:pPr>
            <a:r>
              <a:rPr lang="ko-KR" altLang="en-US" dirty="0"/>
              <a:t>비트 단위의 데이터의 크기 </a:t>
            </a:r>
            <a:r>
              <a:rPr lang="ko-KR" altLang="en-US" dirty="0" err="1"/>
              <a:t>접두어</a:t>
            </a:r>
            <a:r>
              <a:rPr lang="ko-KR" altLang="en-US" dirty="0"/>
              <a:t> </a:t>
            </a:r>
            <a:r>
              <a:rPr lang="en-US" altLang="ko-KR" dirty="0"/>
              <a:t>X</a:t>
            </a:r>
            <a:r>
              <a:rPr lang="ko-KR" altLang="en-US" dirty="0"/>
              <a:t>는 생략하는 것과 의미가 같으므로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/>
              <a:t>%I0.0.0 </a:t>
            </a:r>
            <a:r>
              <a:rPr lang="ko-KR" altLang="en-US" b="1" dirty="0"/>
              <a:t>과 동일</a:t>
            </a:r>
            <a:endParaRPr lang="en-US" altLang="ko-KR" b="1" dirty="0"/>
          </a:p>
          <a:p>
            <a:pPr>
              <a:buFontTx/>
              <a:buChar char="-"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482227" y="1568421"/>
            <a:ext cx="38715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% </a:t>
            </a:r>
            <a:r>
              <a:rPr lang="en-US" altLang="ko-KR" sz="4000" u="sng" dirty="0"/>
              <a:t>I</a:t>
            </a:r>
            <a:r>
              <a:rPr lang="en-US" altLang="ko-KR" sz="4000" dirty="0"/>
              <a:t>  </a:t>
            </a:r>
            <a:r>
              <a:rPr lang="en-US" altLang="ko-KR" sz="4000" u="sng" dirty="0"/>
              <a:t>X</a:t>
            </a:r>
            <a:r>
              <a:rPr lang="en-US" altLang="ko-KR" sz="4000" dirty="0"/>
              <a:t>  </a:t>
            </a:r>
            <a:r>
              <a:rPr lang="en-US" altLang="ko-KR" sz="4000" u="sng" dirty="0"/>
              <a:t>0</a:t>
            </a:r>
            <a:r>
              <a:rPr lang="en-US" altLang="ko-KR" sz="4000" dirty="0"/>
              <a:t> . </a:t>
            </a:r>
            <a:r>
              <a:rPr lang="en-US" altLang="ko-KR" sz="4000" u="sng" dirty="0"/>
              <a:t>0</a:t>
            </a:r>
            <a:r>
              <a:rPr lang="en-US" altLang="ko-KR" sz="4000" dirty="0"/>
              <a:t> . </a:t>
            </a:r>
            <a:r>
              <a:rPr lang="en-US" altLang="ko-KR" sz="4000" u="sng" dirty="0">
                <a:solidFill>
                  <a:srgbClr val="00B050"/>
                </a:solidFill>
              </a:rPr>
              <a:t>N</a:t>
            </a:r>
          </a:p>
          <a:p>
            <a:r>
              <a:rPr lang="ko-KR" altLang="en-US" sz="3000" dirty="0"/>
              <a:t>   </a:t>
            </a:r>
            <a:r>
              <a:rPr lang="ko-KR" altLang="en-US" sz="2400" dirty="0"/>
              <a:t> </a:t>
            </a:r>
            <a:r>
              <a:rPr lang="ko-KR" altLang="en-US" sz="2800" dirty="0"/>
              <a:t>①  ② </a:t>
            </a:r>
            <a:r>
              <a:rPr lang="ko-KR" altLang="en-US" sz="2000" dirty="0"/>
              <a:t> </a:t>
            </a:r>
            <a:r>
              <a:rPr lang="ko-KR" altLang="en-US" sz="1100" dirty="0"/>
              <a:t> </a:t>
            </a:r>
            <a:r>
              <a:rPr lang="ko-KR" altLang="en-US" sz="2800" dirty="0"/>
              <a:t>③   ④  </a:t>
            </a:r>
            <a:r>
              <a:rPr lang="ko-KR" altLang="en-US" dirty="0"/>
              <a:t>  </a:t>
            </a:r>
            <a:r>
              <a:rPr lang="ko-KR" altLang="en-US" sz="2800" dirty="0">
                <a:solidFill>
                  <a:srgbClr val="00B050"/>
                </a:solidFill>
              </a:rPr>
              <a:t>⑤</a:t>
            </a:r>
            <a:endParaRPr lang="en-US" altLang="ko-KR" sz="28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09742" y="1718398"/>
            <a:ext cx="4017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0B050"/>
                </a:solidFill>
              </a:rPr>
              <a:t>3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0555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 </a:t>
            </a:r>
            <a:r>
              <a:rPr lang="en-US" altLang="ko-KR" dirty="0">
                <a:solidFill>
                  <a:srgbClr val="3366FF"/>
                </a:solidFill>
              </a:rPr>
              <a:t>(</a:t>
            </a:r>
            <a:r>
              <a:rPr lang="ko-KR" altLang="en-US" dirty="0">
                <a:solidFill>
                  <a:srgbClr val="3366FF"/>
                </a:solidFill>
              </a:rPr>
              <a:t>내부 메모리 할당</a:t>
            </a:r>
            <a:r>
              <a:rPr lang="en-US" altLang="ko-KR" dirty="0">
                <a:solidFill>
                  <a:srgbClr val="3366FF"/>
                </a:solidFill>
              </a:rPr>
              <a:t>)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5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① 위치 </a:t>
            </a:r>
            <a:r>
              <a:rPr lang="ko-KR" altLang="en-US" dirty="0" err="1"/>
              <a:t>접두어</a:t>
            </a:r>
            <a:r>
              <a:rPr lang="ko-KR" altLang="en-US" dirty="0"/>
              <a:t> 번호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내부 메모리에 </a:t>
            </a:r>
            <a:r>
              <a:rPr lang="en-US" altLang="ko-KR" dirty="0"/>
              <a:t>M</a:t>
            </a:r>
            <a:r>
              <a:rPr lang="ko-KR" altLang="en-US" dirty="0"/>
              <a:t>영역</a:t>
            </a:r>
            <a:r>
              <a:rPr lang="en-US" altLang="ko-KR" dirty="0"/>
              <a:t>, R</a:t>
            </a:r>
            <a:r>
              <a:rPr lang="ko-KR" altLang="en-US" dirty="0"/>
              <a:t>영역</a:t>
            </a:r>
            <a:r>
              <a:rPr lang="en-US" altLang="ko-KR" dirty="0"/>
              <a:t>, W</a:t>
            </a:r>
            <a:r>
              <a:rPr lang="ko-KR" altLang="en-US" dirty="0"/>
              <a:t>영역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 </a:t>
            </a:r>
            <a:r>
              <a:rPr lang="ko-KR" altLang="en-US" dirty="0"/>
              <a:t>내부 메모리를 할당한다면 위치 </a:t>
            </a:r>
            <a:r>
              <a:rPr lang="ko-KR" altLang="en-US" dirty="0" err="1"/>
              <a:t>접두어로</a:t>
            </a:r>
            <a:r>
              <a:rPr lang="ko-KR" altLang="en-US" dirty="0"/>
              <a:t> </a:t>
            </a:r>
            <a:r>
              <a:rPr lang="en-US" altLang="ko-KR" dirty="0"/>
              <a:t>M, R, W </a:t>
            </a:r>
            <a:r>
              <a:rPr lang="ko-KR" altLang="en-US" dirty="0"/>
              <a:t>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7479021" y="1454860"/>
            <a:ext cx="34724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% </a:t>
            </a:r>
            <a:r>
              <a:rPr lang="en-US" altLang="ko-KR" sz="4000" u="sng" dirty="0">
                <a:solidFill>
                  <a:srgbClr val="3366FF"/>
                </a:solidFill>
              </a:rPr>
              <a:t>M</a:t>
            </a:r>
            <a:r>
              <a:rPr lang="en-US" altLang="ko-KR" sz="4000" dirty="0"/>
              <a:t> </a:t>
            </a:r>
            <a:r>
              <a:rPr lang="en-US" altLang="ko-KR" sz="4000" u="sng" dirty="0"/>
              <a:t>B</a:t>
            </a:r>
            <a:r>
              <a:rPr lang="en-US" altLang="ko-KR" sz="4000" dirty="0"/>
              <a:t> </a:t>
            </a:r>
            <a:r>
              <a:rPr lang="en-US" altLang="ko-KR" sz="4000" u="sng" dirty="0"/>
              <a:t>N</a:t>
            </a:r>
            <a:r>
              <a:rPr lang="en-US" altLang="ko-KR" sz="4000" dirty="0"/>
              <a:t> . </a:t>
            </a:r>
            <a:r>
              <a:rPr lang="en-US" altLang="ko-KR" sz="4000" u="sng" dirty="0"/>
              <a:t>N</a:t>
            </a:r>
            <a:endParaRPr lang="en-US" altLang="ko-KR" sz="4000" u="sng" dirty="0">
              <a:solidFill>
                <a:srgbClr val="00B050"/>
              </a:solidFill>
            </a:endParaRPr>
          </a:p>
          <a:p>
            <a:r>
              <a:rPr lang="ko-KR" altLang="en-US" sz="3000" dirty="0"/>
              <a:t>   </a:t>
            </a:r>
            <a:r>
              <a:rPr lang="ko-KR" altLang="en-US" sz="2400" dirty="0"/>
              <a:t>  </a:t>
            </a:r>
            <a:r>
              <a:rPr lang="ko-KR" altLang="en-US" sz="2800" dirty="0">
                <a:solidFill>
                  <a:srgbClr val="3366FF"/>
                </a:solidFill>
              </a:rPr>
              <a:t>①</a:t>
            </a:r>
            <a:r>
              <a:rPr lang="ko-KR" altLang="en-US" sz="2800" dirty="0"/>
              <a:t>  ② </a:t>
            </a:r>
            <a:r>
              <a:rPr lang="ko-KR" altLang="en-US" sz="2000" dirty="0"/>
              <a:t> </a:t>
            </a:r>
            <a:r>
              <a:rPr lang="ko-KR" altLang="en-US" sz="2800" dirty="0"/>
              <a:t>③    ④ </a:t>
            </a:r>
            <a:endParaRPr lang="en-US" altLang="ko-KR" sz="2800" dirty="0">
              <a:solidFill>
                <a:srgbClr val="00B05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25670"/>
              </p:ext>
            </p:extLst>
          </p:nvPr>
        </p:nvGraphicFramePr>
        <p:xfrm>
          <a:off x="1560945" y="2624411"/>
          <a:ext cx="6516255" cy="2236689"/>
        </p:xfrm>
        <a:graphic>
          <a:graphicData uri="http://schemas.openxmlformats.org/drawingml/2006/table">
            <a:tbl>
              <a:tblPr firstRow="1" bandRow="1">
                <a:tableStyleId>{8FD4443E-F989-4FC4-A0C8-D5A2AF1F390B}</a:tableStyleId>
              </a:tblPr>
              <a:tblGrid>
                <a:gridCol w="2003009">
                  <a:extLst>
                    <a:ext uri="{9D8B030D-6E8A-4147-A177-3AD203B41FA5}">
                      <a16:colId xmlns:a16="http://schemas.microsoft.com/office/drawing/2014/main" val="9307185"/>
                    </a:ext>
                  </a:extLst>
                </a:gridCol>
                <a:gridCol w="4513246">
                  <a:extLst>
                    <a:ext uri="{9D8B030D-6E8A-4147-A177-3AD203B41FA5}">
                      <a16:colId xmlns:a16="http://schemas.microsoft.com/office/drawing/2014/main" val="41124371"/>
                    </a:ext>
                  </a:extLst>
                </a:gridCol>
              </a:tblGrid>
              <a:tr h="4441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접두어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의미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096196"/>
                  </a:ext>
                </a:extLst>
              </a:tr>
              <a:tr h="5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M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내부 메모리의 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M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영역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40674073"/>
                  </a:ext>
                </a:extLst>
              </a:tr>
              <a:tr h="5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lt"/>
                          <a:ea typeface="+mn-ea"/>
                        </a:rPr>
                        <a:t>R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내부 메모리의 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R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영역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4551852"/>
                  </a:ext>
                </a:extLst>
              </a:tr>
              <a:tr h="59751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W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내부 메모리의 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W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영역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75978370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59636" y="1742495"/>
            <a:ext cx="11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1         2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4100312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 </a:t>
            </a:r>
            <a:r>
              <a:rPr lang="en-US" altLang="ko-KR" dirty="0">
                <a:solidFill>
                  <a:srgbClr val="3366FF"/>
                </a:solidFill>
              </a:rPr>
              <a:t>(</a:t>
            </a:r>
            <a:r>
              <a:rPr lang="ko-KR" altLang="en-US" dirty="0">
                <a:solidFill>
                  <a:srgbClr val="3366FF"/>
                </a:solidFill>
              </a:rPr>
              <a:t>내부 메모리 할당</a:t>
            </a:r>
            <a:r>
              <a:rPr lang="en-US" altLang="ko-KR" dirty="0">
                <a:solidFill>
                  <a:srgbClr val="3366FF"/>
                </a:solidFill>
              </a:rPr>
              <a:t>)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② 크기 </a:t>
            </a:r>
            <a:r>
              <a:rPr lang="ko-KR" altLang="en-US" dirty="0" err="1"/>
              <a:t>접두어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입출력과 동일</a:t>
            </a:r>
            <a:r>
              <a:rPr lang="en-US" altLang="ko-KR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79021" y="1454860"/>
            <a:ext cx="3472425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dirty="0"/>
              <a:t>% </a:t>
            </a:r>
            <a:r>
              <a:rPr lang="en-US" altLang="ko-KR" sz="4000" u="sng" dirty="0"/>
              <a:t>M</a:t>
            </a:r>
            <a:r>
              <a:rPr lang="en-US" altLang="ko-KR" sz="4000" dirty="0"/>
              <a:t> </a:t>
            </a:r>
            <a:r>
              <a:rPr lang="en-US" altLang="ko-KR" sz="4000" u="sng" dirty="0">
                <a:solidFill>
                  <a:srgbClr val="3366FF"/>
                </a:solidFill>
              </a:rPr>
              <a:t>B</a:t>
            </a:r>
            <a:r>
              <a:rPr lang="en-US" altLang="ko-KR" sz="4000" dirty="0"/>
              <a:t> </a:t>
            </a:r>
            <a:r>
              <a:rPr lang="en-US" altLang="ko-KR" sz="4000" u="sng" dirty="0"/>
              <a:t>N</a:t>
            </a:r>
            <a:r>
              <a:rPr lang="en-US" altLang="ko-KR" sz="4000" dirty="0"/>
              <a:t> . </a:t>
            </a:r>
            <a:r>
              <a:rPr lang="en-US" altLang="ko-KR" sz="4000" u="sng" dirty="0"/>
              <a:t>N</a:t>
            </a:r>
            <a:endParaRPr lang="en-US" altLang="ko-KR" sz="4000" u="sng" dirty="0">
              <a:solidFill>
                <a:srgbClr val="00B050"/>
              </a:solidFill>
            </a:endParaRPr>
          </a:p>
          <a:p>
            <a:r>
              <a:rPr lang="ko-KR" altLang="en-US" sz="3000" dirty="0"/>
              <a:t>   </a:t>
            </a:r>
            <a:r>
              <a:rPr lang="ko-KR" altLang="en-US" sz="2400" dirty="0"/>
              <a:t>  </a:t>
            </a:r>
            <a:r>
              <a:rPr lang="ko-KR" altLang="en-US" sz="2800" dirty="0"/>
              <a:t>①  </a:t>
            </a:r>
            <a:r>
              <a:rPr lang="ko-KR" altLang="en-US" sz="2800" dirty="0">
                <a:solidFill>
                  <a:srgbClr val="3366FF"/>
                </a:solidFill>
              </a:rPr>
              <a:t>②</a:t>
            </a:r>
            <a:r>
              <a:rPr lang="ko-KR" altLang="en-US" sz="2800" dirty="0"/>
              <a:t> </a:t>
            </a:r>
            <a:r>
              <a:rPr lang="ko-KR" altLang="en-US" sz="2000" dirty="0"/>
              <a:t> </a:t>
            </a:r>
            <a:r>
              <a:rPr lang="ko-KR" altLang="en-US" sz="2800" dirty="0"/>
              <a:t>③    ④ </a:t>
            </a:r>
            <a:endParaRPr lang="en-US" altLang="ko-KR" sz="2800" dirty="0">
              <a:solidFill>
                <a:srgbClr val="00B050"/>
              </a:solidFill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14093"/>
              </p:ext>
            </p:extLst>
          </p:nvPr>
        </p:nvGraphicFramePr>
        <p:xfrm>
          <a:off x="1477818" y="2766568"/>
          <a:ext cx="7416800" cy="260271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2633807">
                  <a:extLst>
                    <a:ext uri="{9D8B030D-6E8A-4147-A177-3AD203B41FA5}">
                      <a16:colId xmlns:a16="http://schemas.microsoft.com/office/drawing/2014/main" val="3833296191"/>
                    </a:ext>
                  </a:extLst>
                </a:gridCol>
                <a:gridCol w="4782993">
                  <a:extLst>
                    <a:ext uri="{9D8B030D-6E8A-4147-A177-3AD203B41FA5}">
                      <a16:colId xmlns:a16="http://schemas.microsoft.com/office/drawing/2014/main" val="1968185329"/>
                    </a:ext>
                  </a:extLst>
                </a:gridCol>
              </a:tblGrid>
              <a:tr h="3091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접두어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solidFill>
                      <a:srgbClr val="3366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의미</a:t>
                      </a:r>
                    </a:p>
                  </a:txBody>
                  <a:tcPr anchor="ctr"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8538200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X(or</a:t>
                      </a:r>
                      <a:r>
                        <a:rPr lang="en-US" altLang="ko-KR" sz="2000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None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017101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B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바이트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(8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8974470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W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워드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(16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1755991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D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더블 워드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(32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 크기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6715124"/>
                  </a:ext>
                </a:extLst>
              </a:tr>
              <a:tr h="44739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L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롱 워드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(64 </a:t>
                      </a:r>
                      <a:r>
                        <a:rPr lang="ko-KR" altLang="en-US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비트</a:t>
                      </a:r>
                      <a:r>
                        <a:rPr lang="en-US" altLang="ko-KR" sz="200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)</a:t>
                      </a:r>
                      <a:endParaRPr lang="ko-KR" altLang="en-US" sz="2000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926357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559636" y="1742495"/>
            <a:ext cx="1193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1         2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1720850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 </a:t>
            </a:r>
            <a:r>
              <a:rPr lang="en-US" altLang="ko-KR" dirty="0">
                <a:solidFill>
                  <a:srgbClr val="3366FF"/>
                </a:solidFill>
              </a:rPr>
              <a:t>(</a:t>
            </a:r>
            <a:r>
              <a:rPr lang="ko-KR" altLang="en-US" dirty="0">
                <a:solidFill>
                  <a:srgbClr val="3366FF"/>
                </a:solidFill>
              </a:rPr>
              <a:t>내부 메모리 할당</a:t>
            </a:r>
            <a:r>
              <a:rPr lang="en-US" altLang="ko-KR" dirty="0">
                <a:solidFill>
                  <a:srgbClr val="3366FF"/>
                </a:solidFill>
              </a:rPr>
              <a:t>)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&amp; </a:t>
            </a:r>
            <a:r>
              <a:rPr lang="ko-KR" altLang="en-US" dirty="0"/>
              <a:t>④ 내부 메모리 할당은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</a:t>
            </a:r>
            <a:r>
              <a:rPr lang="en-US" altLang="ko-KR" dirty="0"/>
              <a:t>·</a:t>
            </a:r>
            <a:r>
              <a:rPr lang="ko-KR" altLang="en-US" dirty="0"/>
              <a:t>출력 메모리의 할당과 기본적인 방법은 동일</a:t>
            </a:r>
            <a:endParaRPr lang="en-US" altLang="ko-KR" dirty="0"/>
          </a:p>
          <a:p>
            <a:pPr>
              <a:buFontTx/>
              <a:buChar char="-"/>
            </a:pPr>
            <a:r>
              <a:rPr lang="en-US" altLang="ko-KR" dirty="0">
                <a:solidFill>
                  <a:srgbClr val="3333CC"/>
                </a:solidFill>
              </a:rPr>
              <a:t>but, </a:t>
            </a:r>
            <a:r>
              <a:rPr lang="ko-KR" altLang="en-US" dirty="0">
                <a:solidFill>
                  <a:srgbClr val="3333CC"/>
                </a:solidFill>
              </a:rPr>
              <a:t>베이스 번호와 슬롯 번호를 지정하지 않습니다</a:t>
            </a:r>
            <a:r>
              <a:rPr lang="en-US" altLang="ko-KR" dirty="0">
                <a:solidFill>
                  <a:srgbClr val="3333CC"/>
                </a:solidFill>
              </a:rPr>
              <a:t>!!</a:t>
            </a:r>
          </a:p>
          <a:p>
            <a:pPr marL="0" indent="0">
              <a:buNone/>
            </a:pPr>
            <a:r>
              <a:rPr lang="ko-KR" altLang="en-US" dirty="0"/>
              <a:t>③ </a:t>
            </a:r>
            <a:r>
              <a:rPr lang="en-US" altLang="ko-KR" dirty="0"/>
              <a:t>: N1</a:t>
            </a:r>
            <a:r>
              <a:rPr lang="ko-KR" altLang="en-US" dirty="0"/>
              <a:t>은 크기 </a:t>
            </a:r>
            <a:r>
              <a:rPr lang="ko-KR" altLang="en-US" dirty="0" err="1"/>
              <a:t>접두어에</a:t>
            </a:r>
            <a:r>
              <a:rPr lang="ko-KR" altLang="en-US" dirty="0"/>
              <a:t> 대한 번호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dirty="0"/>
              <a:t>④ </a:t>
            </a:r>
            <a:r>
              <a:rPr lang="en-US" altLang="ko-KR" dirty="0"/>
              <a:t>: </a:t>
            </a:r>
            <a:r>
              <a:rPr lang="ko-KR" altLang="en-US" dirty="0"/>
              <a:t>크기 </a:t>
            </a:r>
            <a:r>
              <a:rPr lang="ko-KR" altLang="en-US" dirty="0" err="1"/>
              <a:t>접두어가</a:t>
            </a:r>
            <a:r>
              <a:rPr lang="ko-KR" altLang="en-US" dirty="0"/>
              <a:t> </a:t>
            </a:r>
            <a:r>
              <a:rPr lang="en-US" altLang="ko-KR" dirty="0"/>
              <a:t>X(</a:t>
            </a:r>
            <a:r>
              <a:rPr lang="ko-KR" altLang="en-US" dirty="0"/>
              <a:t>비트 단위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dirty="0" err="1"/>
              <a:t>아닐때</a:t>
            </a:r>
            <a:r>
              <a:rPr lang="en-US" altLang="ko-KR" dirty="0"/>
              <a:t>, </a:t>
            </a:r>
            <a:r>
              <a:rPr lang="ko-KR" altLang="en-US" dirty="0" err="1"/>
              <a:t>비트번호</a:t>
            </a: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7DC9EC3-5DE1-ABE6-1C5A-4AC10FDF82C3}"/>
              </a:ext>
            </a:extLst>
          </p:cNvPr>
          <p:cNvGrpSpPr/>
          <p:nvPr/>
        </p:nvGrpSpPr>
        <p:grpSpPr>
          <a:xfrm>
            <a:off x="8573303" y="1447365"/>
            <a:ext cx="3472425" cy="1169551"/>
            <a:chOff x="7479021" y="1454860"/>
            <a:chExt cx="3472425" cy="1169551"/>
          </a:xfrm>
        </p:grpSpPr>
        <p:sp>
          <p:nvSpPr>
            <p:cNvPr id="5" name="TextBox 4"/>
            <p:cNvSpPr txBox="1"/>
            <p:nvPr/>
          </p:nvSpPr>
          <p:spPr>
            <a:xfrm>
              <a:off x="7479021" y="1454860"/>
              <a:ext cx="3472425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000" dirty="0"/>
                <a:t>% </a:t>
              </a:r>
              <a:r>
                <a:rPr lang="en-US" altLang="ko-KR" sz="4000" u="sng" dirty="0"/>
                <a:t>M</a:t>
              </a:r>
              <a:r>
                <a:rPr lang="en-US" altLang="ko-KR" sz="4000" dirty="0"/>
                <a:t> </a:t>
              </a:r>
              <a:r>
                <a:rPr lang="en-US" altLang="ko-KR" sz="4000" u="sng" dirty="0"/>
                <a:t>B</a:t>
              </a:r>
              <a:r>
                <a:rPr lang="en-US" altLang="ko-KR" sz="4000" dirty="0"/>
                <a:t> </a:t>
              </a:r>
              <a:r>
                <a:rPr lang="en-US" altLang="ko-KR" sz="4000" u="sng" dirty="0">
                  <a:solidFill>
                    <a:srgbClr val="3366FF"/>
                  </a:solidFill>
                </a:rPr>
                <a:t>N</a:t>
              </a:r>
              <a:r>
                <a:rPr lang="en-US" altLang="ko-KR" sz="4000" dirty="0"/>
                <a:t> . </a:t>
              </a:r>
              <a:r>
                <a:rPr lang="en-US" altLang="ko-KR" sz="4000" u="sng" dirty="0">
                  <a:solidFill>
                    <a:srgbClr val="3366FF"/>
                  </a:solidFill>
                </a:rPr>
                <a:t>N</a:t>
              </a:r>
            </a:p>
            <a:p>
              <a:r>
                <a:rPr lang="ko-KR" altLang="en-US" sz="3000" dirty="0"/>
                <a:t>   </a:t>
              </a:r>
              <a:r>
                <a:rPr lang="ko-KR" altLang="en-US" sz="2400" dirty="0"/>
                <a:t>  </a:t>
              </a:r>
              <a:r>
                <a:rPr lang="ko-KR" altLang="en-US" sz="2800" dirty="0"/>
                <a:t>①  ② </a:t>
              </a:r>
              <a:r>
                <a:rPr lang="ko-KR" altLang="en-US" sz="2000" dirty="0"/>
                <a:t> </a:t>
              </a:r>
              <a:r>
                <a:rPr lang="ko-KR" altLang="en-US" sz="2800" dirty="0">
                  <a:solidFill>
                    <a:srgbClr val="3366FF"/>
                  </a:solidFill>
                </a:rPr>
                <a:t>③</a:t>
              </a:r>
              <a:r>
                <a:rPr lang="ko-KR" altLang="en-US" sz="2800" dirty="0"/>
                <a:t>    </a:t>
              </a:r>
              <a:r>
                <a:rPr lang="ko-KR" altLang="en-US" sz="2800" dirty="0">
                  <a:solidFill>
                    <a:srgbClr val="3366FF"/>
                  </a:solidFill>
                </a:rPr>
                <a:t>④</a:t>
              </a:r>
              <a:r>
                <a:rPr lang="ko-KR" altLang="en-US" sz="2800" dirty="0"/>
                <a:t> </a:t>
              </a:r>
              <a:endParaRPr lang="en-US" altLang="ko-KR" sz="2800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9559636" y="1742495"/>
              <a:ext cx="1193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>
                  <a:solidFill>
                    <a:srgbClr val="3366FF"/>
                  </a:solidFill>
                </a:rPr>
                <a:t>1         2</a:t>
              </a:r>
              <a:endParaRPr lang="ko-KR" altLang="en-US" b="1" dirty="0">
                <a:solidFill>
                  <a:srgbClr val="3366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28190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</a:t>
            </a:r>
            <a:endParaRPr lang="ko-KR" altLang="en-US" dirty="0">
              <a:solidFill>
                <a:srgbClr val="3366FF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/>
              <a:t>만약 </a:t>
            </a:r>
            <a:r>
              <a:rPr lang="en-US" altLang="ko-KR" dirty="0"/>
              <a:t>0</a:t>
            </a:r>
            <a:r>
              <a:rPr lang="ko-KR" altLang="en-US" dirty="0"/>
              <a:t>번 베이스 </a:t>
            </a:r>
            <a:r>
              <a:rPr lang="en-US" altLang="ko-KR" dirty="0"/>
              <a:t>0</a:t>
            </a:r>
            <a:r>
              <a:rPr lang="ko-KR" altLang="en-US" dirty="0"/>
              <a:t>번 슬롯에 </a:t>
            </a:r>
            <a:r>
              <a:rPr lang="en-US" altLang="ko-KR" dirty="0"/>
              <a:t>32</a:t>
            </a:r>
            <a:r>
              <a:rPr lang="ko-KR" altLang="en-US" dirty="0"/>
              <a:t>점 입력 모듈이 부착되어 있다면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ko-KR" altLang="en-US" sz="2400" dirty="0">
                <a:solidFill>
                  <a:srgbClr val="9966FF"/>
                </a:solidFill>
              </a:rPr>
              <a:t>⇒ </a:t>
            </a:r>
            <a:r>
              <a:rPr lang="en-US" altLang="ko-KR" sz="2400" dirty="0">
                <a:solidFill>
                  <a:srgbClr val="9966FF"/>
                </a:solidFill>
              </a:rPr>
              <a:t>32</a:t>
            </a:r>
            <a:r>
              <a:rPr lang="ko-KR" altLang="en-US" sz="2400" dirty="0">
                <a:solidFill>
                  <a:srgbClr val="9966FF"/>
                </a:solidFill>
              </a:rPr>
              <a:t>점 </a:t>
            </a:r>
            <a:r>
              <a:rPr lang="ko-KR" altLang="en-US" sz="2400" dirty="0" err="1">
                <a:solidFill>
                  <a:srgbClr val="9966FF"/>
                </a:solidFill>
              </a:rPr>
              <a:t>입력모듈</a:t>
            </a:r>
            <a:r>
              <a:rPr lang="ko-KR" altLang="en-US" sz="2400" dirty="0">
                <a:solidFill>
                  <a:srgbClr val="9966FF"/>
                </a:solidFill>
              </a:rPr>
              <a:t> </a:t>
            </a:r>
            <a:r>
              <a:rPr lang="en-US" altLang="ko-KR" sz="2400" dirty="0">
                <a:solidFill>
                  <a:srgbClr val="9966FF"/>
                </a:solidFill>
              </a:rPr>
              <a:t>(32 point module), </a:t>
            </a:r>
            <a:r>
              <a:rPr lang="ko-KR" altLang="en-US" sz="2400" dirty="0">
                <a:solidFill>
                  <a:srgbClr val="9966FF"/>
                </a:solidFill>
              </a:rPr>
              <a:t>입력 접점 제한이 </a:t>
            </a:r>
            <a:r>
              <a:rPr lang="en-US" altLang="ko-KR" sz="2400" dirty="0">
                <a:solidFill>
                  <a:srgbClr val="9966FF"/>
                </a:solidFill>
              </a:rPr>
              <a:t>32 </a:t>
            </a:r>
            <a:r>
              <a:rPr lang="ko-KR" altLang="en-US" sz="2400" dirty="0" err="1">
                <a:solidFill>
                  <a:srgbClr val="9966FF"/>
                </a:solidFill>
              </a:rPr>
              <a:t>비트라는</a:t>
            </a:r>
            <a:r>
              <a:rPr lang="ko-KR" altLang="en-US" sz="2400" dirty="0">
                <a:solidFill>
                  <a:srgbClr val="9966FF"/>
                </a:solidFill>
              </a:rPr>
              <a:t> 것</a:t>
            </a:r>
            <a:endParaRPr lang="en-US" altLang="ko-KR" sz="2400" dirty="0">
              <a:solidFill>
                <a:srgbClr val="9966FF"/>
              </a:solidFill>
            </a:endParaRPr>
          </a:p>
          <a:p>
            <a:pPr>
              <a:buFontTx/>
              <a:buChar char="-"/>
            </a:pPr>
            <a:r>
              <a:rPr lang="en-US" altLang="ko-KR" dirty="0"/>
              <a:t>Bit(X)</a:t>
            </a:r>
            <a:r>
              <a:rPr lang="ko-KR" altLang="en-US" dirty="0"/>
              <a:t>로 나누어서 사용한다면 </a:t>
            </a:r>
            <a:r>
              <a:rPr lang="en-US" altLang="ko-KR" dirty="0"/>
              <a:t>: %IX0.0.0 ~ %IX0.0.31 </a:t>
            </a:r>
          </a:p>
          <a:p>
            <a:pPr>
              <a:buFontTx/>
              <a:buChar char="-"/>
            </a:pPr>
            <a:r>
              <a:rPr lang="en-US" altLang="ko-KR" dirty="0"/>
              <a:t>Byte(B)</a:t>
            </a:r>
            <a:r>
              <a:rPr lang="ko-KR" altLang="en-US" dirty="0"/>
              <a:t>로 나누어서</a:t>
            </a:r>
            <a:r>
              <a:rPr lang="en-US" altLang="ko-KR" dirty="0"/>
              <a:t> </a:t>
            </a:r>
            <a:r>
              <a:rPr lang="ko-KR" altLang="en-US" dirty="0"/>
              <a:t>사용한다면 </a:t>
            </a:r>
            <a:r>
              <a:rPr lang="en-US" altLang="ko-KR" dirty="0"/>
              <a:t>: %IB0.0.0 ~ %IB0.0.3</a:t>
            </a:r>
          </a:p>
          <a:p>
            <a:pPr>
              <a:buFontTx/>
              <a:buChar char="-"/>
            </a:pPr>
            <a:r>
              <a:rPr lang="en-US" altLang="ko-KR" dirty="0"/>
              <a:t>Word(W)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나누어서 사용한다면 </a:t>
            </a:r>
            <a:r>
              <a:rPr lang="en-US" altLang="ko-KR" dirty="0"/>
              <a:t>: %IW0.0.0, %IW0.0.1</a:t>
            </a:r>
          </a:p>
          <a:p>
            <a:pPr>
              <a:buFontTx/>
              <a:buChar char="-"/>
            </a:pPr>
            <a:r>
              <a:rPr lang="en-US" altLang="ko-KR" dirty="0"/>
              <a:t>Double(D)</a:t>
            </a:r>
            <a:r>
              <a:rPr lang="ko-KR" altLang="en-US" dirty="0"/>
              <a:t>로 나누어서 사용한다면 </a:t>
            </a:r>
            <a:r>
              <a:rPr lang="en-US" altLang="ko-KR" dirty="0"/>
              <a:t>: %ID0.0.0</a:t>
            </a:r>
          </a:p>
        </p:txBody>
      </p:sp>
    </p:spTree>
    <p:extLst>
      <p:ext uri="{BB962C8B-B14F-4D97-AF65-F5344CB8AC3E}">
        <p14:creationId xmlns:p14="http://schemas.microsoft.com/office/powerpoint/2010/main" val="52334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2907" y="1120584"/>
            <a:ext cx="6846849" cy="542324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표현 방식</a:t>
            </a:r>
            <a:r>
              <a:rPr lang="en-US" altLang="ko-KR" dirty="0"/>
              <a:t>:</a:t>
            </a:r>
            <a:r>
              <a:rPr lang="ko-KR" altLang="en-US" dirty="0"/>
              <a:t>직접 변수</a:t>
            </a:r>
            <a:endParaRPr lang="ko-KR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9523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en-US" altLang="ko-KR" sz="6600" dirty="0"/>
              <a:t>Ladder Diagram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6949846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</a:t>
            </a:r>
            <a:r>
              <a:rPr lang="ko-KR" altLang="en-US" dirty="0"/>
              <a:t> 프로그래밍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사다리 형태로</a:t>
            </a:r>
            <a:r>
              <a:rPr lang="en-US" altLang="ko-KR" dirty="0"/>
              <a:t>, </a:t>
            </a:r>
            <a:r>
              <a:rPr lang="ko-KR" altLang="en-US" dirty="0"/>
              <a:t>릴레이 </a:t>
            </a:r>
            <a:r>
              <a:rPr lang="ko-KR" altLang="en-US" dirty="0" err="1"/>
              <a:t>로직과</a:t>
            </a:r>
            <a:r>
              <a:rPr lang="ko-KR" altLang="en-US" dirty="0"/>
              <a:t> 유사한 도형 기반의 언어</a:t>
            </a:r>
            <a:endParaRPr lang="en-US" altLang="ko-KR" dirty="0"/>
          </a:p>
          <a:p>
            <a:r>
              <a:rPr lang="ko-KR" altLang="en-US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현재 가장 널리 사용되고 있음</a:t>
            </a:r>
            <a:endParaRPr lang="en-US" altLang="ko-KR" dirty="0">
              <a:latin typeface="Kim jung chul Gothic Bold" panose="020B0803000000000000" pitchFamily="50" charset="-127"/>
              <a:ea typeface="Kim jung chul Gothic Bold" panose="020B0803000000000000" pitchFamily="50" charset="-127"/>
            </a:endParaRPr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922A81-536D-79D8-F959-DD1753444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543" y="3728699"/>
            <a:ext cx="11348784" cy="26977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4B20BF-0A1D-327D-9963-44C99BD01337}"/>
              </a:ext>
            </a:extLst>
          </p:cNvPr>
          <p:cNvSpPr txBox="1"/>
          <p:nvPr/>
        </p:nvSpPr>
        <p:spPr>
          <a:xfrm>
            <a:off x="723900" y="3544033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>
                <a:solidFill>
                  <a:schemeClr val="accent2"/>
                </a:solidFill>
              </a:rPr>
              <a:t>시작</a:t>
            </a:r>
            <a:r>
              <a:rPr lang="en-US" altLang="ko-KR" b="1" dirty="0">
                <a:solidFill>
                  <a:schemeClr val="accent2"/>
                </a:solidFill>
              </a:rPr>
              <a:t>!</a:t>
            </a:r>
            <a:endParaRPr lang="ko-KR" altLang="en-US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8304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래더도</a:t>
            </a:r>
            <a:r>
              <a:rPr lang="ko-KR" altLang="en-US" dirty="0"/>
              <a:t> 처리 순서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94EE0157-4AD8-CD6F-0692-5BC065D22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1D0C65B-CCD8-E94F-3248-C159CF362B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096" y="1636850"/>
            <a:ext cx="3867807" cy="4728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105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</a:t>
            </a:r>
            <a:r>
              <a:rPr lang="ko-KR" altLang="en-US" dirty="0"/>
              <a:t>의 </a:t>
            </a:r>
            <a:r>
              <a:rPr lang="en-US" altLang="ko-KR" dirty="0"/>
              <a:t>CPU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우리가 사용할 </a:t>
            </a:r>
            <a:r>
              <a:rPr lang="en-US" altLang="ko-KR" dirty="0"/>
              <a:t>LS Electric</a:t>
            </a:r>
            <a:r>
              <a:rPr lang="ko-KR" altLang="en-US" dirty="0"/>
              <a:t>의 </a:t>
            </a:r>
            <a:r>
              <a:rPr lang="en-US" altLang="ko-KR" dirty="0"/>
              <a:t>CPU</a:t>
            </a:r>
            <a:r>
              <a:rPr lang="ko-KR" altLang="en-US" dirty="0"/>
              <a:t>에는 여러가지 종류의 </a:t>
            </a:r>
            <a:r>
              <a:rPr lang="en-US" altLang="ko-KR" dirty="0"/>
              <a:t>CPU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LS Electric</a:t>
            </a:r>
            <a:r>
              <a:rPr lang="ko-KR" altLang="en-US" dirty="0"/>
              <a:t>의 </a:t>
            </a:r>
            <a:r>
              <a:rPr lang="en-US" altLang="ko-KR" dirty="0"/>
              <a:t>CPU Series</a:t>
            </a:r>
          </a:p>
          <a:p>
            <a:pPr lvl="1"/>
            <a:r>
              <a:rPr lang="en-US" altLang="ko-KR" dirty="0"/>
              <a:t>XGT / XGB / XGS / XGR..</a:t>
            </a:r>
          </a:p>
          <a:p>
            <a:pPr lvl="1"/>
            <a:r>
              <a:rPr lang="en-US" altLang="ko-KR" b="1" dirty="0"/>
              <a:t>XGT</a:t>
            </a:r>
            <a:r>
              <a:rPr lang="en-US" altLang="ko-KR" dirty="0"/>
              <a:t> : </a:t>
            </a:r>
            <a:r>
              <a:rPr lang="ko-KR" altLang="en-US" dirty="0"/>
              <a:t>중대형 컨트롤러</a:t>
            </a:r>
            <a:endParaRPr lang="en-US" altLang="ko-KR" dirty="0"/>
          </a:p>
          <a:p>
            <a:pPr lvl="1"/>
            <a:r>
              <a:rPr lang="en-US" altLang="ko-KR" dirty="0"/>
              <a:t>XGB : </a:t>
            </a:r>
            <a:r>
              <a:rPr lang="ko-KR" altLang="en-US" dirty="0"/>
              <a:t>소형 컨트롤러</a:t>
            </a:r>
            <a:endParaRPr lang="en-US" altLang="ko-KR" dirty="0"/>
          </a:p>
          <a:p>
            <a:pPr lvl="1"/>
            <a:r>
              <a:rPr lang="en-US" altLang="ko-KR" dirty="0"/>
              <a:t>XGS : </a:t>
            </a:r>
            <a:r>
              <a:rPr lang="ko-KR" altLang="en-US" dirty="0" err="1"/>
              <a:t>세이프티</a:t>
            </a:r>
            <a:r>
              <a:rPr lang="ko-KR" altLang="en-US" dirty="0"/>
              <a:t> 컨트롤러</a:t>
            </a:r>
            <a:endParaRPr lang="en-US" altLang="ko-KR" dirty="0"/>
          </a:p>
          <a:p>
            <a:pPr lvl="1"/>
            <a:r>
              <a:rPr lang="en-US" altLang="ko-KR" dirty="0"/>
              <a:t>XGR : </a:t>
            </a:r>
            <a:r>
              <a:rPr lang="ko-KR" altLang="en-US" dirty="0"/>
              <a:t>이중화 </a:t>
            </a:r>
            <a:r>
              <a:rPr lang="en-US" altLang="ko-KR" dirty="0"/>
              <a:t>PLC</a:t>
            </a:r>
          </a:p>
          <a:p>
            <a:r>
              <a:rPr lang="en-US" altLang="ko-KR" dirty="0"/>
              <a:t>XGT </a:t>
            </a:r>
            <a:r>
              <a:rPr lang="ko-KR" altLang="en-US" dirty="0"/>
              <a:t>시리즈에 대해서 배워 보겠습니다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35494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</a:t>
            </a:r>
            <a:r>
              <a:rPr lang="ko-KR" altLang="en-US" dirty="0"/>
              <a:t> 프로그래밍 사용 기호 </a:t>
            </a:r>
            <a:r>
              <a:rPr lang="en-US" altLang="ko-KR" dirty="0"/>
              <a:t>(</a:t>
            </a:r>
            <a:r>
              <a:rPr lang="ko-KR" altLang="en-US" dirty="0"/>
              <a:t>명령어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3951157" cy="4500224"/>
          </a:xfrm>
        </p:spPr>
        <p:txBody>
          <a:bodyPr/>
          <a:lstStyle/>
          <a:p>
            <a:r>
              <a:rPr lang="ko-KR" altLang="en-US" dirty="0"/>
              <a:t>스위치 형태의 입력과</a:t>
            </a:r>
            <a:r>
              <a:rPr lang="en-US" altLang="ko-KR" dirty="0"/>
              <a:t>, </a:t>
            </a:r>
            <a:r>
              <a:rPr lang="ko-KR" altLang="en-US" dirty="0"/>
              <a:t>출력 코일</a:t>
            </a:r>
            <a:endParaRPr lang="en-US" altLang="ko-KR" dirty="0"/>
          </a:p>
          <a:p>
            <a:r>
              <a:rPr lang="ko-KR" altLang="en-US" dirty="0"/>
              <a:t>릴레이 </a:t>
            </a:r>
            <a:r>
              <a:rPr lang="ko-KR" altLang="en-US" dirty="0" err="1"/>
              <a:t>로직의</a:t>
            </a:r>
            <a:r>
              <a:rPr lang="ko-KR" altLang="en-US" dirty="0"/>
              <a:t> 기호와 흡사합니다</a:t>
            </a:r>
            <a:r>
              <a:rPr lang="en-US" altLang="ko-KR" dirty="0"/>
              <a:t>.</a:t>
            </a:r>
            <a:br>
              <a:rPr lang="en-US" altLang="ko-KR" dirty="0"/>
            </a:br>
            <a:endParaRPr lang="en-US" altLang="ko-KR" dirty="0"/>
          </a:p>
        </p:txBody>
      </p:sp>
      <p:pic>
        <p:nvPicPr>
          <p:cNvPr id="4098" name="Picture 2" descr="https://velog.velcdn.com/images/acy7454/post/f7b544d6-3c5f-44c1-90ad-f25aa60e3d70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536" y="1767000"/>
            <a:ext cx="7064612" cy="461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3751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래더</a:t>
            </a:r>
            <a:r>
              <a:rPr lang="ko-KR" altLang="en-US" dirty="0"/>
              <a:t> 프로그래밍 기초 용어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558925"/>
            <a:ext cx="10882745" cy="4689476"/>
          </a:xfrm>
        </p:spPr>
        <p:txBody>
          <a:bodyPr>
            <a:normAutofit fontScale="92500"/>
          </a:bodyPr>
          <a:lstStyle/>
          <a:p>
            <a:pPr>
              <a:lnSpc>
                <a:spcPct val="140000"/>
              </a:lnSpc>
            </a:pPr>
            <a:r>
              <a:rPr lang="ko-KR" altLang="en-US" dirty="0"/>
              <a:t>점</a:t>
            </a:r>
            <a:r>
              <a:rPr lang="en-US" altLang="ko-KR" dirty="0"/>
              <a:t>(Point)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입력 </a:t>
            </a:r>
            <a:r>
              <a:rPr lang="en-US" altLang="ko-KR" dirty="0"/>
              <a:t>8</a:t>
            </a:r>
            <a:r>
              <a:rPr lang="ko-KR" altLang="en-US" dirty="0"/>
              <a:t>점</a:t>
            </a:r>
            <a:r>
              <a:rPr lang="en-US" altLang="ko-KR" dirty="0"/>
              <a:t>, </a:t>
            </a:r>
            <a:r>
              <a:rPr lang="ko-KR" altLang="en-US" dirty="0"/>
              <a:t>출력 </a:t>
            </a:r>
            <a:r>
              <a:rPr lang="en-US" altLang="ko-KR" dirty="0"/>
              <a:t>16</a:t>
            </a:r>
            <a:r>
              <a:rPr lang="ko-KR" altLang="en-US" dirty="0"/>
              <a:t>점 등 </a:t>
            </a:r>
            <a:r>
              <a:rPr lang="en-US" altLang="ko-KR" dirty="0"/>
              <a:t>PLC</a:t>
            </a:r>
            <a:r>
              <a:rPr lang="ko-KR" altLang="en-US" dirty="0"/>
              <a:t>는 스위치나 센서 등 입출력 용량을 표시할 때 사용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dirty="0"/>
              <a:t>스텝</a:t>
            </a:r>
            <a:r>
              <a:rPr lang="en-US" altLang="ko-KR" dirty="0"/>
              <a:t>(step)</a:t>
            </a:r>
            <a:r>
              <a:rPr lang="ko-KR" altLang="en-US" dirty="0"/>
              <a:t> </a:t>
            </a:r>
            <a:r>
              <a:rPr lang="en-US" altLang="ko-KR" dirty="0"/>
              <a:t>: PLC </a:t>
            </a:r>
            <a:r>
              <a:rPr lang="ko-KR" altLang="en-US" dirty="0"/>
              <a:t>명령어의 최소 단위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dirty="0"/>
              <a:t>스캔 타임</a:t>
            </a:r>
            <a:r>
              <a:rPr lang="en-US" altLang="ko-KR" dirty="0"/>
              <a:t>(Scan Time)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사용자가 작성한 프로그램의 </a:t>
            </a:r>
            <a:r>
              <a:rPr lang="en-US" altLang="ko-KR" dirty="0"/>
              <a:t>1</a:t>
            </a:r>
            <a:r>
              <a:rPr lang="ko-KR" altLang="en-US" dirty="0"/>
              <a:t>회 수행에 걸리는 시간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en-US" altLang="ko-KR" dirty="0"/>
              <a:t>WDT (Watch Dog Timer) : </a:t>
            </a:r>
            <a:r>
              <a:rPr lang="ko-KR" altLang="en-US" dirty="0"/>
              <a:t>이상으로 인해 출력을 하지 못할 경우 설정한 시간 대기 후 에러를 발생시키는 시스템 감지 타이머</a:t>
            </a:r>
            <a:endParaRPr lang="en-US" altLang="ko-KR" dirty="0"/>
          </a:p>
          <a:p>
            <a:pPr>
              <a:lnSpc>
                <a:spcPct val="140000"/>
              </a:lnSpc>
            </a:pPr>
            <a:r>
              <a:rPr lang="ko-KR" altLang="en-US" dirty="0" err="1"/>
              <a:t>파라미터</a:t>
            </a:r>
            <a:r>
              <a:rPr lang="en-US" altLang="ko-KR" dirty="0"/>
              <a:t>(Parameter)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프로그램과 함께 </a:t>
            </a:r>
            <a:r>
              <a:rPr lang="en-US" altLang="ko-KR" dirty="0"/>
              <a:t>PLC </a:t>
            </a:r>
            <a:r>
              <a:rPr lang="ko-KR" altLang="en-US" dirty="0"/>
              <a:t>에 저장되는 운전 데이터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0513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모선과 연결선</a:t>
            </a:r>
          </a:p>
        </p:txBody>
      </p:sp>
      <p:graphicFrame>
        <p:nvGraphicFramePr>
          <p:cNvPr id="12" name="내용 개체 틀 1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3330971"/>
              </p:ext>
            </p:extLst>
          </p:nvPr>
        </p:nvGraphicFramePr>
        <p:xfrm>
          <a:off x="838200" y="1825626"/>
          <a:ext cx="10515600" cy="4164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64489922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9916552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54138146"/>
                    </a:ext>
                  </a:extLst>
                </a:gridCol>
              </a:tblGrid>
              <a:tr h="3382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기호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이름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설명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724402"/>
                  </a:ext>
                </a:extLst>
              </a:tr>
              <a:tr h="1183826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왼쪽 모선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언제나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BOOL</a:t>
                      </a:r>
                      <a:r>
                        <a:rPr lang="ko-KR" altLang="en-US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</a:t>
                      </a:r>
                      <a:r>
                        <a:rPr lang="en-US" altLang="ko-KR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1</a:t>
                      </a:r>
                      <a:r>
                        <a:rPr lang="ko-KR" altLang="en-US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의 값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6444465"/>
                  </a:ext>
                </a:extLst>
              </a:tr>
              <a:tr h="109699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오른쪽 모선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값은 정해져 있지 않아요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5379254"/>
                  </a:ext>
                </a:extLst>
              </a:tr>
              <a:tr h="5704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가로 연결선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왼쪽의 값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&gt; 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오른쪽으로 전달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9033107"/>
                  </a:ext>
                </a:extLst>
              </a:tr>
              <a:tr h="947833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세로 연결선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왼쪽에 있는 가로 연결선들의 논리합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6617787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438" y="2324660"/>
            <a:ext cx="923925" cy="971550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4696" y="3457524"/>
            <a:ext cx="685800" cy="923925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9544" y="4543281"/>
            <a:ext cx="1242843" cy="347461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8387" y="5123355"/>
            <a:ext cx="419100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52592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접점 </a:t>
            </a:r>
            <a:r>
              <a:rPr lang="en-US" altLang="ko-KR" dirty="0"/>
              <a:t>(</a:t>
            </a:r>
            <a:r>
              <a:rPr lang="ko-KR" altLang="en-US" dirty="0"/>
              <a:t>입력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147071"/>
              </p:ext>
            </p:extLst>
          </p:nvPr>
        </p:nvGraphicFramePr>
        <p:xfrm>
          <a:off x="838200" y="1690688"/>
          <a:ext cx="10689236" cy="4138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1132">
                  <a:extLst>
                    <a:ext uri="{9D8B030D-6E8A-4147-A177-3AD203B41FA5}">
                      <a16:colId xmlns:a16="http://schemas.microsoft.com/office/drawing/2014/main" val="2596686437"/>
                    </a:ext>
                  </a:extLst>
                </a:gridCol>
                <a:gridCol w="3061878">
                  <a:extLst>
                    <a:ext uri="{9D8B030D-6E8A-4147-A177-3AD203B41FA5}">
                      <a16:colId xmlns:a16="http://schemas.microsoft.com/office/drawing/2014/main" val="406207433"/>
                    </a:ext>
                  </a:extLst>
                </a:gridCol>
                <a:gridCol w="5636226">
                  <a:extLst>
                    <a:ext uri="{9D8B030D-6E8A-4147-A177-3AD203B41FA5}">
                      <a16:colId xmlns:a16="http://schemas.microsoft.com/office/drawing/2014/main" val="1991283963"/>
                    </a:ext>
                  </a:extLst>
                </a:gridCol>
              </a:tblGrid>
              <a:tr h="4205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267435"/>
                  </a:ext>
                </a:extLst>
              </a:tr>
              <a:tr h="9296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평상시 열린 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Toggle, on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상태일 때 왼쪽의 상태가 오른쪽으로 전달</a:t>
                      </a:r>
                      <a:endParaRPr lang="en-US" altLang="ko-KR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전기가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on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일 때 흐른다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!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32511"/>
                  </a:ext>
                </a:extLst>
              </a:tr>
              <a:tr h="9296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평상시 닫힌 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Toggle, off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상태일 때 왼쪽의 상태가 오른쪽으로 전달</a:t>
                      </a:r>
                      <a:endParaRPr lang="en-US" altLang="ko-KR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전기가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off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일 때 흐른다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! 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192803"/>
                  </a:ext>
                </a:extLst>
              </a:tr>
              <a:tr h="929610"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양 변환 </a:t>
                      </a:r>
                      <a:r>
                        <a:rPr lang="ko-KR" altLang="en-US" b="1" dirty="0">
                          <a:solidFill>
                            <a:srgbClr val="9966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검출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평상시 열린 접점과 같이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on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인 상태에서 전기가 흐르지만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한 스캔에 대해서만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on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이 된다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.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35456"/>
                  </a:ext>
                </a:extLst>
              </a:tr>
              <a:tr h="929610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음 변환 </a:t>
                      </a:r>
                      <a:r>
                        <a:rPr lang="ko-KR" altLang="en-US" b="1" dirty="0">
                          <a:solidFill>
                            <a:srgbClr val="9966FF"/>
                          </a:solidFill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검출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접점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한 스캔에 대해서만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off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가 된다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.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270915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020" y="2272552"/>
            <a:ext cx="1188341" cy="54846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0021" y="3314662"/>
            <a:ext cx="1188341" cy="4387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993" y="4286253"/>
            <a:ext cx="1170060" cy="40220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6915" y="5120935"/>
            <a:ext cx="1188342" cy="51190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29768" y="6042160"/>
            <a:ext cx="8732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네 개의 접점 모두 스위치같은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BOOL 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변수의 값이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off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인지 </a:t>
            </a:r>
            <a:r>
              <a:rPr lang="en-US" altLang="ko-KR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on</a:t>
            </a:r>
            <a:r>
              <a:rPr lang="ko-KR" altLang="en-US" dirty="0">
                <a:latin typeface="Kim jung chul Gothic Regular" panose="020B0503000000000000" pitchFamily="50" charset="-127"/>
                <a:ea typeface="Kim jung chul Gothic Regular" panose="020B0503000000000000" pitchFamily="50" charset="-127"/>
              </a:rPr>
              <a:t>인지에 따라 결정됨</a:t>
            </a:r>
          </a:p>
        </p:txBody>
      </p:sp>
    </p:spTree>
    <p:extLst>
      <p:ext uri="{BB962C8B-B14F-4D97-AF65-F5344CB8AC3E}">
        <p14:creationId xmlns:p14="http://schemas.microsoft.com/office/powerpoint/2010/main" val="29234665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모선과 연결선</a:t>
            </a:r>
            <a:r>
              <a:rPr lang="en-US" altLang="ko-KR" dirty="0"/>
              <a:t>, </a:t>
            </a:r>
            <a:r>
              <a:rPr lang="ko-KR" altLang="en-US" dirty="0"/>
              <a:t>접점의 모양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 모선 </a:t>
            </a:r>
            <a:r>
              <a:rPr lang="en-US" altLang="ko-KR" dirty="0"/>
              <a:t>: 1</a:t>
            </a:r>
            <a:r>
              <a:rPr lang="ko-KR" altLang="en-US" dirty="0"/>
              <a:t>의 값 유지</a:t>
            </a:r>
            <a:r>
              <a:rPr lang="en-US" altLang="ko-KR" dirty="0"/>
              <a:t>(</a:t>
            </a:r>
            <a:r>
              <a:rPr lang="ko-KR" altLang="en-US" dirty="0"/>
              <a:t>전기가 흐른다</a:t>
            </a:r>
            <a:r>
              <a:rPr lang="en-US" altLang="ko-KR" dirty="0"/>
              <a:t>.)</a:t>
            </a:r>
          </a:p>
          <a:p>
            <a:r>
              <a:rPr lang="ko-KR" altLang="en-US" dirty="0"/>
              <a:t>평상시 열린 접점</a:t>
            </a:r>
            <a:endParaRPr lang="en-US" altLang="ko-KR" dirty="0"/>
          </a:p>
          <a:p>
            <a:r>
              <a:rPr lang="ko-KR" altLang="en-US" dirty="0"/>
              <a:t>입력 접점에 대해서 </a:t>
            </a:r>
            <a:r>
              <a:rPr lang="ko-KR" altLang="en-US" b="1" dirty="0"/>
              <a:t>직접 변수</a:t>
            </a:r>
            <a:r>
              <a:rPr lang="ko-KR" altLang="en-US" dirty="0"/>
              <a:t> 사용</a:t>
            </a:r>
            <a:r>
              <a:rPr lang="en-US" altLang="ko-KR" dirty="0"/>
              <a:t>! </a:t>
            </a:r>
            <a:r>
              <a:rPr lang="ko-KR" altLang="en-US" dirty="0"/>
              <a:t>메모리 주소 </a:t>
            </a:r>
            <a:r>
              <a:rPr lang="en-US" altLang="ko-KR" dirty="0"/>
              <a:t>(%IX0.0.1)</a:t>
            </a:r>
            <a:r>
              <a:rPr lang="ko-KR" altLang="en-US" dirty="0"/>
              <a:t>과 같은 </a:t>
            </a:r>
            <a:r>
              <a:rPr lang="ko-KR" altLang="en-US" dirty="0" err="1"/>
              <a:t>변수명</a:t>
            </a:r>
            <a:r>
              <a:rPr lang="ko-KR" altLang="en-US" dirty="0"/>
              <a:t> 사용</a:t>
            </a:r>
            <a:endParaRPr lang="en-US" altLang="ko-KR" dirty="0"/>
          </a:p>
          <a:p>
            <a:r>
              <a:rPr lang="en-US" altLang="ko-KR" dirty="0"/>
              <a:t>on</a:t>
            </a:r>
            <a:r>
              <a:rPr lang="ko-KR" altLang="en-US" dirty="0" err="1"/>
              <a:t>일때</a:t>
            </a:r>
            <a:r>
              <a:rPr lang="ko-KR" altLang="en-US" dirty="0"/>
              <a:t> 오른쪽의 상태</a:t>
            </a:r>
            <a:r>
              <a:rPr lang="en-US" altLang="ko-KR" dirty="0"/>
              <a:t>(</a:t>
            </a:r>
            <a:r>
              <a:rPr lang="ko-KR" altLang="en-US" dirty="0"/>
              <a:t>모선의 상태 </a:t>
            </a:r>
            <a:r>
              <a:rPr lang="en-US" altLang="ko-KR" dirty="0"/>
              <a:t>BOOL 1)</a:t>
            </a:r>
            <a:r>
              <a:rPr lang="ko-KR" altLang="en-US" dirty="0"/>
              <a:t>가</a:t>
            </a:r>
            <a:r>
              <a:rPr lang="en-US" altLang="ko-KR" dirty="0"/>
              <a:t> </a:t>
            </a:r>
            <a:r>
              <a:rPr lang="ko-KR" altLang="en-US" dirty="0"/>
              <a:t>오른쪽</a:t>
            </a:r>
            <a:r>
              <a:rPr lang="en-US" altLang="ko-KR" dirty="0"/>
              <a:t>(</a:t>
            </a:r>
            <a:r>
              <a:rPr lang="ko-KR" altLang="en-US" dirty="0"/>
              <a:t>연결선</a:t>
            </a:r>
            <a:r>
              <a:rPr lang="en-US" altLang="ko-KR" dirty="0"/>
              <a:t>)</a:t>
            </a:r>
            <a:r>
              <a:rPr lang="ko-KR" altLang="en-US" dirty="0"/>
              <a:t>으로 전달된다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                                      </a:t>
            </a:r>
            <a:r>
              <a:rPr lang="en-US" altLang="ko-KR" sz="2000" dirty="0">
                <a:solidFill>
                  <a:srgbClr val="FF0000"/>
                </a:solidFill>
              </a:rPr>
              <a:t>&gt;&gt; on</a:t>
            </a:r>
            <a:r>
              <a:rPr lang="ko-KR" altLang="en-US" sz="2000" dirty="0">
                <a:solidFill>
                  <a:srgbClr val="FF0000"/>
                </a:solidFill>
              </a:rPr>
              <a:t>일 때 전기가 흐르는 모습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4969220" cy="102898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35625"/>
            <a:ext cx="4085309" cy="845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코일 </a:t>
            </a:r>
            <a:r>
              <a:rPr lang="en-US" altLang="ko-KR" dirty="0"/>
              <a:t>(</a:t>
            </a:r>
            <a:r>
              <a:rPr lang="ko-KR" altLang="en-US" dirty="0"/>
              <a:t>출력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697658"/>
              </p:ext>
            </p:extLst>
          </p:nvPr>
        </p:nvGraphicFramePr>
        <p:xfrm>
          <a:off x="811306" y="1570132"/>
          <a:ext cx="10515600" cy="493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7082">
                  <a:extLst>
                    <a:ext uri="{9D8B030D-6E8A-4147-A177-3AD203B41FA5}">
                      <a16:colId xmlns:a16="http://schemas.microsoft.com/office/drawing/2014/main" val="2596686437"/>
                    </a:ext>
                  </a:extLst>
                </a:gridCol>
                <a:gridCol w="2043953">
                  <a:extLst>
                    <a:ext uri="{9D8B030D-6E8A-4147-A177-3AD203B41FA5}">
                      <a16:colId xmlns:a16="http://schemas.microsoft.com/office/drawing/2014/main" val="406207433"/>
                    </a:ext>
                  </a:extLst>
                </a:gridCol>
                <a:gridCol w="6714565">
                  <a:extLst>
                    <a:ext uri="{9D8B030D-6E8A-4147-A177-3AD203B41FA5}">
                      <a16:colId xmlns:a16="http://schemas.microsoft.com/office/drawing/2014/main" val="1991283963"/>
                    </a:ext>
                  </a:extLst>
                </a:gridCol>
              </a:tblGrid>
              <a:tr h="344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기호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4267435"/>
                  </a:ext>
                </a:extLst>
              </a:tr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왼쪽에 있는 연결선의 상태를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관련된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BOOL</a:t>
                      </a:r>
                      <a:r>
                        <a:rPr lang="en-US" altLang="ko-KR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변수에</a:t>
                      </a:r>
                      <a:r>
                        <a:rPr lang="en-US" altLang="ko-KR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!</a:t>
                      </a:r>
                    </a:p>
                    <a:p>
                      <a:pPr algn="ctr" latinLnBrk="1"/>
                      <a:r>
                        <a:rPr lang="ko-KR" altLang="en-US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전기가 흐르는 상태라면 꺼지겠죠</a:t>
                      </a:r>
                      <a:r>
                        <a:rPr lang="en-US" altLang="ko-KR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?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6632511"/>
                  </a:ext>
                </a:extLst>
              </a:tr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역 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왼쪽의 연결선의 역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(negated)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값을 관련된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BOOL 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변수에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.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192803"/>
                  </a:ext>
                </a:extLst>
              </a:tr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Set 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왼쪽의 연결선 상태가 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/>
                        <a:t>이 되었을 때에 </a:t>
                      </a:r>
                      <a:r>
                        <a:rPr lang="en-US" altLang="ko-KR" dirty="0"/>
                        <a:t>On.</a:t>
                      </a:r>
                      <a:r>
                        <a:rPr lang="ko-KR" altLang="en-US" dirty="0"/>
                        <a:t> </a:t>
                      </a:r>
                      <a:br>
                        <a:rPr lang="en-US" altLang="ko-KR" dirty="0"/>
                      </a:br>
                      <a:r>
                        <a:rPr lang="en-US" altLang="ko-KR" dirty="0"/>
                        <a:t>Reset </a:t>
                      </a:r>
                      <a:r>
                        <a:rPr lang="ko-KR" altLang="en-US" dirty="0"/>
                        <a:t>코일에 의해 </a:t>
                      </a:r>
                      <a:r>
                        <a:rPr lang="en-US" altLang="ko-KR" dirty="0"/>
                        <a:t>Off</a:t>
                      </a:r>
                      <a:r>
                        <a:rPr lang="ko-KR" altLang="en-US" dirty="0"/>
                        <a:t>되기 전까지는 </a:t>
                      </a:r>
                      <a:r>
                        <a:rPr lang="en-US" altLang="ko-KR" dirty="0"/>
                        <a:t>On </a:t>
                      </a:r>
                      <a:r>
                        <a:rPr lang="ko-KR" altLang="en-US" dirty="0"/>
                        <a:t>되어 있는 상태로 유지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0435456"/>
                  </a:ext>
                </a:extLst>
              </a:tr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Reset</a:t>
                      </a:r>
                      <a:r>
                        <a:rPr lang="en-US" altLang="ko-KR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 </a:t>
                      </a:r>
                      <a:r>
                        <a:rPr lang="ko-KR" altLang="en-US" baseline="0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코일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왼쪽의 연결선 상태가 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/>
                        <a:t>이 되었을 때에 </a:t>
                      </a:r>
                      <a:r>
                        <a:rPr lang="en-US" altLang="ko-KR" dirty="0"/>
                        <a:t>Off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Set </a:t>
                      </a:r>
                      <a:r>
                        <a:rPr lang="ko-KR" altLang="en-US" dirty="0"/>
                        <a:t>코일에 의해 </a:t>
                      </a:r>
                      <a:r>
                        <a:rPr lang="en-US" altLang="ko-KR" dirty="0"/>
                        <a:t>On</a:t>
                      </a:r>
                      <a:r>
                        <a:rPr lang="ko-KR" altLang="en-US" dirty="0"/>
                        <a:t>되기 전까지는 </a:t>
                      </a:r>
                      <a:r>
                        <a:rPr lang="en-US" altLang="ko-KR" dirty="0"/>
                        <a:t>Off</a:t>
                      </a:r>
                      <a:r>
                        <a:rPr lang="ko-KR" altLang="en-US" dirty="0"/>
                        <a:t>되어 있는 상태로 유지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5270915"/>
                  </a:ext>
                </a:extLst>
              </a:tr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양 변환 검출 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코일과 동일하지만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, 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한 스캔 동안만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on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되고 이후로는 꺼집니다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.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2195921"/>
                  </a:ext>
                </a:extLst>
              </a:tr>
              <a:tr h="761174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음 변환 검출 코일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역 코일과 동일하지만 한 스캔 동안만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on</a:t>
                      </a:r>
                      <a:r>
                        <a:rPr lang="ko-KR" altLang="en-US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이 되고 이후로는 </a:t>
                      </a:r>
                      <a:r>
                        <a:rPr lang="en-US" altLang="ko-KR" dirty="0">
                          <a:latin typeface="Kim jung chul Gothic Regular" panose="020B0503000000000000" pitchFamily="50" charset="-127"/>
                          <a:ea typeface="Kim jung chul Gothic Regular" panose="020B0503000000000000" pitchFamily="50" charset="-127"/>
                        </a:rPr>
                        <a:t>off</a:t>
                      </a:r>
                      <a:endParaRPr lang="ko-KR" altLang="en-US" dirty="0">
                        <a:latin typeface="Kim jung chul Gothic Regular" panose="020B0503000000000000" pitchFamily="50" charset="-127"/>
                        <a:ea typeface="Kim jung chul Gothic Regular" panose="020B0503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6840374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8360" y="2124636"/>
            <a:ext cx="930709" cy="33338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8360" y="2886449"/>
            <a:ext cx="914400" cy="314325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8359" y="3700637"/>
            <a:ext cx="914401" cy="328613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8358" y="4438905"/>
            <a:ext cx="914402" cy="30003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39090" y="5248574"/>
            <a:ext cx="893670" cy="25945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68847" y="6007163"/>
            <a:ext cx="880222" cy="27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297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코일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2568853"/>
            <a:ext cx="10515600" cy="3608110"/>
          </a:xfrm>
        </p:spPr>
        <p:txBody>
          <a:bodyPr>
            <a:normAutofit/>
          </a:bodyPr>
          <a:lstStyle/>
          <a:p>
            <a:r>
              <a:rPr lang="ko-KR" altLang="en-US" dirty="0"/>
              <a:t>기본적으로</a:t>
            </a:r>
            <a:r>
              <a:rPr lang="en-US" altLang="ko-KR" dirty="0"/>
              <a:t>, </a:t>
            </a:r>
            <a:r>
              <a:rPr lang="ko-KR" altLang="en-US" dirty="0"/>
              <a:t>평상시 열린 접점 </a:t>
            </a:r>
            <a:r>
              <a:rPr lang="en-US" altLang="ko-KR" dirty="0"/>
              <a:t>(%IX0.0.1) BOOL</a:t>
            </a:r>
            <a:r>
              <a:rPr lang="ko-KR" altLang="en-US" dirty="0"/>
              <a:t>값</a:t>
            </a:r>
            <a:r>
              <a:rPr lang="en-US" altLang="ko-KR" dirty="0"/>
              <a:t> 0</a:t>
            </a:r>
          </a:p>
          <a:p>
            <a:r>
              <a:rPr lang="ko-KR" altLang="en-US" dirty="0"/>
              <a:t>왼쪽 모선의 전기는 흐르고 있지만</a:t>
            </a:r>
            <a:r>
              <a:rPr lang="en-US" altLang="ko-KR" dirty="0"/>
              <a:t>(BOOL 1) </a:t>
            </a:r>
            <a:r>
              <a:rPr lang="ko-KR" altLang="en-US" dirty="0" err="1"/>
              <a:t>입력접접</a:t>
            </a:r>
            <a:r>
              <a:rPr lang="ko-KR" altLang="en-US" dirty="0"/>
              <a:t> 이후의 오른쪽 연결선으로 전달이 되지 않는다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스위치</a:t>
            </a:r>
            <a:r>
              <a:rPr lang="en-US" altLang="ko-KR" dirty="0"/>
              <a:t>: </a:t>
            </a:r>
            <a:r>
              <a:rPr lang="ko-KR" altLang="en-US" dirty="0" err="1"/>
              <a:t>심볼릭</a:t>
            </a:r>
            <a:r>
              <a:rPr lang="ko-KR" altLang="en-US" dirty="0"/>
              <a:t> 변수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입력접점이 켜지면 왼쪽 출력 코일까지 </a:t>
            </a:r>
            <a:r>
              <a:rPr lang="en-US" altLang="ko-KR" dirty="0"/>
              <a:t>1 </a:t>
            </a:r>
            <a:r>
              <a:rPr lang="ko-KR" altLang="en-US" dirty="0"/>
              <a:t>값이 전달</a:t>
            </a:r>
            <a:r>
              <a:rPr lang="en-US" altLang="ko-KR" dirty="0"/>
              <a:t>!</a:t>
            </a:r>
          </a:p>
          <a:p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965" y="1825624"/>
            <a:ext cx="10674094" cy="60829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678895"/>
            <a:ext cx="10674094" cy="66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41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50066"/>
              </p:ext>
            </p:extLst>
          </p:nvPr>
        </p:nvGraphicFramePr>
        <p:xfrm>
          <a:off x="1278238" y="4625388"/>
          <a:ext cx="6593016" cy="155157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296508">
                  <a:extLst>
                    <a:ext uri="{9D8B030D-6E8A-4147-A177-3AD203B41FA5}">
                      <a16:colId xmlns:a16="http://schemas.microsoft.com/office/drawing/2014/main" val="1728316237"/>
                    </a:ext>
                  </a:extLst>
                </a:gridCol>
                <a:gridCol w="3296508">
                  <a:extLst>
                    <a:ext uri="{9D8B030D-6E8A-4147-A177-3AD203B41FA5}">
                      <a16:colId xmlns:a16="http://schemas.microsoft.com/office/drawing/2014/main" val="4282781428"/>
                    </a:ext>
                  </a:extLst>
                </a:gridCol>
              </a:tblGrid>
              <a:tr h="6360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XGK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XGI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86151"/>
                  </a:ext>
                </a:extLst>
              </a:tr>
              <a:tr h="915476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878467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1558" y="5269169"/>
            <a:ext cx="1355403" cy="869886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PLC</a:t>
            </a:r>
            <a:r>
              <a:rPr lang="ko-KR" altLang="en-US" dirty="0"/>
              <a:t>의 </a:t>
            </a:r>
            <a:r>
              <a:rPr lang="en-US" altLang="ko-KR" dirty="0"/>
              <a:t>CPU </a:t>
            </a:r>
            <a:r>
              <a:rPr lang="ko-KR" altLang="en-US" dirty="0"/>
              <a:t>시리즈 </a:t>
            </a:r>
            <a:r>
              <a:rPr lang="en-US" altLang="ko-KR" dirty="0"/>
              <a:t>: XGT-XGI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XGT-XGI</a:t>
            </a:r>
          </a:p>
          <a:p>
            <a:pPr lvl="1"/>
            <a:r>
              <a:rPr lang="ko-KR" altLang="en-US" dirty="0"/>
              <a:t>국제 표준 규격</a:t>
            </a:r>
            <a:r>
              <a:rPr lang="en-US" altLang="ko-KR" dirty="0"/>
              <a:t>(IEC)</a:t>
            </a:r>
            <a:r>
              <a:rPr lang="ko-KR" altLang="en-US" dirty="0"/>
              <a:t>을 따르는 </a:t>
            </a:r>
            <a:r>
              <a:rPr lang="en-US" altLang="ko-KR" dirty="0"/>
              <a:t>PLC</a:t>
            </a:r>
          </a:p>
          <a:p>
            <a:pPr lvl="1"/>
            <a:r>
              <a:rPr lang="ko-KR" altLang="en-US" dirty="0"/>
              <a:t>국제 규격의 통신 프로토콜</a:t>
            </a:r>
            <a:endParaRPr lang="en-US" altLang="ko-KR" dirty="0"/>
          </a:p>
          <a:p>
            <a:pPr lvl="1"/>
            <a:r>
              <a:rPr lang="ko-KR" altLang="en-US" dirty="0"/>
              <a:t>윈도우 환경의 프로그래밍 툴 지원</a:t>
            </a:r>
            <a:endParaRPr lang="en-US" altLang="ko-KR" dirty="0"/>
          </a:p>
          <a:p>
            <a:pPr lvl="1"/>
            <a:r>
              <a:rPr lang="ko-KR" altLang="en-US" dirty="0"/>
              <a:t>프로그램 작성 용이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입출력 </a:t>
            </a:r>
            <a:r>
              <a:rPr lang="ko-KR" altLang="en-US" dirty="0" err="1"/>
              <a:t>식별자명</a:t>
            </a:r>
            <a:r>
              <a:rPr lang="en-US" altLang="ko-KR" dirty="0"/>
              <a:t>:</a:t>
            </a:r>
            <a:r>
              <a:rPr lang="ko-KR" altLang="en-US" dirty="0"/>
              <a:t> 실제 접속되는 </a:t>
            </a:r>
            <a:r>
              <a:rPr lang="ko-KR" altLang="en-US" dirty="0" err="1"/>
              <a:t>기기명</a:t>
            </a:r>
            <a:r>
              <a:rPr lang="en-US" altLang="ko-KR" dirty="0"/>
              <a:t>-</a:t>
            </a:r>
            <a:r>
              <a:rPr lang="ko-KR" altLang="en-US" dirty="0"/>
              <a:t>한글</a:t>
            </a:r>
            <a:r>
              <a:rPr lang="en-US" altLang="ko-KR" dirty="0"/>
              <a:t>, </a:t>
            </a:r>
            <a:r>
              <a:rPr lang="ko-KR" altLang="en-US" dirty="0"/>
              <a:t>한자</a:t>
            </a:r>
            <a:r>
              <a:rPr lang="en-US" altLang="ko-KR" dirty="0"/>
              <a:t>, </a:t>
            </a:r>
            <a:r>
              <a:rPr lang="ko-KR" altLang="en-US" dirty="0"/>
              <a:t>영어 가능</a:t>
            </a:r>
            <a:r>
              <a:rPr lang="en-US" altLang="ko-KR" dirty="0"/>
              <a:t>-</a:t>
            </a:r>
            <a:r>
              <a:rPr lang="ko-KR" altLang="en-US" dirty="0"/>
              <a:t>으로 프로그래밍 가능</a:t>
            </a:r>
            <a:r>
              <a:rPr lang="en-US" altLang="ko-KR" dirty="0"/>
              <a:t>)</a:t>
            </a: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7357" y="5294175"/>
            <a:ext cx="1670558" cy="8448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54773" flipH="1">
            <a:off x="6802621" y="4628953"/>
            <a:ext cx="1352290" cy="135229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13315" y="4625388"/>
            <a:ext cx="38893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XGI </a:t>
            </a:r>
            <a:r>
              <a:rPr lang="ko-KR" altLang="en-US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는 한글 이름으로 사용할 수 있지만</a:t>
            </a:r>
            <a:endParaRPr lang="en-US" altLang="ko-KR" dirty="0">
              <a:latin typeface="Kim jung chul Gothic Light" panose="020B0303000000000000" pitchFamily="50" charset="-127"/>
              <a:ea typeface="Kim jung chul Gothic Light" panose="020B0303000000000000" pitchFamily="50" charset="-127"/>
            </a:endParaRPr>
          </a:p>
          <a:p>
            <a:r>
              <a:rPr lang="en-US" altLang="ko-KR" dirty="0">
                <a:latin typeface="Kim jung chul Gothic Bold" panose="020B0803000000000000" pitchFamily="50" charset="-127"/>
                <a:ea typeface="Kim jung chul Gothic Bold" panose="020B0803000000000000" pitchFamily="50" charset="-127"/>
              </a:rPr>
              <a:t>XGK </a:t>
            </a:r>
            <a:r>
              <a:rPr lang="ko-KR" altLang="en-US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는 정해진 규칙을 따라서 </a:t>
            </a:r>
            <a:endParaRPr lang="en-US" altLang="ko-KR" dirty="0">
              <a:latin typeface="Kim jung chul Gothic Light" panose="020B0303000000000000" pitchFamily="50" charset="-127"/>
              <a:ea typeface="Kim jung chul Gothic Light" panose="020B0303000000000000" pitchFamily="50" charset="-127"/>
            </a:endParaRPr>
          </a:p>
          <a:p>
            <a:r>
              <a:rPr lang="ko-KR" altLang="en-US" dirty="0" err="1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식별자명을</a:t>
            </a:r>
            <a:r>
              <a:rPr lang="en-US" altLang="ko-KR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 </a:t>
            </a:r>
            <a:r>
              <a:rPr lang="ko-KR" altLang="en-US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작성해야 해요</a:t>
            </a:r>
            <a:r>
              <a:rPr lang="en-US" altLang="ko-KR" dirty="0">
                <a:latin typeface="Kim jung chul Gothic Light" panose="020B0303000000000000" pitchFamily="50" charset="-127"/>
                <a:ea typeface="Kim jung chul Gothic Light" panose="020B0303000000000000" pitchFamily="50" charset="-127"/>
              </a:rPr>
              <a:t>!</a:t>
            </a:r>
            <a:endParaRPr lang="ko-KR" altLang="en-US" dirty="0">
              <a:latin typeface="Kim jung chul Gothic Light" panose="020B0303000000000000" pitchFamily="50" charset="-127"/>
              <a:ea typeface="Kim jung chul Gothic Light" panose="020B0303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82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0165B0-F12F-5FBE-6665-D69B0F2AB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레더 프로그래밍 </a:t>
            </a:r>
            <a:r>
              <a:rPr lang="en-US" altLang="ko-KR"/>
              <a:t>- CPU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C521A-E36D-E70B-A5BF-A337D3CA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PLC</a:t>
            </a:r>
            <a:r>
              <a:rPr lang="ko-KR" altLang="en-US" dirty="0"/>
              <a:t>는 </a:t>
            </a:r>
            <a:r>
              <a:rPr lang="en-US" altLang="ko-KR" dirty="0"/>
              <a:t>CPU </a:t>
            </a:r>
            <a:r>
              <a:rPr lang="ko-KR" altLang="en-US" dirty="0"/>
              <a:t>종류에 따라 프로그래밍 하는 방식이 다름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96EA55F-3FF7-8EBE-12BF-9AC5BBCCD6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" r="51511" b="43066"/>
          <a:stretch/>
        </p:blipFill>
        <p:spPr>
          <a:xfrm>
            <a:off x="1066800" y="2263275"/>
            <a:ext cx="4432663" cy="303655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D93B90B-AD3D-C75C-611C-28D773C3E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2204290"/>
            <a:ext cx="4432663" cy="31360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2078B52-2D5A-56F5-C4FD-D9CD99D2345B}"/>
              </a:ext>
            </a:extLst>
          </p:cNvPr>
          <p:cNvSpPr txBox="1"/>
          <p:nvPr/>
        </p:nvSpPr>
        <p:spPr>
          <a:xfrm>
            <a:off x="1066800" y="5431071"/>
            <a:ext cx="3134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/>
              <a:t>XGB, XGK </a:t>
            </a:r>
            <a:r>
              <a:rPr lang="ko-KR" altLang="en-US" sz="2400"/>
              <a:t>시리즈 </a:t>
            </a:r>
            <a:r>
              <a:rPr lang="en-US" altLang="ko-KR" sz="2400"/>
              <a:t>CPU</a:t>
            </a:r>
            <a:endParaRPr lang="ko-KR" altLang="en-US" sz="24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46422A-5CC4-A676-206E-F3300B9D61AE}"/>
              </a:ext>
            </a:extLst>
          </p:cNvPr>
          <p:cNvSpPr txBox="1"/>
          <p:nvPr/>
        </p:nvSpPr>
        <p:spPr>
          <a:xfrm>
            <a:off x="6095999" y="5354372"/>
            <a:ext cx="3741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1">
                <a:solidFill>
                  <a:schemeClr val="accent5"/>
                </a:solidFill>
              </a:rPr>
              <a:t>&lt; XGI </a:t>
            </a:r>
            <a:r>
              <a:rPr lang="ko-KR" altLang="en-US" sz="3200" b="1">
                <a:solidFill>
                  <a:schemeClr val="accent5"/>
                </a:solidFill>
              </a:rPr>
              <a:t>시리즈 </a:t>
            </a:r>
            <a:r>
              <a:rPr lang="en-US" altLang="ko-KR" sz="3200" b="1">
                <a:solidFill>
                  <a:schemeClr val="accent5"/>
                </a:solidFill>
              </a:rPr>
              <a:t>CPU &gt;</a:t>
            </a:r>
            <a:endParaRPr lang="ko-KR" altLang="en-US" sz="3200" b="1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175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국제 표준 규격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다양한 데이터 타입 지원</a:t>
            </a:r>
            <a:endParaRPr lang="en-US" altLang="ko-KR" dirty="0"/>
          </a:p>
          <a:p>
            <a:r>
              <a:rPr lang="ko-KR" altLang="en-US" dirty="0" err="1"/>
              <a:t>펑션</a:t>
            </a:r>
            <a:r>
              <a:rPr lang="en-US" altLang="ko-KR" dirty="0"/>
              <a:t>, </a:t>
            </a:r>
            <a:r>
              <a:rPr lang="ko-KR" altLang="en-US" dirty="0" err="1"/>
              <a:t>펑션블록</a:t>
            </a:r>
            <a:r>
              <a:rPr lang="en-US" altLang="ko-KR" dirty="0"/>
              <a:t>, </a:t>
            </a:r>
            <a:r>
              <a:rPr lang="ko-KR" altLang="en-US" dirty="0"/>
              <a:t>프로그램과 같은 구성 요소를 이용해 프로그램을 구조적으로 작성할 수 있음</a:t>
            </a:r>
            <a:endParaRPr lang="en-US" altLang="ko-KR" dirty="0"/>
          </a:p>
          <a:p>
            <a:r>
              <a:rPr lang="ko-KR" altLang="en-US" dirty="0"/>
              <a:t>사용자가 작성한 프로그램을 라이브러리화하여 다른 프로젝트에서 재사용 가능</a:t>
            </a:r>
            <a:endParaRPr lang="en-US" altLang="ko-KR" dirty="0"/>
          </a:p>
          <a:p>
            <a:r>
              <a:rPr lang="ko-KR" altLang="en-US" dirty="0"/>
              <a:t>다양한 언어 지원</a:t>
            </a:r>
            <a:r>
              <a:rPr lang="en-US" altLang="ko-KR" dirty="0"/>
              <a:t>, </a:t>
            </a:r>
            <a:r>
              <a:rPr lang="ko-KR" altLang="en-US" dirty="0"/>
              <a:t>사용자는 최적의 언어를 선택해서 사용할 수 있음</a:t>
            </a:r>
            <a:endParaRPr lang="en-US" altLang="ko-KR" dirty="0"/>
          </a:p>
          <a:p>
            <a:pPr lvl="1"/>
            <a:r>
              <a:rPr lang="ko-KR" altLang="en-US" dirty="0" err="1"/>
              <a:t>도형식</a:t>
            </a:r>
            <a:r>
              <a:rPr lang="ko-KR" altLang="en-US" dirty="0"/>
              <a:t> 언어 </a:t>
            </a:r>
            <a:r>
              <a:rPr lang="en-US" altLang="ko-KR" dirty="0"/>
              <a:t>: LD(</a:t>
            </a:r>
            <a:r>
              <a:rPr lang="ko-KR" altLang="en-US" dirty="0" err="1"/>
              <a:t>래더</a:t>
            </a:r>
            <a:r>
              <a:rPr lang="en-US" altLang="ko-KR" dirty="0"/>
              <a:t>), FBD</a:t>
            </a:r>
          </a:p>
          <a:p>
            <a:pPr lvl="1"/>
            <a:r>
              <a:rPr lang="ko-KR" altLang="en-US" dirty="0"/>
              <a:t>문자식 언어 </a:t>
            </a:r>
            <a:r>
              <a:rPr lang="en-US" altLang="ko-KR" dirty="0"/>
              <a:t>: IL, ST</a:t>
            </a:r>
          </a:p>
          <a:p>
            <a:pPr lvl="1"/>
            <a:r>
              <a:rPr lang="en-US" altLang="ko-KR" dirty="0"/>
              <a:t>SFC</a:t>
            </a:r>
          </a:p>
        </p:txBody>
      </p:sp>
    </p:spTree>
    <p:extLst>
      <p:ext uri="{BB962C8B-B14F-4D97-AF65-F5344CB8AC3E}">
        <p14:creationId xmlns:p14="http://schemas.microsoft.com/office/powerpoint/2010/main" val="2128348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1999" cy="6858000"/>
          </a:xfrm>
        </p:spPr>
        <p:txBody>
          <a:bodyPr>
            <a:normAutofit/>
          </a:bodyPr>
          <a:lstStyle/>
          <a:p>
            <a:pPr algn="ctr"/>
            <a:r>
              <a:rPr lang="ko-KR" altLang="en-US" sz="6600" dirty="0"/>
              <a:t>데이터 타입</a:t>
            </a:r>
            <a:r>
              <a:rPr lang="en-US" altLang="ko-KR" sz="6600" dirty="0"/>
              <a:t>(</a:t>
            </a:r>
            <a:r>
              <a:rPr lang="ko-KR" altLang="en-US" sz="6600" dirty="0" err="1"/>
              <a:t>자료형</a:t>
            </a:r>
            <a:r>
              <a:rPr lang="en-US" altLang="ko-KR" sz="6600" dirty="0"/>
              <a:t>)</a:t>
            </a:r>
            <a:endParaRPr lang="ko-KR" altLang="en-US" sz="6600" dirty="0"/>
          </a:p>
        </p:txBody>
      </p:sp>
    </p:spTree>
    <p:extLst>
      <p:ext uri="{BB962C8B-B14F-4D97-AF65-F5344CB8AC3E}">
        <p14:creationId xmlns:p14="http://schemas.microsoft.com/office/powerpoint/2010/main" val="3309384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59380" y="0"/>
            <a:ext cx="6016039" cy="6774062"/>
          </a:xfrm>
          <a:prstGeom prst="rect">
            <a:avLst/>
          </a:prstGeom>
          <a:effectLst>
            <a:outerShdw blurRad="254000" dist="50800" dir="5400000" algn="ctr" rotWithShape="0">
              <a:schemeClr val="bg1">
                <a:lumMod val="75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4058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수치</a:t>
            </a:r>
            <a:r>
              <a:rPr lang="en-US" altLang="ko-KR" dirty="0"/>
              <a:t>(ANY_NUM)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SINT/INT/DINT/LINT(8 / 16 / 32 / 64 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(SHORT/INT/DOUBLE/LONG)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각 키워드에 </a:t>
            </a:r>
            <a:r>
              <a:rPr lang="en-US" altLang="ko-KR" dirty="0"/>
              <a:t>U</a:t>
            </a:r>
            <a:r>
              <a:rPr lang="ko-KR" altLang="en-US" dirty="0"/>
              <a:t>가 앞에 붙으면 </a:t>
            </a:r>
            <a:r>
              <a:rPr lang="en-US" altLang="ko-KR" dirty="0"/>
              <a:t>&gt; Unsigned </a:t>
            </a:r>
            <a:r>
              <a:rPr lang="ko-KR" altLang="en-US" dirty="0"/>
              <a:t>의 의미가 됨 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부호가 없는 양의 데이터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&gt;&gt;   SINT(Short Integer),8</a:t>
            </a:r>
            <a:r>
              <a:rPr lang="ko-KR" altLang="en-US" sz="1800" dirty="0">
                <a:solidFill>
                  <a:srgbClr val="0070C0"/>
                </a:solidFill>
              </a:rPr>
              <a:t>비트가 </a:t>
            </a:r>
            <a:r>
              <a:rPr lang="en-US" altLang="ko-KR" sz="1800" dirty="0">
                <a:solidFill>
                  <a:srgbClr val="0070C0"/>
                </a:solidFill>
              </a:rPr>
              <a:t>-128 ~ 127 </a:t>
            </a:r>
            <a:r>
              <a:rPr lang="ko-KR" altLang="en-US" sz="1800" dirty="0">
                <a:solidFill>
                  <a:srgbClr val="0070C0"/>
                </a:solidFill>
              </a:rPr>
              <a:t>까지 나타낼 수 있었다면</a:t>
            </a:r>
            <a:r>
              <a:rPr lang="en-US" altLang="ko-KR" sz="1800" dirty="0">
                <a:solidFill>
                  <a:srgbClr val="0070C0"/>
                </a:solidFill>
              </a:rPr>
              <a:t>,</a:t>
            </a:r>
            <a:br>
              <a:rPr lang="en-US" altLang="ko-KR" sz="1800" dirty="0">
                <a:solidFill>
                  <a:srgbClr val="0070C0"/>
                </a:solidFill>
              </a:rPr>
            </a:br>
            <a:r>
              <a:rPr lang="en-US" altLang="ko-KR" sz="1800" dirty="0">
                <a:solidFill>
                  <a:srgbClr val="0070C0"/>
                </a:solidFill>
              </a:rPr>
              <a:t>	USINT(unsigned short integer)</a:t>
            </a:r>
            <a:r>
              <a:rPr lang="ko-KR" altLang="en-US" sz="1800" dirty="0">
                <a:solidFill>
                  <a:srgbClr val="0070C0"/>
                </a:solidFill>
              </a:rPr>
              <a:t>는 똑같은 크기</a:t>
            </a:r>
            <a:r>
              <a:rPr lang="en-US" altLang="ko-KR" sz="1800" dirty="0">
                <a:solidFill>
                  <a:srgbClr val="0070C0"/>
                </a:solidFill>
              </a:rPr>
              <a:t>(</a:t>
            </a:r>
            <a:r>
              <a:rPr lang="ko-KR" altLang="en-US" sz="1800" dirty="0">
                <a:solidFill>
                  <a:srgbClr val="0070C0"/>
                </a:solidFill>
              </a:rPr>
              <a:t>비트</a:t>
            </a:r>
            <a:r>
              <a:rPr lang="en-US" altLang="ko-KR" sz="1800" dirty="0">
                <a:solidFill>
                  <a:srgbClr val="0070C0"/>
                </a:solidFill>
              </a:rPr>
              <a:t>)</a:t>
            </a:r>
            <a:r>
              <a:rPr lang="ko-KR" altLang="en-US" sz="1800" dirty="0">
                <a:solidFill>
                  <a:srgbClr val="0070C0"/>
                </a:solidFill>
              </a:rPr>
              <a:t>를 가지고 있지만 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457200" lvl="1" indent="0">
              <a:lnSpc>
                <a:spcPct val="120000"/>
              </a:lnSpc>
              <a:buNone/>
            </a:pPr>
            <a:r>
              <a:rPr lang="en-US" altLang="ko-KR" sz="1800" dirty="0">
                <a:solidFill>
                  <a:srgbClr val="0070C0"/>
                </a:solidFill>
              </a:rPr>
              <a:t>	0 ~ 255</a:t>
            </a:r>
            <a:r>
              <a:rPr lang="ko-KR" altLang="en-US" sz="1800" dirty="0">
                <a:solidFill>
                  <a:srgbClr val="0070C0"/>
                </a:solidFill>
              </a:rPr>
              <a:t>까지 양으로 더 많은 범위를 나타낼 수 있다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</a:p>
          <a:p>
            <a:pPr>
              <a:lnSpc>
                <a:spcPct val="110000"/>
              </a:lnSpc>
            </a:pPr>
            <a:r>
              <a:rPr lang="en-US" altLang="ko-KR" dirty="0"/>
              <a:t>REAL</a:t>
            </a:r>
          </a:p>
          <a:p>
            <a:pPr lvl="1">
              <a:lnSpc>
                <a:spcPct val="110000"/>
              </a:lnSpc>
            </a:pPr>
            <a:r>
              <a:rPr lang="ko-KR" altLang="en-US" dirty="0"/>
              <a:t>마찬가지로 </a:t>
            </a:r>
            <a:r>
              <a:rPr lang="en-US" altLang="ko-KR" dirty="0"/>
              <a:t>UREAL</a:t>
            </a:r>
            <a:r>
              <a:rPr lang="ko-KR" altLang="en-US" dirty="0"/>
              <a:t> 는 부호가 없는 실수 </a:t>
            </a:r>
            <a:r>
              <a:rPr lang="en-US" altLang="ko-KR" dirty="0"/>
              <a:t>(32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8648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2045</TotalTime>
  <Words>2562</Words>
  <Application>Microsoft Office PowerPoint</Application>
  <PresentationFormat>와이드스크린</PresentationFormat>
  <Paragraphs>422</Paragraphs>
  <Slides>36</Slides>
  <Notes>34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Kim jung chul Gothic Bold</vt:lpstr>
      <vt:lpstr>Kim jung chul Gothic Light</vt:lpstr>
      <vt:lpstr>Kim jung chul Gothic Regular</vt:lpstr>
      <vt:lpstr>맑은 고딕</vt:lpstr>
      <vt:lpstr>한컴 말랑말랑 Bold</vt:lpstr>
      <vt:lpstr>Arial</vt:lpstr>
      <vt:lpstr>Office 테마</vt:lpstr>
      <vt:lpstr>    x</vt:lpstr>
      <vt:lpstr>PLC CPU</vt:lpstr>
      <vt:lpstr>PLC의 CPU</vt:lpstr>
      <vt:lpstr>PLC의 CPU 시리즈 : XGT-XGI</vt:lpstr>
      <vt:lpstr>레더 프로그래밍 - CPU</vt:lpstr>
      <vt:lpstr>국제 표준 규격?</vt:lpstr>
      <vt:lpstr>데이터 타입(자료형)</vt:lpstr>
      <vt:lpstr>PowerPoint 프레젠테이션</vt:lpstr>
      <vt:lpstr>수치(ANY_NUM)</vt:lpstr>
      <vt:lpstr>시간/날짜/문자열</vt:lpstr>
      <vt:lpstr>비트 상태 *</vt:lpstr>
      <vt:lpstr>PLC 변수</vt:lpstr>
      <vt:lpstr>LD 프로그래밍 - 변수의 종류</vt:lpstr>
      <vt:lpstr>변수 표현 방식</vt:lpstr>
      <vt:lpstr>변수 표현 방식:심볼릭(Symbolic) 변수</vt:lpstr>
      <vt:lpstr>변수 표현 규칙:심볼릭 변수</vt:lpstr>
      <vt:lpstr>변수 표현 방식:직접 변수</vt:lpstr>
      <vt:lpstr>변수 표현 방식:직접 변수(입출력 메모리 할당)</vt:lpstr>
      <vt:lpstr>변수 표현 방식:직접 변수(입출력 메모리 할당)</vt:lpstr>
      <vt:lpstr>변수 표현 방식:직접 변수(입출력 메모리 할당)</vt:lpstr>
      <vt:lpstr>변수 표현 방식:직접 변수(입출력 메모리 할당)</vt:lpstr>
      <vt:lpstr>변수 표현 방식:직접 변수 (내부 메모리 할당)</vt:lpstr>
      <vt:lpstr>변수 표현 방식:직접 변수 (내부 메모리 할당)</vt:lpstr>
      <vt:lpstr>변수 표현 방식:직접 변수 (내부 메모리 할당)</vt:lpstr>
      <vt:lpstr>변수 표현 방식:직접 변수</vt:lpstr>
      <vt:lpstr>변수 표현 방식:직접 변수</vt:lpstr>
      <vt:lpstr>Ladder Diagram</vt:lpstr>
      <vt:lpstr>래더 프로그래밍</vt:lpstr>
      <vt:lpstr>래더도 처리 순서</vt:lpstr>
      <vt:lpstr>래더 프로그래밍 사용 기호 (명령어)</vt:lpstr>
      <vt:lpstr>래더 프로그래밍 기초 용어</vt:lpstr>
      <vt:lpstr>모선과 연결선</vt:lpstr>
      <vt:lpstr>접점 (입력)</vt:lpstr>
      <vt:lpstr>모선과 연결선, 접점의 모양</vt:lpstr>
      <vt:lpstr>코일 (출력)</vt:lpstr>
      <vt:lpstr>코일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Allie</dc:creator>
  <cp:lastModifiedBy>On Coding</cp:lastModifiedBy>
  <cp:revision>124</cp:revision>
  <dcterms:created xsi:type="dcterms:W3CDTF">2023-05-08T09:49:25Z</dcterms:created>
  <dcterms:modified xsi:type="dcterms:W3CDTF">2024-08-08T04:09:03Z</dcterms:modified>
</cp:coreProperties>
</file>