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671" r:id="rId2"/>
    <p:sldId id="719" r:id="rId3"/>
    <p:sldId id="721" r:id="rId4"/>
    <p:sldId id="726" r:id="rId5"/>
    <p:sldId id="729" r:id="rId6"/>
    <p:sldId id="727" r:id="rId7"/>
    <p:sldId id="728" r:id="rId8"/>
    <p:sldId id="679" r:id="rId9"/>
    <p:sldId id="681" r:id="rId10"/>
    <p:sldId id="722" r:id="rId11"/>
    <p:sldId id="723" r:id="rId12"/>
    <p:sldId id="682" r:id="rId13"/>
    <p:sldId id="724" r:id="rId14"/>
    <p:sldId id="683" r:id="rId15"/>
    <p:sldId id="684" r:id="rId16"/>
    <p:sldId id="686" r:id="rId17"/>
    <p:sldId id="697" r:id="rId18"/>
    <p:sldId id="687" r:id="rId19"/>
    <p:sldId id="689" r:id="rId20"/>
    <p:sldId id="690" r:id="rId21"/>
    <p:sldId id="691" r:id="rId22"/>
    <p:sldId id="692" r:id="rId23"/>
    <p:sldId id="701" r:id="rId24"/>
    <p:sldId id="698" r:id="rId25"/>
    <p:sldId id="702" r:id="rId26"/>
    <p:sldId id="703" r:id="rId27"/>
    <p:sldId id="699" r:id="rId28"/>
    <p:sldId id="700" r:id="rId29"/>
    <p:sldId id="704" r:id="rId30"/>
    <p:sldId id="705" r:id="rId31"/>
    <p:sldId id="708" r:id="rId32"/>
    <p:sldId id="707" r:id="rId33"/>
    <p:sldId id="730" r:id="rId34"/>
    <p:sldId id="709" r:id="rId35"/>
    <p:sldId id="712" r:id="rId36"/>
    <p:sldId id="714" r:id="rId37"/>
    <p:sldId id="715" r:id="rId38"/>
    <p:sldId id="713" r:id="rId39"/>
    <p:sldId id="717" r:id="rId40"/>
    <p:sldId id="710" r:id="rId41"/>
    <p:sldId id="731" r:id="rId42"/>
    <p:sldId id="71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8" autoAdjust="0"/>
    <p:restoredTop sz="83571" autoAdjust="0"/>
  </p:normalViewPr>
  <p:slideViewPr>
    <p:cSldViewPr snapToGrid="0">
      <p:cViewPr varScale="1">
        <p:scale>
          <a:sx n="53" d="100"/>
          <a:sy n="53" d="100"/>
        </p:scale>
        <p:origin x="90" y="10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E3C1F4C5-08BA-40F5-8D00-6AF2576A6958}" type="datetimeFigureOut">
              <a:rPr lang="ko-KR" altLang="en-US" smtClean="0"/>
              <a:pPr/>
              <a:t>2024-08-09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0085365-8376-4996-BDD6-F39608FAD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6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85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동시에 동작함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13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설명문 </a:t>
            </a:r>
            <a:r>
              <a:rPr lang="ko-KR" altLang="en-US" dirty="0" err="1"/>
              <a:t>추가시</a:t>
            </a:r>
            <a:r>
              <a:rPr lang="ko-KR" altLang="en-US" dirty="0"/>
              <a:t> 변수 </a:t>
            </a:r>
            <a:r>
              <a:rPr lang="ko-KR" altLang="en-US" dirty="0" err="1"/>
              <a:t>이름창</a:t>
            </a:r>
            <a:r>
              <a:rPr lang="ko-KR" altLang="en-US" dirty="0"/>
              <a:t> 옆의 두번째 아이콘 눌러야 사용할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274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이거 쳐보기 전에 접점 사용해서 프로그래밍 해보기 </a:t>
            </a:r>
            <a:r>
              <a:rPr lang="en-US" altLang="ko-KR" dirty="0"/>
              <a:t>(</a:t>
            </a:r>
            <a:r>
              <a:rPr lang="ko-KR" altLang="en-US" dirty="0" err="1"/>
              <a:t>노션</a:t>
            </a:r>
            <a:r>
              <a:rPr lang="ko-KR" altLang="en-US" dirty="0"/>
              <a:t> 참고</a:t>
            </a:r>
            <a:r>
              <a:rPr lang="en-US" altLang="ko-KR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문법은 </a:t>
            </a:r>
            <a:r>
              <a:rPr lang="en-US" altLang="ko-KR" dirty="0"/>
              <a:t>XGI CPU </a:t>
            </a:r>
            <a:r>
              <a:rPr lang="ko-KR" altLang="en-US" dirty="0"/>
              <a:t>의 문법이 아니기 때문에 변수명은 알아서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설명문도 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13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고수위 센서가 </a:t>
            </a:r>
            <a:r>
              <a:rPr lang="en-US" altLang="ko-KR" dirty="0"/>
              <a:t>on </a:t>
            </a:r>
            <a:r>
              <a:rPr lang="ko-KR" altLang="en-US" dirty="0"/>
              <a:t>펌프 모두 꺼지고</a:t>
            </a:r>
            <a:endParaRPr lang="en-US" altLang="ko-KR" dirty="0"/>
          </a:p>
          <a:p>
            <a:r>
              <a:rPr lang="ko-KR" altLang="en-US" dirty="0" err="1"/>
              <a:t>중수위</a:t>
            </a:r>
            <a:r>
              <a:rPr lang="ko-KR" altLang="en-US" dirty="0"/>
              <a:t> 센서가 </a:t>
            </a:r>
            <a:r>
              <a:rPr lang="en-US" altLang="ko-KR" dirty="0"/>
              <a:t>on</a:t>
            </a:r>
            <a:r>
              <a:rPr lang="ko-KR" altLang="en-US" dirty="0"/>
              <a:t> 하나의 펌프만 동작</a:t>
            </a:r>
            <a:endParaRPr lang="en-US" altLang="ko-KR" dirty="0"/>
          </a:p>
          <a:p>
            <a:r>
              <a:rPr lang="ko-KR" altLang="en-US" dirty="0" err="1"/>
              <a:t>저수위</a:t>
            </a:r>
            <a:r>
              <a:rPr lang="ko-KR" altLang="en-US" dirty="0"/>
              <a:t> 센서가 </a:t>
            </a:r>
            <a:r>
              <a:rPr lang="en-US" altLang="ko-KR" dirty="0"/>
              <a:t>on </a:t>
            </a:r>
            <a:r>
              <a:rPr lang="ko-KR" altLang="en-US" dirty="0"/>
              <a:t>모든 펌프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0871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고수위 센서가 </a:t>
            </a:r>
            <a:r>
              <a:rPr lang="en-US" altLang="ko-KR" dirty="0"/>
              <a:t>on </a:t>
            </a:r>
            <a:r>
              <a:rPr lang="ko-KR" altLang="en-US" dirty="0"/>
              <a:t>펌프 모두 꺼지고</a:t>
            </a:r>
            <a:endParaRPr lang="en-US" altLang="ko-KR" dirty="0"/>
          </a:p>
          <a:p>
            <a:r>
              <a:rPr lang="ko-KR" altLang="en-US" dirty="0" err="1"/>
              <a:t>중수위</a:t>
            </a:r>
            <a:r>
              <a:rPr lang="ko-KR" altLang="en-US" dirty="0"/>
              <a:t> 센서가 </a:t>
            </a:r>
            <a:r>
              <a:rPr lang="en-US" altLang="ko-KR" dirty="0"/>
              <a:t>on</a:t>
            </a:r>
            <a:r>
              <a:rPr lang="ko-KR" altLang="en-US" dirty="0"/>
              <a:t> 하나의 펌프만 동작</a:t>
            </a:r>
            <a:endParaRPr lang="en-US" altLang="ko-KR" dirty="0"/>
          </a:p>
          <a:p>
            <a:r>
              <a:rPr lang="ko-KR" altLang="en-US" dirty="0" err="1"/>
              <a:t>저수위</a:t>
            </a:r>
            <a:r>
              <a:rPr lang="ko-KR" altLang="en-US" dirty="0"/>
              <a:t> 센서가 </a:t>
            </a:r>
            <a:r>
              <a:rPr lang="en-US" altLang="ko-KR" dirty="0"/>
              <a:t>on </a:t>
            </a:r>
            <a:r>
              <a:rPr lang="ko-KR" altLang="en-US" dirty="0"/>
              <a:t>모든 펌프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861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345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이  경우에 </a:t>
            </a:r>
            <a:r>
              <a:rPr lang="en-US" altLang="ko-KR" dirty="0"/>
              <a:t>on</a:t>
            </a:r>
            <a:r>
              <a:rPr lang="ko-KR" altLang="en-US" dirty="0"/>
              <a:t>되어 있는 버튼을 </a:t>
            </a:r>
            <a:r>
              <a:rPr lang="en-US" altLang="ko-KR" dirty="0"/>
              <a:t>off </a:t>
            </a:r>
            <a:r>
              <a:rPr lang="ko-KR" altLang="en-US" dirty="0"/>
              <a:t>시키고 진행해야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03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%MX1603 </a:t>
            </a:r>
            <a:r>
              <a:rPr lang="ko-KR" altLang="en-US" dirty="0"/>
              <a:t>과 </a:t>
            </a:r>
            <a:r>
              <a:rPr lang="en-US" altLang="ko-KR" dirty="0"/>
              <a:t>%MB200.3 </a:t>
            </a:r>
            <a:r>
              <a:rPr lang="ko-KR" altLang="en-US" dirty="0"/>
              <a:t>과 </a:t>
            </a:r>
            <a:r>
              <a:rPr lang="en-US" altLang="ko-KR" dirty="0"/>
              <a:t>%MW100.3 </a:t>
            </a:r>
            <a:r>
              <a:rPr lang="ko-KR" altLang="en-US" dirty="0"/>
              <a:t>이 모두 같은 위치를 나타낸다는 점을 강조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표현방식의 차이가 있을 뿐</a:t>
            </a:r>
            <a:r>
              <a:rPr lang="en-US" altLang="ko-KR" dirty="0"/>
              <a:t>, </a:t>
            </a:r>
            <a:r>
              <a:rPr lang="ko-KR" altLang="en-US" dirty="0"/>
              <a:t>결국 비트 단위의 데이터를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8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62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D39BE-4823-FB05-38D5-54D76F33B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7BBA95-188F-7146-0C2C-BD1D91638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456A4E-EE34-3311-A275-AAB00E00F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첫날이니까 간단하게 </a:t>
            </a:r>
            <a:r>
              <a:rPr lang="ko-KR" altLang="en-US" dirty="0" err="1"/>
              <a:t>개념먼</a:t>
            </a:r>
            <a:r>
              <a:rPr lang="en-US" altLang="ko-KR" dirty="0"/>
              <a:t>,, </a:t>
            </a:r>
            <a:r>
              <a:rPr lang="ko-KR" altLang="en-US" dirty="0" err="1"/>
              <a:t>머나아나어ㅓ어어아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AA8E0-EA0A-EEDE-3CB6-C1A6F77AC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41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296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심볼릭</a:t>
            </a:r>
            <a:r>
              <a:rPr lang="en-US" altLang="ko-KR" dirty="0"/>
              <a:t>)</a:t>
            </a:r>
            <a:r>
              <a:rPr lang="ko-KR" altLang="en-US" dirty="0"/>
              <a:t>변수 </a:t>
            </a:r>
            <a:r>
              <a:rPr lang="ko-KR" altLang="en-US" dirty="0" err="1"/>
              <a:t>선언시</a:t>
            </a:r>
            <a:r>
              <a:rPr lang="ko-KR" altLang="en-US" dirty="0"/>
              <a:t> 나오는 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51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15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75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따라서 작성해보세요</a:t>
            </a:r>
            <a:r>
              <a:rPr lang="en-US" altLang="ko-KR" dirty="0"/>
              <a:t>~!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14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스위치 </a:t>
            </a:r>
            <a:r>
              <a:rPr lang="en-US" altLang="ko-KR" dirty="0"/>
              <a:t>on/off</a:t>
            </a:r>
            <a:r>
              <a:rPr lang="ko-KR" altLang="en-US" dirty="0"/>
              <a:t>하는 여러 갈래의 방법을 알려주는 중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(1) </a:t>
            </a:r>
            <a:r>
              <a:rPr lang="en-US" altLang="ko-KR" dirty="0" err="1"/>
              <a:t>xg</a:t>
            </a:r>
            <a:r>
              <a:rPr lang="en-US" altLang="ko-KR" dirty="0"/>
              <a:t>-sim </a:t>
            </a:r>
            <a:r>
              <a:rPr lang="ko-KR" altLang="en-US" dirty="0"/>
              <a:t>창의 모니터 이용해서 </a:t>
            </a:r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63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시스템 모니터의 </a:t>
            </a:r>
            <a:r>
              <a:rPr lang="en-US" altLang="ko-KR" dirty="0"/>
              <a:t>PLC </a:t>
            </a:r>
            <a:r>
              <a:rPr lang="ko-KR" altLang="en-US" dirty="0"/>
              <a:t>시뮬레이터 </a:t>
            </a:r>
            <a:r>
              <a:rPr lang="ko-KR" altLang="en-US" dirty="0" err="1"/>
              <a:t>입력점</a:t>
            </a:r>
            <a:r>
              <a:rPr lang="ko-KR" altLang="en-US" dirty="0"/>
              <a:t> 직접 클릭해서 </a:t>
            </a:r>
            <a:r>
              <a:rPr lang="en-US" altLang="ko-KR" dirty="0"/>
              <a:t>on/off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9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 err="1"/>
              <a:t>래더</a:t>
            </a:r>
            <a:r>
              <a:rPr lang="ko-KR" altLang="en-US" dirty="0"/>
              <a:t> 프로그래밍 창에서 </a:t>
            </a:r>
            <a:r>
              <a:rPr lang="en-US" altLang="ko-KR" dirty="0"/>
              <a:t>on/off </a:t>
            </a:r>
            <a:r>
              <a:rPr lang="ko-KR" altLang="en-US" dirty="0"/>
              <a:t>할 수 있도록 강제 </a:t>
            </a:r>
            <a:r>
              <a:rPr lang="en-US" altLang="ko-KR" dirty="0"/>
              <a:t>IO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시뮬레이터 연결하고 나서는 </a:t>
            </a:r>
            <a:r>
              <a:rPr lang="ko-KR" altLang="en-US" dirty="0" err="1"/>
              <a:t>래더도에서</a:t>
            </a:r>
            <a:r>
              <a:rPr lang="ko-KR" altLang="en-US" dirty="0"/>
              <a:t> </a:t>
            </a:r>
            <a:r>
              <a:rPr lang="en-US" altLang="ko-KR" dirty="0"/>
              <a:t>on/off </a:t>
            </a:r>
            <a:r>
              <a:rPr lang="ko-KR" altLang="en-US" dirty="0"/>
              <a:t>하는 것 불가능하기 때문에 설정 따로 해줘야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6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383" y="107523"/>
            <a:ext cx="8768862" cy="849253"/>
          </a:xfrm>
        </p:spPr>
        <p:txBody>
          <a:bodyPr/>
          <a:lstStyle>
            <a:lvl1pPr>
              <a:defRPr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815" y="48908"/>
            <a:ext cx="8768862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7480"/>
            <a:ext cx="10515600" cy="495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48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9B03AB45-FB6F-4C0D-AF1B-0581824C75D3}" type="datetimeFigureOut">
              <a:rPr lang="ko-KR" altLang="en-US" smtClean="0"/>
              <a:pPr/>
              <a:t>2024-08-09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3985" y="639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BDFD0AC4-BB10-4CC4-AC35-9D6D583ED8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12CD84-7998-2091-A7ED-9A832AED0D34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7BEC-F94D-32A4-D924-D4178FF8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592E5-F1E6-99A3-3BC3-1D5E8475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84389-8877-E11D-7403-EB07F2F8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3" y="3811521"/>
            <a:ext cx="9147743" cy="214679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9E584-FF79-EF29-9DF4-DFBFC97BD09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26745" y="4170320"/>
            <a:ext cx="1159892" cy="391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94D56C-5ECC-40D3-49D4-7651B2D492BE}"/>
              </a:ext>
            </a:extLst>
          </p:cNvPr>
          <p:cNvSpPr txBox="1"/>
          <p:nvPr/>
        </p:nvSpPr>
        <p:spPr>
          <a:xfrm>
            <a:off x="9886637" y="4238588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여러대의 </a:t>
            </a:r>
            <a:r>
              <a:rPr lang="en-US" altLang="ko-KR"/>
              <a:t>PLC</a:t>
            </a:r>
            <a:r>
              <a:rPr lang="ko-KR" altLang="en-US"/>
              <a:t>를 </a:t>
            </a:r>
            <a:endParaRPr lang="en-US" altLang="ko-KR"/>
          </a:p>
          <a:p>
            <a:r>
              <a:rPr lang="ko-KR" altLang="en-US"/>
              <a:t>연결할 경우 </a:t>
            </a:r>
          </a:p>
        </p:txBody>
      </p:sp>
      <p:pic>
        <p:nvPicPr>
          <p:cNvPr id="1026" name="Picture 2" descr="LS ELECTRIC 웹진">
            <a:extLst>
              <a:ext uri="{FF2B5EF4-FFF2-40B4-BE49-F238E27FC236}">
                <a16:creationId xmlns:a16="http://schemas.microsoft.com/office/drawing/2014/main" id="{3A7397F1-1544-E3B1-E691-9B7A9FAFF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 b="6876"/>
          <a:stretch/>
        </p:blipFill>
        <p:spPr bwMode="auto">
          <a:xfrm>
            <a:off x="4196498" y="1227056"/>
            <a:ext cx="5908110" cy="23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9D9D5D-B4DF-7FF5-D195-33EB89E4DF04}"/>
              </a:ext>
            </a:extLst>
          </p:cNvPr>
          <p:cNvCxnSpPr>
            <a:cxnSpLocks/>
          </p:cNvCxnSpPr>
          <p:nvPr/>
        </p:nvCxnSpPr>
        <p:spPr>
          <a:xfrm>
            <a:off x="3616552" y="2093087"/>
            <a:ext cx="1159892" cy="3914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649D2C-FF4F-59A5-9237-C5CF33AC6BCC}"/>
              </a:ext>
            </a:extLst>
          </p:cNvPr>
          <p:cNvCxnSpPr>
            <a:cxnSpLocks/>
          </p:cNvCxnSpPr>
          <p:nvPr/>
        </p:nvCxnSpPr>
        <p:spPr>
          <a:xfrm flipV="1">
            <a:off x="9744876" y="1716066"/>
            <a:ext cx="1137591" cy="8345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B72E77-A751-807F-246D-8C499945CD6F}"/>
              </a:ext>
            </a:extLst>
          </p:cNvPr>
          <p:cNvSpPr txBox="1"/>
          <p:nvPr/>
        </p:nvSpPr>
        <p:spPr>
          <a:xfrm>
            <a:off x="2848222" y="172375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베이스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FC22A4-2ECE-846F-80C6-09FE70BD0F89}"/>
              </a:ext>
            </a:extLst>
          </p:cNvPr>
          <p:cNvSpPr txBox="1"/>
          <p:nvPr/>
        </p:nvSpPr>
        <p:spPr>
          <a:xfrm>
            <a:off x="10465508" y="134026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베이스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F6BA348-B6D4-E7C7-0608-6801D1F5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2" y="2133344"/>
            <a:ext cx="2358061" cy="11819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8A349-D7FB-022A-0CEC-1AA4877AADB5}"/>
              </a:ext>
            </a:extLst>
          </p:cNvPr>
          <p:cNvSpPr/>
          <p:nvPr/>
        </p:nvSpPr>
        <p:spPr>
          <a:xfrm>
            <a:off x="1436768" y="2119433"/>
            <a:ext cx="366980" cy="6488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8132-43C6-F7B1-2947-33035005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627B-399C-5EAC-1823-31B2E343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373EEA-5033-9588-1B3C-8617CEAE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3" y="3811521"/>
            <a:ext cx="9147743" cy="214679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C3B3733-DE6B-CECD-A9E3-3677269947FB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993688" y="4561754"/>
            <a:ext cx="892949" cy="1104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BE1226-C7AD-87FA-8907-B6D243A17506}"/>
              </a:ext>
            </a:extLst>
          </p:cNvPr>
          <p:cNvSpPr txBox="1"/>
          <p:nvPr/>
        </p:nvSpPr>
        <p:spPr>
          <a:xfrm>
            <a:off x="9886637" y="4238588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베이스 왼쪽 기준</a:t>
            </a:r>
            <a:endParaRPr lang="en-US" altLang="ko-KR" dirty="0"/>
          </a:p>
          <a:p>
            <a:r>
              <a:rPr lang="en-US" altLang="ko-KR" dirty="0"/>
              <a:t>0~</a:t>
            </a:r>
            <a:r>
              <a:rPr lang="ko-KR" altLang="en-US" dirty="0"/>
              <a:t>슬롯 수 만큼</a:t>
            </a:r>
          </a:p>
        </p:txBody>
      </p:sp>
      <p:pic>
        <p:nvPicPr>
          <p:cNvPr id="2050" name="Picture 2" descr="XGB-E08A, XGT 증설베이스 모듈 LS산전 PLC : 투에스케이">
            <a:extLst>
              <a:ext uri="{FF2B5EF4-FFF2-40B4-BE49-F238E27FC236}">
                <a16:creationId xmlns:a16="http://schemas.microsoft.com/office/drawing/2014/main" id="{4DD7458B-1113-4C63-B873-A19C0C5FA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0" b="23876"/>
          <a:stretch/>
        </p:blipFill>
        <p:spPr bwMode="auto">
          <a:xfrm>
            <a:off x="5568024" y="1606670"/>
            <a:ext cx="5555088" cy="21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S일렉트릭 PLC XGT-DMMA - ㈜풍림">
            <a:extLst>
              <a:ext uri="{FF2B5EF4-FFF2-40B4-BE49-F238E27FC236}">
                <a16:creationId xmlns:a16="http://schemas.microsoft.com/office/drawing/2014/main" id="{E79E77B6-CB5B-4374-9EBE-D1B1CF5A6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33496" r="8093" b="31261"/>
          <a:stretch/>
        </p:blipFill>
        <p:spPr bwMode="auto">
          <a:xfrm>
            <a:off x="407716" y="1780204"/>
            <a:ext cx="3964716" cy="163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714A9C-8F25-CA85-215B-BE87094EC980}"/>
              </a:ext>
            </a:extLst>
          </p:cNvPr>
          <p:cNvCxnSpPr>
            <a:cxnSpLocks/>
          </p:cNvCxnSpPr>
          <p:nvPr/>
        </p:nvCxnSpPr>
        <p:spPr>
          <a:xfrm>
            <a:off x="4631397" y="2600067"/>
            <a:ext cx="773833" cy="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FC53F7-5365-E091-7DCE-E1AB9F663AFA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6142034" y="1445492"/>
            <a:ext cx="820539" cy="5313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96B9BB-1088-830F-E66B-591CE78AA1B9}"/>
              </a:ext>
            </a:extLst>
          </p:cNvPr>
          <p:cNvSpPr txBox="1"/>
          <p:nvPr/>
        </p:nvSpPr>
        <p:spPr>
          <a:xfrm>
            <a:off x="5624103" y="1076160"/>
            <a:ext cx="103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 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BB791-CC01-BDB8-3141-E2991000E965}"/>
              </a:ext>
            </a:extLst>
          </p:cNvPr>
          <p:cNvSpPr txBox="1"/>
          <p:nvPr/>
        </p:nvSpPr>
        <p:spPr>
          <a:xfrm>
            <a:off x="6656456" y="875979"/>
            <a:ext cx="122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CPU </a:t>
            </a:r>
            <a:r>
              <a:rPr lang="ko-KR" altLang="en-US" dirty="0"/>
              <a:t>슬롯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8FA369-2ACF-076F-7301-6E5E4E9F398A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7269657" y="1245311"/>
            <a:ext cx="359201" cy="6939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6D0CB7-348B-7BA1-AF74-4B721A07C024}"/>
              </a:ext>
            </a:extLst>
          </p:cNvPr>
          <p:cNvCxnSpPr>
            <a:cxnSpLocks/>
          </p:cNvCxnSpPr>
          <p:nvPr/>
        </p:nvCxnSpPr>
        <p:spPr>
          <a:xfrm flipV="1">
            <a:off x="8145344" y="1223248"/>
            <a:ext cx="108044" cy="6892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4C9B91-B8E2-D4C0-F4D5-82E46DB8ECCD}"/>
              </a:ext>
            </a:extLst>
          </p:cNvPr>
          <p:cNvSpPr txBox="1"/>
          <p:nvPr/>
        </p:nvSpPr>
        <p:spPr>
          <a:xfrm>
            <a:off x="7770684" y="885112"/>
            <a:ext cx="122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</a:t>
            </a:r>
            <a:r>
              <a:rPr lang="ko-KR" altLang="en-US" dirty="0"/>
              <a:t>번 슬롯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4170F-17C2-98A6-6F3D-120EB184D0BA}"/>
              </a:ext>
            </a:extLst>
          </p:cNvPr>
          <p:cNvSpPr txBox="1"/>
          <p:nvPr/>
        </p:nvSpPr>
        <p:spPr>
          <a:xfrm>
            <a:off x="8709866" y="875979"/>
            <a:ext cx="122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슬롯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4F1D293-EA38-E9EE-0E63-AC66ED032DA8}"/>
              </a:ext>
            </a:extLst>
          </p:cNvPr>
          <p:cNvCxnSpPr>
            <a:cxnSpLocks/>
          </p:cNvCxnSpPr>
          <p:nvPr/>
        </p:nvCxnSpPr>
        <p:spPr>
          <a:xfrm flipV="1">
            <a:off x="8628048" y="1202499"/>
            <a:ext cx="528478" cy="7527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6EDE94-A073-56D0-6717-B7A8FEC595B7}"/>
              </a:ext>
            </a:extLst>
          </p:cNvPr>
          <p:cNvSpPr txBox="1"/>
          <p:nvPr/>
        </p:nvSpPr>
        <p:spPr>
          <a:xfrm>
            <a:off x="9682374" y="880270"/>
            <a:ext cx="122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슬롯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E2357D5-620A-46E7-68CB-353A906645F4}"/>
              </a:ext>
            </a:extLst>
          </p:cNvPr>
          <p:cNvCxnSpPr>
            <a:cxnSpLocks/>
          </p:cNvCxnSpPr>
          <p:nvPr/>
        </p:nvCxnSpPr>
        <p:spPr>
          <a:xfrm flipV="1">
            <a:off x="9075491" y="1215025"/>
            <a:ext cx="1020487" cy="7402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6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7A9A06-E45F-2433-F4BF-9546905D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3" y="1497930"/>
            <a:ext cx="3928518" cy="19690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7D2C9C-243F-EAD1-E247-CFBE376C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3" y="3811521"/>
            <a:ext cx="9147743" cy="21467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03F378-84FD-B743-DD70-3FB777671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932"/>
          <a:stretch/>
        </p:blipFill>
        <p:spPr>
          <a:xfrm>
            <a:off x="5018314" y="1178191"/>
            <a:ext cx="4989095" cy="241191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1FD07A-55BF-849F-6483-365ABBE322E8}"/>
              </a:ext>
            </a:extLst>
          </p:cNvPr>
          <p:cNvCxnSpPr/>
          <p:nvPr/>
        </p:nvCxnSpPr>
        <p:spPr>
          <a:xfrm flipV="1">
            <a:off x="9091245" y="1178191"/>
            <a:ext cx="1280664" cy="123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760DC8-9C4C-96A8-7861-DEDBFE8682AF}"/>
              </a:ext>
            </a:extLst>
          </p:cNvPr>
          <p:cNvSpPr txBox="1"/>
          <p:nvPr/>
        </p:nvSpPr>
        <p:spPr>
          <a:xfrm>
            <a:off x="10371909" y="99352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슬롯 번호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C38F7E-CF00-623B-CC88-3266C231AF7F}"/>
              </a:ext>
            </a:extLst>
          </p:cNvPr>
          <p:cNvSpPr/>
          <p:nvPr/>
        </p:nvSpPr>
        <p:spPr>
          <a:xfrm>
            <a:off x="2650309" y="1622762"/>
            <a:ext cx="481197" cy="656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14E5B0-830F-AAC2-7EE9-B45C8EF741B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993688" y="4561754"/>
            <a:ext cx="892949" cy="1104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284FF2-3FA5-E08B-21CC-01AD0BA88263}"/>
              </a:ext>
            </a:extLst>
          </p:cNvPr>
          <p:cNvSpPr txBox="1"/>
          <p:nvPr/>
        </p:nvSpPr>
        <p:spPr>
          <a:xfrm>
            <a:off x="9886637" y="4238588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베이스 왼쪽 기준</a:t>
            </a:r>
            <a:endParaRPr lang="en-US" altLang="ko-KR" dirty="0"/>
          </a:p>
          <a:p>
            <a:r>
              <a:rPr lang="en-US" altLang="ko-KR" dirty="0"/>
              <a:t>0~</a:t>
            </a:r>
            <a:r>
              <a:rPr lang="ko-KR" altLang="en-US" dirty="0"/>
              <a:t>슬롯 수 만큼</a:t>
            </a:r>
          </a:p>
        </p:txBody>
      </p:sp>
    </p:spTree>
    <p:extLst>
      <p:ext uri="{BB962C8B-B14F-4D97-AF65-F5344CB8AC3E}">
        <p14:creationId xmlns:p14="http://schemas.microsoft.com/office/powerpoint/2010/main" val="354975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952E-41F5-EE83-C0FF-CBCEEBE66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124A09-197E-043F-6230-ED9D7019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97" y="1178191"/>
            <a:ext cx="1687048" cy="2505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311CF5-55FA-6F17-CDAF-683AD74C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XG5000 - </a:t>
            </a:r>
            <a:r>
              <a:rPr lang="ko-KR" altLang="en-US"/>
              <a:t>직접 변수 </a:t>
            </a:r>
            <a:r>
              <a:rPr lang="en-US" altLang="ko-KR"/>
              <a:t>(</a:t>
            </a:r>
            <a:r>
              <a:rPr lang="ko-KR" altLang="en-US"/>
              <a:t>입출력 메모리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A51AFF3-94DD-C263-EDA0-75531B59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3" y="1497930"/>
            <a:ext cx="3928518" cy="19690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37627D-CABC-17B3-196A-DC691D4C4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43" y="3811521"/>
            <a:ext cx="9147743" cy="214679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4D6749A-31C8-9CDD-158B-3110F52D9BB0}"/>
              </a:ext>
            </a:extLst>
          </p:cNvPr>
          <p:cNvCxnSpPr/>
          <p:nvPr/>
        </p:nvCxnSpPr>
        <p:spPr>
          <a:xfrm flipV="1">
            <a:off x="6531664" y="1748022"/>
            <a:ext cx="1280664" cy="1230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2EA42D-DA2C-5412-C455-F0A773D0B3FC}"/>
              </a:ext>
            </a:extLst>
          </p:cNvPr>
          <p:cNvSpPr txBox="1"/>
          <p:nvPr/>
        </p:nvSpPr>
        <p:spPr>
          <a:xfrm>
            <a:off x="7864787" y="1428367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위부터 아래 쪽으로 </a:t>
            </a:r>
            <a:endParaRPr lang="en-US" altLang="ko-KR" dirty="0"/>
          </a:p>
          <a:p>
            <a:r>
              <a:rPr lang="en-US" altLang="ko-KR" dirty="0"/>
              <a:t>0, 1, 2, 3, 4 …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9C28EB6-7E25-C851-7EA3-CC0CBCDE6373}"/>
              </a:ext>
            </a:extLst>
          </p:cNvPr>
          <p:cNvCxnSpPr>
            <a:cxnSpLocks/>
          </p:cNvCxnSpPr>
          <p:nvPr/>
        </p:nvCxnSpPr>
        <p:spPr>
          <a:xfrm flipV="1">
            <a:off x="8402213" y="5223353"/>
            <a:ext cx="1593557" cy="16981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DE4BC1-83E2-BA3E-A577-3472D9A310A0}"/>
              </a:ext>
            </a:extLst>
          </p:cNvPr>
          <p:cNvSpPr txBox="1"/>
          <p:nvPr/>
        </p:nvSpPr>
        <p:spPr>
          <a:xfrm>
            <a:off x="9995770" y="503868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/</a:t>
            </a:r>
            <a:r>
              <a:rPr lang="ko-KR" altLang="en-US" dirty="0"/>
              <a:t>출력 모듈의 접점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4B34E-DAA8-8E90-B0B9-87A818203FF6}"/>
              </a:ext>
            </a:extLst>
          </p:cNvPr>
          <p:cNvSpPr/>
          <p:nvPr/>
        </p:nvSpPr>
        <p:spPr>
          <a:xfrm>
            <a:off x="3176402" y="1635288"/>
            <a:ext cx="481197" cy="656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3374D49A-D3F9-1E43-A774-68007128DF5F}"/>
              </a:ext>
            </a:extLst>
          </p:cNvPr>
          <p:cNvSpPr/>
          <p:nvPr/>
        </p:nvSpPr>
        <p:spPr>
          <a:xfrm>
            <a:off x="8192022" y="5035463"/>
            <a:ext cx="225468" cy="713984"/>
          </a:xfrm>
          <a:prstGeom prst="rightBrac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0988A-EB7C-30C7-1CF7-80D98FEAEFCF}"/>
              </a:ext>
            </a:extLst>
          </p:cNvPr>
          <p:cNvSpPr txBox="1"/>
          <p:nvPr/>
        </p:nvSpPr>
        <p:spPr>
          <a:xfrm>
            <a:off x="5933602" y="16478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2B234-F5CA-4E4F-AB00-6336024F564B}"/>
              </a:ext>
            </a:extLst>
          </p:cNvPr>
          <p:cNvSpPr txBox="1"/>
          <p:nvPr/>
        </p:nvSpPr>
        <p:spPr>
          <a:xfrm>
            <a:off x="5948216" y="18753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318AB-BBBF-4209-43BA-A850581B6FE2}"/>
              </a:ext>
            </a:extLst>
          </p:cNvPr>
          <p:cNvSpPr txBox="1"/>
          <p:nvPr/>
        </p:nvSpPr>
        <p:spPr>
          <a:xfrm>
            <a:off x="5937777" y="21279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2CDA1-DE46-2F43-272C-918EC14734FF}"/>
              </a:ext>
            </a:extLst>
          </p:cNvPr>
          <p:cNvSpPr txBox="1"/>
          <p:nvPr/>
        </p:nvSpPr>
        <p:spPr>
          <a:xfrm>
            <a:off x="5939864" y="23931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3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5CAFD-E60E-55D8-21EB-E9004614B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75"/>
          <a:stretch/>
        </p:blipFill>
        <p:spPr>
          <a:xfrm>
            <a:off x="156755" y="1126593"/>
            <a:ext cx="11521440" cy="51851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DBAAEB-53CB-5AE0-79A7-603B3810E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8" t="19770" r="21626" b="75561"/>
          <a:stretch/>
        </p:blipFill>
        <p:spPr>
          <a:xfrm>
            <a:off x="513805" y="839132"/>
            <a:ext cx="6262575" cy="378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F0C17-9A52-93A7-F947-66E31B52F21E}"/>
              </a:ext>
            </a:extLst>
          </p:cNvPr>
          <p:cNvSpPr txBox="1"/>
          <p:nvPr/>
        </p:nvSpPr>
        <p:spPr>
          <a:xfrm>
            <a:off x="6776380" y="83913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X: 1bit, B: 8bit, W: 16bit, D: 32bit, L: 64bit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7F5C47-DB0F-50F9-ECD2-38BEEE1A1941}"/>
              </a:ext>
            </a:extLst>
          </p:cNvPr>
          <p:cNvCxnSpPr/>
          <p:nvPr/>
        </p:nvCxnSpPr>
        <p:spPr>
          <a:xfrm>
            <a:off x="5545666" y="2607734"/>
            <a:ext cx="7281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4A2BD3-7046-D059-AB24-0E04F08BB1B8}"/>
              </a:ext>
            </a:extLst>
          </p:cNvPr>
          <p:cNvCxnSpPr>
            <a:cxnSpLocks/>
          </p:cNvCxnSpPr>
          <p:nvPr/>
        </p:nvCxnSpPr>
        <p:spPr>
          <a:xfrm>
            <a:off x="6412313" y="1600201"/>
            <a:ext cx="8351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0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BAAEB-53CB-5AE0-79A7-603B3810E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8" t="19770" r="21626" b="75561"/>
          <a:stretch/>
        </p:blipFill>
        <p:spPr>
          <a:xfrm>
            <a:off x="637624" y="4148167"/>
            <a:ext cx="9671270" cy="584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F0C17-9A52-93A7-F947-66E31B52F21E}"/>
              </a:ext>
            </a:extLst>
          </p:cNvPr>
          <p:cNvSpPr txBox="1"/>
          <p:nvPr/>
        </p:nvSpPr>
        <p:spPr>
          <a:xfrm>
            <a:off x="637624" y="4796345"/>
            <a:ext cx="5888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6"/>
                </a:solidFill>
              </a:rPr>
              <a:t>X: 1bit, B: 8bit, W: 16bit, D: 32bit, L: 64bit</a:t>
            </a:r>
            <a:endParaRPr lang="ko-KR" altLang="en-US" sz="2400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CF0C-5F17-E5A3-560B-0B45476AF060}"/>
              </a:ext>
            </a:extLst>
          </p:cNvPr>
          <p:cNvSpPr txBox="1"/>
          <p:nvPr/>
        </p:nvSpPr>
        <p:spPr>
          <a:xfrm>
            <a:off x="428618" y="2409942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%IL0.0.1</a:t>
            </a:r>
            <a:endParaRPr lang="ko-KR" altLang="en-US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1D658-3519-8B32-0637-689C0DB73212}"/>
              </a:ext>
            </a:extLst>
          </p:cNvPr>
          <p:cNvSpPr txBox="1"/>
          <p:nvPr/>
        </p:nvSpPr>
        <p:spPr>
          <a:xfrm>
            <a:off x="2658012" y="2406277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%ID0.0.2</a:t>
            </a:r>
            <a:endParaRPr lang="ko-KR" altLang="en-US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7D012-C549-7971-51D9-08BEE39E7C9B}"/>
              </a:ext>
            </a:extLst>
          </p:cNvPr>
          <p:cNvSpPr txBox="1"/>
          <p:nvPr/>
        </p:nvSpPr>
        <p:spPr>
          <a:xfrm>
            <a:off x="4949923" y="2406277"/>
            <a:ext cx="2028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%IW0.0.4</a:t>
            </a:r>
            <a:endParaRPr lang="ko-KR" altLang="en-US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72393-307B-C7C8-B286-B5AC9C612089}"/>
              </a:ext>
            </a:extLst>
          </p:cNvPr>
          <p:cNvSpPr txBox="1"/>
          <p:nvPr/>
        </p:nvSpPr>
        <p:spPr>
          <a:xfrm>
            <a:off x="7346029" y="2406277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%IB0.0.8</a:t>
            </a:r>
            <a:endParaRPr lang="ko-KR" alt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45937-C64F-41A8-26E9-1E98BC145E14}"/>
              </a:ext>
            </a:extLst>
          </p:cNvPr>
          <p:cNvSpPr txBox="1"/>
          <p:nvPr/>
        </p:nvSpPr>
        <p:spPr>
          <a:xfrm>
            <a:off x="9610689" y="2406276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%IX0.0.64</a:t>
            </a:r>
            <a:endParaRPr lang="ko-KR" altLang="en-US" sz="32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F257D7-62C7-23D7-8BBC-1C0E43C2E95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13081" y="2698665"/>
            <a:ext cx="444931" cy="3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9FE076-7DBE-237D-2131-C2702EFF44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564303" y="2698665"/>
            <a:ext cx="3856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544DAD-BA87-21D7-D075-FDABA844FC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978042" y="2698665"/>
            <a:ext cx="367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2FE51C-B391-C29A-A5D4-55157752AF3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234688" y="2698664"/>
            <a:ext cx="3760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/>
              <a:t>직접 변수 크기 접두어 계산법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1A240-F41D-DB60-9614-9E4A5490B9F4}"/>
              </a:ext>
            </a:extLst>
          </p:cNvPr>
          <p:cNvSpPr txBox="1"/>
          <p:nvPr/>
        </p:nvSpPr>
        <p:spPr>
          <a:xfrm>
            <a:off x="2143824" y="2994717"/>
            <a:ext cx="644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x2</a:t>
            </a:r>
            <a:endParaRPr lang="ko-KR" alt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9C743C-5B24-D2FA-3FE0-7E1A7838E6BC}"/>
              </a:ext>
            </a:extLst>
          </p:cNvPr>
          <p:cNvSpPr txBox="1"/>
          <p:nvPr/>
        </p:nvSpPr>
        <p:spPr>
          <a:xfrm>
            <a:off x="4425933" y="2991051"/>
            <a:ext cx="644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x2</a:t>
            </a:r>
            <a:endParaRPr lang="ko-KR" altLang="en-US" sz="3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B146E8-BA7C-8BAE-44BA-3C4ACEE17BE0}"/>
              </a:ext>
            </a:extLst>
          </p:cNvPr>
          <p:cNvSpPr txBox="1"/>
          <p:nvPr/>
        </p:nvSpPr>
        <p:spPr>
          <a:xfrm>
            <a:off x="6835665" y="2991050"/>
            <a:ext cx="644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x2</a:t>
            </a:r>
            <a:endParaRPr lang="ko-KR" altLang="en-US" sz="3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EB4187-E61F-702E-9880-2F99C1DFC8F2}"/>
              </a:ext>
            </a:extLst>
          </p:cNvPr>
          <p:cNvSpPr txBox="1"/>
          <p:nvPr/>
        </p:nvSpPr>
        <p:spPr>
          <a:xfrm>
            <a:off x="9128637" y="2991049"/>
            <a:ext cx="654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x8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32742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직접 변수 크기 접두어 계산법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F6D85B-2C62-9F2A-8721-F8C39EB3D877}"/>
              </a:ext>
            </a:extLst>
          </p:cNvPr>
          <p:cNvSpPr/>
          <p:nvPr/>
        </p:nvSpPr>
        <p:spPr>
          <a:xfrm>
            <a:off x="1489165" y="2155019"/>
            <a:ext cx="10509348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64bit</a:t>
            </a:r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4A113-7E77-473C-7614-6168DD74814A}"/>
              </a:ext>
            </a:extLst>
          </p:cNvPr>
          <p:cNvSpPr txBox="1"/>
          <p:nvPr/>
        </p:nvSpPr>
        <p:spPr>
          <a:xfrm>
            <a:off x="159954" y="221657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%IL0.0.1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77DD3-5A60-834E-84C0-B9EBBAE7C610}"/>
              </a:ext>
            </a:extLst>
          </p:cNvPr>
          <p:cNvSpPr/>
          <p:nvPr/>
        </p:nvSpPr>
        <p:spPr>
          <a:xfrm>
            <a:off x="6740433" y="2905780"/>
            <a:ext cx="5258079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32bit</a:t>
            </a:r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65A2-0C62-66FD-BB6A-19B2ED486880}"/>
              </a:ext>
            </a:extLst>
          </p:cNvPr>
          <p:cNvSpPr txBox="1"/>
          <p:nvPr/>
        </p:nvSpPr>
        <p:spPr>
          <a:xfrm>
            <a:off x="159954" y="2967335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%ID0.0.2</a:t>
            </a:r>
            <a:endParaRPr lang="ko-KR" altLang="en-US" sz="2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324441-DA5E-20F7-6A2F-728E4B4EA9B9}"/>
              </a:ext>
            </a:extLst>
          </p:cNvPr>
          <p:cNvSpPr/>
          <p:nvPr/>
        </p:nvSpPr>
        <p:spPr>
          <a:xfrm>
            <a:off x="1485760" y="2905780"/>
            <a:ext cx="5258079" cy="5232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32bit</a:t>
            </a:r>
            <a:endParaRPr lang="ko-KR" altLang="en-US" sz="20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A8AFE6-F8CC-63B7-1F61-7D1ACA9EEE14}"/>
              </a:ext>
            </a:extLst>
          </p:cNvPr>
          <p:cNvSpPr/>
          <p:nvPr/>
        </p:nvSpPr>
        <p:spPr>
          <a:xfrm>
            <a:off x="9431382" y="3656541"/>
            <a:ext cx="2567129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16bit</a:t>
            </a:r>
            <a:endParaRPr lang="ko-KR" altLang="en-US" sz="2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D628C9-ECF1-21F1-EF77-2051BBC05591}"/>
              </a:ext>
            </a:extLst>
          </p:cNvPr>
          <p:cNvSpPr/>
          <p:nvPr/>
        </p:nvSpPr>
        <p:spPr>
          <a:xfrm>
            <a:off x="6740432" y="3656541"/>
            <a:ext cx="2690949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16bit</a:t>
            </a:r>
            <a:endParaRPr lang="ko-KR" altLang="en-US" sz="2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6746D6-B558-C75D-3998-ED3CF21D8A60}"/>
              </a:ext>
            </a:extLst>
          </p:cNvPr>
          <p:cNvSpPr/>
          <p:nvPr/>
        </p:nvSpPr>
        <p:spPr>
          <a:xfrm>
            <a:off x="4176206" y="3656541"/>
            <a:ext cx="2567129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16bit</a:t>
            </a:r>
            <a:endParaRPr lang="ko-KR" altLang="en-US" sz="20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290793-A4ED-6C3E-D1FA-2D728DBEF20E}"/>
              </a:ext>
            </a:extLst>
          </p:cNvPr>
          <p:cNvSpPr/>
          <p:nvPr/>
        </p:nvSpPr>
        <p:spPr>
          <a:xfrm>
            <a:off x="1485256" y="3656541"/>
            <a:ext cx="2690949" cy="5232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16bit</a:t>
            </a:r>
            <a:endParaRPr lang="ko-KR" alt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75687-DDA2-B852-F3A4-2431F23C6330}"/>
              </a:ext>
            </a:extLst>
          </p:cNvPr>
          <p:cNvSpPr txBox="1"/>
          <p:nvPr/>
        </p:nvSpPr>
        <p:spPr>
          <a:xfrm>
            <a:off x="159954" y="3718096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%IW0.0.4</a:t>
            </a:r>
            <a:endParaRPr lang="ko-KR" altLang="en-US" sz="20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AA309-43FB-7FED-3DF1-14DC3938A683}"/>
              </a:ext>
            </a:extLst>
          </p:cNvPr>
          <p:cNvSpPr/>
          <p:nvPr/>
        </p:nvSpPr>
        <p:spPr>
          <a:xfrm>
            <a:off x="10705286" y="4398835"/>
            <a:ext cx="1293225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6D6DF3-275B-2A93-81DA-BDF885EDAB19}"/>
              </a:ext>
            </a:extLst>
          </p:cNvPr>
          <p:cNvSpPr/>
          <p:nvPr/>
        </p:nvSpPr>
        <p:spPr>
          <a:xfrm>
            <a:off x="9431381" y="4399711"/>
            <a:ext cx="1293225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A92850-F3F1-CD8D-E4C4-56680FE79641}"/>
              </a:ext>
            </a:extLst>
          </p:cNvPr>
          <p:cNvSpPr/>
          <p:nvPr/>
        </p:nvSpPr>
        <p:spPr>
          <a:xfrm>
            <a:off x="8112034" y="4398835"/>
            <a:ext cx="1319347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F5E7A5-ECE6-9B4B-85D6-0E0C3094290B}"/>
              </a:ext>
            </a:extLst>
          </p:cNvPr>
          <p:cNvSpPr/>
          <p:nvPr/>
        </p:nvSpPr>
        <p:spPr>
          <a:xfrm>
            <a:off x="6740432" y="4399711"/>
            <a:ext cx="1371602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C2A1D5-2863-A170-80CF-BB881F987E61}"/>
              </a:ext>
            </a:extLst>
          </p:cNvPr>
          <p:cNvSpPr/>
          <p:nvPr/>
        </p:nvSpPr>
        <p:spPr>
          <a:xfrm>
            <a:off x="5450110" y="4398835"/>
            <a:ext cx="1293225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DCB1C7-E74C-B96A-E77C-B5CF381273C4}"/>
              </a:ext>
            </a:extLst>
          </p:cNvPr>
          <p:cNvSpPr/>
          <p:nvPr/>
        </p:nvSpPr>
        <p:spPr>
          <a:xfrm>
            <a:off x="4176205" y="4399711"/>
            <a:ext cx="1293225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ECC382-17D6-2686-B244-96129BE43EEE}"/>
              </a:ext>
            </a:extLst>
          </p:cNvPr>
          <p:cNvSpPr/>
          <p:nvPr/>
        </p:nvSpPr>
        <p:spPr>
          <a:xfrm>
            <a:off x="2856858" y="4398835"/>
            <a:ext cx="1319347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8bit</a:t>
            </a:r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AB3472C-FF0E-C62C-4F6C-8655B47AE3D5}"/>
              </a:ext>
            </a:extLst>
          </p:cNvPr>
          <p:cNvSpPr/>
          <p:nvPr/>
        </p:nvSpPr>
        <p:spPr>
          <a:xfrm>
            <a:off x="1485256" y="4399711"/>
            <a:ext cx="1371602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8bit</a:t>
            </a:r>
            <a:endParaRPr lang="ko-KR" altLang="en-US" sz="2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F5D6D6-EEED-C1C5-21BF-D1232165913A}"/>
              </a:ext>
            </a:extLst>
          </p:cNvPr>
          <p:cNvSpPr txBox="1"/>
          <p:nvPr/>
        </p:nvSpPr>
        <p:spPr>
          <a:xfrm>
            <a:off x="157772" y="4441973"/>
            <a:ext cx="124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%IB0.0.8</a:t>
            </a:r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A7B7D7-5688-3E1D-E391-E683004F0105}"/>
              </a:ext>
            </a:extLst>
          </p:cNvPr>
          <p:cNvSpPr/>
          <p:nvPr/>
        </p:nvSpPr>
        <p:spPr>
          <a:xfrm>
            <a:off x="11887199" y="515806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615B1F-FEFC-9EE7-DA89-436231E1D831}"/>
              </a:ext>
            </a:extLst>
          </p:cNvPr>
          <p:cNvSpPr/>
          <p:nvPr/>
        </p:nvSpPr>
        <p:spPr>
          <a:xfrm>
            <a:off x="11756568" y="515806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27F255-3960-301E-F235-CC967DCAB143}"/>
              </a:ext>
            </a:extLst>
          </p:cNvPr>
          <p:cNvSpPr/>
          <p:nvPr/>
        </p:nvSpPr>
        <p:spPr>
          <a:xfrm>
            <a:off x="11625937" y="515806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B6F8C3-E8A8-2329-EC75-536E71A58927}"/>
              </a:ext>
            </a:extLst>
          </p:cNvPr>
          <p:cNvSpPr/>
          <p:nvPr/>
        </p:nvSpPr>
        <p:spPr>
          <a:xfrm>
            <a:off x="11495306" y="515806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031A14-F918-60D7-ABBB-9689DEFF3C5B}"/>
              </a:ext>
            </a:extLst>
          </p:cNvPr>
          <p:cNvSpPr/>
          <p:nvPr/>
        </p:nvSpPr>
        <p:spPr>
          <a:xfrm>
            <a:off x="1495576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DE36E1-CC41-10FC-BF08-2621F09FB582}"/>
              </a:ext>
            </a:extLst>
          </p:cNvPr>
          <p:cNvSpPr/>
          <p:nvPr/>
        </p:nvSpPr>
        <p:spPr>
          <a:xfrm>
            <a:off x="1626207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8F16C3-8BB9-77A5-463F-27885108C9E4}"/>
              </a:ext>
            </a:extLst>
          </p:cNvPr>
          <p:cNvSpPr/>
          <p:nvPr/>
        </p:nvSpPr>
        <p:spPr>
          <a:xfrm>
            <a:off x="1756838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A7C7F22-A7A9-5001-B3DC-5C0422785244}"/>
              </a:ext>
            </a:extLst>
          </p:cNvPr>
          <p:cNvSpPr/>
          <p:nvPr/>
        </p:nvSpPr>
        <p:spPr>
          <a:xfrm>
            <a:off x="1887469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B021EC-F299-592A-6552-247688C949C9}"/>
              </a:ext>
            </a:extLst>
          </p:cNvPr>
          <p:cNvSpPr/>
          <p:nvPr/>
        </p:nvSpPr>
        <p:spPr>
          <a:xfrm>
            <a:off x="2018100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EFD03C-3446-623F-FC3A-0A14EFA1AE86}"/>
              </a:ext>
            </a:extLst>
          </p:cNvPr>
          <p:cNvSpPr/>
          <p:nvPr/>
        </p:nvSpPr>
        <p:spPr>
          <a:xfrm>
            <a:off x="2148731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91C64-7ED0-33C3-6964-A70822CF5868}"/>
              </a:ext>
            </a:extLst>
          </p:cNvPr>
          <p:cNvSpPr/>
          <p:nvPr/>
        </p:nvSpPr>
        <p:spPr>
          <a:xfrm>
            <a:off x="2272726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9A35B9-BAB8-2CA1-EFA8-FB3DF71F015D}"/>
              </a:ext>
            </a:extLst>
          </p:cNvPr>
          <p:cNvSpPr/>
          <p:nvPr/>
        </p:nvSpPr>
        <p:spPr>
          <a:xfrm>
            <a:off x="2401526" y="5157003"/>
            <a:ext cx="130631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61510F-9EB6-986B-D41D-C93AC5A224D1}"/>
              </a:ext>
            </a:extLst>
          </p:cNvPr>
          <p:cNvSpPr/>
          <p:nvPr/>
        </p:nvSpPr>
        <p:spPr>
          <a:xfrm>
            <a:off x="2533988" y="5157003"/>
            <a:ext cx="8961318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..... 1bit .....</a:t>
            </a:r>
            <a:endParaRPr lang="ko-KR" alt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C865F-C17D-2315-75A6-5D53BC613979}"/>
              </a:ext>
            </a:extLst>
          </p:cNvPr>
          <p:cNvSpPr txBox="1"/>
          <p:nvPr/>
        </p:nvSpPr>
        <p:spPr>
          <a:xfrm>
            <a:off x="157772" y="523394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%IX0.0.64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5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2C6FA8-7DBD-EF47-03C4-471B729A4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32"/>
          <a:stretch/>
        </p:blipFill>
        <p:spPr>
          <a:xfrm>
            <a:off x="6778618" y="1380341"/>
            <a:ext cx="4989095" cy="2411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FAE4A-6B61-80EA-89C6-642A0CA368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00" t="23975"/>
          <a:stretch/>
        </p:blipFill>
        <p:spPr>
          <a:xfrm>
            <a:off x="322383" y="2261964"/>
            <a:ext cx="6324267" cy="1530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16E42C-9770-0A88-A63F-AB5B848C37C6}"/>
              </a:ext>
            </a:extLst>
          </p:cNvPr>
          <p:cNvSpPr txBox="1"/>
          <p:nvPr/>
        </p:nvSpPr>
        <p:spPr>
          <a:xfrm>
            <a:off x="428618" y="1231087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I/O </a:t>
            </a:r>
            <a:r>
              <a:rPr lang="ko-KR" altLang="en-US" sz="2800" dirty="0"/>
              <a:t>파라미터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BAD7D-9CFB-37BC-3921-13FA73C0A157}"/>
              </a:ext>
            </a:extLst>
          </p:cNvPr>
          <p:cNvSpPr/>
          <p:nvPr/>
        </p:nvSpPr>
        <p:spPr>
          <a:xfrm>
            <a:off x="3331923" y="2261964"/>
            <a:ext cx="3446695" cy="125785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5BA3F2-ED44-DA59-05B6-94DAE352CD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055271" y="3519814"/>
            <a:ext cx="751873" cy="78009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 descr="아 완벽히 이해했어! 이 그림 캐릭터가 어디 캐릭터인가요? - 뽐뿌:질문/요청">
            <a:extLst>
              <a:ext uri="{FF2B5EF4-FFF2-40B4-BE49-F238E27FC236}">
                <a16:creationId xmlns:a16="http://schemas.microsoft.com/office/drawing/2014/main" id="{9F153EF9-25DA-2840-C639-163B2879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44" y="4027471"/>
            <a:ext cx="24003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6BBA56-DFEC-1812-74D2-8C3267917C99}"/>
              </a:ext>
            </a:extLst>
          </p:cNvPr>
          <p:cNvSpPr/>
          <p:nvPr/>
        </p:nvSpPr>
        <p:spPr>
          <a:xfrm>
            <a:off x="7462838" y="5900738"/>
            <a:ext cx="533400" cy="1285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6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기호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8829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/>
              <a:t>래더 프로그래밍은 접점</a:t>
            </a:r>
            <a:r>
              <a:rPr lang="en-US" altLang="ko-KR" sz="2800"/>
              <a:t>(</a:t>
            </a:r>
            <a:r>
              <a:rPr lang="ko-KR" altLang="en-US" sz="2800"/>
              <a:t>입력</a:t>
            </a:r>
            <a:r>
              <a:rPr lang="en-US" altLang="ko-KR" sz="2800"/>
              <a:t>), </a:t>
            </a:r>
            <a:r>
              <a:rPr lang="ko-KR" altLang="en-US" sz="2800"/>
              <a:t>연결선</a:t>
            </a:r>
            <a:r>
              <a:rPr lang="en-US" altLang="ko-KR" sz="2800"/>
              <a:t>, </a:t>
            </a:r>
            <a:r>
              <a:rPr lang="ko-KR" altLang="en-US" sz="2800"/>
              <a:t>코일</a:t>
            </a:r>
            <a:r>
              <a:rPr lang="en-US" altLang="ko-KR" sz="2800"/>
              <a:t>(</a:t>
            </a:r>
            <a:r>
              <a:rPr lang="ko-KR" altLang="en-US" sz="2800"/>
              <a:t>출력</a:t>
            </a:r>
            <a:r>
              <a:rPr lang="en-US" altLang="ko-KR" sz="2800"/>
              <a:t>)</a:t>
            </a:r>
            <a:r>
              <a:rPr lang="ko-KR" altLang="en-US" sz="2800"/>
              <a:t>으로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A61E3-F1D6-7134-2FA2-61B7461C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18" y="2028618"/>
            <a:ext cx="10250254" cy="3075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F945459-18A4-35C2-21F9-6812F0253B78}"/>
              </a:ext>
            </a:extLst>
          </p:cNvPr>
          <p:cNvSpPr/>
          <p:nvPr/>
        </p:nvSpPr>
        <p:spPr>
          <a:xfrm>
            <a:off x="428618" y="3122023"/>
            <a:ext cx="8976639" cy="61395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기호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/>
              <a:t>접점 </a:t>
            </a:r>
            <a:r>
              <a:rPr lang="en-US" altLang="ko-KR" sz="2800"/>
              <a:t>(</a:t>
            </a:r>
            <a:r>
              <a:rPr lang="ko-KR" altLang="en-US" sz="2800"/>
              <a:t>입력</a:t>
            </a:r>
            <a:r>
              <a:rPr lang="en-US" altLang="ko-KR" sz="2800"/>
              <a:t>) </a:t>
            </a:r>
            <a:r>
              <a:rPr lang="ko-KR" altLang="en-US" sz="2800"/>
              <a:t>기호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40C3C3-21CF-985D-B489-1FF9C5C7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83853"/>
              </p:ext>
            </p:extLst>
          </p:nvPr>
        </p:nvGraphicFramePr>
        <p:xfrm>
          <a:off x="890451" y="2028618"/>
          <a:ext cx="10689236" cy="344344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91132">
                  <a:extLst>
                    <a:ext uri="{9D8B030D-6E8A-4147-A177-3AD203B41FA5}">
                      <a16:colId xmlns:a16="http://schemas.microsoft.com/office/drawing/2014/main" val="2596686437"/>
                    </a:ext>
                  </a:extLst>
                </a:gridCol>
                <a:gridCol w="3061878">
                  <a:extLst>
                    <a:ext uri="{9D8B030D-6E8A-4147-A177-3AD203B41FA5}">
                      <a16:colId xmlns:a16="http://schemas.microsoft.com/office/drawing/2014/main" val="406207433"/>
                    </a:ext>
                  </a:extLst>
                </a:gridCol>
                <a:gridCol w="5636226">
                  <a:extLst>
                    <a:ext uri="{9D8B030D-6E8A-4147-A177-3AD203B41FA5}">
                      <a16:colId xmlns:a16="http://schemas.microsoft.com/office/drawing/2014/main" val="1991283963"/>
                    </a:ext>
                  </a:extLst>
                </a:gridCol>
              </a:tblGrid>
              <a:tr h="3525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67435"/>
                  </a:ext>
                </a:extLst>
              </a:tr>
              <a:tr h="7694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평상시 열린 접점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ON </a:t>
                      </a:r>
                      <a:r>
                        <a:rPr lang="ko-KR" altLang="en-US"/>
                        <a:t>상태일 때 전기가 흐름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632511"/>
                  </a:ext>
                </a:extLst>
              </a:tr>
              <a:tr h="7694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평상시 닫힌 접점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OFF </a:t>
                      </a:r>
                      <a:r>
                        <a:rPr lang="ko-KR" altLang="en-US"/>
                        <a:t>상태일 때 전기가 흐름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92803"/>
                  </a:ext>
                </a:extLst>
              </a:tr>
              <a:tr h="769421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 변환 </a:t>
                      </a:r>
                      <a:r>
                        <a:rPr lang="ko-KR" altLang="en-US" b="1" dirty="0">
                          <a:solidFill>
                            <a:srgbClr val="9966FF"/>
                          </a:solidFill>
                        </a:rPr>
                        <a:t>검출</a:t>
                      </a:r>
                      <a:r>
                        <a:rPr lang="ko-KR" altLang="en-US" dirty="0"/>
                        <a:t> 접점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ON</a:t>
                      </a:r>
                      <a:r>
                        <a:rPr lang="ko-KR" altLang="en-US"/>
                        <a:t> 상태일 때 한 스캔만 전기가 흐름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435456"/>
                  </a:ext>
                </a:extLst>
              </a:tr>
              <a:tr h="7694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 변환 </a:t>
                      </a:r>
                      <a:r>
                        <a:rPr lang="ko-KR" altLang="en-US" b="1" dirty="0">
                          <a:solidFill>
                            <a:srgbClr val="9966FF"/>
                          </a:solidFill>
                        </a:rPr>
                        <a:t>검출</a:t>
                      </a:r>
                      <a:r>
                        <a:rPr lang="ko-KR" altLang="en-US" dirty="0"/>
                        <a:t> 접점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한 스캔에 대해서만 </a:t>
                      </a:r>
                      <a:r>
                        <a:rPr lang="en-US" altLang="ko-KR" dirty="0"/>
                        <a:t>OFF,</a:t>
                      </a:r>
                      <a:r>
                        <a:rPr lang="ko-KR" altLang="en-US" dirty="0"/>
                        <a:t>  이후 </a:t>
                      </a:r>
                      <a:r>
                        <a:rPr lang="en-US" altLang="ko-KR" dirty="0"/>
                        <a:t>ON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7091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446B2BC-A7DE-3F5A-8C60-D5FCC19B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08" y="2505978"/>
            <a:ext cx="1188341" cy="548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383D8A-5F03-6D52-4BEE-DD4F8C38D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09" y="3339083"/>
            <a:ext cx="1188341" cy="4387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A2CDC-C708-8A67-AD17-F23B68C2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8" y="4140855"/>
            <a:ext cx="1170060" cy="4022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36964E-4F03-2435-1753-2DC6AC821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977" y="4818786"/>
            <a:ext cx="1188342" cy="511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54F0A2-DB06-430A-14CC-029C3023A71E}"/>
              </a:ext>
            </a:extLst>
          </p:cNvPr>
          <p:cNvSpPr txBox="1"/>
          <p:nvPr/>
        </p:nvSpPr>
        <p:spPr>
          <a:xfrm>
            <a:off x="1115814" y="5583994"/>
            <a:ext cx="873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 </a:t>
            </a:r>
            <a:r>
              <a:rPr lang="ko-KR" altLang="en-US" sz="2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스캔</a:t>
            </a:r>
            <a:r>
              <a:rPr lang="en-US" altLang="ko-KR" sz="2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(Scan) - </a:t>
            </a:r>
            <a:r>
              <a:rPr lang="ko-KR" altLang="en-US" sz="2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래더 프로그램이 처음부터 끝까지 한 번 실행되는 주기</a:t>
            </a:r>
            <a:endParaRPr lang="ko-KR" altLang="en-US" sz="2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8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C051-2644-A577-D5FF-C04D636E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81CA0-C6A9-F57C-8CE2-A57853A7F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358"/>
            <a:ext cx="9144000" cy="1116107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PLC </a:t>
            </a:r>
            <a:r>
              <a:rPr lang="ko-KR" altLang="en-US" dirty="0" err="1">
                <a:solidFill>
                  <a:srgbClr val="00B050"/>
                </a:solidFill>
              </a:rPr>
              <a:t>래더</a:t>
            </a:r>
            <a:r>
              <a:rPr lang="ko-KR" altLang="en-US" dirty="0">
                <a:solidFill>
                  <a:srgbClr val="00B050"/>
                </a:solidFill>
              </a:rPr>
              <a:t> 프로그래밍 기초</a:t>
            </a:r>
          </a:p>
        </p:txBody>
      </p:sp>
    </p:spTree>
    <p:extLst>
      <p:ext uri="{BB962C8B-B14F-4D97-AF65-F5344CB8AC3E}">
        <p14:creationId xmlns:p14="http://schemas.microsoft.com/office/powerpoint/2010/main" val="8527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기호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/>
              <a:t>모선 및 연결선</a:t>
            </a:r>
          </a:p>
        </p:txBody>
      </p:sp>
      <p:graphicFrame>
        <p:nvGraphicFramePr>
          <p:cNvPr id="3" name="내용 개체 틀 11">
            <a:extLst>
              <a:ext uri="{FF2B5EF4-FFF2-40B4-BE49-F238E27FC236}">
                <a16:creationId xmlns:a16="http://schemas.microsoft.com/office/drawing/2014/main" id="{88BF9315-E7DC-A0CD-F46B-264419A36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9784"/>
              </p:ext>
            </p:extLst>
          </p:nvPr>
        </p:nvGraphicFramePr>
        <p:xfrm>
          <a:off x="838200" y="1945273"/>
          <a:ext cx="10515600" cy="416485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448992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16552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4138146"/>
                    </a:ext>
                  </a:extLst>
                </a:gridCol>
              </a:tblGrid>
              <a:tr h="338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24402"/>
                  </a:ext>
                </a:extLst>
              </a:tr>
              <a:tr h="11838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 모선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래터 프로그램의 시작 점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언제나 </a:t>
                      </a:r>
                      <a:r>
                        <a:rPr lang="en-US" altLang="ko-KR"/>
                        <a:t>ON</a:t>
                      </a:r>
                      <a:r>
                        <a:rPr lang="ko-KR" altLang="en-US" baseline="0"/>
                        <a:t> </a:t>
                      </a:r>
                      <a:r>
                        <a:rPr lang="ko-KR" altLang="en-US" baseline="0" dirty="0"/>
                        <a:t>값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444465"/>
                  </a:ext>
                </a:extLst>
              </a:tr>
              <a:tr h="10969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오른쪽 모선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래더 프로그램의 끝 점</a:t>
                      </a:r>
                      <a:endParaRPr lang="en-US" altLang="ko-KR"/>
                    </a:p>
                    <a:p>
                      <a:pPr algn="ctr" latinLnBrk="1"/>
                      <a:r>
                        <a:rPr lang="ko-KR" altLang="en-US"/>
                        <a:t>값은 </a:t>
                      </a:r>
                      <a:r>
                        <a:rPr lang="ko-KR" altLang="en-US" dirty="0"/>
                        <a:t>정해져 </a:t>
                      </a:r>
                      <a:r>
                        <a:rPr lang="ko-KR" altLang="en-US"/>
                        <a:t>있지 않음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379254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가로 연결선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왼쪽의 값 </a:t>
                      </a:r>
                      <a:r>
                        <a:rPr lang="en-US" altLang="ko-KR" dirty="0"/>
                        <a:t>&gt; </a:t>
                      </a:r>
                      <a:r>
                        <a:rPr lang="ko-KR" altLang="en-US" dirty="0"/>
                        <a:t>오른쪽으로 전달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033107"/>
                  </a:ext>
                </a:extLst>
              </a:tr>
              <a:tr h="9478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세로 연결선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왼쪽에 있는 가로 연결선들의 논리합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6177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B9C4DD2-CA16-8785-4268-4F1348F2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02" y="2414415"/>
            <a:ext cx="923925" cy="9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AF78BF-3513-F271-F3D2-1D3F84B4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37" y="3607293"/>
            <a:ext cx="685800" cy="923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BAFE85-F53A-FE93-0459-07E521855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542" y="4705209"/>
            <a:ext cx="1242843" cy="3474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2A010F-A753-E590-1BAE-CA89FABA4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413" y="5304996"/>
            <a:ext cx="419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4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기호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53D0B4-2879-7093-A47A-283D841BAA00}"/>
              </a:ext>
            </a:extLst>
          </p:cNvPr>
          <p:cNvSpPr txBox="1"/>
          <p:nvPr/>
        </p:nvSpPr>
        <p:spPr>
          <a:xfrm>
            <a:off x="428618" y="123108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/>
              <a:t>코일 </a:t>
            </a:r>
            <a:r>
              <a:rPr lang="en-US" altLang="ko-KR" sz="2800"/>
              <a:t>(</a:t>
            </a:r>
            <a:r>
              <a:rPr lang="ko-KR" altLang="en-US" sz="2800"/>
              <a:t>출력</a:t>
            </a:r>
            <a:r>
              <a:rPr lang="en-US" altLang="ko-KR" sz="2800"/>
              <a:t>) </a:t>
            </a:r>
            <a:r>
              <a:rPr lang="ko-KR" altLang="en-US" sz="2800"/>
              <a:t>기호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A58B9C9F-D81F-4D8E-8C03-CBF6F853C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097271"/>
              </p:ext>
            </p:extLst>
          </p:nvPr>
        </p:nvGraphicFramePr>
        <p:xfrm>
          <a:off x="824369" y="1841862"/>
          <a:ext cx="10515600" cy="43241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57082">
                  <a:extLst>
                    <a:ext uri="{9D8B030D-6E8A-4147-A177-3AD203B41FA5}">
                      <a16:colId xmlns:a16="http://schemas.microsoft.com/office/drawing/2014/main" val="2596686437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406207433"/>
                    </a:ext>
                  </a:extLst>
                </a:gridCol>
                <a:gridCol w="6714565">
                  <a:extLst>
                    <a:ext uri="{9D8B030D-6E8A-4147-A177-3AD203B41FA5}">
                      <a16:colId xmlns:a16="http://schemas.microsoft.com/office/drawing/2014/main" val="1991283963"/>
                    </a:ext>
                  </a:extLst>
                </a:gridCol>
              </a:tblGrid>
              <a:tr h="33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기호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67435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입력에서 설정한 </a:t>
                      </a:r>
                      <a:r>
                        <a:rPr lang="en-US" altLang="ko-KR"/>
                        <a:t>ON, OFF </a:t>
                      </a:r>
                      <a:r>
                        <a:rPr lang="ko-KR" altLang="en-US"/>
                        <a:t>상태를 그대로 출력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632511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 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입력에서 설정한 </a:t>
                      </a:r>
                      <a:r>
                        <a:rPr lang="en-US" altLang="ko-KR"/>
                        <a:t>ON, OFF </a:t>
                      </a:r>
                      <a:r>
                        <a:rPr lang="ko-KR" altLang="en-US"/>
                        <a:t>상태를 반대로  출력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92803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Set </a:t>
                      </a:r>
                      <a:r>
                        <a:rPr lang="ko-KR" altLang="en-US" dirty="0"/>
                        <a:t>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입력으로 </a:t>
                      </a:r>
                      <a:r>
                        <a:rPr lang="en-US" altLang="ko-KR"/>
                        <a:t>ON </a:t>
                      </a:r>
                      <a:r>
                        <a:rPr lang="ko-KR" altLang="en-US"/>
                        <a:t>상태가 들어오면 </a:t>
                      </a:r>
                      <a:r>
                        <a:rPr lang="en-US" altLang="ko-KR"/>
                        <a:t>ON</a:t>
                      </a:r>
                    </a:p>
                    <a:p>
                      <a:pPr algn="ctr" latinLnBrk="1"/>
                      <a:r>
                        <a:rPr lang="en-US" altLang="ko-KR"/>
                        <a:t>Reset </a:t>
                      </a:r>
                      <a:r>
                        <a:rPr lang="ko-KR" altLang="en-US"/>
                        <a:t>코일을 통해 </a:t>
                      </a:r>
                      <a:r>
                        <a:rPr lang="en-US" altLang="ko-KR"/>
                        <a:t>OFF </a:t>
                      </a:r>
                      <a:r>
                        <a:rPr lang="ko-KR" altLang="en-US"/>
                        <a:t>상태로 변경 가능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435456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입력으로 </a:t>
                      </a:r>
                      <a:r>
                        <a:rPr lang="en-US" altLang="ko-KR"/>
                        <a:t>ON </a:t>
                      </a:r>
                      <a:r>
                        <a:rPr lang="ko-KR" altLang="en-US"/>
                        <a:t>상태가 들어오면 </a:t>
                      </a:r>
                      <a:r>
                        <a:rPr lang="en-US" altLang="ko-KR"/>
                        <a:t>OFF</a:t>
                      </a:r>
                    </a:p>
                    <a:p>
                      <a:pPr algn="ctr" latinLnBrk="1"/>
                      <a:r>
                        <a:rPr lang="en-US" altLang="ko-KR"/>
                        <a:t>Set </a:t>
                      </a:r>
                      <a:r>
                        <a:rPr lang="ko-KR" altLang="en-US"/>
                        <a:t>코일을 통해 </a:t>
                      </a:r>
                      <a:r>
                        <a:rPr lang="en-US" altLang="ko-KR"/>
                        <a:t>ON </a:t>
                      </a:r>
                      <a:r>
                        <a:rPr lang="ko-KR" altLang="en-US"/>
                        <a:t>상태로 변경 가능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70915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 변환 검출 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입력이 </a:t>
                      </a:r>
                      <a:r>
                        <a:rPr lang="en-US" altLang="ko-KR"/>
                        <a:t>ON</a:t>
                      </a:r>
                      <a:r>
                        <a:rPr lang="ko-KR" altLang="en-US"/>
                        <a:t>이면 한 </a:t>
                      </a:r>
                      <a:r>
                        <a:rPr lang="ko-KR" altLang="en-US" dirty="0"/>
                        <a:t>스캔 </a:t>
                      </a:r>
                      <a:r>
                        <a:rPr lang="ko-KR" altLang="en-US"/>
                        <a:t>동안만 </a:t>
                      </a:r>
                      <a:r>
                        <a:rPr lang="en-US" altLang="ko-KR"/>
                        <a:t>ON,</a:t>
                      </a:r>
                      <a:r>
                        <a:rPr lang="ko-KR" altLang="en-US"/>
                        <a:t> 이후 </a:t>
                      </a:r>
                      <a:r>
                        <a:rPr lang="en-US" altLang="ko-KR"/>
                        <a:t>OFF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195921"/>
                  </a:ext>
                </a:extLst>
              </a:tr>
              <a:tr h="6597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 변환 검출 코일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입력이 </a:t>
                      </a:r>
                      <a:r>
                        <a:rPr lang="en-US" altLang="ko-KR"/>
                        <a:t>OFF</a:t>
                      </a:r>
                      <a:r>
                        <a:rPr lang="ko-KR" altLang="en-US"/>
                        <a:t>이면 한 스캔 동안만 </a:t>
                      </a:r>
                      <a:r>
                        <a:rPr lang="en-US" altLang="ko-KR"/>
                        <a:t>ON,</a:t>
                      </a:r>
                      <a:r>
                        <a:rPr lang="ko-KR" altLang="en-US"/>
                        <a:t> 이후 </a:t>
                      </a:r>
                      <a:r>
                        <a:rPr lang="en-US" altLang="ko-KR"/>
                        <a:t>OFF</a:t>
                      </a:r>
                      <a:endParaRPr lang="ko-KR" altLang="en-US" dirty="0">
                        <a:latin typeface="+mn-lt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84037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D74099F-AA6D-8360-4CD9-C760BE1F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86" y="2359770"/>
            <a:ext cx="930709" cy="3333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E0BEEC-1FA1-D90F-1C67-04D2D4EA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12" y="3030142"/>
            <a:ext cx="914400" cy="314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41AA4F-755D-2541-8BD3-6E8DDF1A0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48" y="3713700"/>
            <a:ext cx="914401" cy="328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802818-98D0-8888-C2BF-1309AAD36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610" y="4347464"/>
            <a:ext cx="914402" cy="3000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83F741-2843-BC85-23BF-3C7D6DCBB8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216" y="5039571"/>
            <a:ext cx="893670" cy="2594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5617CA-633D-9EB3-2117-9C35F98C8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910" y="5680594"/>
            <a:ext cx="880222" cy="2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31DF4DD-6E55-D210-0875-F2CE4212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95" y="3089055"/>
            <a:ext cx="10578809" cy="13071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0A386-108C-318E-9071-15A2110B2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1" b="32583"/>
          <a:stretch/>
        </p:blipFill>
        <p:spPr>
          <a:xfrm>
            <a:off x="831242" y="1586868"/>
            <a:ext cx="10250254" cy="12409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0A53DB-E291-23A6-BF7C-4A538D3ED7C1}"/>
              </a:ext>
            </a:extLst>
          </p:cNvPr>
          <p:cNvSpPr/>
          <p:nvPr/>
        </p:nvSpPr>
        <p:spPr>
          <a:xfrm>
            <a:off x="1340285" y="1990235"/>
            <a:ext cx="425885" cy="36465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EE54B-91DF-B6F9-2662-8C40CABD3EE2}"/>
              </a:ext>
            </a:extLst>
          </p:cNvPr>
          <p:cNvSpPr txBox="1"/>
          <p:nvPr/>
        </p:nvSpPr>
        <p:spPr>
          <a:xfrm>
            <a:off x="1691639" y="2931595"/>
            <a:ext cx="167706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%IX0.0.0</a:t>
            </a:r>
            <a:endParaRPr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B4484-34B3-47CB-B9B9-184A0E183C03}"/>
              </a:ext>
            </a:extLst>
          </p:cNvPr>
          <p:cNvSpPr txBox="1"/>
          <p:nvPr/>
        </p:nvSpPr>
        <p:spPr>
          <a:xfrm>
            <a:off x="9429693" y="2931595"/>
            <a:ext cx="179087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%QX0.1.0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C2107-5BFB-5F58-7ABC-697B38AE39F5}"/>
              </a:ext>
            </a:extLst>
          </p:cNvPr>
          <p:cNvSpPr txBox="1"/>
          <p:nvPr/>
        </p:nvSpPr>
        <p:spPr>
          <a:xfrm>
            <a:off x="894673" y="1031171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* </a:t>
            </a:r>
            <a:r>
              <a:rPr lang="ko-KR" altLang="en-US" sz="2400" b="1" dirty="0">
                <a:solidFill>
                  <a:schemeClr val="accent2"/>
                </a:solidFill>
              </a:rPr>
              <a:t>지금 따라서 작성해보세요</a:t>
            </a:r>
            <a:r>
              <a:rPr lang="en-US" altLang="ko-KR" sz="2400" b="1" dirty="0">
                <a:solidFill>
                  <a:schemeClr val="accent2"/>
                </a:solidFill>
              </a:rPr>
              <a:t>!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A006F-7984-2EBF-3A8B-2318DE01BD39}"/>
              </a:ext>
            </a:extLst>
          </p:cNvPr>
          <p:cNvSpPr txBox="1"/>
          <p:nvPr/>
        </p:nvSpPr>
        <p:spPr>
          <a:xfrm>
            <a:off x="9427046" y="4162694"/>
            <a:ext cx="179408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%QX0.1.3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99EB8F-0F26-9B17-E6DC-0913D5BBFAF0}"/>
              </a:ext>
            </a:extLst>
          </p:cNvPr>
          <p:cNvSpPr/>
          <p:nvPr/>
        </p:nvSpPr>
        <p:spPr>
          <a:xfrm>
            <a:off x="10240460" y="3759549"/>
            <a:ext cx="895438" cy="21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775939-ED03-5F54-ADA4-A3A89434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242" y="4594317"/>
            <a:ext cx="5460412" cy="15307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390397-D6C8-96AE-1676-019FD762209E}"/>
              </a:ext>
            </a:extLst>
          </p:cNvPr>
          <p:cNvSpPr/>
          <p:nvPr/>
        </p:nvSpPr>
        <p:spPr>
          <a:xfrm>
            <a:off x="3112210" y="4884985"/>
            <a:ext cx="413359" cy="3256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D6C248-6E69-7DE2-3F09-751A6E1B9E46}"/>
              </a:ext>
            </a:extLst>
          </p:cNvPr>
          <p:cNvSpPr/>
          <p:nvPr/>
        </p:nvSpPr>
        <p:spPr>
          <a:xfrm>
            <a:off x="4043806" y="1994025"/>
            <a:ext cx="425885" cy="36465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FB278D-ECA5-7FA8-4D28-F00901A55C37}"/>
              </a:ext>
            </a:extLst>
          </p:cNvPr>
          <p:cNvSpPr/>
          <p:nvPr/>
        </p:nvSpPr>
        <p:spPr>
          <a:xfrm>
            <a:off x="4433245" y="1990235"/>
            <a:ext cx="425885" cy="36465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DB0271-AB97-B40F-0056-4B61F552F9C6}"/>
              </a:ext>
            </a:extLst>
          </p:cNvPr>
          <p:cNvSpPr/>
          <p:nvPr/>
        </p:nvSpPr>
        <p:spPr>
          <a:xfrm>
            <a:off x="5449940" y="1992322"/>
            <a:ext cx="425885" cy="36465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6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B4C99B9-1494-6C05-96DE-BF40D04F2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81" y="2691528"/>
            <a:ext cx="6680674" cy="32797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19FA33-9B0E-908E-38DF-6E294C8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95E3-5E00-2202-C652-400CF336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accent5"/>
                </a:solidFill>
              </a:rPr>
              <a:t>XG-SIM </a:t>
            </a:r>
            <a:r>
              <a:rPr lang="ko-KR" altLang="en-US" sz="3200" b="1" dirty="0">
                <a:solidFill>
                  <a:schemeClr val="accent5"/>
                </a:solidFill>
              </a:rPr>
              <a:t>채널 모니터</a:t>
            </a:r>
            <a:r>
              <a:rPr lang="ko-KR" altLang="en-US" sz="3200" dirty="0"/>
              <a:t>를 통하여 가상으로 전기 신호를 입력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9A912-1F83-FA15-3F8E-E6ACF13F0E7D}"/>
              </a:ext>
            </a:extLst>
          </p:cNvPr>
          <p:cNvCxnSpPr>
            <a:cxnSpLocks/>
          </p:cNvCxnSpPr>
          <p:nvPr/>
        </p:nvCxnSpPr>
        <p:spPr>
          <a:xfrm>
            <a:off x="1202267" y="2508175"/>
            <a:ext cx="347133" cy="853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63B81-F2C7-C47A-116B-16F6E57D8C19}"/>
              </a:ext>
            </a:extLst>
          </p:cNvPr>
          <p:cNvSpPr txBox="1"/>
          <p:nvPr/>
        </p:nvSpPr>
        <p:spPr>
          <a:xfrm>
            <a:off x="565558" y="212600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채널 모니터 시작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76FEDF7-56E8-0A06-3018-C7337DF50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422" y="3127262"/>
            <a:ext cx="3067478" cy="161947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862F92-3778-C622-B0A7-7953AC75F55D}"/>
              </a:ext>
            </a:extLst>
          </p:cNvPr>
          <p:cNvCxnSpPr>
            <a:cxnSpLocks/>
          </p:cNvCxnSpPr>
          <p:nvPr/>
        </p:nvCxnSpPr>
        <p:spPr>
          <a:xfrm flipH="1">
            <a:off x="5782731" y="2870200"/>
            <a:ext cx="745067" cy="1374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1990DC-F9F9-0876-5EA8-07B22DA84840}"/>
              </a:ext>
            </a:extLst>
          </p:cNvPr>
          <p:cNvSpPr txBox="1"/>
          <p:nvPr/>
        </p:nvSpPr>
        <p:spPr>
          <a:xfrm>
            <a:off x="5628353" y="222386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%IX0.0.0 </a:t>
            </a:r>
            <a:r>
              <a:rPr lang="ko-KR" altLang="en-US" dirty="0"/>
              <a:t>위치에</a:t>
            </a:r>
            <a:endParaRPr lang="en-US" altLang="ko-KR" dirty="0"/>
          </a:p>
          <a:p>
            <a:r>
              <a:rPr lang="ko-KR" altLang="en-US" dirty="0"/>
              <a:t>채널 값 더블 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B01C71-B982-1843-3866-AE20B9AFB70D}"/>
              </a:ext>
            </a:extLst>
          </p:cNvPr>
          <p:cNvCxnSpPr>
            <a:cxnSpLocks/>
          </p:cNvCxnSpPr>
          <p:nvPr/>
        </p:nvCxnSpPr>
        <p:spPr>
          <a:xfrm flipH="1">
            <a:off x="9694331" y="2810156"/>
            <a:ext cx="177802" cy="1238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A0339E-E6B3-9ABD-F5ED-BF0AD6BC8EA2}"/>
              </a:ext>
            </a:extLst>
          </p:cNvPr>
          <p:cNvSpPr txBox="1"/>
          <p:nvPr/>
        </p:nvSpPr>
        <p:spPr>
          <a:xfrm>
            <a:off x="8633653" y="2414711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값을 </a:t>
            </a:r>
            <a:r>
              <a:rPr lang="en-US" altLang="ko-KR" dirty="0"/>
              <a:t>ON</a:t>
            </a:r>
            <a:r>
              <a:rPr lang="ko-KR" altLang="en-US" dirty="0"/>
              <a:t>으로 변경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9E58137-3096-AF9C-891D-FE99C4B63E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750"/>
          <a:stretch/>
        </p:blipFill>
        <p:spPr>
          <a:xfrm>
            <a:off x="7958422" y="4910894"/>
            <a:ext cx="3067478" cy="105742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4F2DA8-1B8E-BE40-FE56-CDECC2332BDE}"/>
              </a:ext>
            </a:extLst>
          </p:cNvPr>
          <p:cNvCxnSpPr>
            <a:cxnSpLocks/>
          </p:cNvCxnSpPr>
          <p:nvPr/>
        </p:nvCxnSpPr>
        <p:spPr>
          <a:xfrm flipH="1" flipV="1">
            <a:off x="9005204" y="5318960"/>
            <a:ext cx="486957" cy="241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506C84-C397-A335-51A5-5405337307AC}"/>
              </a:ext>
            </a:extLst>
          </p:cNvPr>
          <p:cNvSpPr txBox="1"/>
          <p:nvPr/>
        </p:nvSpPr>
        <p:spPr>
          <a:xfrm>
            <a:off x="9492161" y="543960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전기가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15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FA33-9B0E-908E-38DF-6E294C8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95E3-5E00-2202-C652-400CF336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</a:rPr>
              <a:t>시스템 모니터</a:t>
            </a:r>
            <a:r>
              <a:rPr lang="ko-KR" altLang="en-US" sz="3200" dirty="0"/>
              <a:t>를 통하여 가상으로 전기 신호를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0C7385-B28B-DCE3-DB1E-F29F0046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49" y="2340443"/>
            <a:ext cx="3756659" cy="3544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98036D-4129-7CF8-EC30-5E68EB2B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541" y="2058565"/>
            <a:ext cx="6567592" cy="41077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886C11A-7BDD-77A6-B2F5-D3BAF3A41066}"/>
              </a:ext>
            </a:extLst>
          </p:cNvPr>
          <p:cNvSpPr/>
          <p:nvPr/>
        </p:nvSpPr>
        <p:spPr>
          <a:xfrm>
            <a:off x="2037286" y="4011023"/>
            <a:ext cx="2111382" cy="37471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9A912-1F83-FA15-3F8E-E6ACF13F0E7D}"/>
              </a:ext>
            </a:extLst>
          </p:cNvPr>
          <p:cNvCxnSpPr/>
          <p:nvPr/>
        </p:nvCxnSpPr>
        <p:spPr>
          <a:xfrm flipH="1">
            <a:off x="6807200" y="2548467"/>
            <a:ext cx="1701800" cy="728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63B81-F2C7-C47A-116B-16F6E57D8C19}"/>
              </a:ext>
            </a:extLst>
          </p:cNvPr>
          <p:cNvSpPr txBox="1"/>
          <p:nvPr/>
        </p:nvSpPr>
        <p:spPr>
          <a:xfrm>
            <a:off x="8509000" y="2323509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점 클릭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83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61280F0-A0CF-BCB3-62A6-B36228E0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58" y="2043120"/>
            <a:ext cx="2880243" cy="39235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3EDCEC-1809-209F-2D79-08E62966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814" y="2129765"/>
            <a:ext cx="5373136" cy="3836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19FA33-9B0E-908E-38DF-6E294C8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95E3-5E00-2202-C652-400CF336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</a:rPr>
              <a:t>강제 </a:t>
            </a:r>
            <a:r>
              <a:rPr lang="en-US" altLang="ko-KR" sz="3200" b="1" dirty="0">
                <a:solidFill>
                  <a:schemeClr val="accent2"/>
                </a:solidFill>
              </a:rPr>
              <a:t>I/O</a:t>
            </a:r>
            <a:r>
              <a:rPr lang="ko-KR" altLang="en-US" sz="3200" dirty="0"/>
              <a:t>를 통하여 가상으로 전기 신호를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6C11A-7BDD-77A6-B2F5-D3BAF3A41066}"/>
              </a:ext>
            </a:extLst>
          </p:cNvPr>
          <p:cNvSpPr/>
          <p:nvPr/>
        </p:nvSpPr>
        <p:spPr>
          <a:xfrm>
            <a:off x="1831183" y="5185904"/>
            <a:ext cx="2055018" cy="37471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9A912-1F83-FA15-3F8E-E6ACF13F0E7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082516" y="2326100"/>
            <a:ext cx="762712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63B81-F2C7-C47A-116B-16F6E57D8C19}"/>
              </a:ext>
            </a:extLst>
          </p:cNvPr>
          <p:cNvSpPr txBox="1"/>
          <p:nvPr/>
        </p:nvSpPr>
        <p:spPr>
          <a:xfrm>
            <a:off x="5741811" y="2141434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입출력에 대한 강제 허용</a:t>
            </a:r>
          </a:p>
        </p:txBody>
      </p:sp>
    </p:spTree>
    <p:extLst>
      <p:ext uri="{BB962C8B-B14F-4D97-AF65-F5344CB8AC3E}">
        <p14:creationId xmlns:p14="http://schemas.microsoft.com/office/powerpoint/2010/main" val="92566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E1A799-E5FC-6A94-52DF-899E0063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54" y="2252517"/>
            <a:ext cx="4839375" cy="35152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19FA33-9B0E-908E-38DF-6E294C8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C95E3-5E00-2202-C652-400CF336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</a:rPr>
              <a:t>강제 </a:t>
            </a:r>
            <a:r>
              <a:rPr lang="en-US" altLang="ko-KR" sz="3200" b="1" dirty="0">
                <a:solidFill>
                  <a:schemeClr val="accent2"/>
                </a:solidFill>
              </a:rPr>
              <a:t>I/O</a:t>
            </a:r>
            <a:r>
              <a:rPr lang="ko-KR" altLang="en-US" sz="3200" dirty="0"/>
              <a:t>를 통하여 가상으로 전기 신호를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6C11A-7BDD-77A6-B2F5-D3BAF3A41066}"/>
              </a:ext>
            </a:extLst>
          </p:cNvPr>
          <p:cNvSpPr/>
          <p:nvPr/>
        </p:nvSpPr>
        <p:spPr>
          <a:xfrm>
            <a:off x="3151982" y="3213169"/>
            <a:ext cx="1055952" cy="63916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9A912-1F83-FA15-3F8E-E6ACF13F0E7D}"/>
              </a:ext>
            </a:extLst>
          </p:cNvPr>
          <p:cNvCxnSpPr>
            <a:cxnSpLocks/>
          </p:cNvCxnSpPr>
          <p:nvPr/>
        </p:nvCxnSpPr>
        <p:spPr>
          <a:xfrm flipH="1">
            <a:off x="6863316" y="4966858"/>
            <a:ext cx="1434017" cy="299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63B81-F2C7-C47A-116B-16F6E57D8C19}"/>
              </a:ext>
            </a:extLst>
          </p:cNvPr>
          <p:cNvSpPr txBox="1"/>
          <p:nvPr/>
        </p:nvSpPr>
        <p:spPr>
          <a:xfrm>
            <a:off x="8297333" y="478219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ON, OFF </a:t>
            </a:r>
            <a:r>
              <a:rPr lang="ko-KR" altLang="en-US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6DF7F-2284-4E61-AABD-A1D4A48A4CC3}"/>
              </a:ext>
            </a:extLst>
          </p:cNvPr>
          <p:cNvSpPr txBox="1"/>
          <p:nvPr/>
        </p:nvSpPr>
        <p:spPr>
          <a:xfrm>
            <a:off x="3227211" y="281876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BC80B0-C55F-FAD0-1A55-BC2596BDC2F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186916" y="3323268"/>
            <a:ext cx="3081309" cy="1122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C544F-2F99-5A32-E268-3B13D9BA5C6F}"/>
              </a:ext>
            </a:extLst>
          </p:cNvPr>
          <p:cNvSpPr txBox="1"/>
          <p:nvPr/>
        </p:nvSpPr>
        <p:spPr>
          <a:xfrm>
            <a:off x="8268225" y="3138602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강제 </a:t>
            </a:r>
            <a:r>
              <a:rPr lang="en-US" altLang="ko-KR" dirty="0"/>
              <a:t>I/O</a:t>
            </a:r>
            <a:r>
              <a:rPr lang="ko-KR" altLang="en-US" dirty="0"/>
              <a:t> 창 확장</a:t>
            </a:r>
          </a:p>
        </p:txBody>
      </p:sp>
    </p:spTree>
    <p:extLst>
      <p:ext uri="{BB962C8B-B14F-4D97-AF65-F5344CB8AC3E}">
        <p14:creationId xmlns:p14="http://schemas.microsoft.com/office/powerpoint/2010/main" val="4227525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FA33-9B0E-908E-38DF-6E294C8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입출력 프로그래밍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1E4752-A139-5203-EB96-186C39F90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89"/>
          <a:stretch/>
        </p:blipFill>
        <p:spPr>
          <a:xfrm>
            <a:off x="819654" y="956776"/>
            <a:ext cx="7944959" cy="520628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5EC6B8-95BB-06F7-A7FF-3FD49B6FABBF}"/>
              </a:ext>
            </a:extLst>
          </p:cNvPr>
          <p:cNvSpPr/>
          <p:nvPr/>
        </p:nvSpPr>
        <p:spPr>
          <a:xfrm>
            <a:off x="4043886" y="3951757"/>
            <a:ext cx="418047" cy="37471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06612-4884-9F9F-74AE-08B2928EB2ED}"/>
              </a:ext>
            </a:extLst>
          </p:cNvPr>
          <p:cNvSpPr/>
          <p:nvPr/>
        </p:nvSpPr>
        <p:spPr>
          <a:xfrm>
            <a:off x="4664480" y="3951757"/>
            <a:ext cx="418047" cy="37470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3B2444-9A01-25E1-ACFD-626518BEF95F}"/>
              </a:ext>
            </a:extLst>
          </p:cNvPr>
          <p:cNvSpPr/>
          <p:nvPr/>
        </p:nvSpPr>
        <p:spPr>
          <a:xfrm>
            <a:off x="4658541" y="4682697"/>
            <a:ext cx="418047" cy="37470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832D388-4723-A1EB-2280-CB8D2AB9831D}"/>
              </a:ext>
            </a:extLst>
          </p:cNvPr>
          <p:cNvCxnSpPr>
            <a:stCxn id="14" idx="3"/>
          </p:cNvCxnSpPr>
          <p:nvPr/>
        </p:nvCxnSpPr>
        <p:spPr>
          <a:xfrm flipV="1">
            <a:off x="5082527" y="4139111"/>
            <a:ext cx="4188473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4F009F-2E45-4FA3-C9F7-EBC09CAFC5DB}"/>
              </a:ext>
            </a:extLst>
          </p:cNvPr>
          <p:cNvSpPr txBox="1"/>
          <p:nvPr/>
        </p:nvSpPr>
        <p:spPr>
          <a:xfrm>
            <a:off x="9271000" y="3677446"/>
            <a:ext cx="1673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%IX0.0.0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%QX0.1.0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%QX0.1.3 </a:t>
            </a:r>
            <a:r>
              <a:rPr lang="ko-KR" altLang="en-US" dirty="0"/>
              <a:t>출력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39FAA5-FEEC-D61F-26F4-51FC58CF2BD0}"/>
              </a:ext>
            </a:extLst>
          </p:cNvPr>
          <p:cNvCxnSpPr>
            <a:cxnSpLocks/>
          </p:cNvCxnSpPr>
          <p:nvPr/>
        </p:nvCxnSpPr>
        <p:spPr>
          <a:xfrm>
            <a:off x="7918860" y="1806029"/>
            <a:ext cx="1352140" cy="5307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769A71-B9B9-0C57-C166-B8977CA98690}"/>
              </a:ext>
            </a:extLst>
          </p:cNvPr>
          <p:cNvSpPr txBox="1"/>
          <p:nvPr/>
        </p:nvSpPr>
        <p:spPr>
          <a:xfrm>
            <a:off x="9271000" y="2013634"/>
            <a:ext cx="214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전기가 흐르고 있다면 </a:t>
            </a:r>
            <a:endParaRPr lang="en-US" altLang="ko-KR" dirty="0"/>
          </a:p>
          <a:p>
            <a:r>
              <a:rPr lang="ko-KR" altLang="en-US" dirty="0"/>
              <a:t>파란색으로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251344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4921C-53A4-E4ED-E19F-EA03884F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설명문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11DBF-451A-08E0-6FCC-402A386C0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직접 변수는 변수 이름을 지정하기 보다는 설명문을 추가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E2769A-6734-9F1E-E6D0-76A477E95B52}"/>
              </a:ext>
            </a:extLst>
          </p:cNvPr>
          <p:cNvGrpSpPr/>
          <p:nvPr/>
        </p:nvGrpSpPr>
        <p:grpSpPr>
          <a:xfrm>
            <a:off x="6166001" y="1852230"/>
            <a:ext cx="2856889" cy="4314109"/>
            <a:chOff x="964397" y="1942893"/>
            <a:chExt cx="2438400" cy="4089013"/>
          </a:xfrm>
          <a:effectLst>
            <a:outerShdw blurRad="127000" dir="5400000" algn="ctr" rotWithShape="0">
              <a:schemeClr val="bg1">
                <a:lumMod val="65000"/>
              </a:schemeClr>
            </a:outerShdw>
          </a:effectLst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4DFABC-B143-CEAD-4B39-1940A8C55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741"/>
            <a:stretch/>
          </p:blipFill>
          <p:spPr>
            <a:xfrm>
              <a:off x="964397" y="1942893"/>
              <a:ext cx="2438400" cy="408901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D9C401-9001-8744-9A85-7D3A77E3EC95}"/>
                </a:ext>
              </a:extLst>
            </p:cNvPr>
            <p:cNvSpPr/>
            <p:nvPr/>
          </p:nvSpPr>
          <p:spPr>
            <a:xfrm>
              <a:off x="1517112" y="5638663"/>
              <a:ext cx="1690951" cy="30896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E30461-4448-BE3D-3A6E-34B83230DD7A}"/>
              </a:ext>
            </a:extLst>
          </p:cNvPr>
          <p:cNvGrpSpPr/>
          <p:nvPr/>
        </p:nvGrpSpPr>
        <p:grpSpPr>
          <a:xfrm>
            <a:off x="418829" y="1875676"/>
            <a:ext cx="5427133" cy="4223446"/>
            <a:chOff x="3568417" y="1942893"/>
            <a:chExt cx="5427133" cy="4223446"/>
          </a:xfrm>
          <a:effectLst>
            <a:outerShdw blurRad="127000" dir="5400000" algn="ctr" rotWithShape="0">
              <a:schemeClr val="bg1">
                <a:lumMod val="65000"/>
              </a:schemeClr>
            </a:outerShdw>
          </a:effectLst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6A8DFC-0759-E7B8-A324-4338CE127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8417" y="1942893"/>
              <a:ext cx="2276793" cy="148610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6678A-5BD4-C132-3A00-326CCCE00216}"/>
                </a:ext>
              </a:extLst>
            </p:cNvPr>
            <p:cNvSpPr txBox="1"/>
            <p:nvPr/>
          </p:nvSpPr>
          <p:spPr>
            <a:xfrm>
              <a:off x="4373421" y="2033382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더블 클릭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C91F068-AB5A-FC58-A390-876D59BD6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68417" y="3540307"/>
              <a:ext cx="5427133" cy="26260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9D67B76-B902-A833-F622-1978E0354B03}"/>
                </a:ext>
              </a:extLst>
            </p:cNvPr>
            <p:cNvSpPr txBox="1"/>
            <p:nvPr/>
          </p:nvSpPr>
          <p:spPr>
            <a:xfrm>
              <a:off x="5392335" y="5284323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설명문 추가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17F83F-7BC5-8AD5-2BBE-B0A551D03D6A}"/>
                </a:ext>
              </a:extLst>
            </p:cNvPr>
            <p:cNvSpPr/>
            <p:nvPr/>
          </p:nvSpPr>
          <p:spPr>
            <a:xfrm>
              <a:off x="7948065" y="4221924"/>
              <a:ext cx="988219" cy="308964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4CA3AF-FFCC-26CB-D7CD-DD9697221FF8}"/>
              </a:ext>
            </a:extLst>
          </p:cNvPr>
          <p:cNvGrpSpPr/>
          <p:nvPr/>
        </p:nvGrpSpPr>
        <p:grpSpPr>
          <a:xfrm>
            <a:off x="9369916" y="3201931"/>
            <a:ext cx="2828778" cy="1698315"/>
            <a:chOff x="8631482" y="2033382"/>
            <a:chExt cx="2570870" cy="1436501"/>
          </a:xfrm>
          <a:effectLst>
            <a:outerShdw blurRad="127000" dir="5400000" algn="ctr" rotWithShape="0">
              <a:schemeClr val="bg1">
                <a:lumMod val="65000"/>
              </a:schemeClr>
            </a:outerShdw>
          </a:effectLst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2A3F25-D076-FD9E-0474-20D3ACEC1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1482" y="2033382"/>
              <a:ext cx="2276793" cy="136607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C826FC-A5B8-A7F8-8CF0-6DEFBB6D1BF2}"/>
                </a:ext>
              </a:extLst>
            </p:cNvPr>
            <p:cNvSpPr txBox="1"/>
            <p:nvPr/>
          </p:nvSpPr>
          <p:spPr>
            <a:xfrm>
              <a:off x="9768946" y="3100551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설명문이 보임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503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89BA-6ACB-0F0E-F9E5-49C2181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6602"/>
            <a:ext cx="12191999" cy="84925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accent3"/>
                </a:solidFill>
              </a:rPr>
              <a:t>연습</a:t>
            </a:r>
            <a:r>
              <a:rPr lang="en-US" altLang="ko-KR" sz="4000" dirty="0">
                <a:solidFill>
                  <a:schemeClr val="accent3"/>
                </a:solidFill>
              </a:rPr>
              <a:t>. </a:t>
            </a:r>
            <a:r>
              <a:rPr lang="ko-KR" altLang="en-US" sz="4000" dirty="0" err="1">
                <a:solidFill>
                  <a:schemeClr val="accent3"/>
                </a:solidFill>
              </a:rPr>
              <a:t>양변환</a:t>
            </a:r>
            <a:r>
              <a:rPr lang="ko-KR" altLang="en-US" sz="4000" dirty="0">
                <a:solidFill>
                  <a:schemeClr val="accent3"/>
                </a:solidFill>
              </a:rPr>
              <a:t> 검출 코일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B70F-9D88-04FB-2B20-7DCAC982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484"/>
            <a:ext cx="10515600" cy="4958859"/>
          </a:xfrm>
        </p:spPr>
        <p:txBody>
          <a:bodyPr/>
          <a:lstStyle/>
          <a:p>
            <a:r>
              <a:rPr lang="ko-KR" altLang="en-US" dirty="0"/>
              <a:t>아래 그림과 같이 따라서 작성 후 전기 신호를 입력하여 작동을 확인하기 </a:t>
            </a:r>
            <a:r>
              <a:rPr lang="en-US" altLang="ko-KR" dirty="0"/>
              <a:t>(</a:t>
            </a:r>
            <a:r>
              <a:rPr lang="ko-KR" altLang="en-US" dirty="0"/>
              <a:t>직접 변수로 작성하기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F3FB69-9D36-190A-019A-BED9CD3F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54" y="2475075"/>
            <a:ext cx="6504889" cy="3714540"/>
          </a:xfrm>
          <a:prstGeom prst="rect">
            <a:avLst/>
          </a:prstGeom>
          <a:effectLst>
            <a:outerShdw blurRad="127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81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1A5B-3B3E-696F-F23C-0444434E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0C12-5A05-63DC-7667-AB13D536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로컬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과 같은 프로그래밍 언어에서 사용하는 변수와 비슷함</a:t>
            </a:r>
            <a:endParaRPr lang="en-US" altLang="ko-KR" sz="2800" dirty="0"/>
          </a:p>
          <a:p>
            <a:r>
              <a:rPr lang="ko-KR" altLang="en-US" sz="3200" b="1" dirty="0"/>
              <a:t>글로벌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의 글로벌 변수와 같이 여러 </a:t>
            </a:r>
            <a:r>
              <a:rPr lang="en-US" altLang="ko-KR" sz="2800" dirty="0"/>
              <a:t>LD </a:t>
            </a:r>
            <a:r>
              <a:rPr lang="ko-KR" altLang="en-US" sz="2800" dirty="0"/>
              <a:t>프로그램에 걸쳐 공유되는 변수</a:t>
            </a:r>
            <a:endParaRPr lang="en-US" altLang="ko-KR" sz="2800" dirty="0"/>
          </a:p>
          <a:p>
            <a:r>
              <a:rPr lang="ko-KR" altLang="en-US" sz="3200" b="1" dirty="0"/>
              <a:t>직접변수 설명문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ko-KR" altLang="en-US" sz="2800" dirty="0"/>
              <a:t>메모리 주소를 직접 작성하여 사용하는 변수</a:t>
            </a:r>
            <a:endParaRPr lang="en-US" altLang="ko-KR" sz="2800" dirty="0"/>
          </a:p>
          <a:p>
            <a:r>
              <a:rPr lang="ko-KR" altLang="en-US" sz="3200" b="1" dirty="0"/>
              <a:t>플래그</a:t>
            </a:r>
            <a:endParaRPr lang="en-US" altLang="ko-KR" sz="3200" b="1" dirty="0"/>
          </a:p>
          <a:p>
            <a:pPr lvl="1"/>
            <a:r>
              <a:rPr lang="ko-KR" altLang="en-US" sz="2800" dirty="0"/>
              <a:t>시스템에 의해 미리 선언되어 있는 변수 </a:t>
            </a:r>
            <a:r>
              <a:rPr lang="en-US" altLang="ko-KR" sz="2800" dirty="0"/>
              <a:t>(</a:t>
            </a:r>
            <a:r>
              <a:rPr lang="ko-KR" altLang="en-US" sz="2800" dirty="0"/>
              <a:t>시간</a:t>
            </a:r>
            <a:r>
              <a:rPr lang="en-US" altLang="ko-KR" sz="2800" dirty="0"/>
              <a:t>, </a:t>
            </a:r>
            <a:r>
              <a:rPr lang="ko-KR" altLang="en-US" sz="2800" dirty="0"/>
              <a:t>통신</a:t>
            </a:r>
            <a:r>
              <a:rPr lang="en-US" altLang="ko-KR" sz="2800" dirty="0"/>
              <a:t>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510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89BA-6ACB-0F0E-F9E5-49C2181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2" y="166043"/>
            <a:ext cx="11711121" cy="84925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3"/>
                </a:solidFill>
              </a:rPr>
              <a:t>연습</a:t>
            </a:r>
            <a:r>
              <a:rPr lang="en-US" altLang="ko-KR" dirty="0">
                <a:solidFill>
                  <a:schemeClr val="accent3"/>
                </a:solidFill>
              </a:rPr>
              <a:t>2. </a:t>
            </a:r>
            <a:r>
              <a:rPr lang="ko-KR" altLang="en-US" dirty="0" err="1">
                <a:solidFill>
                  <a:schemeClr val="accent3"/>
                </a:solidFill>
              </a:rPr>
              <a:t>저수위</a:t>
            </a:r>
            <a:r>
              <a:rPr lang="ko-KR" altLang="en-US" dirty="0">
                <a:solidFill>
                  <a:schemeClr val="accent3"/>
                </a:solidFill>
              </a:rPr>
              <a:t>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B70F-9D88-04FB-2B20-7DCAC982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고수위</a:t>
            </a:r>
            <a:r>
              <a:rPr lang="en-US" altLang="ko-KR" sz="2800" dirty="0"/>
              <a:t>(%IX0.0.0), </a:t>
            </a:r>
            <a:r>
              <a:rPr lang="ko-KR" altLang="en-US" sz="2800" dirty="0" err="1"/>
              <a:t>중수위</a:t>
            </a:r>
            <a:r>
              <a:rPr lang="en-US" altLang="ko-KR" sz="2800" dirty="0"/>
              <a:t>(%IX0.0.1), </a:t>
            </a:r>
            <a:r>
              <a:rPr lang="ko-KR" altLang="en-US" sz="2800" dirty="0" err="1"/>
              <a:t>저수위</a:t>
            </a:r>
            <a:r>
              <a:rPr lang="en-US" altLang="ko-KR" sz="2800" dirty="0"/>
              <a:t>(%IX0.0.2)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개의 센서가 부착된 탱크에 두 대의 펌프를 이용하여 수위를 고수위 </a:t>
            </a:r>
            <a:r>
              <a:rPr lang="en-US" altLang="ko-KR" sz="2800" dirty="0"/>
              <a:t>~ </a:t>
            </a:r>
            <a:r>
              <a:rPr lang="ko-KR" altLang="en-US" sz="2800" dirty="0" err="1"/>
              <a:t>저수위</a:t>
            </a:r>
            <a:r>
              <a:rPr lang="ko-KR" altLang="en-US" sz="2800" dirty="0"/>
              <a:t> 사이를 유지하도록 함</a:t>
            </a:r>
            <a:endParaRPr lang="en-US" altLang="ko-KR" sz="2800" dirty="0"/>
          </a:p>
          <a:p>
            <a:r>
              <a:rPr lang="ko-KR" altLang="en-US" sz="2800" dirty="0"/>
              <a:t>각 수위 센서가 </a:t>
            </a:r>
            <a:r>
              <a:rPr lang="en-US" altLang="ko-KR" sz="2800" dirty="0"/>
              <a:t>PLC</a:t>
            </a:r>
            <a:r>
              <a:rPr lang="ko-KR" altLang="en-US" sz="2800" dirty="0"/>
              <a:t>의 입력</a:t>
            </a:r>
            <a:r>
              <a:rPr lang="en-US" altLang="ko-KR" sz="2800" dirty="0"/>
              <a:t>, </a:t>
            </a:r>
            <a:r>
              <a:rPr lang="ko-KR" altLang="en-US" sz="2800" dirty="0"/>
              <a:t>두개의  펌프가 출력에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C9385-11D3-C746-35EB-4A7FDFA70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64"/>
          <a:stretch/>
        </p:blipFill>
        <p:spPr>
          <a:xfrm>
            <a:off x="2294239" y="3357762"/>
            <a:ext cx="7964984" cy="2694816"/>
          </a:xfrm>
          <a:prstGeom prst="rect">
            <a:avLst/>
          </a:prstGeom>
          <a:effectLst>
            <a:outerShdw blurRad="1905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984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89BA-6ACB-0F0E-F9E5-49C2181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2" y="180673"/>
            <a:ext cx="11689175" cy="849253"/>
          </a:xfrm>
        </p:spPr>
        <p:txBody>
          <a:bodyPr/>
          <a:lstStyle/>
          <a:p>
            <a:pPr algn="ctr"/>
            <a:r>
              <a:rPr lang="ko-KR" altLang="en-US">
                <a:solidFill>
                  <a:schemeClr val="accent3"/>
                </a:solidFill>
              </a:rPr>
              <a:t>연습</a:t>
            </a:r>
            <a:r>
              <a:rPr lang="en-US" altLang="ko-KR" dirty="0">
                <a:solidFill>
                  <a:schemeClr val="accent3"/>
                </a:solidFill>
              </a:rPr>
              <a:t>1. </a:t>
            </a:r>
            <a:r>
              <a:rPr lang="ko-KR" altLang="en-US" dirty="0" err="1">
                <a:solidFill>
                  <a:schemeClr val="accent3"/>
                </a:solidFill>
              </a:rPr>
              <a:t>저수위</a:t>
            </a:r>
            <a:r>
              <a:rPr lang="ko-KR" altLang="en-US" dirty="0">
                <a:solidFill>
                  <a:schemeClr val="accent3"/>
                </a:solidFill>
              </a:rPr>
              <a:t> 검출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B70F-9D88-04FB-2B20-7DCAC982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고수위</a:t>
            </a:r>
            <a:r>
              <a:rPr lang="en-US" altLang="ko-KR" sz="2800" dirty="0"/>
              <a:t>(%IX0.0.0), </a:t>
            </a:r>
            <a:r>
              <a:rPr lang="ko-KR" altLang="en-US" sz="2800" dirty="0" err="1"/>
              <a:t>중수위</a:t>
            </a:r>
            <a:r>
              <a:rPr lang="en-US" altLang="ko-KR" sz="2800" dirty="0"/>
              <a:t>(%IX0.0.1), </a:t>
            </a:r>
            <a:r>
              <a:rPr lang="ko-KR" altLang="en-US" sz="2800" dirty="0" err="1"/>
              <a:t>저수위</a:t>
            </a:r>
            <a:r>
              <a:rPr lang="en-US" altLang="ko-KR" sz="2800" dirty="0"/>
              <a:t>(%IX0.0.2)</a:t>
            </a:r>
            <a:r>
              <a:rPr lang="ko-KR" altLang="en-US" sz="2800" dirty="0"/>
              <a:t> </a:t>
            </a:r>
            <a:r>
              <a:rPr lang="en-US" altLang="ko-KR" sz="2800" dirty="0"/>
              <a:t>3</a:t>
            </a:r>
            <a:r>
              <a:rPr lang="ko-KR" altLang="en-US" sz="2800" dirty="0"/>
              <a:t>개의 센서가 부착된 탱크에 두 대의 펌프를 이용하여 수위를 고수위 </a:t>
            </a:r>
            <a:r>
              <a:rPr lang="en-US" altLang="ko-KR" sz="2800" dirty="0"/>
              <a:t>~ </a:t>
            </a:r>
            <a:r>
              <a:rPr lang="ko-KR" altLang="en-US" sz="2800" dirty="0" err="1"/>
              <a:t>저수위</a:t>
            </a:r>
            <a:r>
              <a:rPr lang="ko-KR" altLang="en-US" sz="2800" dirty="0"/>
              <a:t> 사이를 유지하도록 함</a:t>
            </a:r>
            <a:endParaRPr lang="en-US" altLang="ko-KR" sz="2800" dirty="0"/>
          </a:p>
          <a:p>
            <a:r>
              <a:rPr lang="ko-KR" altLang="en-US" sz="2800" dirty="0"/>
              <a:t>각 수위 센서가 </a:t>
            </a:r>
            <a:r>
              <a:rPr lang="en-US" altLang="ko-KR" sz="2800" dirty="0"/>
              <a:t>PLC</a:t>
            </a:r>
            <a:r>
              <a:rPr lang="ko-KR" altLang="en-US" sz="2800" dirty="0"/>
              <a:t>의 입력</a:t>
            </a:r>
            <a:r>
              <a:rPr lang="en-US" altLang="ko-KR" sz="2800" dirty="0"/>
              <a:t>, </a:t>
            </a:r>
            <a:r>
              <a:rPr lang="ko-KR" altLang="en-US" sz="2800" dirty="0"/>
              <a:t>두개의  펌프가 출력에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82C0A-DB0E-AB5B-D4FE-C1FCCD8B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5" b="22101"/>
          <a:stretch/>
        </p:blipFill>
        <p:spPr>
          <a:xfrm>
            <a:off x="561169" y="3686909"/>
            <a:ext cx="11069661" cy="1963611"/>
          </a:xfrm>
          <a:prstGeom prst="rect">
            <a:avLst/>
          </a:prstGeom>
          <a:effectLst>
            <a:outerShdw blurRad="190500" dir="2700000" algn="tl" rotWithShape="0">
              <a:schemeClr val="bg1">
                <a:lumMod val="7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70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989BA-6ACB-0F0E-F9E5-49C2181C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83" y="231878"/>
            <a:ext cx="8768862" cy="84925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/>
              <a:t>모터 작동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B70F-9D88-04FB-2B20-7DCAC982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정방향</a:t>
            </a:r>
            <a:r>
              <a:rPr lang="ko-KR" altLang="en-US" sz="2800" dirty="0"/>
              <a:t> 버튼</a:t>
            </a:r>
            <a:r>
              <a:rPr lang="en-US" altLang="ko-KR" sz="2800" dirty="0"/>
              <a:t>(%IX0.0.1)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누르면 모터가 정방향으로 회전</a:t>
            </a:r>
            <a:r>
              <a:rPr lang="en-US" altLang="ko-KR" sz="2800" dirty="0"/>
              <a:t>(%QX0.1.0)</a:t>
            </a:r>
          </a:p>
          <a:p>
            <a:r>
              <a:rPr lang="ko-KR" altLang="en-US" sz="2800" dirty="0"/>
              <a:t>역방향 버튼</a:t>
            </a:r>
            <a:r>
              <a:rPr lang="en-US" altLang="ko-KR" sz="2800" dirty="0"/>
              <a:t>(%IX0.0.2)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누르면 모터가 역방향으로 회전</a:t>
            </a:r>
            <a:r>
              <a:rPr lang="en-US" altLang="ko-KR" sz="2800" dirty="0"/>
              <a:t>(%QX0.1.1)</a:t>
            </a:r>
            <a:endParaRPr lang="ko-KR" altLang="en-US" sz="2800" dirty="0"/>
          </a:p>
          <a:p>
            <a:r>
              <a:rPr lang="ko-KR" altLang="en-US" sz="2800" dirty="0"/>
              <a:t>정지 버튼</a:t>
            </a:r>
            <a:r>
              <a:rPr lang="en-US" altLang="ko-KR" sz="2800" dirty="0"/>
              <a:t>(%IX.0.0.0)</a:t>
            </a:r>
            <a:r>
              <a:rPr lang="ko-KR" altLang="en-US" sz="2800" dirty="0"/>
              <a:t>을 누르면 모터가 정지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ECB5B0-CB58-3DEE-5DF9-B17BB0C9E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52" y="2928205"/>
            <a:ext cx="766869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3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418CF-F7F7-0695-191E-3586FB04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183" y="1124336"/>
            <a:ext cx="8768862" cy="849253"/>
          </a:xfrm>
        </p:spPr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/>
              <a:t>모터 작동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390D6F7-F9B5-7B26-64B6-40BBABBC8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16035"/>
              </p:ext>
            </p:extLst>
          </p:nvPr>
        </p:nvGraphicFramePr>
        <p:xfrm>
          <a:off x="1174699" y="2246847"/>
          <a:ext cx="10069830" cy="28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130">
                  <a:extLst>
                    <a:ext uri="{9D8B030D-6E8A-4147-A177-3AD203B41FA5}">
                      <a16:colId xmlns:a16="http://schemas.microsoft.com/office/drawing/2014/main" val="4213976099"/>
                    </a:ext>
                  </a:extLst>
                </a:gridCol>
                <a:gridCol w="2633777">
                  <a:extLst>
                    <a:ext uri="{9D8B030D-6E8A-4147-A177-3AD203B41FA5}">
                      <a16:colId xmlns:a16="http://schemas.microsoft.com/office/drawing/2014/main" val="324022918"/>
                    </a:ext>
                  </a:extLst>
                </a:gridCol>
                <a:gridCol w="2624023">
                  <a:extLst>
                    <a:ext uri="{9D8B030D-6E8A-4147-A177-3AD203B41FA5}">
                      <a16:colId xmlns:a16="http://schemas.microsoft.com/office/drawing/2014/main" val="27934320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1055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4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정방향</a:t>
                      </a:r>
                      <a:r>
                        <a:rPr lang="ko-KR" altLang="en-US" dirty="0"/>
                        <a:t> 버튼</a:t>
                      </a:r>
                      <a:r>
                        <a:rPr lang="en-US" altLang="ko-KR" dirty="0"/>
                        <a:t>(IX0.0.1)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On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정방향</a:t>
                      </a:r>
                      <a:r>
                        <a:rPr lang="ko-KR" altLang="en-US" dirty="0"/>
                        <a:t> 회전 출력</a:t>
                      </a:r>
                      <a:r>
                        <a:rPr lang="en-US" altLang="ko-KR" dirty="0"/>
                        <a:t>(QX0.1.0)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On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역방향 회전 출력</a:t>
                      </a:r>
                      <a:r>
                        <a:rPr lang="en-US" altLang="ko-KR" dirty="0"/>
                        <a:t>(QX0.1.1)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Off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0771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986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역방향 버튼</a:t>
                      </a:r>
                      <a:r>
                        <a:rPr lang="en-US" altLang="ko-KR" dirty="0"/>
                        <a:t>(IX0.0.2)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On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정방향</a:t>
                      </a:r>
                      <a:r>
                        <a:rPr lang="ko-KR" altLang="en-US" dirty="0"/>
                        <a:t> 회전 출력</a:t>
                      </a:r>
                      <a:r>
                        <a:rPr lang="en-US" altLang="ko-KR" dirty="0"/>
                        <a:t>(QX0.1.0)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Off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9915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역방향 회전 출력</a:t>
                      </a:r>
                      <a:r>
                        <a:rPr lang="en-US" altLang="ko-KR" dirty="0"/>
                        <a:t>(QX0.1.1)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On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55168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537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정지 버튼</a:t>
                      </a:r>
                      <a:r>
                        <a:rPr lang="en-US" altLang="ko-KR" dirty="0"/>
                        <a:t>(IX.0.0.0)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On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출력모두 정지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7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78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3B70F-9D88-04FB-2B20-7DCAC982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/>
              <a:t>정방향</a:t>
            </a:r>
            <a:r>
              <a:rPr lang="ko-KR" altLang="en-US" sz="2800" dirty="0"/>
              <a:t> 버튼</a:t>
            </a:r>
            <a:r>
              <a:rPr lang="en-US" altLang="ko-KR" sz="2800" dirty="0"/>
              <a:t>(%IX0.0.1)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누르면 모터가 정방향으로 회전</a:t>
            </a:r>
            <a:r>
              <a:rPr lang="en-US" altLang="ko-KR" sz="2800" dirty="0"/>
              <a:t>(%QX0.1.0)</a:t>
            </a:r>
          </a:p>
          <a:p>
            <a:r>
              <a:rPr lang="ko-KR" altLang="en-US" sz="2800" dirty="0"/>
              <a:t>역방향 버튼</a:t>
            </a:r>
            <a:r>
              <a:rPr lang="en-US" altLang="ko-KR" sz="2800" dirty="0"/>
              <a:t>(%IX0.0.2)</a:t>
            </a:r>
            <a:r>
              <a:rPr lang="ko-KR" altLang="en-US" sz="2800" dirty="0"/>
              <a:t>을</a:t>
            </a:r>
            <a:r>
              <a:rPr lang="en-US" altLang="ko-KR" sz="2800" dirty="0"/>
              <a:t> </a:t>
            </a:r>
            <a:r>
              <a:rPr lang="ko-KR" altLang="en-US" sz="2800" dirty="0"/>
              <a:t>누르면 모터가 역방향으로 회전</a:t>
            </a:r>
            <a:r>
              <a:rPr lang="en-US" altLang="ko-KR" sz="2800" dirty="0"/>
              <a:t>(%QX0.1.1)</a:t>
            </a:r>
            <a:endParaRPr lang="ko-KR" altLang="en-US" sz="2800" dirty="0"/>
          </a:p>
          <a:p>
            <a:r>
              <a:rPr lang="ko-KR" altLang="en-US" sz="2800" dirty="0"/>
              <a:t>정지 버튼</a:t>
            </a:r>
            <a:r>
              <a:rPr lang="en-US" altLang="ko-KR" sz="2800" dirty="0"/>
              <a:t>(%IX.0.0.0)</a:t>
            </a:r>
            <a:r>
              <a:rPr lang="ko-KR" altLang="en-US" sz="2800" dirty="0"/>
              <a:t>을 누르면 모터가 정지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71959-4E81-FC51-5939-A18FD7268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93"/>
          <a:stretch/>
        </p:blipFill>
        <p:spPr>
          <a:xfrm>
            <a:off x="1318546" y="3220909"/>
            <a:ext cx="9554908" cy="2429611"/>
          </a:xfrm>
          <a:prstGeom prst="rect">
            <a:avLst/>
          </a:prstGeom>
          <a:effectLst>
            <a:outerShdw blurRad="1905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2310037-63F7-D2E8-4D10-A0567C4BD052}"/>
              </a:ext>
            </a:extLst>
          </p:cNvPr>
          <p:cNvSpPr txBox="1">
            <a:spLocks/>
          </p:cNvSpPr>
          <p:nvPr/>
        </p:nvSpPr>
        <p:spPr>
          <a:xfrm>
            <a:off x="322382" y="231878"/>
            <a:ext cx="10723569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ko-KR" altLang="en-US" dirty="0"/>
              <a:t>모터 작동</a:t>
            </a:r>
          </a:p>
        </p:txBody>
      </p:sp>
    </p:spTree>
    <p:extLst>
      <p:ext uri="{BB962C8B-B14F-4D97-AF65-F5344CB8AC3E}">
        <p14:creationId xmlns:p14="http://schemas.microsoft.com/office/powerpoint/2010/main" val="397995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AD68-CBD9-663F-9701-1B2FAF8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내부 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4AD2D-261E-C735-2A71-FDB966C6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입출력 메모리와 별개로 </a:t>
            </a:r>
            <a:r>
              <a:rPr lang="en-US" altLang="ko-KR"/>
              <a:t>PLC</a:t>
            </a:r>
            <a:r>
              <a:rPr lang="ko-KR" altLang="en-US"/>
              <a:t>에 데이터</a:t>
            </a:r>
            <a:r>
              <a:rPr lang="en-US" altLang="ko-KR"/>
              <a:t>(</a:t>
            </a:r>
            <a:r>
              <a:rPr lang="ko-KR" altLang="en-US"/>
              <a:t>숫자</a:t>
            </a:r>
            <a:r>
              <a:rPr lang="en-US" altLang="ko-KR"/>
              <a:t>)</a:t>
            </a:r>
            <a:r>
              <a:rPr lang="ko-KR" altLang="en-US"/>
              <a:t>를 읽고</a:t>
            </a:r>
            <a:r>
              <a:rPr lang="en-US" altLang="ko-KR"/>
              <a:t> </a:t>
            </a:r>
            <a:r>
              <a:rPr lang="ko-KR" altLang="en-US"/>
              <a:t>쓸 수 있는 메모리 </a:t>
            </a:r>
            <a:endParaRPr lang="en-US" altLang="ko-KR"/>
          </a:p>
          <a:p>
            <a:r>
              <a:rPr lang="en-US" altLang="ko-KR"/>
              <a:t>PC</a:t>
            </a:r>
            <a:r>
              <a:rPr lang="ko-KR" altLang="en-US"/>
              <a:t>의 </a:t>
            </a:r>
            <a:r>
              <a:rPr lang="en-US" altLang="ko-KR"/>
              <a:t>RAM</a:t>
            </a:r>
            <a:r>
              <a:rPr lang="ko-KR" altLang="en-US"/>
              <a:t>과 비슷한 기능</a:t>
            </a:r>
            <a:endParaRPr lang="en-US" altLang="ko-KR"/>
          </a:p>
          <a:p>
            <a:r>
              <a:rPr lang="en-US" altLang="ko-KR"/>
              <a:t>XGI CPU</a:t>
            </a:r>
            <a:r>
              <a:rPr lang="ko-KR" altLang="en-US"/>
              <a:t>는 </a:t>
            </a:r>
            <a:r>
              <a:rPr lang="en-US" altLang="ko-KR"/>
              <a:t>M, R, W </a:t>
            </a:r>
            <a:r>
              <a:rPr lang="ko-KR" altLang="en-US"/>
              <a:t>영역을 사용 가능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82516-65CF-3E20-2BCE-BE092E52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1" y="3806649"/>
            <a:ext cx="11147037" cy="18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3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AD68-CBD9-663F-9701-1B2FAF8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내부 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4AD2D-261E-C735-2A71-FDB966C6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변수와 구조는 같으나 베이스</a:t>
            </a:r>
            <a:r>
              <a:rPr lang="en-US" altLang="ko-KR" dirty="0"/>
              <a:t>, </a:t>
            </a:r>
            <a:r>
              <a:rPr lang="ko-KR" altLang="en-US" dirty="0"/>
              <a:t>슬롯 번호를 지정하지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BCE786-C489-D2A6-BBF7-BD2E693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27" y="2186857"/>
            <a:ext cx="7794730" cy="39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63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AD68-CBD9-663F-9701-1B2FAF8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내부 메모리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903D67-8815-BA82-6092-AFC86740C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69" y="1096975"/>
            <a:ext cx="8768862" cy="4664050"/>
          </a:xfrm>
        </p:spPr>
      </p:pic>
    </p:spTree>
    <p:extLst>
      <p:ext uri="{BB962C8B-B14F-4D97-AF65-F5344CB8AC3E}">
        <p14:creationId xmlns:p14="http://schemas.microsoft.com/office/powerpoint/2010/main" val="555716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AD68-CBD9-663F-9701-1B2FAF8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내부 메모리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CD7CE13-5A1F-1119-E87E-77BA6E82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9996" y="1218033"/>
            <a:ext cx="8871263" cy="4823538"/>
          </a:xfr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89CB57-0BFC-AE29-187F-079C68F431F3}"/>
              </a:ext>
            </a:extLst>
          </p:cNvPr>
          <p:cNvSpPr/>
          <p:nvPr/>
        </p:nvSpPr>
        <p:spPr>
          <a:xfrm>
            <a:off x="5403136" y="4950102"/>
            <a:ext cx="1672578" cy="9390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20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AAD68-CBD9-663F-9701-1B2FAF8F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내부 메모리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4AD2D-261E-C735-2A71-FDB966C6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메모리는 모니터 </a:t>
            </a:r>
            <a:r>
              <a:rPr lang="en-US" altLang="ko-KR" dirty="0"/>
              <a:t>&gt; </a:t>
            </a:r>
            <a:r>
              <a:rPr lang="ko-KR" altLang="en-US" dirty="0"/>
              <a:t>디바이스 모니터에서 확인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ABA0F-DF53-2B78-6020-C2FEB608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1" y="1894268"/>
            <a:ext cx="3038899" cy="41344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CF714A-9996-66B2-FE9B-15C4B03747AC}"/>
              </a:ext>
            </a:extLst>
          </p:cNvPr>
          <p:cNvSpPr/>
          <p:nvPr/>
        </p:nvSpPr>
        <p:spPr>
          <a:xfrm>
            <a:off x="1033016" y="4188175"/>
            <a:ext cx="2517706" cy="322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9FE053-BE8E-69FA-C5B2-BBDD7FABE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31" y="1894268"/>
            <a:ext cx="7710585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27C30-0B3F-4124-3D10-8D06C953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9DADB-BB88-8044-622A-B99C49EB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7F8EE-679B-7434-4F40-B9206CDF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로컬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글로벌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과 같은 프로그래밍 언어에서 사용하는 변수와 비슷함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E7E06-189D-A3D8-18FB-191A1DB5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91" y="2333421"/>
            <a:ext cx="5553510" cy="3651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448DE7-3CDB-90BE-08AB-0ECB3C88FA20}"/>
              </a:ext>
            </a:extLst>
          </p:cNvPr>
          <p:cNvSpPr txBox="1"/>
          <p:nvPr/>
        </p:nvSpPr>
        <p:spPr>
          <a:xfrm>
            <a:off x="1419879" y="2589455"/>
            <a:ext cx="2249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변수 이름 </a:t>
            </a:r>
            <a:r>
              <a:rPr lang="en-US" altLang="ko-KR" dirty="0"/>
              <a:t>(</a:t>
            </a:r>
            <a:r>
              <a:rPr lang="ko-KR" altLang="en-US" dirty="0"/>
              <a:t>한글 가능</a:t>
            </a:r>
            <a:r>
              <a:rPr lang="en-US" altLang="ko-KR" dirty="0"/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데이터 타입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2"/>
                </a:solidFill>
              </a:rPr>
              <a:t>변수 종류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>
                <a:solidFill>
                  <a:schemeClr val="accent2"/>
                </a:solidFill>
              </a:rPr>
              <a:t>지역성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메모리 할당</a:t>
            </a:r>
            <a:r>
              <a:rPr lang="en-US" altLang="ko-KR" dirty="0"/>
              <a:t>(</a:t>
            </a:r>
            <a:r>
              <a:rPr lang="ko-KR" altLang="en-US" dirty="0"/>
              <a:t>선택 사항</a:t>
            </a:r>
            <a:r>
              <a:rPr lang="en-US" altLang="ko-KR" dirty="0"/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초기값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설명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4ECF267-CEA0-DCBA-62F5-C89E892B5367}"/>
              </a:ext>
            </a:extLst>
          </p:cNvPr>
          <p:cNvCxnSpPr>
            <a:cxnSpLocks/>
          </p:cNvCxnSpPr>
          <p:nvPr/>
        </p:nvCxnSpPr>
        <p:spPr>
          <a:xfrm>
            <a:off x="3669212" y="2784182"/>
            <a:ext cx="1271088" cy="2638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8028F37-4979-773A-1EE1-5F823E2A23F1}"/>
              </a:ext>
            </a:extLst>
          </p:cNvPr>
          <p:cNvCxnSpPr>
            <a:cxnSpLocks/>
          </p:cNvCxnSpPr>
          <p:nvPr/>
        </p:nvCxnSpPr>
        <p:spPr>
          <a:xfrm>
            <a:off x="3669212" y="3299803"/>
            <a:ext cx="1271088" cy="40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8F05F2-8711-24AB-41E8-7AAB3E3EEFF6}"/>
              </a:ext>
            </a:extLst>
          </p:cNvPr>
          <p:cNvCxnSpPr>
            <a:cxnSpLocks/>
          </p:cNvCxnSpPr>
          <p:nvPr/>
        </p:nvCxnSpPr>
        <p:spPr>
          <a:xfrm flipV="1">
            <a:off x="3669212" y="3565232"/>
            <a:ext cx="1271088" cy="350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F50AA27-E44A-718E-11F5-E9ED6B18ED3E}"/>
              </a:ext>
            </a:extLst>
          </p:cNvPr>
          <p:cNvCxnSpPr>
            <a:cxnSpLocks/>
          </p:cNvCxnSpPr>
          <p:nvPr/>
        </p:nvCxnSpPr>
        <p:spPr>
          <a:xfrm flipV="1">
            <a:off x="3669212" y="3857989"/>
            <a:ext cx="1258388" cy="5568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CDBB36-1CE4-F7F9-044D-9E4708B3DCE4}"/>
              </a:ext>
            </a:extLst>
          </p:cNvPr>
          <p:cNvCxnSpPr>
            <a:cxnSpLocks/>
          </p:cNvCxnSpPr>
          <p:nvPr/>
        </p:nvCxnSpPr>
        <p:spPr>
          <a:xfrm flipV="1">
            <a:off x="3669212" y="4127500"/>
            <a:ext cx="1271088" cy="8004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57749B-60ED-D17D-3E7C-38F925A764A0}"/>
              </a:ext>
            </a:extLst>
          </p:cNvPr>
          <p:cNvCxnSpPr>
            <a:cxnSpLocks/>
          </p:cNvCxnSpPr>
          <p:nvPr/>
        </p:nvCxnSpPr>
        <p:spPr>
          <a:xfrm flipV="1">
            <a:off x="3669212" y="4648200"/>
            <a:ext cx="1296488" cy="8378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08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B360-004F-249B-8141-42A41131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2. </a:t>
            </a:r>
            <a:r>
              <a:rPr lang="ko-KR" altLang="en-US" dirty="0"/>
              <a:t>모터 작동 </a:t>
            </a:r>
            <a:r>
              <a:rPr lang="en-US" altLang="ko-KR" dirty="0"/>
              <a:t>- </a:t>
            </a:r>
            <a:r>
              <a:rPr lang="ko-KR" altLang="en-US" dirty="0"/>
              <a:t>내부 변수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5F7E9-D71F-0408-9AAA-7F2B5160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PB0</a:t>
            </a:r>
            <a:r>
              <a:rPr lang="ko-KR" altLang="en-US"/>
              <a:t>를 한 번 누르면 </a:t>
            </a:r>
            <a:r>
              <a:rPr lang="en-US" altLang="ko-KR"/>
              <a:t>M1</a:t>
            </a:r>
            <a:r>
              <a:rPr lang="ko-KR" altLang="en-US"/>
              <a:t>이 </a:t>
            </a:r>
            <a:r>
              <a:rPr lang="en-US" altLang="ko-KR"/>
              <a:t>ON</a:t>
            </a:r>
          </a:p>
          <a:p>
            <a:r>
              <a:rPr lang="en-US" altLang="ko-KR"/>
              <a:t>PB0</a:t>
            </a:r>
            <a:r>
              <a:rPr lang="ko-KR" altLang="en-US"/>
              <a:t>를 두 번 누르면 </a:t>
            </a:r>
            <a:r>
              <a:rPr lang="en-US" altLang="ko-KR"/>
              <a:t>M1, M2</a:t>
            </a:r>
            <a:r>
              <a:rPr lang="ko-KR" altLang="en-US"/>
              <a:t>가 </a:t>
            </a:r>
            <a:r>
              <a:rPr lang="en-US" altLang="ko-KR"/>
              <a:t>ON</a:t>
            </a:r>
          </a:p>
          <a:p>
            <a:r>
              <a:rPr lang="en-US" altLang="ko-KR"/>
              <a:t>PB0</a:t>
            </a:r>
            <a:r>
              <a:rPr lang="ko-KR" altLang="en-US"/>
              <a:t>를 세 번 누르면 </a:t>
            </a:r>
            <a:r>
              <a:rPr lang="en-US" altLang="ko-KR"/>
              <a:t>M1, M2, M3</a:t>
            </a:r>
            <a:r>
              <a:rPr lang="ko-KR" altLang="en-US"/>
              <a:t>가 </a:t>
            </a:r>
            <a:r>
              <a:rPr lang="en-US" altLang="ko-KR"/>
              <a:t>ON</a:t>
            </a:r>
          </a:p>
          <a:p>
            <a:r>
              <a:rPr lang="en-US" altLang="ko-KR"/>
              <a:t>PB1</a:t>
            </a:r>
            <a:r>
              <a:rPr lang="ko-KR" altLang="en-US"/>
              <a:t>을 누르면 </a:t>
            </a:r>
            <a:r>
              <a:rPr lang="en-US" altLang="ko-KR"/>
              <a:t>ON</a:t>
            </a:r>
            <a:r>
              <a:rPr lang="ko-KR" altLang="en-US"/>
              <a:t>되어 있는 모든 모터가 정지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D67F7-BCF2-E65D-2F31-133586E3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63" y="3665104"/>
            <a:ext cx="8856618" cy="25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44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771DB-87C9-2F9C-28DC-561DDF09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2030FE-4B95-2FA0-A0C2-C8B57F71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3" y="107523"/>
            <a:ext cx="11173968" cy="61009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5168AF-4E99-C2F0-C580-1D6386961D95}"/>
              </a:ext>
            </a:extLst>
          </p:cNvPr>
          <p:cNvSpPr/>
          <p:nvPr/>
        </p:nvSpPr>
        <p:spPr>
          <a:xfrm>
            <a:off x="3790256" y="1229936"/>
            <a:ext cx="74980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6726D0-1754-CEFD-1C60-C1B87F9BED0E}"/>
              </a:ext>
            </a:extLst>
          </p:cNvPr>
          <p:cNvSpPr/>
          <p:nvPr/>
        </p:nvSpPr>
        <p:spPr>
          <a:xfrm>
            <a:off x="5296039" y="1229936"/>
            <a:ext cx="74980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DCBA49-AA02-7A23-78CC-6EA8B336D59D}"/>
              </a:ext>
            </a:extLst>
          </p:cNvPr>
          <p:cNvSpPr/>
          <p:nvPr/>
        </p:nvSpPr>
        <p:spPr>
          <a:xfrm>
            <a:off x="6781114" y="1229936"/>
            <a:ext cx="74980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B6B5FF-D69A-44EF-DB3E-2C205AB52F71}"/>
              </a:ext>
            </a:extLst>
          </p:cNvPr>
          <p:cNvSpPr/>
          <p:nvPr/>
        </p:nvSpPr>
        <p:spPr>
          <a:xfrm>
            <a:off x="8393823" y="2064724"/>
            <a:ext cx="749808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89398-7FF4-93B4-3CAF-60362B5C40EB}"/>
              </a:ext>
            </a:extLst>
          </p:cNvPr>
          <p:cNvSpPr/>
          <p:nvPr/>
        </p:nvSpPr>
        <p:spPr>
          <a:xfrm>
            <a:off x="6781113" y="4632777"/>
            <a:ext cx="161270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CADAF-55ED-F339-1C94-A02138776CE0}"/>
              </a:ext>
            </a:extLst>
          </p:cNvPr>
          <p:cNvSpPr/>
          <p:nvPr/>
        </p:nvSpPr>
        <p:spPr>
          <a:xfrm>
            <a:off x="6780744" y="3786799"/>
            <a:ext cx="161270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0F0506-3518-9F24-8E89-61CABC7221EC}"/>
              </a:ext>
            </a:extLst>
          </p:cNvPr>
          <p:cNvSpPr/>
          <p:nvPr/>
        </p:nvSpPr>
        <p:spPr>
          <a:xfrm>
            <a:off x="5309687" y="3775160"/>
            <a:ext cx="1460304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CBB41D-AE11-D428-D590-E83C4AEFCF4B}"/>
              </a:ext>
            </a:extLst>
          </p:cNvPr>
          <p:cNvSpPr/>
          <p:nvPr/>
        </p:nvSpPr>
        <p:spPr>
          <a:xfrm>
            <a:off x="6780744" y="2945229"/>
            <a:ext cx="161270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C49C0F-EDB6-17A9-B3A8-4EF25994C9FB}"/>
              </a:ext>
            </a:extLst>
          </p:cNvPr>
          <p:cNvSpPr/>
          <p:nvPr/>
        </p:nvSpPr>
        <p:spPr>
          <a:xfrm>
            <a:off x="3798548" y="2941778"/>
            <a:ext cx="1612709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4AF891-383A-A7FF-96A7-B68E2CD8DBCD}"/>
              </a:ext>
            </a:extLst>
          </p:cNvPr>
          <p:cNvSpPr/>
          <p:nvPr/>
        </p:nvSpPr>
        <p:spPr>
          <a:xfrm>
            <a:off x="5309687" y="2947238"/>
            <a:ext cx="1460304" cy="5486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87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B360-004F-249B-8141-42A41131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/>
              <a:t>2. </a:t>
            </a:r>
            <a:r>
              <a:rPr lang="ko-KR" altLang="en-US" dirty="0"/>
              <a:t>모터 작동 </a:t>
            </a:r>
            <a:r>
              <a:rPr lang="en-US" altLang="ko-KR" dirty="0"/>
              <a:t>- </a:t>
            </a:r>
            <a:r>
              <a:rPr lang="ko-KR" altLang="en-US" dirty="0"/>
              <a:t>내부 변수 사용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A0EF049-DF08-0B53-1F41-1D8AAE4A8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47873"/>
            <a:ext cx="10515600" cy="4878191"/>
          </a:xfrm>
        </p:spPr>
      </p:pic>
    </p:spTree>
    <p:extLst>
      <p:ext uri="{BB962C8B-B14F-4D97-AF65-F5344CB8AC3E}">
        <p14:creationId xmlns:p14="http://schemas.microsoft.com/office/powerpoint/2010/main" val="32011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0896-348D-9B27-74AF-2486F9F8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9C3F-49A3-D20D-8BD5-427377F1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1D0AA-90BD-146C-FF59-6EB363FC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로컬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글로벌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과 같은 프로그래밍 언어에서 사용하는 변수와 비슷함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CB181-E26B-DE1C-3253-2CB58425ABDE}"/>
              </a:ext>
            </a:extLst>
          </p:cNvPr>
          <p:cNvSpPr txBox="1"/>
          <p:nvPr/>
        </p:nvSpPr>
        <p:spPr>
          <a:xfrm>
            <a:off x="1419879" y="2589455"/>
            <a:ext cx="22493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변수 이름 </a:t>
            </a:r>
            <a:r>
              <a:rPr lang="en-US" altLang="ko-KR" dirty="0"/>
              <a:t>(</a:t>
            </a:r>
            <a:r>
              <a:rPr lang="ko-KR" altLang="en-US" dirty="0"/>
              <a:t>한글 가능</a:t>
            </a:r>
            <a:r>
              <a:rPr lang="en-US" altLang="ko-KR" dirty="0"/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데이터 타입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2"/>
                </a:solidFill>
              </a:rPr>
              <a:t>변수 종류</a:t>
            </a:r>
            <a:r>
              <a:rPr lang="en-US" altLang="ko-KR" b="1" dirty="0">
                <a:solidFill>
                  <a:schemeClr val="accent2"/>
                </a:solidFill>
              </a:rPr>
              <a:t>(</a:t>
            </a:r>
            <a:r>
              <a:rPr lang="ko-KR" altLang="en-US" b="1" dirty="0">
                <a:solidFill>
                  <a:schemeClr val="accent2"/>
                </a:solidFill>
              </a:rPr>
              <a:t>지역성</a:t>
            </a:r>
            <a:r>
              <a:rPr lang="en-US" altLang="ko-KR" b="1" dirty="0">
                <a:solidFill>
                  <a:schemeClr val="accent2"/>
                </a:solidFill>
              </a:rPr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메모리 할당</a:t>
            </a:r>
            <a:r>
              <a:rPr lang="en-US" altLang="ko-KR" dirty="0"/>
              <a:t>(</a:t>
            </a:r>
            <a:r>
              <a:rPr lang="ko-KR" altLang="en-US" dirty="0"/>
              <a:t>선택 사항</a:t>
            </a:r>
            <a:r>
              <a:rPr lang="en-US" altLang="ko-KR" dirty="0"/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초기값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설명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1B6017-779B-1318-3A41-A8345D23C082}"/>
              </a:ext>
            </a:extLst>
          </p:cNvPr>
          <p:cNvCxnSpPr>
            <a:cxnSpLocks/>
          </p:cNvCxnSpPr>
          <p:nvPr/>
        </p:nvCxnSpPr>
        <p:spPr>
          <a:xfrm>
            <a:off x="3783513" y="3878110"/>
            <a:ext cx="674188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295F2B-D85B-C3B4-DF7C-53EB1BC0BAD3}"/>
              </a:ext>
            </a:extLst>
          </p:cNvPr>
          <p:cNvSpPr txBox="1"/>
          <p:nvPr/>
        </p:nvSpPr>
        <p:spPr>
          <a:xfrm>
            <a:off x="4634241" y="2589455"/>
            <a:ext cx="6428721" cy="318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VAR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/>
              <a:t>&gt; </a:t>
            </a:r>
            <a:r>
              <a:rPr lang="ko-KR" altLang="en-US" dirty="0"/>
              <a:t>읽고 쓸 수 있는 일반적인 변수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VAR_CONSTANT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/>
              <a:t>&gt; </a:t>
            </a:r>
            <a:r>
              <a:rPr lang="ko-KR" altLang="en-US" dirty="0"/>
              <a:t>항상 고정된 값을 가지고 있는 읽기만 할 수 있는 변수 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VAR_EXTERNAL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altLang="ko-KR" dirty="0"/>
              <a:t>&gt; VAR_GLOBAL(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로 선언된 </a:t>
            </a:r>
            <a:r>
              <a:rPr lang="ko-KR" altLang="en-US" u="sng" dirty="0"/>
              <a:t>변수를</a:t>
            </a:r>
            <a:r>
              <a:rPr lang="ko-KR" altLang="en-US" dirty="0"/>
              <a:t> 사용하기 위한 선언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VAR_EXTERNAL_CONSTANT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&gt; VAR_GLOBAL(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r>
              <a:rPr lang="ko-KR" altLang="en-US" dirty="0"/>
              <a:t>로 선언된 </a:t>
            </a:r>
            <a:r>
              <a:rPr lang="ko-KR" altLang="en-US" u="sng" dirty="0"/>
              <a:t>상수를</a:t>
            </a:r>
            <a:r>
              <a:rPr lang="ko-KR" altLang="en-US" dirty="0"/>
              <a:t> 사용하기 위한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55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DBC8-6E56-3C64-FE1D-0D926CC0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E2790D-37E9-FD26-1972-4C280DEF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14" y="2315541"/>
            <a:ext cx="5843519" cy="38507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DC38D1-B15B-5E29-E4FB-392949BE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39B1C-4D25-39A9-6620-09C5E116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직접 변수 설명문</a:t>
            </a:r>
            <a:endParaRPr lang="en-US" altLang="ko-KR" sz="3200" dirty="0"/>
          </a:p>
          <a:p>
            <a:pPr lvl="1">
              <a:spcAft>
                <a:spcPts val="1200"/>
              </a:spcAft>
            </a:pPr>
            <a:r>
              <a:rPr lang="ko-KR" altLang="en-US" sz="2800" dirty="0"/>
              <a:t>메모리 주소를 직접 작성하여 사용하는 변수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42F4A-050C-24B0-76D5-29A0DD923C4C}"/>
              </a:ext>
            </a:extLst>
          </p:cNvPr>
          <p:cNvSpPr txBox="1"/>
          <p:nvPr/>
        </p:nvSpPr>
        <p:spPr>
          <a:xfrm>
            <a:off x="1455177" y="3340100"/>
            <a:ext cx="2448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직접 변수 </a:t>
            </a:r>
            <a:r>
              <a:rPr lang="ko-KR" altLang="en-US" dirty="0" err="1"/>
              <a:t>주소값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타입</a:t>
            </a:r>
            <a:r>
              <a:rPr lang="en-US" altLang="ko-KR" dirty="0"/>
              <a:t>(</a:t>
            </a:r>
            <a:r>
              <a:rPr lang="ko-KR" altLang="en-US" dirty="0" err="1"/>
              <a:t>주소값에</a:t>
            </a:r>
            <a:r>
              <a:rPr lang="ko-KR" altLang="en-US" dirty="0"/>
              <a:t> 따라 변경</a:t>
            </a:r>
            <a:r>
              <a:rPr lang="en-US" altLang="ko-KR" dirty="0"/>
              <a:t>)</a:t>
            </a:r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설명문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A341AC-8283-5851-D48C-F3DBB3F20D24}"/>
              </a:ext>
            </a:extLst>
          </p:cNvPr>
          <p:cNvCxnSpPr>
            <a:cxnSpLocks/>
          </p:cNvCxnSpPr>
          <p:nvPr/>
        </p:nvCxnSpPr>
        <p:spPr>
          <a:xfrm>
            <a:off x="3884780" y="3545083"/>
            <a:ext cx="2046120" cy="2649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CEC0F6-918A-3AD7-F673-83CBEEEECCD3}"/>
              </a:ext>
            </a:extLst>
          </p:cNvPr>
          <p:cNvCxnSpPr>
            <a:cxnSpLocks/>
          </p:cNvCxnSpPr>
          <p:nvPr/>
        </p:nvCxnSpPr>
        <p:spPr>
          <a:xfrm>
            <a:off x="3903347" y="4078764"/>
            <a:ext cx="2002153" cy="106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D1D0113-CBE3-6E42-86AB-F61DA82A5E19}"/>
              </a:ext>
            </a:extLst>
          </p:cNvPr>
          <p:cNvCxnSpPr>
            <a:cxnSpLocks/>
          </p:cNvCxnSpPr>
          <p:nvPr/>
        </p:nvCxnSpPr>
        <p:spPr>
          <a:xfrm flipV="1">
            <a:off x="3903347" y="4381500"/>
            <a:ext cx="2014853" cy="2626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1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3B499-B6AB-63D9-15F5-3A3A3911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4C1E2C-E4AF-1CFF-9F23-D8492761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06" y="2192612"/>
            <a:ext cx="6182588" cy="40867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72DDD0-2666-1189-32A3-A927D7E6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B99F4-9253-2B83-310D-916A5421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플래그</a:t>
            </a:r>
            <a:endParaRPr lang="en-US" altLang="ko-KR" sz="3200" dirty="0"/>
          </a:p>
          <a:p>
            <a:pPr lvl="1"/>
            <a:r>
              <a:rPr lang="ko-KR" altLang="en-US" sz="2800" dirty="0"/>
              <a:t>시스템에 의해 미리 선언되어 있는 변수 </a:t>
            </a:r>
            <a:r>
              <a:rPr lang="en-US" altLang="ko-KR" sz="2800" dirty="0"/>
              <a:t>(</a:t>
            </a:r>
            <a:r>
              <a:rPr lang="ko-KR" altLang="en-US" sz="2800" dirty="0"/>
              <a:t>시간</a:t>
            </a:r>
            <a:r>
              <a:rPr lang="en-US" altLang="ko-KR" sz="2800" dirty="0"/>
              <a:t>, </a:t>
            </a:r>
            <a:r>
              <a:rPr lang="ko-KR" altLang="en-US" sz="2800" dirty="0"/>
              <a:t>통신</a:t>
            </a:r>
            <a:r>
              <a:rPr lang="en-US" altLang="ko-KR" sz="2800" dirty="0"/>
              <a:t>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06318-944E-2719-EA97-ADC2334B90D9}"/>
              </a:ext>
            </a:extLst>
          </p:cNvPr>
          <p:cNvSpPr txBox="1"/>
          <p:nvPr/>
        </p:nvSpPr>
        <p:spPr>
          <a:xfrm>
            <a:off x="1582306" y="361950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/>
              <a:t>예약어</a:t>
            </a:r>
            <a:r>
              <a:rPr lang="ko-KR" altLang="en-US" dirty="0"/>
              <a:t> 리스트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510804-85E7-31C1-FABE-2819794D490F}"/>
              </a:ext>
            </a:extLst>
          </p:cNvPr>
          <p:cNvCxnSpPr>
            <a:cxnSpLocks/>
          </p:cNvCxnSpPr>
          <p:nvPr/>
        </p:nvCxnSpPr>
        <p:spPr>
          <a:xfrm>
            <a:off x="2997145" y="3824483"/>
            <a:ext cx="2046120" cy="26491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59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DF435-D44A-E8F6-4E6C-7ADDFE09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위치를 </a:t>
            </a:r>
            <a:r>
              <a:rPr lang="ko-KR" altLang="en-US" b="1" dirty="0">
                <a:solidFill>
                  <a:schemeClr val="accent5"/>
                </a:solidFill>
              </a:rPr>
              <a:t>직접 지정</a:t>
            </a:r>
            <a:r>
              <a:rPr lang="ko-KR" altLang="en-US" dirty="0"/>
              <a:t>하여 데이터를 읽고 쓰는 변수</a:t>
            </a:r>
            <a:endParaRPr lang="en-US" altLang="ko-KR" dirty="0"/>
          </a:p>
          <a:p>
            <a:r>
              <a:rPr lang="en-US" altLang="ko-KR" dirty="0"/>
              <a:t>% </a:t>
            </a:r>
            <a:r>
              <a:rPr lang="ko-KR" altLang="en-US" dirty="0"/>
              <a:t>기호로 시작하고 위치 접두어</a:t>
            </a:r>
            <a:r>
              <a:rPr lang="en-US" altLang="ko-KR" dirty="0"/>
              <a:t>, </a:t>
            </a:r>
            <a:r>
              <a:rPr lang="ko-KR" altLang="en-US" dirty="0"/>
              <a:t>크기 접두어로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8186E-184A-EC5B-BF43-B3FF9FC8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43" y="2893545"/>
            <a:ext cx="5264114" cy="2586201"/>
          </a:xfrm>
          <a:prstGeom prst="rect">
            <a:avLst/>
          </a:prstGeom>
        </p:spPr>
      </p:pic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567569BA-AE94-255F-8241-0660F2981084}"/>
              </a:ext>
            </a:extLst>
          </p:cNvPr>
          <p:cNvSpPr/>
          <p:nvPr/>
        </p:nvSpPr>
        <p:spPr>
          <a:xfrm rot="16200000">
            <a:off x="4747155" y="3791495"/>
            <a:ext cx="176346" cy="927463"/>
          </a:xfrm>
          <a:prstGeom prst="leftBracket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5C06C1CC-69F2-BBD6-1B6F-545179AD25A6}"/>
              </a:ext>
            </a:extLst>
          </p:cNvPr>
          <p:cNvSpPr/>
          <p:nvPr/>
        </p:nvSpPr>
        <p:spPr>
          <a:xfrm rot="16200000">
            <a:off x="6813919" y="3339082"/>
            <a:ext cx="176345" cy="1832285"/>
          </a:xfrm>
          <a:prstGeom prst="leftBracket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E8F7A3-4B35-E016-E97D-D58E7648521D}"/>
              </a:ext>
            </a:extLst>
          </p:cNvPr>
          <p:cNvSpPr/>
          <p:nvPr/>
        </p:nvSpPr>
        <p:spPr>
          <a:xfrm>
            <a:off x="4156057" y="4585063"/>
            <a:ext cx="394498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F0495-4297-E8F7-A0F7-667DA9CDE05E}"/>
              </a:ext>
            </a:extLst>
          </p:cNvPr>
          <p:cNvSpPr txBox="1"/>
          <p:nvPr/>
        </p:nvSpPr>
        <p:spPr>
          <a:xfrm>
            <a:off x="3959078" y="4438649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위치 접두어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614B3-24A6-C419-3724-1D2FB4926DD9}"/>
              </a:ext>
            </a:extLst>
          </p:cNvPr>
          <p:cNvSpPr txBox="1"/>
          <p:nvPr/>
        </p:nvSpPr>
        <p:spPr>
          <a:xfrm>
            <a:off x="6030059" y="4438649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크기 접두어</a:t>
            </a:r>
          </a:p>
        </p:txBody>
      </p:sp>
    </p:spTree>
    <p:extLst>
      <p:ext uri="{BB962C8B-B14F-4D97-AF65-F5344CB8AC3E}">
        <p14:creationId xmlns:p14="http://schemas.microsoft.com/office/powerpoint/2010/main" val="153228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EA7F-B53F-E7EA-A19C-5330222C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직접 변수</a:t>
            </a:r>
            <a:r>
              <a:rPr lang="en-US" altLang="ko-KR" dirty="0"/>
              <a:t> (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7A9A06-E45F-2433-F4BF-9546905D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7" y="1588467"/>
            <a:ext cx="3144745" cy="15762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DE00BD-A226-99EF-6797-DE319C64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162" y="1201079"/>
            <a:ext cx="7287642" cy="49060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3BB222-F956-8161-A18E-EC7309CF10F5}"/>
              </a:ext>
            </a:extLst>
          </p:cNvPr>
          <p:cNvSpPr/>
          <p:nvPr/>
        </p:nvSpPr>
        <p:spPr>
          <a:xfrm>
            <a:off x="4732940" y="2002109"/>
            <a:ext cx="4646192" cy="7802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Pretendard Medium"/>
        <a:ea typeface="Pretendard Medium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1418</Words>
  <Application>Microsoft Office PowerPoint</Application>
  <PresentationFormat>와이드스크린</PresentationFormat>
  <Paragraphs>310</Paragraphs>
  <Slides>42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Kim jung chul Gothic Regular</vt:lpstr>
      <vt:lpstr>Pretendard</vt:lpstr>
      <vt:lpstr>Pretendard Medium</vt:lpstr>
      <vt:lpstr>Pretendard SemiBold</vt:lpstr>
      <vt:lpstr>한컴 말랑말랑 Bold</vt:lpstr>
      <vt:lpstr>Arial</vt:lpstr>
      <vt:lpstr>Office 테마</vt:lpstr>
      <vt:lpstr>    x</vt:lpstr>
      <vt:lpstr>PLC 래더 프로그래밍 기초</vt:lpstr>
      <vt:lpstr>LD 프로그래밍 - 변수의 종류</vt:lpstr>
      <vt:lpstr>LD 프로그래밍 - 변수의 종류</vt:lpstr>
      <vt:lpstr>LD 프로그래밍 - 변수의 종류</vt:lpstr>
      <vt:lpstr>LD 프로그래밍 - 변수의 종류</vt:lpstr>
      <vt:lpstr>LD 프로그래밍 - 변수의 종류</vt:lpstr>
      <vt:lpstr>직접 변수 (메모리 주소값)</vt:lpstr>
      <vt:lpstr>직접 변수 (메모리 주소값)</vt:lpstr>
      <vt:lpstr>직접 변수 (메모리 주소값)</vt:lpstr>
      <vt:lpstr>직접 변수 (메모리 주소값)</vt:lpstr>
      <vt:lpstr>직접 변수 (메모리 주소값)</vt:lpstr>
      <vt:lpstr>XG5000 - 직접 변수 (입출력 메모리)</vt:lpstr>
      <vt:lpstr>직접 변수 (메모리 주소값)</vt:lpstr>
      <vt:lpstr>직접 변수 (메모리 주소값)</vt:lpstr>
      <vt:lpstr>직접 변수 (메모리 주소값)</vt:lpstr>
      <vt:lpstr>직접 변수 (메모리 주소값)</vt:lpstr>
      <vt:lpstr>래더 프로그래밍 기호</vt:lpstr>
      <vt:lpstr>래더 프로그래밍 기호</vt:lpstr>
      <vt:lpstr>래더 프로그래밍 기호</vt:lpstr>
      <vt:lpstr>래더 프로그래밍 기호</vt:lpstr>
      <vt:lpstr>간단한 입출력 프로그래밍</vt:lpstr>
      <vt:lpstr>간단한 입출력 프로그래밍</vt:lpstr>
      <vt:lpstr>간단한 입출력 프로그래밍</vt:lpstr>
      <vt:lpstr>간단한 입출력 프로그래밍</vt:lpstr>
      <vt:lpstr>간단한 입출력 프로그래밍</vt:lpstr>
      <vt:lpstr>간단한 입출력 프로그래밍</vt:lpstr>
      <vt:lpstr>변수 설명문</vt:lpstr>
      <vt:lpstr>연습. 양변환 검출 코일</vt:lpstr>
      <vt:lpstr>연습2. 저수위 검출</vt:lpstr>
      <vt:lpstr>연습1. 저수위 검출</vt:lpstr>
      <vt:lpstr>실습1. 모터 작동</vt:lpstr>
      <vt:lpstr>실습1. 모터 작동</vt:lpstr>
      <vt:lpstr>PowerPoint 프레젠테이션</vt:lpstr>
      <vt:lpstr>PLC 내부 메모리</vt:lpstr>
      <vt:lpstr>PLC 내부 메모리</vt:lpstr>
      <vt:lpstr>PLC 내부 메모리</vt:lpstr>
      <vt:lpstr>PLC 내부 메모리</vt:lpstr>
      <vt:lpstr>PLC 내부 메모리</vt:lpstr>
      <vt:lpstr>실습2. 모터 작동 - 내부 변수 사용</vt:lpstr>
      <vt:lpstr>PowerPoint 프레젠테이션</vt:lpstr>
      <vt:lpstr>실습2. 모터 작동 - 내부 변수 사용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</dc:title>
  <dc:creator>SPREATICS MEMBER</dc:creator>
  <cp:lastModifiedBy>On Coding</cp:lastModifiedBy>
  <cp:revision>303</cp:revision>
  <dcterms:created xsi:type="dcterms:W3CDTF">2023-05-03T02:00:53Z</dcterms:created>
  <dcterms:modified xsi:type="dcterms:W3CDTF">2024-08-09T04:39:22Z</dcterms:modified>
</cp:coreProperties>
</file>