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01" r:id="rId2"/>
    <p:sldId id="256" r:id="rId3"/>
    <p:sldId id="670" r:id="rId4"/>
    <p:sldId id="697" r:id="rId5"/>
    <p:sldId id="671" r:id="rId6"/>
    <p:sldId id="672" r:id="rId7"/>
    <p:sldId id="674" r:id="rId8"/>
    <p:sldId id="675" r:id="rId9"/>
    <p:sldId id="676" r:id="rId10"/>
    <p:sldId id="703" r:id="rId11"/>
    <p:sldId id="702" r:id="rId12"/>
    <p:sldId id="678" r:id="rId13"/>
    <p:sldId id="265" r:id="rId14"/>
    <p:sldId id="677" r:id="rId15"/>
    <p:sldId id="679" r:id="rId16"/>
    <p:sldId id="698" r:id="rId17"/>
    <p:sldId id="258" r:id="rId18"/>
    <p:sldId id="267" r:id="rId19"/>
    <p:sldId id="680" r:id="rId20"/>
    <p:sldId id="681" r:id="rId21"/>
    <p:sldId id="280" r:id="rId22"/>
    <p:sldId id="705" r:id="rId23"/>
    <p:sldId id="685" r:id="rId24"/>
    <p:sldId id="276" r:id="rId25"/>
    <p:sldId id="283" r:id="rId26"/>
    <p:sldId id="682" r:id="rId27"/>
    <p:sldId id="684" r:id="rId28"/>
    <p:sldId id="700" r:id="rId29"/>
    <p:sldId id="686" r:id="rId30"/>
    <p:sldId id="687" r:id="rId31"/>
    <p:sldId id="688" r:id="rId32"/>
    <p:sldId id="278" r:id="rId33"/>
    <p:sldId id="689" r:id="rId34"/>
    <p:sldId id="695" r:id="rId35"/>
    <p:sldId id="696" r:id="rId36"/>
    <p:sldId id="692" r:id="rId37"/>
    <p:sldId id="279" r:id="rId38"/>
    <p:sldId id="690" r:id="rId39"/>
    <p:sldId id="704" r:id="rId40"/>
    <p:sldId id="295" r:id="rId41"/>
    <p:sldId id="693" r:id="rId42"/>
    <p:sldId id="694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76" autoAdjust="0"/>
    <p:restoredTop sz="83665" autoAdjust="0"/>
  </p:normalViewPr>
  <p:slideViewPr>
    <p:cSldViewPr snapToGrid="0">
      <p:cViewPr varScale="1">
        <p:scale>
          <a:sx n="79" d="100"/>
          <a:sy n="79" d="100"/>
        </p:scale>
        <p:origin x="126" y="7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E3C1F4C5-08BA-40F5-8D00-6AF2576A6958}" type="datetimeFigureOut">
              <a:rPr lang="ko-KR" altLang="en-US" smtClean="0"/>
              <a:pPr/>
              <a:t>2024-08-12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0085365-8376-4996-BDD6-F39608FAD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6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인스턴스 이름이 </a:t>
            </a:r>
            <a:r>
              <a:rPr lang="en-US" altLang="ko-KR" dirty="0"/>
              <a:t>T1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2. T1</a:t>
            </a:r>
            <a:r>
              <a:rPr lang="ko-KR" altLang="en-US" dirty="0"/>
              <a:t>인스턴스의 내부 변수인 </a:t>
            </a:r>
            <a:r>
              <a:rPr lang="en-US" altLang="ko-KR" dirty="0"/>
              <a:t>IN,PT,Q,ET</a:t>
            </a:r>
            <a:r>
              <a:rPr lang="ko-KR" altLang="en-US" dirty="0"/>
              <a:t>를 다양한 곳에서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펑션과</a:t>
            </a:r>
            <a:r>
              <a:rPr lang="ko-KR" altLang="en-US" dirty="0"/>
              <a:t> 다르게 출력 데이터를 지정하지 않아도 된다고 했는데</a:t>
            </a:r>
            <a:r>
              <a:rPr lang="en-US" altLang="ko-KR" dirty="0"/>
              <a:t>, </a:t>
            </a:r>
            <a:r>
              <a:rPr lang="ko-KR" altLang="en-US" dirty="0"/>
              <a:t>결과가 인스턴스 내부 변수에 할당되기 때문에 할당하지 않아도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공식집</a:t>
            </a:r>
            <a:r>
              <a:rPr lang="en-US" altLang="ko-KR" dirty="0"/>
              <a:t>)</a:t>
            </a:r>
            <a:r>
              <a:rPr lang="ko-KR" altLang="en-US" dirty="0" err="1"/>
              <a:t>평션</a:t>
            </a:r>
            <a:r>
              <a:rPr lang="ko-KR" altLang="en-US" dirty="0"/>
              <a:t> 블록은 여러 스캔에 걸쳐 출력을 만들기 때문에 </a:t>
            </a:r>
            <a:r>
              <a:rPr lang="ko-KR" altLang="en-US" dirty="0" err="1"/>
              <a:t>펑션</a:t>
            </a:r>
            <a:r>
              <a:rPr lang="ko-KR" altLang="en-US" dirty="0"/>
              <a:t> 블록을 사용할 때는 연산 중 누계되 는 데이터를 잠시 보관하기 위한 인스턴스 변수를 반드시 선언해야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7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</a:t>
            </a:r>
            <a:r>
              <a:rPr lang="ko-KR" altLang="en-US" dirty="0" err="1"/>
              <a:t>변수사용하여</a:t>
            </a:r>
            <a:r>
              <a:rPr lang="ko-KR" altLang="en-US" dirty="0"/>
              <a:t> 사용자 맘대로 </a:t>
            </a:r>
            <a:r>
              <a:rPr lang="ko-KR" altLang="en-US" dirty="0" err="1"/>
              <a:t>이름짓기</a:t>
            </a:r>
            <a:r>
              <a:rPr lang="en-US" altLang="ko-KR" dirty="0"/>
              <a:t>, </a:t>
            </a:r>
            <a:r>
              <a:rPr lang="ko-KR" altLang="en-US" dirty="0"/>
              <a:t>메모리 할당 원하는 곳에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881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T#~~</a:t>
            </a:r>
            <a:r>
              <a:rPr lang="ko-KR" altLang="en-US" dirty="0"/>
              <a:t>은 </a:t>
            </a:r>
            <a:r>
              <a:rPr lang="ko-KR" altLang="en-US" dirty="0" err="1"/>
              <a:t>정해져있는</a:t>
            </a:r>
            <a:r>
              <a:rPr lang="ko-KR" altLang="en-US" dirty="0"/>
              <a:t> </a:t>
            </a:r>
            <a:r>
              <a:rPr lang="ko-KR" altLang="en-US" dirty="0" err="1"/>
              <a:t>변수값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75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되고나서</a:t>
            </a:r>
            <a:r>
              <a:rPr lang="ko-KR" altLang="en-US" dirty="0"/>
              <a:t> 설정한 시간이 모두 흐르면 </a:t>
            </a:r>
            <a:r>
              <a:rPr lang="en-US" altLang="ko-KR" dirty="0"/>
              <a:t>q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err="1"/>
              <a:t>이됨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5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값을 전달할 때만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A</a:t>
            </a:r>
            <a:r>
              <a:rPr lang="ko-KR" altLang="en-US" dirty="0"/>
              <a:t>접점일 때는 접점을 끌 때만 타이머기능을 하는 </a:t>
            </a:r>
            <a:r>
              <a:rPr lang="en-US" altLang="ko-KR" dirty="0"/>
              <a:t>TOF)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53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131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 0 &gt;&gt; 1) TIME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설정한 시간만큼만</a:t>
            </a: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IN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값을 </a:t>
            </a: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Q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전달</a:t>
            </a:r>
            <a:endParaRPr lang="en-US" altLang="ko-KR" sz="1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설정한 시간이 끝나면 입력이 </a:t>
            </a: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이더라도 </a:t>
            </a: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Q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값은 </a:t>
            </a:r>
            <a:r>
              <a:rPr lang="en-US" altLang="ko-KR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1&gt;0 </a:t>
            </a:r>
            <a:r>
              <a:rPr lang="ko-KR" altLang="en-US" sz="1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변경됨</a:t>
            </a:r>
            <a:endParaRPr lang="en-US" altLang="ko-KR" sz="1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433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설정한 시간만큼만 켜지는 램프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8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타이머 복습 후 해보기</a:t>
            </a:r>
            <a:r>
              <a:rPr lang="en-US" altLang="ko-KR" dirty="0"/>
              <a:t>! (20</a:t>
            </a:r>
            <a:r>
              <a:rPr lang="ko-KR" altLang="en-US" dirty="0"/>
              <a:t>분</a:t>
            </a:r>
            <a:r>
              <a:rPr lang="en-US" altLang="ko-KR" dirty="0"/>
              <a:t>!!)</a:t>
            </a:r>
          </a:p>
          <a:p>
            <a:r>
              <a:rPr lang="ko-KR" altLang="en-US" dirty="0"/>
              <a:t>변기에 앉는다</a:t>
            </a:r>
            <a:r>
              <a:rPr lang="en-US" altLang="ko-KR" dirty="0"/>
              <a:t>= </a:t>
            </a:r>
            <a:r>
              <a:rPr lang="ko-KR" altLang="en-US" dirty="0"/>
              <a:t>센서가 켜진다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이탈한다</a:t>
            </a:r>
            <a:r>
              <a:rPr lang="en-US" altLang="ko-KR" dirty="0"/>
              <a:t>. = </a:t>
            </a:r>
            <a:r>
              <a:rPr lang="ko-KR" altLang="en-US" dirty="0"/>
              <a:t>센서가 꺼진다</a:t>
            </a:r>
            <a:r>
              <a:rPr lang="en-US" altLang="ko-KR" dirty="0"/>
              <a:t>./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070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가산 카운터 감산 카운터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0&gt;1 </a:t>
            </a:r>
            <a:r>
              <a:rPr lang="ko-KR" altLang="en-US" dirty="0"/>
              <a:t>로 변경이 얼마나 </a:t>
            </a:r>
            <a:r>
              <a:rPr lang="ko-KR" altLang="en-US" dirty="0" err="1"/>
              <a:t>많이됐는지</a:t>
            </a:r>
            <a:r>
              <a:rPr lang="ko-KR" altLang="en-US" dirty="0"/>
              <a:t> 확인할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했으니 </a:t>
            </a:r>
            <a:r>
              <a:rPr lang="ko-KR" altLang="en-US" dirty="0" err="1"/>
              <a:t>스킵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08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186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카운터 조건 추가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이전 실습에서 몇 가지만 추가하면 되기 때문에 </a:t>
            </a:r>
            <a:r>
              <a:rPr lang="en-US" altLang="ko-KR" dirty="0"/>
              <a:t>10</a:t>
            </a:r>
            <a:r>
              <a:rPr lang="ko-KR" altLang="en-US" dirty="0"/>
              <a:t>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294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185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 종류 </a:t>
            </a:r>
            <a:r>
              <a:rPr lang="en-US" altLang="ko-KR" dirty="0"/>
              <a:t>input,</a:t>
            </a:r>
          </a:p>
          <a:p>
            <a:r>
              <a:rPr lang="ko-KR" altLang="en-US" dirty="0"/>
              <a:t>변수 이름 자유롭게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9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4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시간검출</a:t>
            </a:r>
            <a:r>
              <a:rPr lang="en-US" altLang="ko-KR" dirty="0"/>
              <a:t>[0,,5]</a:t>
            </a:r>
            <a:r>
              <a:rPr lang="ko-KR" altLang="en-US" dirty="0"/>
              <a:t>가 각각의 출력데이터</a:t>
            </a:r>
            <a:endParaRPr lang="en-US" altLang="ko-KR" dirty="0"/>
          </a:p>
          <a:p>
            <a:r>
              <a:rPr lang="ko-KR" altLang="en-US" dirty="0" err="1"/>
              <a:t>펑션</a:t>
            </a:r>
            <a:r>
              <a:rPr lang="ko-KR" altLang="en-US" dirty="0"/>
              <a:t> </a:t>
            </a:r>
            <a:r>
              <a:rPr lang="ko-KR" altLang="en-US" dirty="0" err="1"/>
              <a:t>구현시</a:t>
            </a:r>
            <a:r>
              <a:rPr lang="ko-KR" altLang="en-US" dirty="0"/>
              <a:t> </a:t>
            </a:r>
            <a:r>
              <a:rPr lang="ko-KR" altLang="en-US" dirty="0" err="1"/>
              <a:t>내부로직에서</a:t>
            </a:r>
            <a:r>
              <a:rPr lang="ko-KR" altLang="en-US" dirty="0"/>
              <a:t> </a:t>
            </a:r>
            <a:r>
              <a:rPr lang="ko-KR" altLang="en-US" dirty="0" err="1"/>
              <a:t>펑션블록</a:t>
            </a:r>
            <a:r>
              <a:rPr lang="ko-KR" altLang="en-US" dirty="0"/>
              <a:t> 사용은 불가능하다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94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후 같이 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805A84-7A39-4EDE-9A49-A429F6F4D31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38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616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08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570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23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28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연결하고 </a:t>
            </a:r>
            <a:r>
              <a:rPr lang="en-US" altLang="ko-KR" dirty="0"/>
              <a:t>ix0.0.0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  <a:r>
              <a:rPr lang="ko-KR" altLang="en-US" dirty="0"/>
              <a:t> </a:t>
            </a:r>
            <a:r>
              <a:rPr lang="en-US" altLang="ko-KR" dirty="0"/>
              <a:t>ix0.0.7</a:t>
            </a:r>
            <a:r>
              <a:rPr lang="ko-KR" altLang="en-US" dirty="0"/>
              <a:t> 버튼 눌러서 값이 이동되는지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67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펑션종류</a:t>
            </a:r>
            <a:r>
              <a:rPr lang="ko-KR" altLang="en-US" dirty="0"/>
              <a:t> </a:t>
            </a:r>
            <a:r>
              <a:rPr lang="en-US" altLang="ko-KR" dirty="0"/>
              <a:t>2, </a:t>
            </a:r>
            <a:r>
              <a:rPr lang="ko-KR" altLang="en-US" dirty="0"/>
              <a:t>비교함수 종류 참고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524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21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90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sz="2200" dirty="0"/>
              <a:t>IN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연결선</a:t>
            </a:r>
            <a:r>
              <a:rPr lang="en-US" altLang="ko-KR" sz="2000" dirty="0"/>
              <a:t>(/</a:t>
            </a:r>
            <a:r>
              <a:rPr lang="ko-KR" altLang="en-US" sz="2000" dirty="0"/>
              <a:t>모선</a:t>
            </a:r>
            <a:r>
              <a:rPr lang="en-US" altLang="ko-KR" sz="2000" dirty="0"/>
              <a:t>)</a:t>
            </a:r>
            <a:r>
              <a:rPr lang="ko-KR" altLang="en-US" sz="2000" dirty="0"/>
              <a:t>과 연결되는 곳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EN</a:t>
            </a:r>
            <a:r>
              <a:rPr lang="ko-KR" altLang="en-US" sz="2000" dirty="0"/>
              <a:t>의 </a:t>
            </a:r>
            <a:r>
              <a:rPr lang="en-US" altLang="ko-KR" sz="2000" dirty="0"/>
              <a:t>Bool</a:t>
            </a:r>
            <a:r>
              <a:rPr lang="ko-KR" altLang="en-US" sz="2000" dirty="0"/>
              <a:t>값이 </a:t>
            </a:r>
            <a:r>
              <a:rPr lang="en-US" altLang="ko-KR" sz="2000" dirty="0"/>
              <a:t>1</a:t>
            </a:r>
            <a:r>
              <a:rPr lang="ko-KR" altLang="en-US" sz="2000" dirty="0"/>
              <a:t>때 함수가 동작함</a:t>
            </a: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200" dirty="0"/>
              <a:t>PT</a:t>
            </a:r>
          </a:p>
          <a:p>
            <a:pPr lvl="1">
              <a:buFontTx/>
              <a:buChar char="-"/>
            </a:pPr>
            <a:r>
              <a:rPr lang="ko-KR" altLang="en-US" sz="2000" dirty="0" err="1"/>
              <a:t>펑션에</a:t>
            </a:r>
            <a:r>
              <a:rPr lang="ko-KR" altLang="en-US" sz="2000" dirty="0"/>
              <a:t> 입력할 입력 변수</a:t>
            </a:r>
            <a:endParaRPr lang="en-US" altLang="ko-KR" sz="2000" dirty="0"/>
          </a:p>
          <a:p>
            <a:pPr lvl="1">
              <a:buFontTx/>
              <a:buChar char="-"/>
            </a:pPr>
            <a:r>
              <a:rPr lang="ko-KR" altLang="en-US" sz="2000" dirty="0" err="1"/>
              <a:t>펑션마다</a:t>
            </a:r>
            <a:r>
              <a:rPr lang="ko-KR" altLang="en-US" sz="2000" dirty="0"/>
              <a:t> 입력할 변수의 개수와 종류가 다릅니다</a:t>
            </a:r>
            <a:r>
              <a:rPr lang="en-US" altLang="ko-KR" sz="2000" dirty="0"/>
              <a:t>.</a:t>
            </a:r>
          </a:p>
          <a:p>
            <a:pPr lvl="1">
              <a:buFontTx/>
              <a:buChar char="-"/>
            </a:pPr>
            <a:r>
              <a:rPr lang="ko-KR" altLang="en-US" sz="2000" dirty="0" err="1"/>
              <a:t>입력값이</a:t>
            </a:r>
            <a:r>
              <a:rPr lang="ko-KR" altLang="en-US" sz="2000" dirty="0"/>
              <a:t> 하나 이상이라면 두 입력 변수의 </a:t>
            </a:r>
            <a:r>
              <a:rPr lang="en-US" altLang="ko-KR" sz="2000" dirty="0"/>
              <a:t>data type</a:t>
            </a:r>
            <a:r>
              <a:rPr lang="ko-KR" altLang="en-US" sz="2000" dirty="0"/>
              <a:t>을 </a:t>
            </a:r>
            <a:br>
              <a:rPr lang="en-US" altLang="ko-KR" sz="2000" dirty="0"/>
            </a:br>
            <a:r>
              <a:rPr lang="ko-KR" altLang="en-US" sz="2000" dirty="0"/>
              <a:t>동일하게 맞춰줘야 합니다</a:t>
            </a:r>
            <a:r>
              <a:rPr lang="en-US" altLang="ko-KR" sz="2000" dirty="0"/>
              <a:t>.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en-US" altLang="ko-KR" sz="2400" dirty="0"/>
              <a:t>Q</a:t>
            </a:r>
          </a:p>
          <a:p>
            <a:pPr lvl="1">
              <a:buFontTx/>
              <a:buChar char="-"/>
            </a:pPr>
            <a:r>
              <a:rPr lang="ko-KR" altLang="en-US" sz="2000" dirty="0" err="1"/>
              <a:t>펑션의</a:t>
            </a:r>
            <a:r>
              <a:rPr lang="ko-KR" altLang="en-US" sz="2000" dirty="0"/>
              <a:t> </a:t>
            </a:r>
            <a:r>
              <a:rPr lang="en-US" altLang="ko-KR" sz="2000" dirty="0"/>
              <a:t>ENO </a:t>
            </a:r>
            <a:r>
              <a:rPr lang="ko-KR" altLang="en-US" sz="2000" dirty="0"/>
              <a:t>과 동일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400" dirty="0"/>
              <a:t>ET</a:t>
            </a:r>
          </a:p>
          <a:p>
            <a:pPr lvl="1">
              <a:buFontTx/>
              <a:buChar char="-"/>
            </a:pPr>
            <a:r>
              <a:rPr lang="ko-KR" altLang="en-US" sz="2000" dirty="0"/>
              <a:t>출력 데이터의 변수는 지정해주지 않아도 됨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오른쪽 그림</a:t>
            </a:r>
            <a:r>
              <a:rPr lang="en-US" altLang="ko-KR" dirty="0"/>
              <a:t>: TON</a:t>
            </a:r>
            <a:r>
              <a:rPr lang="ko-KR" altLang="en-US" dirty="0"/>
              <a:t> </a:t>
            </a:r>
            <a:r>
              <a:rPr lang="ko-KR" altLang="en-US" dirty="0" err="1"/>
              <a:t>펑션</a:t>
            </a:r>
            <a:r>
              <a:rPr lang="ko-KR" altLang="en-US" dirty="0"/>
              <a:t> 블록의 인스턴스를 지정해주는 화면</a:t>
            </a:r>
            <a:r>
              <a:rPr lang="en-US" altLang="ko-KR" dirty="0"/>
              <a:t>, </a:t>
            </a:r>
            <a:r>
              <a:rPr lang="ko-KR" altLang="en-US" dirty="0"/>
              <a:t>데이터 타입이 </a:t>
            </a:r>
            <a:r>
              <a:rPr lang="en-US" altLang="ko-KR" dirty="0"/>
              <a:t>TON</a:t>
            </a:r>
            <a:r>
              <a:rPr lang="ko-KR" altLang="en-US" dirty="0"/>
              <a:t>임을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356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383" y="107523"/>
            <a:ext cx="8768862" cy="849253"/>
          </a:xfrm>
        </p:spPr>
        <p:txBody>
          <a:bodyPr/>
          <a:lstStyle>
            <a:lvl1pPr>
              <a:defRPr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815" y="48908"/>
            <a:ext cx="8768862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07480"/>
            <a:ext cx="10515600" cy="4958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48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9B03AB45-FB6F-4C0D-AF1B-0581824C75D3}" type="datetimeFigureOut">
              <a:rPr lang="ko-KR" altLang="en-US" smtClean="0"/>
              <a:pPr/>
              <a:t>2024-08-12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3985" y="639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BDFD0AC4-BB10-4CC4-AC35-9D6D583ED8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21767-B763-3038-81D3-215D3B7E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3" y="536148"/>
            <a:ext cx="8768862" cy="849253"/>
          </a:xfrm>
        </p:spPr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실습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C79DE-6DB9-5498-E989-0CE75747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843587"/>
            <a:ext cx="9886950" cy="348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A8A8-CFC7-52F7-CDB9-2F2065B8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569" y="2114550"/>
            <a:ext cx="8768862" cy="2471737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</a:rPr>
              <a:t>펑션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 블록 </a:t>
            </a:r>
            <a:br>
              <a:rPr lang="en-US" altLang="ko-KR" sz="6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</a:rPr>
              <a:t>(Function Block)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블록 </a:t>
            </a:r>
            <a:r>
              <a:rPr lang="en-US" altLang="ko-KR" dirty="0"/>
              <a:t>- TON, TOF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7480"/>
            <a:ext cx="10924674" cy="4958859"/>
          </a:xfrm>
        </p:spPr>
        <p:txBody>
          <a:bodyPr>
            <a:normAutofit/>
          </a:bodyPr>
          <a:lstStyle/>
          <a:p>
            <a:r>
              <a:rPr lang="en-US" altLang="ko-KR" sz="2800"/>
              <a:t>TON (ON Delay Timer): </a:t>
            </a:r>
            <a:r>
              <a:rPr lang="en-US" altLang="ko-KR" sz="2800" dirty="0"/>
              <a:t>IN </a:t>
            </a:r>
            <a:r>
              <a:rPr lang="ko-KR" altLang="en-US" sz="2800" dirty="0"/>
              <a:t>신호가 </a:t>
            </a:r>
            <a:r>
              <a:rPr lang="en-US" altLang="ko-KR" sz="2800" dirty="0"/>
              <a:t>ON</a:t>
            </a:r>
            <a:r>
              <a:rPr lang="ko-KR" altLang="en-US" sz="2800" dirty="0"/>
              <a:t>이 되면 경과 시간을 </a:t>
            </a:r>
            <a:r>
              <a:rPr lang="en-US" altLang="ko-KR" sz="2800" dirty="0"/>
              <a:t>ET</a:t>
            </a:r>
            <a:r>
              <a:rPr lang="ko-KR" altLang="en-US" sz="2800"/>
              <a:t>로 출력</a:t>
            </a:r>
            <a:endParaRPr lang="en-US" altLang="ko-KR" sz="2800"/>
          </a:p>
          <a:p>
            <a:r>
              <a:rPr lang="en-US" altLang="ko-KR" sz="2800"/>
              <a:t>TOF (OFF Delay Timer): IN </a:t>
            </a:r>
            <a:r>
              <a:rPr lang="ko-KR" altLang="en-US" sz="2800"/>
              <a:t>신호가 </a:t>
            </a:r>
            <a:r>
              <a:rPr lang="en-US" altLang="ko-KR" sz="2800"/>
              <a:t>OFF</a:t>
            </a:r>
            <a:r>
              <a:rPr lang="ko-KR" altLang="en-US" sz="2800"/>
              <a:t>가 되면 경과 시간을 </a:t>
            </a:r>
            <a:r>
              <a:rPr lang="en-US" altLang="ko-KR" sz="2800"/>
              <a:t>ET</a:t>
            </a:r>
            <a:r>
              <a:rPr lang="ko-KR" altLang="en-US" sz="2800"/>
              <a:t>로 출력</a:t>
            </a:r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54E594-13E5-61C7-B445-9EB956E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34" y="2780557"/>
            <a:ext cx="4887007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030696-B445-2F22-5DFE-06E8A39225FE}"/>
              </a:ext>
            </a:extLst>
          </p:cNvPr>
          <p:cNvSpPr txBox="1"/>
          <p:nvPr/>
        </p:nvSpPr>
        <p:spPr>
          <a:xfrm>
            <a:off x="1096338" y="2384957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펑션</a:t>
            </a:r>
            <a:r>
              <a:rPr lang="ko-KR" altLang="en-US" dirty="0"/>
              <a:t> 블록은 </a:t>
            </a:r>
            <a:r>
              <a:rPr lang="ko-KR" altLang="en-US" dirty="0">
                <a:solidFill>
                  <a:srgbClr val="FF0000"/>
                </a:solidFill>
              </a:rPr>
              <a:t>인스턴스 이름</a:t>
            </a:r>
            <a:r>
              <a:rPr lang="ko-KR" altLang="en-US" dirty="0"/>
              <a:t>을 설정해야 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C428B8-3669-59BA-7E80-913F5B633BB1}"/>
              </a:ext>
            </a:extLst>
          </p:cNvPr>
          <p:cNvCxnSpPr/>
          <p:nvPr/>
        </p:nvCxnSpPr>
        <p:spPr>
          <a:xfrm>
            <a:off x="4389872" y="3832806"/>
            <a:ext cx="31326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E44AFC9-0976-A06B-1E30-6EB0428E7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66" y="2780557"/>
            <a:ext cx="4647536" cy="30865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0483E4-62C6-6167-9E95-9412BFF46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52" y="3135488"/>
            <a:ext cx="3873115" cy="25973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0DBE0B-05B2-4AC8-4CA1-1B362A9A1F5E}"/>
              </a:ext>
            </a:extLst>
          </p:cNvPr>
          <p:cNvSpPr txBox="1"/>
          <p:nvPr/>
        </p:nvSpPr>
        <p:spPr>
          <a:xfrm>
            <a:off x="2618548" y="308899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</a:t>
            </a:r>
            <a:r>
              <a:rPr lang="ko-KR" altLang="en-US" dirty="0"/>
              <a:t>는 </a:t>
            </a:r>
            <a:r>
              <a:rPr lang="en-US" altLang="ko-KR" dirty="0"/>
              <a:t>IN</a:t>
            </a:r>
            <a:r>
              <a:rPr lang="ko-KR" altLang="en-US" dirty="0"/>
              <a:t>과 동일한 값을 가짐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622DA3-8A74-0BD7-9C19-06A4D8D9F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783" y="4053367"/>
            <a:ext cx="2817296" cy="21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</a:t>
            </a:r>
            <a:r>
              <a:rPr lang="ko-KR" altLang="en-US" dirty="0" err="1"/>
              <a:t>블록펑션</a:t>
            </a:r>
            <a:r>
              <a:rPr lang="ko-KR" altLang="en-US" dirty="0"/>
              <a:t> 블록 인스턴스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지정</a:t>
            </a:r>
            <a:endParaRPr lang="en-US" altLang="ko-KR" dirty="0"/>
          </a:p>
          <a:p>
            <a:pPr lvl="1"/>
            <a:r>
              <a:rPr lang="ko-KR" altLang="en-US" dirty="0"/>
              <a:t>인스턴스 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ko-KR" altLang="en-US" dirty="0"/>
              <a:t>쉽게 말해서 </a:t>
            </a:r>
            <a:r>
              <a:rPr lang="ko-KR" altLang="en-US" dirty="0" err="1"/>
              <a:t>펑션</a:t>
            </a:r>
            <a:r>
              <a:rPr lang="ko-KR" altLang="en-US" dirty="0"/>
              <a:t> 블록에 이름을 지어준다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인스턴스를 지정해서 </a:t>
            </a:r>
            <a:r>
              <a:rPr lang="ko-KR" altLang="en-US" dirty="0" err="1"/>
              <a:t>펑션</a:t>
            </a:r>
            <a:r>
              <a:rPr lang="ko-KR" altLang="en-US" dirty="0"/>
              <a:t> 블록 내부의 데이터 사용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29" y="3663595"/>
            <a:ext cx="3622946" cy="2836385"/>
          </a:xfrm>
          <a:prstGeom prst="rect">
            <a:avLst/>
          </a:prstGeom>
          <a:effectLst>
            <a:outerShdw blurRad="254000" dir="5400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625168" y="3348352"/>
            <a:ext cx="272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+mn-ea"/>
              </a:rPr>
              <a:t>MyTon1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.Q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n-ea"/>
              </a:rPr>
              <a:t>MyTon1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.IN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n-ea"/>
              </a:rPr>
              <a:t>MyTon1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.ET</a:t>
            </a:r>
          </a:p>
          <a:p>
            <a:r>
              <a:rPr lang="en-US" altLang="ko-KR" dirty="0">
                <a:solidFill>
                  <a:srgbClr val="00B050"/>
                </a:solidFill>
                <a:latin typeface="+mn-ea"/>
              </a:rPr>
              <a:t>MyTon1</a:t>
            </a:r>
            <a:r>
              <a:rPr lang="en-US" altLang="ko-KR" dirty="0">
                <a:solidFill>
                  <a:srgbClr val="92D050"/>
                </a:solidFill>
                <a:latin typeface="+mn-ea"/>
              </a:rPr>
              <a:t>.PT </a:t>
            </a:r>
            <a:r>
              <a:rPr lang="ko-KR" altLang="en-US" dirty="0">
                <a:latin typeface="+mn-ea"/>
              </a:rPr>
              <a:t>에 값이 할당됨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6648" y="3686908"/>
            <a:ext cx="3010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인스턴스</a:t>
            </a:r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: </a:t>
            </a:r>
            <a:r>
              <a:rPr lang="en-US" altLang="ko-KR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MyTon1</a:t>
            </a:r>
            <a:endParaRPr lang="ko-KR" alt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3434434" y="3333247"/>
            <a:ext cx="1230537" cy="12305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30589" y="4942011"/>
            <a:ext cx="4005253" cy="8309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펑션과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다르게 출력 변수를 할당하지 않아도 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TON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+mn-ea"/>
              </a:rPr>
              <a:t>펑션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블록의 결과가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T1.ET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에 반환되는 것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!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212FC67B-5F46-BF4A-7BD6-A193F55DA1F6}"/>
              </a:ext>
            </a:extLst>
          </p:cNvPr>
          <p:cNvSpPr/>
          <p:nvPr/>
        </p:nvSpPr>
        <p:spPr>
          <a:xfrm rot="16200000">
            <a:off x="8074110" y="3686908"/>
            <a:ext cx="228274" cy="52322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6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변수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60" y="1207480"/>
            <a:ext cx="10668000" cy="4958859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심볼릭</a:t>
            </a:r>
            <a:r>
              <a:rPr lang="ko-KR" altLang="en-US" sz="2800" dirty="0"/>
              <a:t> 변수는 이름을 지정 가능</a:t>
            </a:r>
            <a:endParaRPr lang="en-US" altLang="ko-KR" sz="2800" dirty="0"/>
          </a:p>
          <a:p>
            <a:r>
              <a:rPr lang="ko-KR" altLang="en-US" sz="2800" dirty="0" err="1"/>
              <a:t>심볼릭</a:t>
            </a:r>
            <a:r>
              <a:rPr lang="ko-KR" altLang="en-US" sz="2800" dirty="0"/>
              <a:t> 변수가 접근하게 될 메모리를 지정 가능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0EC4CC-BF15-9725-5478-5C53769B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96" y="2379397"/>
            <a:ext cx="7212022" cy="378694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9FBCBA9-4E63-A805-C589-9AF4D0E481C0}"/>
              </a:ext>
            </a:extLst>
          </p:cNvPr>
          <p:cNvCxnSpPr/>
          <p:nvPr/>
        </p:nvCxnSpPr>
        <p:spPr>
          <a:xfrm>
            <a:off x="3850105" y="4511840"/>
            <a:ext cx="42110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AA8092-9A35-9CAF-CFAF-2E96B897A208}"/>
              </a:ext>
            </a:extLst>
          </p:cNvPr>
          <p:cNvCxnSpPr>
            <a:cxnSpLocks/>
          </p:cNvCxnSpPr>
          <p:nvPr/>
        </p:nvCxnSpPr>
        <p:spPr>
          <a:xfrm>
            <a:off x="3850105" y="3738823"/>
            <a:ext cx="50155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38642D8-3BB7-63CD-EAB0-4250E09AB5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78"/>
          <a:stretch/>
        </p:blipFill>
        <p:spPr>
          <a:xfrm>
            <a:off x="9091245" y="3686909"/>
            <a:ext cx="1365335" cy="8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로컬 변수 응용 </a:t>
            </a:r>
            <a:r>
              <a:rPr lang="en-US" altLang="ko-KR" dirty="0"/>
              <a:t>– Time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0233"/>
            <a:ext cx="10668000" cy="495885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TON</a:t>
            </a:r>
            <a:r>
              <a:rPr lang="ko-KR" altLang="en-US" sz="2800" dirty="0"/>
              <a:t>의 </a:t>
            </a:r>
            <a:r>
              <a:rPr lang="en-US" altLang="ko-KR" sz="2800" dirty="0"/>
              <a:t>PT </a:t>
            </a:r>
            <a:r>
              <a:rPr lang="ko-KR" altLang="en-US" sz="2800" dirty="0"/>
              <a:t>입력과 같은 값은 </a:t>
            </a:r>
            <a:r>
              <a:rPr lang="en-US" altLang="ko-KR" sz="2800" dirty="0"/>
              <a:t>Time </a:t>
            </a:r>
            <a:r>
              <a:rPr lang="ko-KR" altLang="en-US" sz="2800" dirty="0"/>
              <a:t>변수를 사용해야 함</a:t>
            </a:r>
            <a:endParaRPr lang="en-US" altLang="ko-KR" sz="2800" dirty="0"/>
          </a:p>
          <a:p>
            <a:r>
              <a:rPr lang="en-US" altLang="ko-KR" sz="2800" dirty="0"/>
              <a:t>Time</a:t>
            </a:r>
            <a:r>
              <a:rPr lang="ko-KR" altLang="en-US" sz="2800" dirty="0"/>
              <a:t>의 값은 </a:t>
            </a:r>
            <a:r>
              <a:rPr lang="en-US" altLang="ko-KR" sz="2800" b="1" dirty="0"/>
              <a:t>T#</a:t>
            </a:r>
            <a:r>
              <a:rPr lang="en-US" altLang="ko-KR" sz="2800" b="1" dirty="0">
                <a:solidFill>
                  <a:schemeClr val="accent6"/>
                </a:solidFill>
              </a:rPr>
              <a:t>5s121ms</a:t>
            </a:r>
            <a:r>
              <a:rPr lang="en-US" altLang="ko-KR" sz="2800" b="1" dirty="0"/>
              <a:t> </a:t>
            </a:r>
            <a:r>
              <a:rPr lang="ko-KR" altLang="en-US" sz="2800" dirty="0"/>
              <a:t>같이 작성</a:t>
            </a:r>
            <a:r>
              <a:rPr lang="en-US" altLang="ko-KR" sz="2800" dirty="0"/>
              <a:t>(5.121</a:t>
            </a:r>
            <a:r>
              <a:rPr lang="ko-KR" altLang="en-US" sz="2800" dirty="0"/>
              <a:t>초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A15B4D-9EF3-AA35-8147-7D6F5FEE5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09" y="2148289"/>
            <a:ext cx="7581018" cy="398672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03B9A8F-8458-CC20-68C7-8C8089F56D40}"/>
              </a:ext>
            </a:extLst>
          </p:cNvPr>
          <p:cNvCxnSpPr>
            <a:cxnSpLocks/>
          </p:cNvCxnSpPr>
          <p:nvPr/>
        </p:nvCxnSpPr>
        <p:spPr>
          <a:xfrm>
            <a:off x="4043194" y="4186410"/>
            <a:ext cx="374206" cy="1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09BC92-B7D7-DA48-AD6A-BAC22D80F3F6}"/>
              </a:ext>
            </a:extLst>
          </p:cNvPr>
          <p:cNvCxnSpPr>
            <a:cxnSpLocks/>
          </p:cNvCxnSpPr>
          <p:nvPr/>
        </p:nvCxnSpPr>
        <p:spPr>
          <a:xfrm>
            <a:off x="4054211" y="3104919"/>
            <a:ext cx="280655" cy="194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7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1C68A-843A-626C-CFD4-E8E2AF9E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11" y="0"/>
            <a:ext cx="9687006" cy="6858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4800" dirty="0">
                <a:solidFill>
                  <a:srgbClr val="7B7B7B"/>
                </a:solidFill>
              </a:rPr>
              <a:t>TON,</a:t>
            </a:r>
            <a:r>
              <a:rPr lang="ko-KR" altLang="en-US" sz="4800" dirty="0">
                <a:solidFill>
                  <a:srgbClr val="7B7B7B"/>
                </a:solidFill>
              </a:rPr>
              <a:t> </a:t>
            </a:r>
            <a:r>
              <a:rPr lang="en-US" altLang="ko-KR" sz="4800" dirty="0">
                <a:solidFill>
                  <a:srgbClr val="7B7B7B"/>
                </a:solidFill>
              </a:rPr>
              <a:t>TOF</a:t>
            </a:r>
            <a:br>
              <a:rPr lang="en-US" altLang="ko-KR" sz="4800" dirty="0">
                <a:solidFill>
                  <a:srgbClr val="7B7B7B"/>
                </a:solidFill>
              </a:rPr>
            </a:br>
            <a:r>
              <a:rPr lang="en-US" altLang="ko-KR" sz="4800" dirty="0">
                <a:solidFill>
                  <a:srgbClr val="7B7B7B"/>
                </a:solidFill>
              </a:rPr>
              <a:t>      </a:t>
            </a:r>
            <a:r>
              <a:rPr lang="ko-KR" altLang="en-US" sz="4800" dirty="0">
                <a:solidFill>
                  <a:srgbClr val="7B7B7B"/>
                </a:solidFill>
              </a:rPr>
              <a:t>자세히 들여다 보기</a:t>
            </a:r>
          </a:p>
        </p:txBody>
      </p:sp>
    </p:spTree>
    <p:extLst>
      <p:ext uri="{BB962C8B-B14F-4D97-AF65-F5344CB8AC3E}">
        <p14:creationId xmlns:p14="http://schemas.microsoft.com/office/powerpoint/2010/main" val="259694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TON (On delay Timer)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7770" y="1825625"/>
            <a:ext cx="6336030" cy="27014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en-US" altLang="ko-KR" dirty="0"/>
              <a:t>IN: </a:t>
            </a:r>
            <a:r>
              <a:rPr lang="ko-KR" altLang="en-US" dirty="0"/>
              <a:t>타이머 기동 조건</a:t>
            </a:r>
            <a:endParaRPr lang="en-US" altLang="ko-KR" dirty="0"/>
          </a:p>
          <a:p>
            <a:pPr lvl="1"/>
            <a:r>
              <a:rPr lang="en-US" altLang="ko-KR" dirty="0"/>
              <a:t>PT: </a:t>
            </a:r>
            <a:r>
              <a:rPr lang="ko-KR" altLang="en-US" dirty="0"/>
              <a:t>설정 시간</a:t>
            </a:r>
            <a:endParaRPr lang="en-US" altLang="ko-KR" dirty="0"/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en-US" altLang="ko-KR" dirty="0"/>
              <a:t>Q : </a:t>
            </a:r>
            <a:r>
              <a:rPr lang="ko-KR" altLang="en-US" dirty="0"/>
              <a:t>타이머 접점 출력</a:t>
            </a:r>
            <a:endParaRPr lang="en-US" altLang="ko-KR" dirty="0"/>
          </a:p>
          <a:p>
            <a:pPr lvl="1"/>
            <a:r>
              <a:rPr lang="en-US" altLang="ko-KR" dirty="0"/>
              <a:t>ET: </a:t>
            </a:r>
            <a:r>
              <a:rPr lang="ko-KR" altLang="en-US" dirty="0"/>
              <a:t>경과 시간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1690688"/>
            <a:ext cx="3622946" cy="2836385"/>
          </a:xfrm>
          <a:prstGeom prst="rect">
            <a:avLst/>
          </a:prstGeom>
          <a:effectLst>
            <a:outerShdw blurRad="254000" dir="5400000" algn="ctr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009650" y="4662010"/>
            <a:ext cx="9542997" cy="1690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이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이 된 후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경과 시간이 </a:t>
            </a:r>
            <a:r>
              <a:rPr lang="en-US" altLang="ko-KR" sz="2400" dirty="0">
                <a:latin typeface="+mn-ea"/>
              </a:rPr>
              <a:t>ET</a:t>
            </a:r>
            <a:r>
              <a:rPr lang="ko-KR" altLang="en-US" sz="2400" dirty="0">
                <a:latin typeface="+mn-ea"/>
              </a:rPr>
              <a:t>로 출력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(IN 0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 &gt;&gt; 1</a:t>
            </a:r>
            <a:r>
              <a:rPr lang="en-US" altLang="ko-KR" sz="2400" dirty="0">
                <a:latin typeface="+mn-ea"/>
              </a:rPr>
              <a:t>)PT</a:t>
            </a:r>
            <a:r>
              <a:rPr lang="ko-KR" altLang="en-US" sz="2400" dirty="0">
                <a:latin typeface="+mn-ea"/>
              </a:rPr>
              <a:t>에 설정한 시간이 모두 흐르면 </a:t>
            </a: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으로 전달된 값이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로 전달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(IN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1 &gt;&gt; 0) </a:t>
            </a:r>
            <a:r>
              <a:rPr lang="ko-KR" altLang="en-US" sz="2400" dirty="0">
                <a:latin typeface="+mn-ea"/>
              </a:rPr>
              <a:t>설정한 시간과 관계없이 </a:t>
            </a: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이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이 되면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도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이 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227" y="1027906"/>
            <a:ext cx="3078573" cy="937348"/>
          </a:xfrm>
          <a:prstGeom prst="roundRect">
            <a:avLst/>
          </a:prstGeom>
          <a:noFill/>
          <a:ln>
            <a:solidFill>
              <a:srgbClr val="5E49FD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값을 전달할 때만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타이머 기능을 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TON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22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 txBox="1">
            <a:spLocks/>
          </p:cNvSpPr>
          <p:nvPr/>
        </p:nvSpPr>
        <p:spPr>
          <a:xfrm>
            <a:off x="5017770" y="1825625"/>
            <a:ext cx="6336030" cy="217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입력</a:t>
            </a:r>
            <a:r>
              <a:rPr lang="en-US" altLang="ko-KR" dirty="0">
                <a:latin typeface="+mn-ea"/>
                <a:ea typeface="+mn-ea"/>
              </a:rPr>
              <a:t> ·</a:t>
            </a:r>
            <a:r>
              <a:rPr lang="ko-KR" altLang="en-US" dirty="0">
                <a:latin typeface="+mn-ea"/>
                <a:ea typeface="+mn-ea"/>
              </a:rPr>
              <a:t>출력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모두 </a:t>
            </a:r>
            <a:r>
              <a:rPr lang="en-US" altLang="ko-KR" dirty="0">
                <a:latin typeface="+mn-ea"/>
                <a:ea typeface="+mn-ea"/>
              </a:rPr>
              <a:t>TON</a:t>
            </a:r>
            <a:r>
              <a:rPr lang="ko-KR" altLang="en-US" dirty="0">
                <a:latin typeface="+mn-ea"/>
                <a:ea typeface="+mn-ea"/>
              </a:rPr>
              <a:t>과 같아요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TOF (OFF delay Timer)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9650" y="4662010"/>
            <a:ext cx="9542997" cy="1690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이 </a:t>
            </a:r>
            <a:r>
              <a:rPr lang="en-US" altLang="ko-KR" sz="2400" dirty="0">
                <a:latin typeface="+mn-ea"/>
              </a:rPr>
              <a:t>0</a:t>
            </a:r>
            <a:r>
              <a:rPr lang="ko-KR" altLang="en-US" sz="2400" dirty="0">
                <a:latin typeface="+mn-ea"/>
              </a:rPr>
              <a:t>이 된 후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경과 시간이 </a:t>
            </a:r>
            <a:r>
              <a:rPr lang="en-US" altLang="ko-KR" sz="2400" dirty="0">
                <a:latin typeface="+mn-ea"/>
              </a:rPr>
              <a:t>ET</a:t>
            </a:r>
            <a:r>
              <a:rPr lang="ko-KR" altLang="en-US" sz="2400" dirty="0">
                <a:latin typeface="+mn-ea"/>
              </a:rPr>
              <a:t>로 출력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(IN 1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 &gt;&gt; 0</a:t>
            </a:r>
            <a:r>
              <a:rPr lang="en-US" altLang="ko-KR" sz="2400" dirty="0">
                <a:latin typeface="+mn-ea"/>
              </a:rPr>
              <a:t>)PT</a:t>
            </a:r>
            <a:r>
              <a:rPr lang="ko-KR" altLang="en-US" sz="2400" dirty="0">
                <a:latin typeface="+mn-ea"/>
              </a:rPr>
              <a:t>에 설정한 시간이 모두 흐르면 </a:t>
            </a: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으로 전달된 값이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로 전달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(IN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0 &gt;&gt; 1) </a:t>
            </a:r>
            <a:r>
              <a:rPr lang="ko-KR" altLang="en-US" sz="2400" dirty="0">
                <a:latin typeface="+mn-ea"/>
              </a:rPr>
              <a:t>설정한 시간과 관계없이 </a:t>
            </a:r>
            <a:r>
              <a:rPr lang="en-US" altLang="ko-KR" sz="2400" dirty="0">
                <a:latin typeface="+mn-ea"/>
              </a:rPr>
              <a:t>IN</a:t>
            </a:r>
            <a:r>
              <a:rPr lang="ko-KR" altLang="en-US" sz="2400" dirty="0">
                <a:latin typeface="+mn-ea"/>
              </a:rPr>
              <a:t>이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이 되면 </a:t>
            </a:r>
            <a:r>
              <a:rPr lang="en-US" altLang="ko-KR" sz="2400" dirty="0">
                <a:latin typeface="+mn-ea"/>
              </a:rPr>
              <a:t>Q</a:t>
            </a:r>
            <a:r>
              <a:rPr lang="ko-KR" altLang="en-US" sz="2400" dirty="0">
                <a:latin typeface="+mn-ea"/>
              </a:rPr>
              <a:t>도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이 됨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275227" y="1027906"/>
            <a:ext cx="3078573" cy="937348"/>
          </a:xfrm>
          <a:prstGeom prst="roundRect">
            <a:avLst/>
          </a:prstGeom>
          <a:noFill/>
          <a:ln>
            <a:solidFill>
              <a:srgbClr val="5E49FD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0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값을 전달할 때만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타이머 기능을 하는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TOF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" y="1684638"/>
            <a:ext cx="3622946" cy="2663225"/>
          </a:xfrm>
          <a:prstGeom prst="rect">
            <a:avLst/>
          </a:prstGeom>
          <a:effectLst>
            <a:outerShdw blurRad="254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07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</a:t>
            </a:r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로컬 변수를 사용하여 </a:t>
            </a:r>
            <a:r>
              <a:rPr lang="en-US" altLang="ko-KR"/>
              <a:t>TON, TOF </a:t>
            </a:r>
            <a:r>
              <a:rPr lang="ko-KR" altLang="en-US"/>
              <a:t>사용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0233"/>
            <a:ext cx="10668000" cy="4958859"/>
          </a:xfrm>
        </p:spPr>
        <p:txBody>
          <a:bodyPr>
            <a:normAutofit/>
          </a:bodyPr>
          <a:lstStyle/>
          <a:p>
            <a:r>
              <a:rPr lang="en-US" altLang="ko-KR" sz="2800"/>
              <a:t>TON, TOF</a:t>
            </a:r>
            <a:r>
              <a:rPr lang="ko-KR" altLang="en-US" sz="2800"/>
              <a:t>를 사용하여 아래와 같이 작성해보기</a:t>
            </a:r>
            <a:endParaRPr lang="ko-KR" altLang="en-US" sz="2800" dirty="0"/>
          </a:p>
        </p:txBody>
      </p:sp>
      <p:pic>
        <p:nvPicPr>
          <p:cNvPr id="4" name="내용 개체 틀 10">
            <a:extLst>
              <a:ext uri="{FF2B5EF4-FFF2-40B4-BE49-F238E27FC236}">
                <a16:creationId xmlns:a16="http://schemas.microsoft.com/office/drawing/2014/main" id="{FD7CFC67-E968-7D8F-08B6-68C1B1083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"/>
          <a:stretch/>
        </p:blipFill>
        <p:spPr>
          <a:xfrm>
            <a:off x="2405549" y="1722894"/>
            <a:ext cx="6565654" cy="44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5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01127"/>
            <a:ext cx="9144000" cy="1116107"/>
          </a:xfrm>
        </p:spPr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PLC </a:t>
            </a:r>
            <a:r>
              <a:rPr lang="ko-KR" altLang="en-US" dirty="0" err="1">
                <a:solidFill>
                  <a:srgbClr val="00B050"/>
                </a:solidFill>
              </a:rPr>
              <a:t>래더</a:t>
            </a:r>
            <a:r>
              <a:rPr lang="ko-KR" altLang="en-US" dirty="0">
                <a:solidFill>
                  <a:srgbClr val="00B050"/>
                </a:solidFill>
              </a:rPr>
              <a:t> 프로그래밍 심화</a:t>
            </a:r>
          </a:p>
        </p:txBody>
      </p:sp>
    </p:spTree>
    <p:extLst>
      <p:ext uri="{BB962C8B-B14F-4D97-AF65-F5344CB8AC3E}">
        <p14:creationId xmlns:p14="http://schemas.microsoft.com/office/powerpoint/2010/main" val="361070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블록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TP (Pulse Timer)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0233"/>
            <a:ext cx="10668000" cy="4958859"/>
          </a:xfrm>
        </p:spPr>
        <p:txBody>
          <a:bodyPr>
            <a:normAutofit/>
          </a:bodyPr>
          <a:lstStyle/>
          <a:p>
            <a:r>
              <a:rPr lang="ko-KR" altLang="en-US" sz="2800"/>
              <a:t>입출력 요소는 </a:t>
            </a:r>
            <a:r>
              <a:rPr lang="en-US" altLang="ko-KR" sz="2800"/>
              <a:t>TON</a:t>
            </a:r>
            <a:r>
              <a:rPr lang="ko-KR" altLang="en-US" sz="2800"/>
              <a:t>과 같음</a:t>
            </a:r>
            <a:endParaRPr lang="en-US" altLang="ko-KR" sz="2800"/>
          </a:p>
          <a:p>
            <a:r>
              <a:rPr lang="en-US" altLang="ko-KR" sz="2800" b="1">
                <a:solidFill>
                  <a:schemeClr val="accent6"/>
                </a:solidFill>
              </a:rPr>
              <a:t>PT</a:t>
            </a:r>
            <a:r>
              <a:rPr lang="ko-KR" altLang="en-US" sz="2800" b="1">
                <a:solidFill>
                  <a:schemeClr val="accent6"/>
                </a:solidFill>
              </a:rPr>
              <a:t>로 설정한 시간 만큼만 </a:t>
            </a:r>
            <a:r>
              <a:rPr lang="en-US" altLang="ko-KR" sz="2800" b="1">
                <a:solidFill>
                  <a:schemeClr val="accent6"/>
                </a:solidFill>
              </a:rPr>
              <a:t>IN</a:t>
            </a:r>
            <a:r>
              <a:rPr lang="ko-KR" altLang="en-US" sz="2800" b="1">
                <a:solidFill>
                  <a:schemeClr val="accent6"/>
                </a:solidFill>
              </a:rPr>
              <a:t>의 값을 </a:t>
            </a:r>
            <a:r>
              <a:rPr lang="en-US" altLang="ko-KR" sz="2800" b="1">
                <a:solidFill>
                  <a:schemeClr val="accent6"/>
                </a:solidFill>
              </a:rPr>
              <a:t>Q</a:t>
            </a:r>
            <a:r>
              <a:rPr lang="ko-KR" altLang="en-US" sz="2800" b="1">
                <a:solidFill>
                  <a:schemeClr val="accent6"/>
                </a:solidFill>
              </a:rPr>
              <a:t>로 전달</a:t>
            </a:r>
            <a:endParaRPr lang="en-US" altLang="ko-KR" sz="2800" b="1">
              <a:solidFill>
                <a:schemeClr val="accent6"/>
              </a:solidFill>
            </a:endParaRPr>
          </a:p>
          <a:p>
            <a:r>
              <a:rPr lang="en-US" altLang="ko-KR" sz="2800"/>
              <a:t>PT</a:t>
            </a:r>
            <a:r>
              <a:rPr lang="ko-KR" altLang="en-US" sz="2800"/>
              <a:t>에서 설정한 시간이 지나면 </a:t>
            </a:r>
            <a:r>
              <a:rPr lang="en-US" altLang="ko-KR" sz="2800"/>
              <a:t>IN</a:t>
            </a:r>
            <a:r>
              <a:rPr lang="ko-KR" altLang="en-US" sz="2800"/>
              <a:t>이 </a:t>
            </a:r>
            <a:r>
              <a:rPr lang="en-US" altLang="ko-KR" sz="2800"/>
              <a:t>ON </a:t>
            </a:r>
            <a:r>
              <a:rPr lang="ko-KR" altLang="en-US" sz="2800"/>
              <a:t>이더라도 </a:t>
            </a:r>
            <a:r>
              <a:rPr lang="en-US" altLang="ko-KR" sz="2800"/>
              <a:t>Q</a:t>
            </a:r>
            <a:r>
              <a:rPr lang="ko-KR" altLang="en-US" sz="2800"/>
              <a:t>는 </a:t>
            </a:r>
            <a:r>
              <a:rPr lang="en-US" altLang="ko-KR" sz="2800"/>
              <a:t>OFF</a:t>
            </a:r>
            <a:r>
              <a:rPr lang="ko-KR" altLang="en-US" sz="2800"/>
              <a:t>가 됨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33CB81-0492-C092-2F27-F8284827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56" y="3025653"/>
            <a:ext cx="4176880" cy="2877407"/>
          </a:xfrm>
          <a:prstGeom prst="rect">
            <a:avLst/>
          </a:prstGeom>
        </p:spPr>
      </p:pic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39C2EA1F-ECA1-88CF-B82C-DF8C3982EC7E}"/>
              </a:ext>
            </a:extLst>
          </p:cNvPr>
          <p:cNvSpPr/>
          <p:nvPr/>
        </p:nvSpPr>
        <p:spPr>
          <a:xfrm>
            <a:off x="7956667" y="641559"/>
            <a:ext cx="3078573" cy="937348"/>
          </a:xfrm>
          <a:prstGeom prst="roundRect">
            <a:avLst/>
          </a:prstGeom>
          <a:noFill/>
          <a:ln>
            <a:solidFill>
              <a:srgbClr val="5E49FD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값을 전달할 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설정한 시간만큼만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전달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163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D9480-62B5-3737-5A12-975ACF32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연습</a:t>
            </a:r>
            <a:r>
              <a:rPr lang="en-US" altLang="ko-KR" dirty="0"/>
              <a:t>4. TP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인스턴스 내부 변수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84558AA3-0A11-B962-8270-DE74A1AC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28135"/>
            <a:ext cx="10199335" cy="3482235"/>
          </a:xfrm>
        </p:spPr>
      </p:pic>
    </p:spTree>
    <p:extLst>
      <p:ext uri="{BB962C8B-B14F-4D97-AF65-F5344CB8AC3E}">
        <p14:creationId xmlns:p14="http://schemas.microsoft.com/office/powerpoint/2010/main" val="75860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1. </a:t>
            </a:r>
            <a:r>
              <a:rPr lang="ko-KR" altLang="en-US" dirty="0">
                <a:solidFill>
                  <a:schemeClr val="accent3"/>
                </a:solidFill>
              </a:rPr>
              <a:t>자동 물내림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0233"/>
            <a:ext cx="10668000" cy="49588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사용자가 변기에 앉으면 </a:t>
            </a:r>
            <a:r>
              <a:rPr lang="en-US" altLang="ko-KR" sz="2800" dirty="0"/>
              <a:t>1</a:t>
            </a:r>
            <a:r>
              <a:rPr lang="ko-KR" altLang="en-US" sz="2800" dirty="0"/>
              <a:t>초 후</a:t>
            </a:r>
            <a:r>
              <a:rPr lang="en-US" altLang="ko-KR" sz="2800" dirty="0"/>
              <a:t>, 2</a:t>
            </a:r>
            <a:r>
              <a:rPr lang="ko-KR" altLang="en-US" sz="2800" dirty="0"/>
              <a:t>초간 물이 나오고 </a:t>
            </a:r>
            <a:endParaRPr lang="en-US" altLang="ko-KR" sz="2800" dirty="0"/>
          </a:p>
          <a:p>
            <a:r>
              <a:rPr lang="ko-KR" altLang="en-US" sz="2800" dirty="0"/>
              <a:t>이탈 후 즉시 </a:t>
            </a:r>
            <a:r>
              <a:rPr lang="en-US" altLang="ko-KR" sz="2800" dirty="0"/>
              <a:t>3</a:t>
            </a:r>
            <a:r>
              <a:rPr lang="ko-KR" altLang="en-US" sz="2800" dirty="0"/>
              <a:t>초간 물이 공급</a:t>
            </a:r>
            <a:endParaRPr lang="en-US" altLang="ko-KR" sz="2800" dirty="0"/>
          </a:p>
        </p:txBody>
      </p:sp>
      <p:pic>
        <p:nvPicPr>
          <p:cNvPr id="1028" name="Picture 4" descr="PC-7020/대림바스/바스플랜/원피스형양변기/대림양변기/화장실변기/욕실변기/PC7020 - Bath N more">
            <a:extLst>
              <a:ext uri="{FF2B5EF4-FFF2-40B4-BE49-F238E27FC236}">
                <a16:creationId xmlns:a16="http://schemas.microsoft.com/office/drawing/2014/main" id="{135C4778-40BE-4152-14EB-5FDE6F3A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04" y="1931780"/>
            <a:ext cx="3900896" cy="39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8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9A3DE-860D-C37E-D619-F02EB7FF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블록 </a:t>
            </a:r>
            <a:r>
              <a:rPr lang="en-US" altLang="ko-KR" dirty="0"/>
              <a:t>- CTU,</a:t>
            </a:r>
            <a:r>
              <a:rPr lang="ko-KR" altLang="en-US" dirty="0"/>
              <a:t> </a:t>
            </a:r>
            <a:r>
              <a:rPr lang="en-US" altLang="ko-KR" dirty="0"/>
              <a:t>CTD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F5E62-90C7-051D-504A-EB0A0899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/>
                </a:solidFill>
              </a:rPr>
              <a:t>CTU</a:t>
            </a:r>
            <a:r>
              <a:rPr lang="en-US" altLang="ko-KR" dirty="0"/>
              <a:t>: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변할 경우 </a:t>
            </a:r>
            <a:r>
              <a:rPr lang="en-US" altLang="ko-KR" dirty="0"/>
              <a:t>CV</a:t>
            </a:r>
            <a:r>
              <a:rPr lang="ko-KR" altLang="en-US" dirty="0"/>
              <a:t>값 </a:t>
            </a:r>
            <a:r>
              <a:rPr lang="en-US" altLang="ko-KR" dirty="0"/>
              <a:t>1 </a:t>
            </a:r>
            <a:r>
              <a:rPr lang="ko-KR" altLang="en-US" dirty="0"/>
              <a:t>증가</a:t>
            </a:r>
            <a:endParaRPr lang="en-US" altLang="ko-KR" dirty="0"/>
          </a:p>
          <a:p>
            <a:r>
              <a:rPr lang="en-US" altLang="ko-KR" b="1" dirty="0">
                <a:solidFill>
                  <a:schemeClr val="accent5"/>
                </a:solidFill>
              </a:rPr>
              <a:t>CTD</a:t>
            </a:r>
            <a:r>
              <a:rPr lang="en-US" altLang="ko-KR" dirty="0"/>
              <a:t>: </a:t>
            </a:r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로 변할 경우 </a:t>
            </a:r>
            <a:r>
              <a:rPr lang="en-US" altLang="ko-KR" dirty="0"/>
              <a:t>CV</a:t>
            </a:r>
            <a:r>
              <a:rPr lang="ko-KR" altLang="en-US" dirty="0"/>
              <a:t>값 </a:t>
            </a:r>
            <a:r>
              <a:rPr lang="en-US" altLang="ko-KR" dirty="0"/>
              <a:t>1 </a:t>
            </a:r>
            <a:r>
              <a:rPr lang="ko-KR" altLang="en-US" dirty="0"/>
              <a:t>감소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9CEC9-21DD-01FB-66DF-E8980F3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79" y="3088233"/>
            <a:ext cx="2903351" cy="2844894"/>
          </a:xfrm>
          <a:prstGeom prst="rect">
            <a:avLst/>
          </a:prstGeom>
          <a:effectLst>
            <a:outerShdw blurRad="254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62EE4A-13A7-32FC-D657-472C40D2E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822" y="3096562"/>
            <a:ext cx="2836565" cy="2836565"/>
          </a:xfrm>
          <a:prstGeom prst="rect">
            <a:avLst/>
          </a:prstGeom>
          <a:effectLst>
            <a:outerShdw blurRad="254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4361C-954B-ED9D-1DF1-0F922A9A58F0}"/>
              </a:ext>
            </a:extLst>
          </p:cNvPr>
          <p:cNvSpPr txBox="1"/>
          <p:nvPr/>
        </p:nvSpPr>
        <p:spPr>
          <a:xfrm>
            <a:off x="2931850" y="5049628"/>
            <a:ext cx="19431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PV &gt; CV </a:t>
            </a:r>
            <a:r>
              <a:rPr lang="ko-KR" altLang="en-US" b="1">
                <a:solidFill>
                  <a:schemeClr val="accent2"/>
                </a:solidFill>
              </a:rPr>
              <a:t>면 </a:t>
            </a:r>
            <a:r>
              <a:rPr lang="en-US" altLang="ko-KR" b="1">
                <a:solidFill>
                  <a:schemeClr val="accent2"/>
                </a:solidFill>
              </a:rPr>
              <a:t>Q = 1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C67B-F0C9-88B3-9902-E82EAE244CD3}"/>
              </a:ext>
            </a:extLst>
          </p:cNvPr>
          <p:cNvSpPr txBox="1"/>
          <p:nvPr/>
        </p:nvSpPr>
        <p:spPr>
          <a:xfrm>
            <a:off x="7815046" y="5023502"/>
            <a:ext cx="14189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PV = </a:t>
            </a:r>
            <a:r>
              <a:rPr lang="ko-KR" altLang="en-US" b="1">
                <a:solidFill>
                  <a:schemeClr val="accent2"/>
                </a:solidFill>
              </a:rPr>
              <a:t>시작 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4D14F-1F15-E260-1969-67AE244F5CE7}"/>
              </a:ext>
            </a:extLst>
          </p:cNvPr>
          <p:cNvSpPr txBox="1"/>
          <p:nvPr/>
        </p:nvSpPr>
        <p:spPr>
          <a:xfrm>
            <a:off x="8699505" y="4380627"/>
            <a:ext cx="18710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CV &lt; 0 </a:t>
            </a:r>
            <a:r>
              <a:rPr lang="ko-KR" altLang="en-US" b="1">
                <a:solidFill>
                  <a:schemeClr val="accent2"/>
                </a:solidFill>
              </a:rPr>
              <a:t>이면 </a:t>
            </a:r>
            <a:r>
              <a:rPr lang="en-US" altLang="ko-KR" b="1">
                <a:solidFill>
                  <a:schemeClr val="accent2"/>
                </a:solidFill>
              </a:rPr>
              <a:t>Q=1</a:t>
            </a:r>
            <a:endParaRPr lang="ko-KR" altLang="en-US" b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ABC71-E3AF-CB7E-F7B0-6C328CDAA30B}"/>
              </a:ext>
            </a:extLst>
          </p:cNvPr>
          <p:cNvSpPr txBox="1"/>
          <p:nvPr/>
        </p:nvSpPr>
        <p:spPr>
          <a:xfrm>
            <a:off x="2863040" y="4295543"/>
            <a:ext cx="18437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2"/>
                </a:solidFill>
              </a:rPr>
              <a:t>R=1</a:t>
            </a:r>
            <a:r>
              <a:rPr lang="ko-KR" altLang="en-US" b="1">
                <a:solidFill>
                  <a:schemeClr val="accent2"/>
                </a:solidFill>
              </a:rPr>
              <a:t> 이면 </a:t>
            </a:r>
            <a:r>
              <a:rPr lang="en-US" altLang="ko-KR" b="1">
                <a:solidFill>
                  <a:schemeClr val="accent2"/>
                </a:solidFill>
              </a:rPr>
              <a:t>CV = 0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89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2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스위치의 값에 따라서</a:t>
            </a:r>
            <a:endParaRPr lang="en-US" altLang="ko-KR" dirty="0"/>
          </a:p>
          <a:p>
            <a:pPr lvl="1"/>
            <a:r>
              <a:rPr lang="ko-KR" altLang="en-US" dirty="0"/>
              <a:t>입력한 시간만큼 기다렸다가 켜짐</a:t>
            </a:r>
            <a:endParaRPr lang="en-US" altLang="ko-KR" dirty="0"/>
          </a:p>
          <a:p>
            <a:pPr lvl="1"/>
            <a:r>
              <a:rPr lang="ko-KR" altLang="en-US" dirty="0"/>
              <a:t>또 해당 시간만큼 기다렸다가 꺼짐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을 만족하는 램프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초를 입력한 후</a:t>
            </a:r>
            <a:r>
              <a:rPr lang="en-US" altLang="ko-KR" dirty="0"/>
              <a:t>,</a:t>
            </a:r>
            <a:r>
              <a:rPr lang="ko-KR" altLang="en-US" dirty="0"/>
              <a:t> 스위치를 켜면 </a:t>
            </a:r>
            <a:r>
              <a:rPr lang="en-US" altLang="ko-KR" dirty="0"/>
              <a:t>5</a:t>
            </a:r>
            <a:r>
              <a:rPr lang="ko-KR" altLang="en-US" dirty="0"/>
              <a:t>초 이따 램프가 켜지고 다시 스위치를 </a:t>
            </a:r>
            <a:r>
              <a:rPr lang="en-US" altLang="ko-KR" dirty="0"/>
              <a:t>Off</a:t>
            </a:r>
            <a:r>
              <a:rPr lang="ko-KR" altLang="en-US" dirty="0"/>
              <a:t>시키면 </a:t>
            </a:r>
            <a:r>
              <a:rPr lang="en-US" altLang="ko-KR" dirty="0"/>
              <a:t>5</a:t>
            </a:r>
            <a:r>
              <a:rPr lang="ko-KR" altLang="en-US" dirty="0"/>
              <a:t>초가 지나고 나서 램프가 꺼지는 래더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스위치와 램프는 하나씩 입니다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9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96D4-BF2C-84FD-AD72-7E211C251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2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E51FD4-C654-1FB7-7573-CE4D94D6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6935" y="3217028"/>
            <a:ext cx="7398130" cy="1568531"/>
          </a:xfrm>
        </p:spPr>
      </p:pic>
    </p:spTree>
    <p:extLst>
      <p:ext uri="{BB962C8B-B14F-4D97-AF65-F5344CB8AC3E}">
        <p14:creationId xmlns:p14="http://schemas.microsoft.com/office/powerpoint/2010/main" val="2077428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자동 물내림 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10233"/>
            <a:ext cx="10668000" cy="49588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사용자가 변기에 앉으면 </a:t>
            </a:r>
            <a:r>
              <a:rPr lang="en-US" altLang="ko-KR" sz="2800" dirty="0"/>
              <a:t>1</a:t>
            </a:r>
            <a:r>
              <a:rPr lang="ko-KR" altLang="en-US" sz="2800" dirty="0"/>
              <a:t>초 후</a:t>
            </a:r>
            <a:r>
              <a:rPr lang="en-US" altLang="ko-KR" sz="2800" dirty="0"/>
              <a:t>, 2</a:t>
            </a:r>
            <a:r>
              <a:rPr lang="ko-KR" altLang="en-US" sz="2800" dirty="0"/>
              <a:t>초간 물이 나오고 </a:t>
            </a:r>
            <a:endParaRPr lang="en-US" altLang="ko-KR" sz="2800" dirty="0"/>
          </a:p>
          <a:p>
            <a:r>
              <a:rPr lang="ko-KR" altLang="en-US" sz="2800" dirty="0"/>
              <a:t>이탈 후 즉시 </a:t>
            </a:r>
            <a:r>
              <a:rPr lang="en-US" altLang="ko-KR" sz="2800" dirty="0"/>
              <a:t>3</a:t>
            </a:r>
            <a:r>
              <a:rPr lang="ko-KR" altLang="en-US" sz="2800" dirty="0"/>
              <a:t>초간 물이 공급</a:t>
            </a:r>
            <a:endParaRPr lang="en-US" altLang="ko-KR" sz="2800" dirty="0"/>
          </a:p>
          <a:p>
            <a:r>
              <a:rPr lang="ko-KR" altLang="en-US" sz="2800" dirty="0">
                <a:solidFill>
                  <a:srgbClr val="FF0000"/>
                </a:solidFill>
              </a:rPr>
              <a:t>사용자가 </a:t>
            </a:r>
            <a:r>
              <a:rPr lang="en-US" altLang="ko-KR" sz="2800" dirty="0">
                <a:solidFill>
                  <a:srgbClr val="FF0000"/>
                </a:solidFill>
              </a:rPr>
              <a:t>3</a:t>
            </a:r>
            <a:r>
              <a:rPr lang="ko-KR" altLang="en-US" sz="2800" dirty="0">
                <a:solidFill>
                  <a:srgbClr val="FF0000"/>
                </a:solidFill>
              </a:rPr>
              <a:t>번 이용 할 때마다 </a:t>
            </a:r>
            <a:r>
              <a:rPr lang="en-US" altLang="ko-KR" sz="2800" dirty="0">
                <a:solidFill>
                  <a:srgbClr val="FF0000"/>
                </a:solidFill>
              </a:rPr>
              <a:t>5</a:t>
            </a:r>
            <a:r>
              <a:rPr lang="ko-KR" altLang="en-US" sz="2800" dirty="0">
                <a:solidFill>
                  <a:srgbClr val="FF0000"/>
                </a:solidFill>
              </a:rPr>
              <a:t>초간 물 공급</a:t>
            </a:r>
            <a:endParaRPr lang="en-US" altLang="ko-KR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sz="2800" dirty="0"/>
              <a:t>청</a:t>
            </a:r>
            <a:r>
              <a:rPr lang="en-US" altLang="ko-KR" sz="2800" dirty="0"/>
              <a:t>~</a:t>
            </a:r>
            <a:r>
              <a:rPr lang="ko-KR" altLang="en-US" sz="2800" dirty="0"/>
              <a:t>결</a:t>
            </a:r>
            <a:r>
              <a:rPr lang="en-US" altLang="ko-KR" sz="2800" dirty="0"/>
              <a:t>~!</a:t>
            </a:r>
            <a:endParaRPr lang="ko-KR" altLang="en-US" sz="2800" dirty="0"/>
          </a:p>
        </p:txBody>
      </p:sp>
      <p:pic>
        <p:nvPicPr>
          <p:cNvPr id="1028" name="Picture 4" descr="PC-7020/대림바스/바스플랜/원피스형양변기/대림양변기/화장실변기/욕실변기/PC7020 - Bath N more">
            <a:extLst>
              <a:ext uri="{FF2B5EF4-FFF2-40B4-BE49-F238E27FC236}">
                <a16:creationId xmlns:a16="http://schemas.microsoft.com/office/drawing/2014/main" id="{135C4778-40BE-4152-14EB-5FDE6F3A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104" y="1931780"/>
            <a:ext cx="3900896" cy="390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529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3. </a:t>
            </a:r>
            <a:r>
              <a:rPr lang="ko-KR" altLang="en-US" dirty="0">
                <a:solidFill>
                  <a:schemeClr val="accent3"/>
                </a:solidFill>
              </a:rPr>
              <a:t>자동 물내림 심화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E04AA81-3CD4-94BD-5335-6ADDA534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531" y="1158133"/>
            <a:ext cx="8146557" cy="4987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32101-9393-C1ED-EC7C-C476CFB4805C}"/>
              </a:ext>
            </a:extLst>
          </p:cNvPr>
          <p:cNvSpPr txBox="1"/>
          <p:nvPr/>
        </p:nvSpPr>
        <p:spPr>
          <a:xfrm>
            <a:off x="4307563" y="5330535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T2. </a:t>
            </a:r>
            <a:r>
              <a:rPr lang="ko-KR" altLang="en-US"/>
              <a:t>까지만 입력하면 </a:t>
            </a:r>
            <a:r>
              <a:rPr lang="en-US" altLang="ko-KR"/>
              <a:t>TP </a:t>
            </a:r>
            <a:r>
              <a:rPr lang="ko-KR" altLang="en-US"/>
              <a:t>인스턴스의 요소 접근 가능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28A117-6BAD-511B-4F39-6D63CFCFF075}"/>
              </a:ext>
            </a:extLst>
          </p:cNvPr>
          <p:cNvCxnSpPr>
            <a:endCxn id="6" idx="1"/>
          </p:cNvCxnSpPr>
          <p:nvPr/>
        </p:nvCxnSpPr>
        <p:spPr>
          <a:xfrm>
            <a:off x="3383280" y="4909817"/>
            <a:ext cx="924283" cy="6053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61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A8A8-CFC7-52F7-CDB9-2F2065B8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569" y="2507243"/>
            <a:ext cx="8768862" cy="184351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accent1">
                    <a:lumMod val="75000"/>
                  </a:schemeClr>
                </a:solidFill>
              </a:rPr>
              <a:t>사용자 정의</a:t>
            </a:r>
            <a:br>
              <a:rPr lang="en-US" altLang="ko-KR" sz="5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5400" dirty="0" err="1">
                <a:solidFill>
                  <a:schemeClr val="accent1">
                    <a:lumMod val="75000"/>
                  </a:schemeClr>
                </a:solidFill>
              </a:rPr>
              <a:t>펑션</a:t>
            </a:r>
            <a:r>
              <a:rPr lang="en-US" altLang="ko-KR" sz="54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5400" dirty="0" err="1">
                <a:solidFill>
                  <a:schemeClr val="accent1">
                    <a:lumMod val="75000"/>
                  </a:schemeClr>
                </a:solidFill>
              </a:rPr>
              <a:t>펑션블록</a:t>
            </a:r>
            <a:endParaRPr lang="ko-KR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63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사용자가 직접 내용을 정의할 수 있는 펑션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A903EE-3252-F80A-E45F-E46DDACE6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74" y="2019801"/>
            <a:ext cx="3301417" cy="38135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B6B6D7C-1986-2AAA-2A52-812140F4CA8B}"/>
              </a:ext>
            </a:extLst>
          </p:cNvPr>
          <p:cNvSpPr/>
          <p:nvPr/>
        </p:nvSpPr>
        <p:spPr>
          <a:xfrm>
            <a:off x="1463006" y="4748270"/>
            <a:ext cx="1674565" cy="2974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B6CE23-A0B3-07AB-50DF-CBA5094F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78" y="2383844"/>
            <a:ext cx="6679548" cy="34494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19EBC4-C501-DBE4-0936-397998886E70}"/>
              </a:ext>
            </a:extLst>
          </p:cNvPr>
          <p:cNvSpPr/>
          <p:nvPr/>
        </p:nvSpPr>
        <p:spPr>
          <a:xfrm>
            <a:off x="9351484" y="3798984"/>
            <a:ext cx="1588266" cy="54166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65B0-F12F-5FBE-6665-D69B0F2A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 err="1"/>
              <a:t>펑션</a:t>
            </a:r>
            <a:r>
              <a:rPr lang="ko-KR" altLang="en-US" dirty="0"/>
              <a:t> 블록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3FAC8A1-23C3-D27C-5D66-BD8767EDE4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24595"/>
              </p:ext>
            </p:extLst>
          </p:nvPr>
        </p:nvGraphicFramePr>
        <p:xfrm>
          <a:off x="838200" y="1208087"/>
          <a:ext cx="10515597" cy="44302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45733">
                  <a:extLst>
                    <a:ext uri="{9D8B030D-6E8A-4147-A177-3AD203B41FA5}">
                      <a16:colId xmlns:a16="http://schemas.microsoft.com/office/drawing/2014/main" val="3363387219"/>
                    </a:ext>
                  </a:extLst>
                </a:gridCol>
                <a:gridCol w="4131734">
                  <a:extLst>
                    <a:ext uri="{9D8B030D-6E8A-4147-A177-3AD203B41FA5}">
                      <a16:colId xmlns:a16="http://schemas.microsoft.com/office/drawing/2014/main" val="2447755774"/>
                    </a:ext>
                  </a:extLst>
                </a:gridCol>
                <a:gridCol w="4538130">
                  <a:extLst>
                    <a:ext uri="{9D8B030D-6E8A-4147-A177-3AD203B41FA5}">
                      <a16:colId xmlns:a16="http://schemas.microsoft.com/office/drawing/2014/main" val="4102665155"/>
                    </a:ext>
                  </a:extLst>
                </a:gridCol>
              </a:tblGrid>
              <a:tr h="56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Function Block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891029"/>
                  </a:ext>
                </a:extLst>
              </a:tr>
              <a:tr h="3833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입력의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이상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최대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2675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출력의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30182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스캔에 결과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여서 스캔 누계 결과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62187"/>
                  </a:ext>
                </a:extLst>
              </a:tr>
              <a:tr h="78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출력 데이터를 모두 반드시 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 데이터는 반드시 지정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출력 데이터는 생략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3566102"/>
                  </a:ext>
                </a:extLst>
              </a:tr>
              <a:tr h="187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19676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F1E1F24-65C8-9B1C-804F-98C97E249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27" r="68833" b="7974"/>
          <a:stretch/>
        </p:blipFill>
        <p:spPr>
          <a:xfrm>
            <a:off x="3456622" y="3815292"/>
            <a:ext cx="1497345" cy="15854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C52681-2D2C-9A70-D246-06A4CDE00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60" t="12547" r="773" b="12856"/>
          <a:stretch/>
        </p:blipFill>
        <p:spPr>
          <a:xfrm>
            <a:off x="8342572" y="3815291"/>
            <a:ext cx="1497345" cy="158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1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데이터 타입</a:t>
            </a:r>
            <a:r>
              <a:rPr lang="en-US" altLang="ko-KR"/>
              <a:t>, </a:t>
            </a:r>
            <a:r>
              <a:rPr lang="ko-KR" altLang="en-US"/>
              <a:t>리턴 타입 정의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5B2FC-C114-9D15-E445-13ADC275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1" y="2613456"/>
            <a:ext cx="5762625" cy="1838325"/>
          </a:xfrm>
          <a:prstGeom prst="rect">
            <a:avLst/>
          </a:prstGeom>
          <a:effectLst>
            <a:outerShdw blurRad="254000" dir="2700000" algn="tl" rotWithShape="0">
              <a:schemeClr val="bg1">
                <a:lumMod val="65000"/>
                <a:alpha val="40000"/>
              </a:scheme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E3BD83-E2D4-8FDF-B01C-00D8C181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34" y="2034171"/>
            <a:ext cx="2990908" cy="3990309"/>
          </a:xfrm>
          <a:prstGeom prst="rect">
            <a:avLst/>
          </a:prstGeom>
        </p:spPr>
      </p:pic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168BA20B-D1C0-826B-81D9-FA699F3F444B}"/>
              </a:ext>
            </a:extLst>
          </p:cNvPr>
          <p:cNvSpPr/>
          <p:nvPr/>
        </p:nvSpPr>
        <p:spPr>
          <a:xfrm>
            <a:off x="2443781" y="3770156"/>
            <a:ext cx="1544325" cy="31710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FA7E97-E5EF-BD94-8B88-EA35188866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96566">
            <a:off x="3958963" y="3136162"/>
            <a:ext cx="1101495" cy="1101495"/>
          </a:xfrm>
          <a:prstGeom prst="rect">
            <a:avLst/>
          </a:prstGeom>
        </p:spPr>
      </p:pic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51027BE9-45CC-7069-8F28-3A1F8B9C1FB8}"/>
              </a:ext>
            </a:extLst>
          </p:cNvPr>
          <p:cNvSpPr/>
          <p:nvPr/>
        </p:nvSpPr>
        <p:spPr>
          <a:xfrm>
            <a:off x="8980342" y="3086908"/>
            <a:ext cx="1645200" cy="27836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6E53E-D8B4-EDB9-E868-7D2E8951B2A7}"/>
              </a:ext>
            </a:extLst>
          </p:cNvPr>
          <p:cNvSpPr txBox="1"/>
          <p:nvPr/>
        </p:nvSpPr>
        <p:spPr>
          <a:xfrm>
            <a:off x="5837361" y="2055545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제작하려는 기능별로 자유롭게 선택 가능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6A3A5D-D895-2F24-5455-A61D442423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65"/>
          <a:stretch/>
        </p:blipFill>
        <p:spPr>
          <a:xfrm>
            <a:off x="5086562" y="4760363"/>
            <a:ext cx="2658994" cy="13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1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60AFB-7069-DA0C-AF97-CDD9F9655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71" y="1824419"/>
            <a:ext cx="9337057" cy="42279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펑션에서</a:t>
            </a:r>
            <a:r>
              <a:rPr lang="ko-KR" altLang="en-US" dirty="0"/>
              <a:t> 사용할 입력</a:t>
            </a:r>
            <a:r>
              <a:rPr lang="en-US" altLang="ko-KR" dirty="0"/>
              <a:t>, </a:t>
            </a:r>
            <a:r>
              <a:rPr lang="ko-KR" altLang="en-US" dirty="0"/>
              <a:t>출력 변수 정의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0F096E-5E58-6456-9D57-C0CC26BBA707}"/>
              </a:ext>
            </a:extLst>
          </p:cNvPr>
          <p:cNvSpPr/>
          <p:nvPr/>
        </p:nvSpPr>
        <p:spPr>
          <a:xfrm>
            <a:off x="1996275" y="4386237"/>
            <a:ext cx="903159" cy="45488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EBEB87-45B6-068B-4F89-A32A5BC9932B}"/>
              </a:ext>
            </a:extLst>
          </p:cNvPr>
          <p:cNvSpPr/>
          <p:nvPr/>
        </p:nvSpPr>
        <p:spPr>
          <a:xfrm>
            <a:off x="4202458" y="2221870"/>
            <a:ext cx="3653502" cy="77884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994EF-04F1-E01A-BCEA-1E8413F285CC}"/>
              </a:ext>
            </a:extLst>
          </p:cNvPr>
          <p:cNvSpPr txBox="1"/>
          <p:nvPr/>
        </p:nvSpPr>
        <p:spPr>
          <a:xfrm>
            <a:off x="6133132" y="4049477"/>
            <a:ext cx="46506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BYTE</a:t>
            </a:r>
            <a:r>
              <a:rPr lang="en-US" altLang="ko-KR" sz="2800" dirty="0"/>
              <a:t> </a:t>
            </a:r>
            <a:r>
              <a:rPr lang="ko-KR" altLang="en-US" sz="2800" dirty="0"/>
              <a:t>타입으로 지정된 시간을 </a:t>
            </a:r>
            <a:endParaRPr lang="en-US" altLang="ko-KR" sz="2800" dirty="0"/>
          </a:p>
          <a:p>
            <a:r>
              <a:rPr lang="en-US" altLang="ko-KR" sz="2800" b="1" dirty="0"/>
              <a:t>WORD</a:t>
            </a:r>
            <a:r>
              <a:rPr lang="en-US" altLang="ko-KR" sz="2800" dirty="0"/>
              <a:t> </a:t>
            </a:r>
            <a:r>
              <a:rPr lang="ko-KR" altLang="en-US" sz="2800" dirty="0"/>
              <a:t>타입으로 변환하는 역할</a:t>
            </a:r>
          </a:p>
        </p:txBody>
      </p:sp>
    </p:spTree>
    <p:extLst>
      <p:ext uri="{BB962C8B-B14F-4D97-AF65-F5344CB8AC3E}">
        <p14:creationId xmlns:p14="http://schemas.microsoft.com/office/powerpoint/2010/main" val="1380701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2041" y="0"/>
            <a:ext cx="10186500" cy="68580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730148" y="950321"/>
            <a:ext cx="1274412" cy="27709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72" y="2177733"/>
            <a:ext cx="5029293" cy="2201387"/>
          </a:xfrm>
          <a:prstGeom prst="round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정의할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펑션에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대해서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내용을 작성하는 빈 화면이 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나옴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7095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3E18F6-83DC-4F07-3023-E36952EF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01" y="2017637"/>
            <a:ext cx="10564699" cy="3848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내용은 </a:t>
            </a:r>
            <a:r>
              <a:rPr lang="ko-KR" altLang="en-US" dirty="0" err="1"/>
              <a:t>래더</a:t>
            </a:r>
            <a:r>
              <a:rPr lang="ko-KR" altLang="en-US" dirty="0"/>
              <a:t> 프로그램으로 작성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0A473-FE80-C6A1-36FA-1B6771DA8A16}"/>
              </a:ext>
            </a:extLst>
          </p:cNvPr>
          <p:cNvSpPr/>
          <p:nvPr/>
        </p:nvSpPr>
        <p:spPr>
          <a:xfrm>
            <a:off x="1511372" y="5032022"/>
            <a:ext cx="872169" cy="2533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62A80-D739-4690-206F-8752C35E07FF}"/>
              </a:ext>
            </a:extLst>
          </p:cNvPr>
          <p:cNvSpPr txBox="1"/>
          <p:nvPr/>
        </p:nvSpPr>
        <p:spPr>
          <a:xfrm>
            <a:off x="4706814" y="5032022"/>
            <a:ext cx="5998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앞서 설정한 입출력 변수를 사용하여 프로그램 작성 가능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PLC</a:t>
            </a:r>
            <a:r>
              <a:rPr lang="ko-KR" altLang="en-US" sz="2000" dirty="0"/>
              <a:t>에 내장된 기본 </a:t>
            </a:r>
            <a:r>
              <a:rPr lang="ko-KR" altLang="en-US" sz="2000" dirty="0" err="1"/>
              <a:t>펑션도</a:t>
            </a:r>
            <a:r>
              <a:rPr lang="ko-KR" altLang="en-US" sz="2000" dirty="0"/>
              <a:t> 사용 가능</a:t>
            </a:r>
          </a:p>
        </p:txBody>
      </p:sp>
    </p:spTree>
    <p:extLst>
      <p:ext uri="{BB962C8B-B14F-4D97-AF65-F5344CB8AC3E}">
        <p14:creationId xmlns:p14="http://schemas.microsoft.com/office/powerpoint/2010/main" val="1628235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4849-696B-A9E0-C57A-472B5421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4F6EE3D-D7C1-D3A1-9775-0D8EB5BE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2398732"/>
            <a:ext cx="8067526" cy="35352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EF8E01-BD1A-2178-24CF-BB1553EC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7604E-9FED-0B5C-E91B-40DCD3C1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_RTC_TIME </a:t>
            </a:r>
            <a:r>
              <a:rPr lang="ko-KR" altLang="en-US" dirty="0"/>
              <a:t>플래그 변수는 현재 시간을 </a:t>
            </a:r>
            <a:r>
              <a:rPr lang="en-US" altLang="ko-KR" b="1" dirty="0">
                <a:solidFill>
                  <a:schemeClr val="accent6"/>
                </a:solidFill>
              </a:rPr>
              <a:t>BYTE </a:t>
            </a:r>
            <a:r>
              <a:rPr lang="ko-KR" altLang="en-US" b="1" dirty="0">
                <a:solidFill>
                  <a:schemeClr val="accent6"/>
                </a:solidFill>
              </a:rPr>
              <a:t>형 배열</a:t>
            </a:r>
            <a:r>
              <a:rPr lang="ko-KR" altLang="en-US" dirty="0"/>
              <a:t>로 가져옴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B2099-EB84-B540-8B95-29F8AF93A2AF}"/>
              </a:ext>
            </a:extLst>
          </p:cNvPr>
          <p:cNvSpPr/>
          <p:nvPr/>
        </p:nvSpPr>
        <p:spPr>
          <a:xfrm>
            <a:off x="4940618" y="3429000"/>
            <a:ext cx="1155382" cy="22915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8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545E7-9096-1369-5C8B-B19617404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D8CFD2C8-D563-4647-A38E-80E122FF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98" y="2077038"/>
            <a:ext cx="4384288" cy="40335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59508B-902A-4FDE-B8AB-AB046443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C357A-FD11-BCD9-F5CA-68F2107B5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검출 </a:t>
            </a:r>
            <a:r>
              <a:rPr lang="ko-KR" altLang="en-US" dirty="0" err="1"/>
              <a:t>펑션의</a:t>
            </a:r>
            <a:r>
              <a:rPr lang="ko-KR" altLang="en-US" dirty="0"/>
              <a:t> </a:t>
            </a:r>
            <a:r>
              <a:rPr lang="ko-KR" altLang="en-US" dirty="0" err="1"/>
              <a:t>출력값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현재 시간</a:t>
            </a:r>
            <a:r>
              <a:rPr lang="en-US" altLang="ko-KR" dirty="0"/>
              <a:t>”</a:t>
            </a:r>
            <a:r>
              <a:rPr lang="ko-KR" altLang="en-US" dirty="0"/>
              <a:t>은 </a:t>
            </a:r>
            <a:r>
              <a:rPr lang="en-US" altLang="ko-KR" b="1" dirty="0">
                <a:solidFill>
                  <a:schemeClr val="accent6"/>
                </a:solidFill>
              </a:rPr>
              <a:t>WORD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chemeClr val="accent6"/>
                </a:solidFill>
              </a:rPr>
              <a:t>형 배열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F0B2AE-4642-DF12-2311-87E3A17783BA}"/>
              </a:ext>
            </a:extLst>
          </p:cNvPr>
          <p:cNvSpPr/>
          <p:nvPr/>
        </p:nvSpPr>
        <p:spPr>
          <a:xfrm>
            <a:off x="3373863" y="2829621"/>
            <a:ext cx="652748" cy="4153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29CE4B-F1BC-389B-1D7F-A132E480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516" y="4276442"/>
            <a:ext cx="4763165" cy="1705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DD7F8-E47D-30F8-6E42-DB8763635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516" y="2229410"/>
            <a:ext cx="4763165" cy="179632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3AAE7-7427-530D-2469-0FC18717CF21}"/>
              </a:ext>
            </a:extLst>
          </p:cNvPr>
          <p:cNvCxnSpPr>
            <a:stCxn id="11" idx="3"/>
          </p:cNvCxnSpPr>
          <p:nvPr/>
        </p:nvCxnSpPr>
        <p:spPr>
          <a:xfrm flipV="1">
            <a:off x="4026611" y="3037312"/>
            <a:ext cx="2296131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D930DB-2D4D-96EA-D42D-6E5F00AA9E53}"/>
              </a:ext>
            </a:extLst>
          </p:cNvPr>
          <p:cNvSpPr txBox="1"/>
          <p:nvPr/>
        </p:nvSpPr>
        <p:spPr>
          <a:xfrm>
            <a:off x="4806486" y="305890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우클릭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40152-FC7F-0190-A0B5-95E9444F052D}"/>
              </a:ext>
            </a:extLst>
          </p:cNvPr>
          <p:cNvSpPr/>
          <p:nvPr/>
        </p:nvSpPr>
        <p:spPr>
          <a:xfrm>
            <a:off x="7027745" y="3323062"/>
            <a:ext cx="1572322" cy="3233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D98F97-2DAD-0844-CA20-36416DEA2A0A}"/>
              </a:ext>
            </a:extLst>
          </p:cNvPr>
          <p:cNvSpPr/>
          <p:nvPr/>
        </p:nvSpPr>
        <p:spPr>
          <a:xfrm>
            <a:off x="9590049" y="3323062"/>
            <a:ext cx="1572322" cy="3233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F6671C-C961-4DCB-42CE-0A359865EDE6}"/>
              </a:ext>
            </a:extLst>
          </p:cNvPr>
          <p:cNvSpPr/>
          <p:nvPr/>
        </p:nvSpPr>
        <p:spPr>
          <a:xfrm>
            <a:off x="8471209" y="4479072"/>
            <a:ext cx="2802673" cy="134186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28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AEE6EB-A1EF-8CE0-76BC-42E6760D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22" y="2323651"/>
            <a:ext cx="9858356" cy="39198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r>
              <a:rPr lang="ko-KR" altLang="en-US" dirty="0"/>
              <a:t> 블록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</a:t>
            </a:r>
            <a:r>
              <a:rPr lang="ko-KR" altLang="en-US" dirty="0" err="1"/>
              <a:t>펑션과</a:t>
            </a:r>
            <a:r>
              <a:rPr lang="ko-KR" altLang="en-US" dirty="0"/>
              <a:t> 동일하나 프로그램 작성시 </a:t>
            </a:r>
            <a:r>
              <a:rPr lang="ko-KR" altLang="en-US" b="1" dirty="0">
                <a:solidFill>
                  <a:schemeClr val="accent6"/>
                </a:solidFill>
              </a:rPr>
              <a:t>내장된 </a:t>
            </a:r>
            <a:r>
              <a:rPr lang="ko-KR" altLang="en-US" b="1" dirty="0" err="1">
                <a:solidFill>
                  <a:schemeClr val="accent6"/>
                </a:solidFill>
              </a:rPr>
              <a:t>펑션</a:t>
            </a:r>
            <a:r>
              <a:rPr lang="ko-KR" altLang="en-US" b="1" dirty="0">
                <a:solidFill>
                  <a:schemeClr val="accent6"/>
                </a:solidFill>
              </a:rPr>
              <a:t> 블록</a:t>
            </a:r>
            <a:r>
              <a:rPr lang="ko-KR" altLang="en-US" dirty="0"/>
              <a:t>도 사용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70A473-FE80-C6A1-36FA-1B6771DA8A16}"/>
              </a:ext>
            </a:extLst>
          </p:cNvPr>
          <p:cNvSpPr/>
          <p:nvPr/>
        </p:nvSpPr>
        <p:spPr>
          <a:xfrm>
            <a:off x="1858131" y="5210977"/>
            <a:ext cx="872169" cy="2423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D25AD-0A0A-C0C8-D470-867029D810B7}"/>
              </a:ext>
            </a:extLst>
          </p:cNvPr>
          <p:cNvSpPr/>
          <p:nvPr/>
        </p:nvSpPr>
        <p:spPr>
          <a:xfrm>
            <a:off x="5084237" y="4085420"/>
            <a:ext cx="872169" cy="24237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5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3, </a:t>
            </a:r>
            <a:r>
              <a:rPr lang="ko-KR" altLang="en-US" dirty="0">
                <a:solidFill>
                  <a:schemeClr val="accent3"/>
                </a:solidFill>
              </a:rPr>
              <a:t>사용자 정의 </a:t>
            </a:r>
            <a:r>
              <a:rPr lang="en-US" altLang="ko-KR" dirty="0">
                <a:solidFill>
                  <a:schemeClr val="accent3"/>
                </a:solidFill>
              </a:rPr>
              <a:t>“</a:t>
            </a:r>
            <a:r>
              <a:rPr lang="ko-KR" altLang="en-US" dirty="0" err="1">
                <a:solidFill>
                  <a:schemeClr val="accent3"/>
                </a:solidFill>
              </a:rPr>
              <a:t>펑션</a:t>
            </a:r>
            <a:r>
              <a:rPr lang="en-US" altLang="ko-KR" dirty="0">
                <a:solidFill>
                  <a:schemeClr val="accent3"/>
                </a:solidFill>
              </a:rPr>
              <a:t>”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7481"/>
            <a:ext cx="10515600" cy="4871834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US" altLang="ko-KR" dirty="0"/>
              <a:t>PITA </a:t>
            </a:r>
            <a:r>
              <a:rPr lang="ko-KR" altLang="en-US" dirty="0"/>
              <a:t>라는 이름의 </a:t>
            </a:r>
            <a:r>
              <a:rPr lang="ko-KR" altLang="en-US" u="sng" dirty="0"/>
              <a:t>사용자 정의 </a:t>
            </a:r>
            <a:r>
              <a:rPr lang="ko-KR" altLang="en-US" b="1" u="sng" dirty="0" err="1"/>
              <a:t>펑션</a:t>
            </a:r>
            <a:r>
              <a:rPr lang="ko-KR" altLang="en-US" u="sng" dirty="0"/>
              <a:t> 만들기</a:t>
            </a:r>
            <a:endParaRPr lang="en-US" altLang="ko-KR" u="sng" dirty="0"/>
          </a:p>
          <a:p>
            <a:pPr>
              <a:lnSpc>
                <a:spcPct val="114000"/>
              </a:lnSpc>
            </a:pPr>
            <a:r>
              <a:rPr lang="en-US" altLang="ko-KR" sz="3200" dirty="0"/>
              <a:t>A</a:t>
            </a:r>
            <a:r>
              <a:rPr lang="ko-KR" altLang="en-US" sz="3200" dirty="0"/>
              <a:t>변</a:t>
            </a:r>
            <a:r>
              <a:rPr lang="en-US" altLang="ko-KR" sz="3200" dirty="0"/>
              <a:t>, B</a:t>
            </a:r>
            <a:r>
              <a:rPr lang="ko-KR" altLang="en-US" sz="3200" dirty="0"/>
              <a:t>변이라는 입력에 값을 넣으면</a:t>
            </a:r>
            <a:r>
              <a:rPr lang="en-US" altLang="ko-KR" sz="3200" dirty="0"/>
              <a:t>, </a:t>
            </a:r>
            <a:r>
              <a:rPr lang="ko-KR" altLang="en-US" sz="3200" dirty="0"/>
              <a:t>피타고라스 정리에 의해 </a:t>
            </a:r>
            <a:r>
              <a:rPr lang="en-US" altLang="ko-KR" sz="3200" dirty="0"/>
              <a:t>Result</a:t>
            </a:r>
            <a:r>
              <a:rPr lang="ko-KR" altLang="en-US" sz="3200" dirty="0"/>
              <a:t>라는 결과 값을 출력</a:t>
            </a:r>
            <a:endParaRPr lang="en-US" altLang="ko-KR" sz="3200" dirty="0"/>
          </a:p>
          <a:p>
            <a:pPr>
              <a:lnSpc>
                <a:spcPct val="114000"/>
              </a:lnSpc>
            </a:pPr>
            <a:r>
              <a:rPr lang="ko-KR" altLang="en-US" sz="3200" dirty="0"/>
              <a:t>데이터 타입은 모두 </a:t>
            </a:r>
            <a:r>
              <a:rPr lang="en-US" altLang="ko-KR" sz="3200" dirty="0"/>
              <a:t>Real</a:t>
            </a:r>
            <a:r>
              <a:rPr lang="ko-KR" altLang="en-US" sz="3200" dirty="0"/>
              <a:t>로 진행</a:t>
            </a:r>
            <a:endParaRPr lang="en-US" altLang="ko-KR" sz="3200" dirty="0"/>
          </a:p>
          <a:p>
            <a:pPr marL="0" indent="0">
              <a:lnSpc>
                <a:spcPct val="114000"/>
              </a:lnSpc>
              <a:buNone/>
            </a:pPr>
            <a:endParaRPr lang="en-US" altLang="ko-KR" sz="1000" dirty="0"/>
          </a:p>
          <a:p>
            <a:pPr marL="0" indent="0">
              <a:lnSpc>
                <a:spcPct val="114000"/>
              </a:lnSpc>
              <a:buNone/>
            </a:pPr>
            <a:r>
              <a:rPr lang="ko-KR" altLang="en-US" sz="3000" dirty="0">
                <a:solidFill>
                  <a:schemeClr val="accent1">
                    <a:lumMod val="50000"/>
                  </a:schemeClr>
                </a:solidFill>
              </a:rPr>
              <a:t>정의 완료하고 사용해보기</a:t>
            </a:r>
            <a:r>
              <a:rPr lang="en-US" altLang="ko-KR" sz="3000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lvl="1">
              <a:lnSpc>
                <a:spcPct val="114000"/>
              </a:lnSpc>
            </a:pP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</a:rPr>
              <a:t>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</a:rPr>
              <a:t>= 3, B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</a:rPr>
              <a:t>변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</a:rPr>
              <a:t>= 4 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</a:rPr>
              <a:t>입력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 Result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에 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ko-KR" altLang="en-US" sz="26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가 출력이 되는지 확인해보기</a:t>
            </a:r>
            <a:r>
              <a:rPr lang="en-US" altLang="ko-KR" sz="26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!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※SQRT(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루트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펑션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사용</a:t>
            </a:r>
            <a:endParaRPr lang="en-US" altLang="ko-KR" sz="20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172809-F0C8-D63E-1354-4D4FE0413443}"/>
              </a:ext>
            </a:extLst>
          </p:cNvPr>
          <p:cNvGrpSpPr/>
          <p:nvPr/>
        </p:nvGrpSpPr>
        <p:grpSpPr>
          <a:xfrm>
            <a:off x="7254240" y="5548920"/>
            <a:ext cx="4729180" cy="923330"/>
            <a:chOff x="7345680" y="5577672"/>
            <a:chExt cx="4729180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08A65D-F540-821A-B06D-ED5D0789DF15}"/>
                </a:ext>
              </a:extLst>
            </p:cNvPr>
            <p:cNvSpPr txBox="1"/>
            <p:nvPr/>
          </p:nvSpPr>
          <p:spPr>
            <a:xfrm>
              <a:off x="7345680" y="5577672"/>
              <a:ext cx="47291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참고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–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피타고라스 정리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..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밑변과 높이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A,B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인 직각삼각형의 빗변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C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를 구할 때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)</a:t>
              </a:r>
            </a:p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A + B = C</a:t>
              </a:r>
              <a:endParaRPr lang="ko-KR" altLang="en-US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822263-F0D9-5689-86F2-1CEE540132C1}"/>
                </a:ext>
              </a:extLst>
            </p:cNvPr>
            <p:cNvSpPr txBox="1"/>
            <p:nvPr/>
          </p:nvSpPr>
          <p:spPr>
            <a:xfrm>
              <a:off x="7467600" y="6108066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FA827A-5B5D-3940-A6C4-6AA7B07FD354}"/>
                </a:ext>
              </a:extLst>
            </p:cNvPr>
            <p:cNvSpPr txBox="1"/>
            <p:nvPr/>
          </p:nvSpPr>
          <p:spPr>
            <a:xfrm>
              <a:off x="7901860" y="6108066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993BE-7C21-794D-0A0C-63283769B14F}"/>
                </a:ext>
              </a:extLst>
            </p:cNvPr>
            <p:cNvSpPr txBox="1"/>
            <p:nvPr/>
          </p:nvSpPr>
          <p:spPr>
            <a:xfrm>
              <a:off x="8325960" y="6118226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2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7680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3"/>
                </a:solidFill>
              </a:rPr>
              <a:t>실습</a:t>
            </a:r>
            <a:r>
              <a:rPr lang="en-US" altLang="ko-KR" dirty="0">
                <a:solidFill>
                  <a:schemeClr val="accent3"/>
                </a:solidFill>
              </a:rPr>
              <a:t>4. </a:t>
            </a:r>
            <a:r>
              <a:rPr lang="ko-KR" altLang="en-US" dirty="0">
                <a:solidFill>
                  <a:schemeClr val="accent3"/>
                </a:solidFill>
              </a:rPr>
              <a:t>깜박이 </a:t>
            </a:r>
            <a:r>
              <a:rPr lang="ko-KR" altLang="en-US" dirty="0" err="1">
                <a:solidFill>
                  <a:schemeClr val="accent3"/>
                </a:solidFill>
              </a:rPr>
              <a:t>펑션</a:t>
            </a:r>
            <a:r>
              <a:rPr lang="ko-KR" altLang="en-US" dirty="0">
                <a:solidFill>
                  <a:schemeClr val="accent3"/>
                </a:solidFill>
              </a:rPr>
              <a:t> 블록 제작</a:t>
            </a:r>
            <a:r>
              <a:rPr lang="en-US" altLang="ko-KR" dirty="0">
                <a:solidFill>
                  <a:schemeClr val="accent3"/>
                </a:solidFill>
              </a:rPr>
              <a:t> 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7352F-4E4E-15E9-F167-1FF1B06A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3</a:t>
            </a:r>
            <a:r>
              <a:rPr lang="ko-KR" altLang="en-US" sz="3200" dirty="0"/>
              <a:t>개 입력</a:t>
            </a:r>
            <a:r>
              <a:rPr lang="en-US" altLang="ko-KR" sz="3200" dirty="0"/>
              <a:t>, 2</a:t>
            </a:r>
            <a:r>
              <a:rPr lang="ko-KR" altLang="en-US" sz="3200" dirty="0"/>
              <a:t>개 출력을 가지는 </a:t>
            </a:r>
            <a:r>
              <a:rPr lang="ko-KR" altLang="en-US" sz="3200" dirty="0" err="1"/>
              <a:t>펑션</a:t>
            </a:r>
            <a:r>
              <a:rPr lang="ko-KR" altLang="en-US" sz="3200" dirty="0"/>
              <a:t> 블록</a:t>
            </a:r>
            <a:endParaRPr lang="en-US" altLang="ko-KR" sz="3200" dirty="0"/>
          </a:p>
          <a:p>
            <a:pPr lvl="1"/>
            <a:r>
              <a:rPr lang="ko-KR" altLang="en-US" sz="2800" dirty="0"/>
              <a:t>입력 </a:t>
            </a:r>
            <a:r>
              <a:rPr lang="en-US" altLang="ko-KR" sz="2800" dirty="0"/>
              <a:t>FL : LAMP1</a:t>
            </a:r>
            <a:r>
              <a:rPr lang="ko-KR" altLang="en-US" sz="2800" dirty="0"/>
              <a:t>이 </a:t>
            </a:r>
            <a:r>
              <a:rPr lang="en-US" altLang="ko-KR" sz="2800" dirty="0"/>
              <a:t>5</a:t>
            </a:r>
            <a:r>
              <a:rPr lang="ko-KR" altLang="en-US" sz="2800" dirty="0"/>
              <a:t>초 동안 켜지고</a:t>
            </a:r>
            <a:r>
              <a:rPr lang="en-US" altLang="ko-KR" sz="2800" dirty="0"/>
              <a:t>, </a:t>
            </a:r>
            <a:r>
              <a:rPr lang="ko-KR" altLang="en-US" sz="2800" dirty="0"/>
              <a:t>이후 </a:t>
            </a:r>
            <a:r>
              <a:rPr lang="en-US" altLang="ko-KR" sz="2800" dirty="0"/>
              <a:t>1</a:t>
            </a:r>
            <a:r>
              <a:rPr lang="ko-KR" altLang="en-US" sz="2800" dirty="0"/>
              <a:t>초 단위로 깜박임</a:t>
            </a:r>
            <a:endParaRPr lang="en-US" altLang="ko-KR" sz="2800" dirty="0"/>
          </a:p>
          <a:p>
            <a:pPr lvl="1"/>
            <a:r>
              <a:rPr lang="ko-KR" altLang="en-US" sz="2800" dirty="0"/>
              <a:t>입력 </a:t>
            </a:r>
            <a:r>
              <a:rPr lang="en-US" altLang="ko-KR" sz="2800" dirty="0"/>
              <a:t>NFL : LAMP1</a:t>
            </a:r>
            <a:r>
              <a:rPr lang="ko-KR" altLang="en-US" sz="2800" dirty="0"/>
              <a:t>이 꺼지고</a:t>
            </a:r>
            <a:r>
              <a:rPr lang="en-US" altLang="ko-KR" sz="2800" dirty="0"/>
              <a:t>, LAMP2</a:t>
            </a:r>
            <a:r>
              <a:rPr lang="ko-KR" altLang="en-US" sz="2800" dirty="0"/>
              <a:t>가 </a:t>
            </a:r>
            <a:r>
              <a:rPr lang="ko-KR" altLang="en-US" sz="2800" dirty="0" err="1"/>
              <a:t>켜짐</a:t>
            </a:r>
            <a:endParaRPr lang="en-US" altLang="ko-KR" sz="2800" dirty="0"/>
          </a:p>
          <a:p>
            <a:pPr lvl="1"/>
            <a:r>
              <a:rPr lang="ko-KR" altLang="en-US" sz="2800" dirty="0"/>
              <a:t>입력 </a:t>
            </a:r>
            <a:r>
              <a:rPr lang="en-US" altLang="ko-KR" sz="2800" dirty="0"/>
              <a:t>OFF : </a:t>
            </a:r>
            <a:r>
              <a:rPr lang="ko-KR" altLang="en-US" sz="2800" dirty="0"/>
              <a:t>모두 꺼짐</a:t>
            </a:r>
            <a:endParaRPr lang="en-US" altLang="ko-KR" sz="2800" dirty="0"/>
          </a:p>
          <a:p>
            <a:pPr lvl="1"/>
            <a:r>
              <a:rPr lang="ko-KR" altLang="en-US" sz="2800" dirty="0"/>
              <a:t>출력 </a:t>
            </a:r>
            <a:r>
              <a:rPr lang="en-US" altLang="ko-KR" sz="2800" dirty="0"/>
              <a:t>LAMP1</a:t>
            </a:r>
          </a:p>
          <a:p>
            <a:pPr lvl="1"/>
            <a:r>
              <a:rPr lang="ko-KR" altLang="en-US" sz="2800" dirty="0"/>
              <a:t>출력 </a:t>
            </a:r>
            <a:r>
              <a:rPr lang="en-US" altLang="ko-KR" sz="2800" dirty="0"/>
              <a:t>LAMP2</a:t>
            </a:r>
          </a:p>
          <a:p>
            <a:pPr marL="0" indent="0">
              <a:buNone/>
            </a:pPr>
            <a:endParaRPr lang="en-US" altLang="ko-KR" sz="3200" dirty="0"/>
          </a:p>
          <a:p>
            <a:r>
              <a:rPr lang="en-US" altLang="ko-KR" sz="2400" dirty="0"/>
              <a:t>_T1S </a:t>
            </a:r>
            <a:r>
              <a:rPr lang="ko-KR" altLang="en-US" sz="2400" dirty="0"/>
              <a:t>플래그를 사용할 것 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49F80-F392-5F80-7AB7-B32901676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937"/>
          <a:stretch/>
        </p:blipFill>
        <p:spPr>
          <a:xfrm>
            <a:off x="6811389" y="2925244"/>
            <a:ext cx="4921575" cy="32410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D4F3C4-A8BB-8F22-758C-815BE7E2C678}"/>
              </a:ext>
            </a:extLst>
          </p:cNvPr>
          <p:cNvSpPr/>
          <p:nvPr/>
        </p:nvSpPr>
        <p:spPr>
          <a:xfrm>
            <a:off x="10010614" y="3621442"/>
            <a:ext cx="796934" cy="2341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D041B-B7D2-0B8A-EEDD-D11DBA71F0DA}"/>
              </a:ext>
            </a:extLst>
          </p:cNvPr>
          <p:cNvSpPr/>
          <p:nvPr/>
        </p:nvSpPr>
        <p:spPr>
          <a:xfrm>
            <a:off x="7585066" y="4908578"/>
            <a:ext cx="3310616" cy="2552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15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AA2D2-6C8D-8A40-32CE-7F7C9F44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159" y="3004373"/>
            <a:ext cx="8768862" cy="849253"/>
          </a:xfrm>
        </p:spPr>
        <p:txBody>
          <a:bodyPr>
            <a:normAutofit fontScale="90000"/>
          </a:bodyPr>
          <a:lstStyle/>
          <a:p>
            <a:r>
              <a:rPr lang="ko-KR" altLang="en-US" sz="6000" dirty="0">
                <a:solidFill>
                  <a:schemeClr val="accent3"/>
                </a:solidFill>
              </a:rPr>
              <a:t>실습</a:t>
            </a:r>
            <a:r>
              <a:rPr lang="en-US" altLang="ko-KR" sz="6000" dirty="0">
                <a:solidFill>
                  <a:schemeClr val="accent3"/>
                </a:solidFill>
              </a:rPr>
              <a:t>3&amp;4 </a:t>
            </a:r>
            <a:r>
              <a:rPr lang="ko-KR" altLang="en-US" sz="6000" dirty="0">
                <a:solidFill>
                  <a:schemeClr val="accent3"/>
                </a:solidFill>
              </a:rPr>
              <a:t>해답</a:t>
            </a:r>
          </a:p>
        </p:txBody>
      </p:sp>
    </p:spTree>
    <p:extLst>
      <p:ext uri="{BB962C8B-B14F-4D97-AF65-F5344CB8AC3E}">
        <p14:creationId xmlns:p14="http://schemas.microsoft.com/office/powerpoint/2010/main" val="119631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5A8A8-CFC7-52F7-CDB9-2F2065B8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569" y="2872757"/>
            <a:ext cx="8768862" cy="849253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dirty="0" err="1">
                <a:solidFill>
                  <a:schemeClr val="accent1">
                    <a:lumMod val="75000"/>
                  </a:schemeClr>
                </a:solidFill>
              </a:rPr>
              <a:t>펑션</a:t>
            </a:r>
            <a:r>
              <a:rPr lang="ko-KR" alt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6000" dirty="0">
                <a:solidFill>
                  <a:schemeClr val="accent1">
                    <a:lumMod val="75000"/>
                  </a:schemeClr>
                </a:solidFill>
              </a:rPr>
              <a:t>(Function)</a:t>
            </a:r>
            <a:endParaRPr lang="ko-KR" alt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07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80C7D-69F2-6434-EC1D-23B349CB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3, </a:t>
            </a:r>
            <a:r>
              <a:rPr lang="ko-KR" altLang="en-US" dirty="0"/>
              <a:t>사용자 정의 </a:t>
            </a:r>
            <a:r>
              <a:rPr lang="ko-KR" altLang="en-US" dirty="0" err="1"/>
              <a:t>펑션</a:t>
            </a:r>
            <a:r>
              <a:rPr lang="ko-KR" altLang="en-US" dirty="0"/>
              <a:t> </a:t>
            </a:r>
            <a:r>
              <a:rPr lang="en-US" altLang="ko-KR" dirty="0"/>
              <a:t>PITA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B1CCF2-912B-EFE4-D156-F6414AC0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48" y="911457"/>
            <a:ext cx="2935832" cy="3923990"/>
          </a:xfrm>
          <a:prstGeom prst="rect">
            <a:avLst/>
          </a:prstGeom>
          <a:effectLst>
            <a:outerShdw blurRad="63500" dir="2700000" algn="tl" rotWithShape="0">
              <a:schemeClr val="bg1">
                <a:lumMod val="85000"/>
                <a:alpha val="40000"/>
              </a:schemeClr>
            </a:outerShdw>
          </a:effec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21D36E-A307-F499-A6E5-3F578205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2146" y="2873452"/>
            <a:ext cx="1237900" cy="2707907"/>
          </a:xfr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AE23B3C-D9F0-6B4C-D7C7-A15D6B0BDE0C}"/>
              </a:ext>
            </a:extLst>
          </p:cNvPr>
          <p:cNvGrpSpPr/>
          <p:nvPr/>
        </p:nvGrpSpPr>
        <p:grpSpPr>
          <a:xfrm>
            <a:off x="322383" y="4979504"/>
            <a:ext cx="3214799" cy="1526278"/>
            <a:chOff x="5237740" y="2091565"/>
            <a:chExt cx="5370079" cy="2674869"/>
          </a:xfrm>
          <a:effectLst>
            <a:outerShdw blurRad="63500" dir="2700000" algn="tl" rotWithShape="0">
              <a:schemeClr val="bg1">
                <a:lumMod val="85000"/>
                <a:alpha val="40000"/>
              </a:schemeClr>
            </a:outerShdw>
          </a:effectLst>
        </p:grpSpPr>
        <p:pic>
          <p:nvPicPr>
            <p:cNvPr id="10" name="내용 개체 틀 4">
              <a:extLst>
                <a:ext uri="{FF2B5EF4-FFF2-40B4-BE49-F238E27FC236}">
                  <a16:creationId xmlns:a16="http://schemas.microsoft.com/office/drawing/2014/main" id="{A6F38834-375A-C238-8DAD-6FD075047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7740" y="2091565"/>
              <a:ext cx="5370079" cy="267486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EE47F8-2438-8468-DFDE-FEAD46B6737B}"/>
                </a:ext>
              </a:extLst>
            </p:cNvPr>
            <p:cNvSpPr/>
            <p:nvPr/>
          </p:nvSpPr>
          <p:spPr>
            <a:xfrm>
              <a:off x="6012891" y="3033430"/>
              <a:ext cx="4594928" cy="3193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7BE4C6-0E54-0CA1-D09E-3DB3C792FF9D}"/>
              </a:ext>
            </a:extLst>
          </p:cNvPr>
          <p:cNvGrpSpPr/>
          <p:nvPr/>
        </p:nvGrpSpPr>
        <p:grpSpPr>
          <a:xfrm>
            <a:off x="6252843" y="1051739"/>
            <a:ext cx="3214823" cy="2979470"/>
            <a:chOff x="4691213" y="996182"/>
            <a:chExt cx="4733071" cy="4865636"/>
          </a:xfrm>
          <a:effectLst>
            <a:outerShdw blurRad="63500" dir="2700000" algn="tl" rotWithShape="0">
              <a:schemeClr val="bg1">
                <a:lumMod val="85000"/>
                <a:alpha val="40000"/>
              </a:schemeClr>
            </a:outerShdw>
          </a:effectLst>
        </p:grpSpPr>
        <p:pic>
          <p:nvPicPr>
            <p:cNvPr id="4" name="내용 개체 틀 4">
              <a:extLst>
                <a:ext uri="{FF2B5EF4-FFF2-40B4-BE49-F238E27FC236}">
                  <a16:creationId xmlns:a16="http://schemas.microsoft.com/office/drawing/2014/main" id="{A4B64077-AA24-6624-A723-62058CBC7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1213" y="996182"/>
              <a:ext cx="4733071" cy="4865636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428E61B-1196-C09D-49A7-5D6865F390B8}"/>
                </a:ext>
              </a:extLst>
            </p:cNvPr>
            <p:cNvSpPr/>
            <p:nvPr/>
          </p:nvSpPr>
          <p:spPr>
            <a:xfrm>
              <a:off x="7906036" y="4208365"/>
              <a:ext cx="957531" cy="132556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978FC7-6A56-0E13-7C8C-12605A18DB4B}"/>
              </a:ext>
            </a:extLst>
          </p:cNvPr>
          <p:cNvSpPr txBox="1"/>
          <p:nvPr/>
        </p:nvSpPr>
        <p:spPr>
          <a:xfrm>
            <a:off x="7724793" y="2661936"/>
            <a:ext cx="2724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루트 연산 담당하는 </a:t>
            </a:r>
            <a:r>
              <a:rPr lang="ko-KR" altLang="en-US" sz="1600" dirty="0" err="1">
                <a:latin typeface="+mn-ea"/>
                <a:sym typeface="Wingdings" panose="05000000000000000000" pitchFamily="2" charset="2"/>
              </a:rPr>
              <a:t>펑션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SQRT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사용</a:t>
            </a:r>
            <a:endParaRPr lang="en-US" altLang="ko-KR" sz="1600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B2375BB-F59A-C8CA-D5F6-E86D217B233C}"/>
              </a:ext>
            </a:extLst>
          </p:cNvPr>
          <p:cNvSpPr txBox="1">
            <a:spLocks/>
          </p:cNvSpPr>
          <p:nvPr/>
        </p:nvSpPr>
        <p:spPr>
          <a:xfrm>
            <a:off x="1474610" y="5930582"/>
            <a:ext cx="4174135" cy="61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 sz="2400" dirty="0" err="1"/>
              <a:t>펑션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선언시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리턴타입을</a:t>
            </a:r>
            <a:r>
              <a:rPr lang="ko-KR" altLang="en-US" sz="2400" dirty="0"/>
              <a:t> </a:t>
            </a:r>
            <a:r>
              <a:rPr lang="en-US" altLang="ko-KR" sz="2400" dirty="0"/>
              <a:t>REAL </a:t>
            </a:r>
            <a:r>
              <a:rPr lang="ko-KR" altLang="en-US" sz="2400" dirty="0"/>
              <a:t>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822F99-3109-D6B0-31BF-F54EC516E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297" y="4126172"/>
            <a:ext cx="3205369" cy="2329756"/>
          </a:xfrm>
          <a:prstGeom prst="rect">
            <a:avLst/>
          </a:prstGeom>
          <a:effectLst>
            <a:outerShdw blurRad="63500" dir="2700000" algn="tl" rotWithShape="0">
              <a:schemeClr val="bg1">
                <a:lumMod val="85000"/>
                <a:alpha val="40000"/>
              </a:schemeClr>
            </a:outerShdw>
          </a:effec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99E0CA87-FB30-6031-1929-A65777EC8CE4}"/>
              </a:ext>
            </a:extLst>
          </p:cNvPr>
          <p:cNvSpPr txBox="1">
            <a:spLocks/>
          </p:cNvSpPr>
          <p:nvPr/>
        </p:nvSpPr>
        <p:spPr>
          <a:xfrm>
            <a:off x="8017865" y="1200680"/>
            <a:ext cx="4174135" cy="6119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 sz="2400" dirty="0" err="1"/>
              <a:t>펑션</a:t>
            </a:r>
            <a:r>
              <a:rPr lang="ko-KR" altLang="en-US" sz="2400" dirty="0"/>
              <a:t> 내부 로직과 사용하는 법</a:t>
            </a:r>
          </a:p>
        </p:txBody>
      </p:sp>
    </p:spTree>
    <p:extLst>
      <p:ext uri="{BB962C8B-B14F-4D97-AF65-F5344CB8AC3E}">
        <p14:creationId xmlns:p14="http://schemas.microsoft.com/office/powerpoint/2010/main" val="3890856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4. </a:t>
            </a:r>
            <a:r>
              <a:rPr lang="ko-KR" altLang="en-US" dirty="0"/>
              <a:t>깜박이 </a:t>
            </a:r>
            <a:r>
              <a:rPr lang="ko-KR" altLang="en-US" dirty="0" err="1"/>
              <a:t>펑션</a:t>
            </a:r>
            <a:r>
              <a:rPr lang="ko-KR" altLang="en-US" dirty="0"/>
              <a:t> 블록 제작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DFEDD45-C294-6D32-346D-AC2286123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383" y="956776"/>
            <a:ext cx="6671482" cy="52322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4D036E-7F73-7073-9AEF-182D45DCE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865" y="1523734"/>
            <a:ext cx="4887007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3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56617-309B-1AD6-D592-4AEE1154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4. </a:t>
            </a:r>
            <a:r>
              <a:rPr lang="ko-KR" altLang="en-US" dirty="0"/>
              <a:t>깜박이 </a:t>
            </a:r>
            <a:r>
              <a:rPr lang="ko-KR" altLang="en-US" dirty="0" err="1"/>
              <a:t>펑션</a:t>
            </a:r>
            <a:r>
              <a:rPr lang="ko-KR" altLang="en-US" dirty="0"/>
              <a:t> 블록 제작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DDF187-EADF-04F0-FA38-9D85B174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제작된 펑션 블록 사용법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F11B38-BA65-8BBC-4A53-521936FD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518" y="2086848"/>
            <a:ext cx="9206963" cy="38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3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B9F43A-4DDC-69DD-8CAA-6A869639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전송 </a:t>
            </a:r>
            <a:r>
              <a:rPr lang="ko-KR" altLang="en-US" dirty="0" err="1"/>
              <a:t>펑션</a:t>
            </a:r>
            <a:r>
              <a:rPr lang="en-US" altLang="ko-KR" dirty="0"/>
              <a:t>(F10,      )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0165B0-F12F-5FBE-6665-D69B0F2A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</a:t>
            </a:r>
            <a:r>
              <a:rPr lang="en-US" altLang="ko-KR" dirty="0"/>
              <a:t>- MOVE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45702AB-1281-70E8-2E14-9D1ADE8DE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04917"/>
              </p:ext>
            </p:extLst>
          </p:nvPr>
        </p:nvGraphicFramePr>
        <p:xfrm>
          <a:off x="2032000" y="1998133"/>
          <a:ext cx="8128000" cy="13461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1933">
                  <a:extLst>
                    <a:ext uri="{9D8B030D-6E8A-4147-A177-3AD203B41FA5}">
                      <a16:colId xmlns:a16="http://schemas.microsoft.com/office/drawing/2014/main" val="1784388883"/>
                    </a:ext>
                  </a:extLst>
                </a:gridCol>
                <a:gridCol w="6206067">
                  <a:extLst>
                    <a:ext uri="{9D8B030D-6E8A-4147-A177-3AD203B41FA5}">
                      <a16:colId xmlns:a16="http://schemas.microsoft.com/office/drawing/2014/main" val="588054916"/>
                    </a:ext>
                  </a:extLst>
                </a:gridCol>
              </a:tblGrid>
              <a:tr h="4487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펑션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32330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전송 </a:t>
                      </a:r>
                      <a:r>
                        <a:rPr lang="en-US" altLang="ko-KR" dirty="0"/>
                        <a:t>(IN -&gt; OUT)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40675"/>
                  </a:ext>
                </a:extLst>
              </a:tr>
              <a:tr h="4487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ARY_MOVE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배열 변수 부분 전송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466037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084B3023-8230-3429-4DB1-56D67CA9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65" t="19721" r="18217" b="8534"/>
          <a:stretch/>
        </p:blipFill>
        <p:spPr>
          <a:xfrm>
            <a:off x="3903134" y="1248290"/>
            <a:ext cx="550333" cy="499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3310D9-1ADF-11C9-5D08-1D2487E11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111" y="3793935"/>
            <a:ext cx="3642378" cy="1922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DD304E-7ABF-495B-6429-DFBD8FA4D6F8}"/>
              </a:ext>
            </a:extLst>
          </p:cNvPr>
          <p:cNvSpPr txBox="1"/>
          <p:nvPr/>
        </p:nvSpPr>
        <p:spPr>
          <a:xfrm>
            <a:off x="5999489" y="4134985"/>
            <a:ext cx="3584636" cy="12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EN</a:t>
            </a:r>
            <a:r>
              <a:rPr lang="ko-KR" altLang="en-US" dirty="0"/>
              <a:t>이 </a:t>
            </a:r>
            <a:r>
              <a:rPr lang="en-US" altLang="ko-KR" dirty="0"/>
              <a:t>ON </a:t>
            </a:r>
            <a:r>
              <a:rPr lang="ko-KR" altLang="en-US" dirty="0"/>
              <a:t>되면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함수가 정상 작동하면 </a:t>
            </a:r>
            <a:r>
              <a:rPr lang="en-US" altLang="ko-KR" dirty="0"/>
              <a:t>ENO 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</a:t>
            </a:r>
            <a:r>
              <a:rPr lang="ko-KR" altLang="en-US" dirty="0"/>
              <a:t>에 있는 데이터를 </a:t>
            </a:r>
            <a:r>
              <a:rPr lang="en-US" altLang="ko-KR" dirty="0"/>
              <a:t>OUT</a:t>
            </a:r>
            <a:r>
              <a:rPr lang="ko-KR" altLang="en-US" dirty="0"/>
              <a:t>으로 복사</a:t>
            </a:r>
          </a:p>
        </p:txBody>
      </p:sp>
    </p:spTree>
    <p:extLst>
      <p:ext uri="{BB962C8B-B14F-4D97-AF65-F5344CB8AC3E}">
        <p14:creationId xmlns:p14="http://schemas.microsoft.com/office/powerpoint/2010/main" val="9049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70BAA-4A79-C620-FEFC-8A2CF0E5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1. MOVE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E6E71-745C-5CBC-2979-6A4B4F96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%IX0.0.15</a:t>
            </a:r>
            <a:r>
              <a:rPr lang="ko-KR" altLang="en-US" sz="3200" dirty="0"/>
              <a:t>가 </a:t>
            </a:r>
            <a:r>
              <a:rPr lang="en-US" altLang="ko-KR" sz="3200" dirty="0"/>
              <a:t>ON</a:t>
            </a:r>
            <a:r>
              <a:rPr lang="ko-KR" altLang="en-US" sz="3200" dirty="0"/>
              <a:t>이 되면 </a:t>
            </a:r>
            <a:r>
              <a:rPr lang="en-US" altLang="ko-KR" sz="3200" b="1" dirty="0">
                <a:solidFill>
                  <a:schemeClr val="accent6"/>
                </a:solidFill>
              </a:rPr>
              <a:t>%IB0.0.0(%IX0.0.0 ~ %IX0.0.7)</a:t>
            </a:r>
            <a:r>
              <a:rPr lang="ko-KR" altLang="en-US" sz="3200" dirty="0"/>
              <a:t>의</a:t>
            </a:r>
            <a:r>
              <a:rPr lang="en-US" altLang="ko-KR" sz="3200" dirty="0"/>
              <a:t> </a:t>
            </a:r>
            <a:r>
              <a:rPr lang="ko-KR" altLang="en-US" sz="3200" dirty="0"/>
              <a:t>값이 </a:t>
            </a:r>
            <a:r>
              <a:rPr lang="en-US" altLang="ko-KR" sz="3200" b="1" dirty="0">
                <a:solidFill>
                  <a:schemeClr val="accent5"/>
                </a:solidFill>
              </a:rPr>
              <a:t>%QB0.1.0(%QX0.1.0 ~ %QX0.1.7)</a:t>
            </a:r>
            <a:r>
              <a:rPr lang="ko-KR" altLang="en-US" sz="3200" dirty="0"/>
              <a:t>로 복사되도록 프로그램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CCB59-10AA-7BC2-CB51-FDAD36D6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34" y="3014134"/>
            <a:ext cx="6538236" cy="2636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11E090-60DF-946E-FC42-39B9FC2B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082" y="2874798"/>
            <a:ext cx="3286584" cy="2915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9C257-2CB4-767B-0935-5EC3B5D7F76C}"/>
              </a:ext>
            </a:extLst>
          </p:cNvPr>
          <p:cNvSpPr txBox="1"/>
          <p:nvPr/>
        </p:nvSpPr>
        <p:spPr>
          <a:xfrm>
            <a:off x="7806266" y="5789855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%IX0.0.15</a:t>
            </a:r>
            <a:r>
              <a:rPr lang="ko-KR" altLang="en-US" dirty="0"/>
              <a:t>가 켜지면 첫 </a:t>
            </a:r>
            <a:r>
              <a:rPr lang="en-US" altLang="ko-KR" dirty="0"/>
              <a:t>8</a:t>
            </a:r>
            <a:r>
              <a:rPr lang="ko-KR" altLang="en-US" dirty="0"/>
              <a:t>비트가 복사됨</a:t>
            </a:r>
          </a:p>
        </p:txBody>
      </p:sp>
    </p:spTree>
    <p:extLst>
      <p:ext uri="{BB962C8B-B14F-4D97-AF65-F5344CB8AC3E}">
        <p14:creationId xmlns:p14="http://schemas.microsoft.com/office/powerpoint/2010/main" val="419150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AAF3D9C0-FA27-C5E2-1F7F-B52BC99B5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353226"/>
              </p:ext>
            </p:extLst>
          </p:nvPr>
        </p:nvGraphicFramePr>
        <p:xfrm>
          <a:off x="1672166" y="1436689"/>
          <a:ext cx="8847668" cy="42113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5013">
                  <a:extLst>
                    <a:ext uri="{9D8B030D-6E8A-4147-A177-3AD203B41FA5}">
                      <a16:colId xmlns:a16="http://schemas.microsoft.com/office/drawing/2014/main" val="3972287499"/>
                    </a:ext>
                  </a:extLst>
                </a:gridCol>
                <a:gridCol w="7522655">
                  <a:extLst>
                    <a:ext uri="{9D8B030D-6E8A-4147-A177-3AD203B41FA5}">
                      <a16:colId xmlns:a16="http://schemas.microsoft.com/office/drawing/2014/main" val="29096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펑션</a:t>
                      </a:r>
                      <a:r>
                        <a:rPr lang="ko-KR" altLang="en-US" dirty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8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GT</a:t>
                      </a:r>
                    </a:p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(IN1 &gt; IN2) and (IN2 &gt; IN3) and … (IN7 &gt; IN8) -&gt; 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</a:t>
                      </a:r>
                    </a:p>
                    <a:p>
                      <a:pPr latinLnBrk="1"/>
                      <a:r>
                        <a:rPr lang="en-US" altLang="ko-KR" dirty="0"/>
                        <a:t>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(IN1 ≥ IN2) and (IN2 ≥ IN3) and … (IN7 ≥ IN8) -&gt; OUT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2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EQ</a:t>
                      </a:r>
                    </a:p>
                    <a:p>
                      <a:pPr latinLnBrk="1"/>
                      <a:r>
                        <a:rPr lang="en-US" altLang="ko-KR" dirty="0"/>
                        <a:t>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(IN1 = IN2) and (IN2 = IN3) and … (IN7 = IN8) -&gt; OUT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744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</a:t>
                      </a:r>
                    </a:p>
                    <a:p>
                      <a:pPr latinLnBrk="1"/>
                      <a:r>
                        <a:rPr lang="en-US" altLang="ko-KR" dirty="0"/>
                        <a:t>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(IN1 ≤ IN2) and (IN2 ≤ IN3) and … (IN7 ≤ IN8) -&gt; OUT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LT</a:t>
                      </a:r>
                    </a:p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(IN1 &lt; IN2) and (IN2 &lt; IN3) and … (IN7 &lt; IN8) -&gt; OUT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680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</a:t>
                      </a:r>
                    </a:p>
                    <a:p>
                      <a:pPr latinLnBrk="1"/>
                      <a:r>
                        <a:rPr lang="en-US" altLang="ko-KR" dirty="0"/>
                        <a:t>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(IN1 ≠ IN2) and (IN2 ≠ IN3) and … (IN7 ≠ IN8) -&gt; OUT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24016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1A70BAA-4A79-C620-FEFC-8A2CF0E5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en-US" altLang="ko-KR" dirty="0"/>
              <a:t> </a:t>
            </a:r>
            <a:r>
              <a:rPr lang="ko-KR" altLang="en-US" dirty="0"/>
              <a:t>종류 </a:t>
            </a:r>
            <a:r>
              <a:rPr lang="en-US" altLang="ko-KR" dirty="0"/>
              <a:t>- </a:t>
            </a:r>
            <a:r>
              <a:rPr lang="ko-KR" altLang="en-US" dirty="0"/>
              <a:t>비교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6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2. GT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펑션</a:t>
            </a:r>
            <a:r>
              <a:rPr lang="ko-KR" altLang="en-US" dirty="0"/>
              <a:t> 및 변수 추가하기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37FAB-6E34-3974-AE6A-C04300061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3" y="2189337"/>
            <a:ext cx="4887007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11591-7B65-EAC6-34C9-1BAEAEF3D7D8}"/>
              </a:ext>
            </a:extLst>
          </p:cNvPr>
          <p:cNvSpPr txBox="1"/>
          <p:nvPr/>
        </p:nvSpPr>
        <p:spPr>
          <a:xfrm>
            <a:off x="3380590" y="3454263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 개수 변경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91C086-1752-3A51-F02B-C3CD06F3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969" y="1699223"/>
            <a:ext cx="6239746" cy="42487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8E2CF2-A29F-36C7-DFCE-DE429ED5B3E6}"/>
              </a:ext>
            </a:extLst>
          </p:cNvPr>
          <p:cNvSpPr/>
          <p:nvPr/>
        </p:nvSpPr>
        <p:spPr>
          <a:xfrm>
            <a:off x="5725207" y="2421467"/>
            <a:ext cx="921126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8EA8CC-7117-19D1-D812-2AB2AD9EEB2A}"/>
              </a:ext>
            </a:extLst>
          </p:cNvPr>
          <p:cNvSpPr/>
          <p:nvPr/>
        </p:nvSpPr>
        <p:spPr>
          <a:xfrm>
            <a:off x="10576607" y="2523067"/>
            <a:ext cx="1074772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5FC2C7-0138-A823-AC99-1866F2ECDF83}"/>
              </a:ext>
            </a:extLst>
          </p:cNvPr>
          <p:cNvSpPr/>
          <p:nvPr/>
        </p:nvSpPr>
        <p:spPr>
          <a:xfrm>
            <a:off x="7342340" y="3302000"/>
            <a:ext cx="2690660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1D6C9-EC0F-8CA3-22AB-2207C964FF9E}"/>
              </a:ext>
            </a:extLst>
          </p:cNvPr>
          <p:cNvSpPr/>
          <p:nvPr/>
        </p:nvSpPr>
        <p:spPr>
          <a:xfrm>
            <a:off x="7325407" y="4148666"/>
            <a:ext cx="1708526" cy="2794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C6451-BC8F-237E-9EC1-FFDFA89B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2. GT </a:t>
            </a:r>
            <a:r>
              <a:rPr lang="ko-KR" altLang="en-US" dirty="0" err="1"/>
              <a:t>펑션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060DF-435C-ED45-B000-12920A3C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%IX0.0.0</a:t>
            </a:r>
            <a:r>
              <a:rPr lang="ko-KR" altLang="en-US" sz="3200" dirty="0"/>
              <a:t>을 </a:t>
            </a:r>
            <a:r>
              <a:rPr lang="en-US" altLang="ko-KR" sz="3200" dirty="0"/>
              <a:t>ON </a:t>
            </a:r>
            <a:r>
              <a:rPr lang="ko-KR" altLang="en-US" sz="3200" dirty="0"/>
              <a:t>하면 </a:t>
            </a:r>
            <a:r>
              <a:rPr lang="en-US" altLang="ko-KR" sz="3200" b="1" dirty="0">
                <a:solidFill>
                  <a:schemeClr val="accent5"/>
                </a:solidFill>
              </a:rPr>
              <a:t>10 &gt; 8 = True </a:t>
            </a:r>
            <a:r>
              <a:rPr lang="ko-KR" altLang="en-US" sz="3200" dirty="0"/>
              <a:t>이므로 </a:t>
            </a:r>
            <a:r>
              <a:rPr lang="en-US" altLang="ko-KR" sz="3200" dirty="0"/>
              <a:t>%QX0.1.0</a:t>
            </a:r>
            <a:r>
              <a:rPr lang="ko-KR" altLang="en-US" sz="3200" dirty="0"/>
              <a:t>이 </a:t>
            </a:r>
            <a:r>
              <a:rPr lang="en-US" altLang="ko-KR" sz="3200" dirty="0"/>
              <a:t>ON</a:t>
            </a:r>
            <a:endParaRPr lang="ko-KR" altLang="en-US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2E32ABE-E58C-638F-1005-5902D3160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09" y="2400609"/>
            <a:ext cx="4026239" cy="35186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A5BC6F-5BBF-68C3-1BDC-803FE783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252" y="3004688"/>
            <a:ext cx="3739921" cy="24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3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Pretendard Medium"/>
        <a:ea typeface="Pretendard Medium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1590</Words>
  <Application>Microsoft Office PowerPoint</Application>
  <PresentationFormat>와이드스크린</PresentationFormat>
  <Paragraphs>275</Paragraphs>
  <Slides>42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2" baseType="lpstr">
      <vt:lpstr>Kim jung chul Gothic Bold</vt:lpstr>
      <vt:lpstr>Kim jung chul Gothic Regular</vt:lpstr>
      <vt:lpstr>Pretendard</vt:lpstr>
      <vt:lpstr>Pretendard Light</vt:lpstr>
      <vt:lpstr>Pretendard Medium</vt:lpstr>
      <vt:lpstr>Pretendard SemiBold</vt:lpstr>
      <vt:lpstr>한컴 말랑말랑 Bold</vt:lpstr>
      <vt:lpstr>Arial</vt:lpstr>
      <vt:lpstr>Wingdings</vt:lpstr>
      <vt:lpstr>Office 테마</vt:lpstr>
      <vt:lpstr>    x</vt:lpstr>
      <vt:lpstr>PLC 래더 프로그래밍 심화</vt:lpstr>
      <vt:lpstr>펑션 &amp; 펑션 블록</vt:lpstr>
      <vt:lpstr>펑션 (Function)</vt:lpstr>
      <vt:lpstr>펑션 - MOVE</vt:lpstr>
      <vt:lpstr>연습1. MOVE 펑션</vt:lpstr>
      <vt:lpstr>펑션 종류 - 비교 펑션</vt:lpstr>
      <vt:lpstr>연습2. GT 펑션</vt:lpstr>
      <vt:lpstr>연습2. GT 펑션</vt:lpstr>
      <vt:lpstr>펑션 실습1</vt:lpstr>
      <vt:lpstr>펑션 블록  (Function Block)</vt:lpstr>
      <vt:lpstr>펑션 블록 - TON, TOF</vt:lpstr>
      <vt:lpstr>펑션 블록펑션 블록 인스턴스?</vt:lpstr>
      <vt:lpstr>심볼릭 변수 응용</vt:lpstr>
      <vt:lpstr>로컬 변수 응용 – Time</vt:lpstr>
      <vt:lpstr>TON, TOF       자세히 들여다 보기</vt:lpstr>
      <vt:lpstr>TON (On delay Timer)</vt:lpstr>
      <vt:lpstr>TOF (OFF delay Timer)</vt:lpstr>
      <vt:lpstr>연습3. 로컬 변수를 사용하여 TON, TOF 사용</vt:lpstr>
      <vt:lpstr>펑션 블록 - TP (Pulse Timer)</vt:lpstr>
      <vt:lpstr>연습4. TP 사용, 인스턴스 내부 변수 사용</vt:lpstr>
      <vt:lpstr>실습1. 자동 물내림</vt:lpstr>
      <vt:lpstr>펑션 블록 - CTU, CTD</vt:lpstr>
      <vt:lpstr>실습2</vt:lpstr>
      <vt:lpstr>실습2</vt:lpstr>
      <vt:lpstr>실습3. 자동 물내림 심화</vt:lpstr>
      <vt:lpstr>실습3. 자동 물내림 심화</vt:lpstr>
      <vt:lpstr>사용자 정의 펑션/펑션블록</vt:lpstr>
      <vt:lpstr>사용자 정의 펑션</vt:lpstr>
      <vt:lpstr>사용자 정의 펑션</vt:lpstr>
      <vt:lpstr>사용자 정의 펑션</vt:lpstr>
      <vt:lpstr>PowerPoint 프레젠테이션</vt:lpstr>
      <vt:lpstr>사용자 정의 펑션</vt:lpstr>
      <vt:lpstr>사용자 정의 펑션</vt:lpstr>
      <vt:lpstr>사용자 정의 펑션</vt:lpstr>
      <vt:lpstr>사용자 정의 펑션 블록</vt:lpstr>
      <vt:lpstr>실습3, 사용자 정의 “펑션”</vt:lpstr>
      <vt:lpstr>실습4. 깜박이 펑션 블록 제작 </vt:lpstr>
      <vt:lpstr>실습3&amp;4 해답</vt:lpstr>
      <vt:lpstr>실습3, 사용자 정의 펑션 PITA</vt:lpstr>
      <vt:lpstr>실습4. 깜박이 펑션 블록 제작 </vt:lpstr>
      <vt:lpstr>실습4. 깜박이 펑션 블록 제작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</dc:title>
  <dc:creator>SPREATICS MEMBER</dc:creator>
  <cp:lastModifiedBy>On Coding</cp:lastModifiedBy>
  <cp:revision>380</cp:revision>
  <dcterms:created xsi:type="dcterms:W3CDTF">2023-05-03T02:00:53Z</dcterms:created>
  <dcterms:modified xsi:type="dcterms:W3CDTF">2024-08-12T03:19:54Z</dcterms:modified>
</cp:coreProperties>
</file>