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696" r:id="rId2"/>
    <p:sldId id="671" r:id="rId3"/>
    <p:sldId id="672" r:id="rId4"/>
    <p:sldId id="673" r:id="rId5"/>
    <p:sldId id="674" r:id="rId6"/>
    <p:sldId id="675" r:id="rId7"/>
    <p:sldId id="676" r:id="rId8"/>
    <p:sldId id="677" r:id="rId9"/>
    <p:sldId id="678" r:id="rId10"/>
    <p:sldId id="681" r:id="rId11"/>
    <p:sldId id="682" r:id="rId12"/>
    <p:sldId id="683" r:id="rId13"/>
    <p:sldId id="684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D1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2"/>
    <p:restoredTop sz="84717" autoAdjust="0"/>
  </p:normalViewPr>
  <p:slideViewPr>
    <p:cSldViewPr snapToGrid="0">
      <p:cViewPr varScale="1">
        <p:scale>
          <a:sx n="73" d="100"/>
          <a:sy n="73" d="100"/>
        </p:scale>
        <p:origin x="9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4F877-15F8-0F4C-88D4-E66ED1BDFD44}" type="datetimeFigureOut">
              <a:rPr kumimoji="1" lang="ko-Kore-KR" altLang="en-US" smtClean="0"/>
              <a:t>08/12/2024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ADC6D-F941-F24B-83D4-7CB36029F6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5791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98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ADC6D-F941-F24B-83D4-7CB36029F6AF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67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단순 자기유지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ADC6D-F941-F24B-83D4-7CB36029F6AF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923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요거는 같이 하기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셋코일</a:t>
            </a:r>
            <a:r>
              <a:rPr lang="ko-KR" altLang="en-US" dirty="0"/>
              <a:t> </a:t>
            </a:r>
            <a:r>
              <a:rPr lang="ko-KR" altLang="en-US" dirty="0" err="1"/>
              <a:t>리셋코일은</a:t>
            </a:r>
            <a:r>
              <a:rPr lang="ko-KR" altLang="en-US" dirty="0"/>
              <a:t> 한 적이 없으니까</a:t>
            </a:r>
            <a:r>
              <a:rPr lang="en-US" altLang="ko-KR" dirty="0"/>
              <a:t>!!!!</a:t>
            </a:r>
          </a:p>
          <a:p>
            <a:r>
              <a:rPr lang="ko-KR" altLang="en-US" dirty="0" err="1"/>
              <a:t>리셋코일</a:t>
            </a:r>
            <a:r>
              <a:rPr lang="en-US" altLang="ko-KR" dirty="0"/>
              <a:t>: </a:t>
            </a:r>
            <a:r>
              <a:rPr lang="ko-KR" altLang="en-US" dirty="0"/>
              <a:t>앞의 연결선이 </a:t>
            </a:r>
            <a:r>
              <a:rPr lang="en-US" altLang="ko-KR" dirty="0"/>
              <a:t>1,0</a:t>
            </a:r>
            <a:r>
              <a:rPr lang="ko-KR" altLang="en-US" dirty="0"/>
              <a:t>과 관계없이 처음부터 항상 </a:t>
            </a:r>
            <a:r>
              <a:rPr lang="en-US" altLang="ko-KR" dirty="0"/>
              <a:t>1.</a:t>
            </a:r>
          </a:p>
          <a:p>
            <a:r>
              <a:rPr lang="ko-KR" altLang="en-US" dirty="0" err="1"/>
              <a:t>셋코일</a:t>
            </a:r>
            <a:r>
              <a:rPr lang="en-US" altLang="ko-KR" dirty="0"/>
              <a:t>: </a:t>
            </a:r>
            <a:r>
              <a:rPr lang="ko-KR" altLang="en-US" dirty="0"/>
              <a:t>처음엔 </a:t>
            </a:r>
            <a:r>
              <a:rPr lang="en-US" altLang="ko-KR" dirty="0"/>
              <a:t>0</a:t>
            </a:r>
            <a:r>
              <a:rPr lang="ko-KR" altLang="en-US" dirty="0"/>
              <a:t>인 상태이고 </a:t>
            </a:r>
            <a:r>
              <a:rPr lang="en-US" altLang="ko-KR" dirty="0"/>
              <a:t>1</a:t>
            </a:r>
            <a:r>
              <a:rPr lang="ko-KR" altLang="en-US" dirty="0"/>
              <a:t>이 전달되면 상태가 </a:t>
            </a:r>
            <a:r>
              <a:rPr lang="en-US" altLang="ko-KR" dirty="0"/>
              <a:t>on</a:t>
            </a:r>
            <a:r>
              <a:rPr lang="ko-KR" altLang="en-US" dirty="0"/>
              <a:t>으로 변경되지만 이후에 스위치를 끈다고 해서 셋코일이 꺼지지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셋과 </a:t>
            </a:r>
            <a:r>
              <a:rPr lang="ko-KR" altLang="en-US" dirty="0" err="1"/>
              <a:t>리셋코일은</a:t>
            </a:r>
            <a:r>
              <a:rPr lang="ko-KR" altLang="en-US" dirty="0"/>
              <a:t> 서로가 서로를 끄고 켤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ADC6D-F941-F24B-83D4-7CB36029F6AF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4113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15</a:t>
            </a:r>
            <a:r>
              <a:rPr lang="ko-KR" altLang="en-US" dirty="0"/>
              <a:t>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ADC6D-F941-F24B-83D4-7CB36029F6AF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1530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3F7A5-FC2D-CB5F-F650-7C1717CAA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955F02-D7E8-B0A7-9A9A-30E44A3A8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CFC07-37FA-439B-2916-0628485C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D144-736E-3E47-9D5E-E6A7FCF99993}" type="datetimeFigureOut">
              <a:rPr kumimoji="1" lang="ko-Kore-KR" altLang="en-US" smtClean="0"/>
              <a:t>08/12/2024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36CC7C-3145-F5E4-3BB8-0EDA9036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CA8AE7-8D27-7048-5084-AB0C13DE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9C31-BDAA-6742-94C1-FB82AED87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545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A81E1-669A-4EC8-9601-C02B90EF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B87451-3056-BE64-5F02-863DE8602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C078B9-45BB-14FF-E693-AC330BA4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D144-736E-3E47-9D5E-E6A7FCF99993}" type="datetimeFigureOut">
              <a:rPr kumimoji="1" lang="ko-Kore-KR" altLang="en-US" smtClean="0"/>
              <a:t>08/12/2024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7180CD-9D8C-CFF0-52B3-E2FEFF3D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63CB8-9197-86C9-098D-1098DF61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9C31-BDAA-6742-94C1-FB82AED87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96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5C4728-642D-8C94-55A5-5B37EED27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1A0E82-95FB-F225-02D6-CE47E2B29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B251D-04E4-00B3-462E-E18BB358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D144-736E-3E47-9D5E-E6A7FCF99993}" type="datetimeFigureOut">
              <a:rPr kumimoji="1" lang="ko-Kore-KR" altLang="en-US" smtClean="0"/>
              <a:t>08/12/2024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42645-3AE7-3B50-FD23-AABDC1C9C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C42218-BD17-EA50-0447-6D1794A2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9C31-BDAA-6742-94C1-FB82AED87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0524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B500-2C20-2E20-BCCA-C065E5EFC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>
            <a:lvl1pPr algn="ctr">
              <a:defRPr sz="8000">
                <a:solidFill>
                  <a:srgbClr val="2F5597"/>
                </a:solidFill>
              </a:defRPr>
            </a:lvl1pPr>
          </a:lstStyle>
          <a:p>
            <a:r>
              <a:rPr lang="ko-KR" altLang="en-US" dirty="0"/>
              <a:t>마스터 제목 스타일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E78A-BA2B-B66C-15B0-9F59EAAC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33B2-537B-197A-F661-700C9B76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143F0-023C-627A-F2CB-AF224F78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78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FFC32-C0A3-A7FE-9960-B1376212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88CC5-C535-67E3-98AE-CAA55969C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9C58BD-10EB-65E4-EFDD-586F78BC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fld id="{D57AD144-736E-3E47-9D5E-E6A7FCF99993}" type="datetimeFigureOut">
              <a:rPr kumimoji="1" lang="ko-Kore-KR" altLang="en-US" smtClean="0"/>
              <a:pPr/>
              <a:t>08/12/2024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23AB8-110A-3D81-9B1C-3B8C5546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32939E-E874-AAF7-EEF7-7C53DFF4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fld id="{15099C31-BDAA-6742-94C1-FB82AED87C34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746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2A71F-4FD8-165F-CE24-F8CCC353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482F45-C239-EAF3-0FA5-2D71A3CFE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31E55-7D5E-6F3E-07AB-AAF1E982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D144-736E-3E47-9D5E-E6A7FCF99993}" type="datetimeFigureOut">
              <a:rPr kumimoji="1" lang="ko-Kore-KR" altLang="en-US" smtClean="0"/>
              <a:t>08/12/2024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C0C71-4FE2-602A-4C42-6221AF06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A1075-AA14-F53E-FA91-6E2CE6E9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9C31-BDAA-6742-94C1-FB82AED87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5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69356-7575-9B26-38D0-C1BE9BB8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36013-7995-27D3-AE7E-D4502963F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940586-89A7-C989-5663-D160E6F0E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A13134-AB8E-7223-D682-86B96DE1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D144-736E-3E47-9D5E-E6A7FCF99993}" type="datetimeFigureOut">
              <a:rPr kumimoji="1" lang="ko-Kore-KR" altLang="en-US" smtClean="0"/>
              <a:t>08/12/2024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06B965-9F6C-B9F2-B40E-DD0C48E4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C59820-A6E7-A886-0073-CB1E9A13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9C31-BDAA-6742-94C1-FB82AED87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168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87793-F057-AD70-5244-99D7A55F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0EB02E-0D66-1BDE-F548-AFE742CB5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EB0E74-E000-1F17-810E-015165834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B4EBE7-1199-CB5D-5C63-A85F91E8A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546F3B-761E-DA2E-DEF3-C0F6AD3BE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A66ABC-DA9C-556E-6C22-1C5F257B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D144-736E-3E47-9D5E-E6A7FCF99993}" type="datetimeFigureOut">
              <a:rPr kumimoji="1" lang="ko-Kore-KR" altLang="en-US" smtClean="0"/>
              <a:t>08/12/2024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54795D-A100-2529-0296-91B28CF2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EA1173-8EDB-B89C-8F91-4F64D00E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9C31-BDAA-6742-94C1-FB82AED87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143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D2441-0638-2215-D73A-450CF335C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5BD3F0-9B0D-ED9F-B8BD-2DE1172D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D144-736E-3E47-9D5E-E6A7FCF99993}" type="datetimeFigureOut">
              <a:rPr kumimoji="1" lang="ko-Kore-KR" altLang="en-US" smtClean="0"/>
              <a:t>08/12/2024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CEFB54-7A79-FBB3-DCBA-0E818171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E0B607-86BC-D7E0-4EFF-8EBB14D9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9C31-BDAA-6742-94C1-FB82AED87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415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C4350B-D2BA-DD0C-8244-9A00C5D54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D144-736E-3E47-9D5E-E6A7FCF99993}" type="datetimeFigureOut">
              <a:rPr kumimoji="1" lang="ko-Kore-KR" altLang="en-US" smtClean="0"/>
              <a:t>08/12/2024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E0780A-13AE-3E73-6FE6-B23D80B1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5F624B-C2E2-DA0E-4DF4-4F6C48F5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9C31-BDAA-6742-94C1-FB82AED87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216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BA7CA-3BE7-43EB-76AB-35A38C8F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C49404-ECFE-FB5C-4CA5-DE8BC79A8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FB5333-4E78-6210-EA60-D2FA57430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09424A-75E9-2056-8F2E-246355B0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D144-736E-3E47-9D5E-E6A7FCF99993}" type="datetimeFigureOut">
              <a:rPr kumimoji="1" lang="ko-Kore-KR" altLang="en-US" smtClean="0"/>
              <a:t>08/12/2024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10B5C4-BC89-85D8-0F21-CE66AF0A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9FED47-DA6C-0D70-DB15-65DFCB9F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9C31-BDAA-6742-94C1-FB82AED87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438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541CB-8101-0E31-B3CE-CA71F053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7C6735-973B-821B-E512-D5E944EF6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094B24-7264-7770-545F-3C0349B00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7F6614-BDC1-8C0A-69D7-654E7312D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D144-736E-3E47-9D5E-E6A7FCF99993}" type="datetimeFigureOut">
              <a:rPr kumimoji="1" lang="ko-Kore-KR" altLang="en-US" smtClean="0"/>
              <a:t>08/12/2024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69FE54-1A8C-D730-534B-C2BAC579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F67964-0337-1FBE-A719-6A605866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9C31-BDAA-6742-94C1-FB82AED87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502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124214-28AC-A56A-C3F7-666AEBE9D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E9DF00-FFF4-6140-8617-6745E0C6E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F99FE-73E3-0187-41AC-345D8DC00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AD144-736E-3E47-9D5E-E6A7FCF99993}" type="datetimeFigureOut">
              <a:rPr kumimoji="1" lang="ko-Kore-KR" altLang="en-US" smtClean="0"/>
              <a:t>08/12/2024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43FA6-C9C3-E20A-2084-A02521FD5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4923C6-7C6A-7D5D-2D78-6A91FB1F2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99C31-BDAA-6742-94C1-FB82AED87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C13FF2-C80E-CEFF-5F7F-726DA155C735}"/>
              </a:ext>
            </a:extLst>
          </p:cNvPr>
          <p:cNvSpPr/>
          <p:nvPr userDrawn="1"/>
        </p:nvSpPr>
        <p:spPr>
          <a:xfrm>
            <a:off x="0" y="6588312"/>
            <a:ext cx="12192000" cy="66937"/>
          </a:xfrm>
          <a:prstGeom prst="rect">
            <a:avLst/>
          </a:prstGeom>
          <a:solidFill>
            <a:srgbClr val="29D1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D1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91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6472" y="2752208"/>
            <a:ext cx="680406" cy="76200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</a:t>
            </a:r>
            <a:r>
              <a:rPr lang="en-US" altLang="ko-KR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x</a:t>
            </a:r>
            <a:endParaRPr lang="ko-KR" altLang="en-US" b="1" dirty="0">
              <a:solidFill>
                <a:schemeClr val="accent6">
                  <a:lumMod val="20000"/>
                  <a:lumOff val="8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49" y="3874334"/>
            <a:ext cx="3021223" cy="456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78D3EA-D15D-AC23-FCDE-3921C4292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822" y="2742007"/>
            <a:ext cx="3116093" cy="9722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25BB32E-F478-83FC-570F-B68EBC075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1085" y="2742007"/>
            <a:ext cx="3594242" cy="772201"/>
          </a:xfrm>
          <a:prstGeom prst="rect">
            <a:avLst/>
          </a:prstGeom>
        </p:spPr>
      </p:pic>
      <p:pic>
        <p:nvPicPr>
          <p:cNvPr id="8" name="그림 7" descr="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E9FC1CBB-E378-8F4C-2552-F143BAC21AF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327" y="3729892"/>
            <a:ext cx="3893617" cy="81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92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0EB67C-391F-4750-125F-9A666E95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92" y="666276"/>
            <a:ext cx="9984615" cy="1145893"/>
          </a:xfrm>
        </p:spPr>
        <p:txBody>
          <a:bodyPr>
            <a:normAutofit/>
          </a:bodyPr>
          <a:lstStyle/>
          <a:p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Q8.</a:t>
            </a:r>
            <a:endParaRPr kumimoji="1" lang="ko-Kore-KR" altLang="en-US" b="1" dirty="0">
              <a:solidFill>
                <a:srgbClr val="29D10D"/>
              </a:solidFill>
              <a:latin typeface="Kim jung chul Gothic Bold" panose="020B0503000000000000" pitchFamily="34" charset="-127"/>
              <a:ea typeface="Kim jung chul Gothic Bold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6C70D-5F81-5464-2C25-EAD92098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172" y="4415265"/>
            <a:ext cx="8836188" cy="1261133"/>
          </a:xfrm>
        </p:spPr>
        <p:txBody>
          <a:bodyPr anchor="t">
            <a:noAutofit/>
          </a:bodyPr>
          <a:lstStyle/>
          <a:p>
            <a:pPr marL="514350" indent="-514350">
              <a:buAutoNum type="arabicPeriod"/>
            </a:pPr>
            <a:r>
              <a:rPr kumimoji="1" lang="en-US" altLang="ko-KR" sz="2400" dirty="0"/>
              <a:t>P1</a:t>
            </a:r>
            <a:r>
              <a:rPr kumimoji="1" lang="ko-KR" altLang="en-US" sz="2400" dirty="0"/>
              <a:t>이 입력되는 동안만 회로가 실행</a:t>
            </a:r>
            <a:endParaRPr kumimoji="1" lang="en-US" altLang="ko-KR" sz="2400" dirty="0"/>
          </a:p>
          <a:p>
            <a:pPr marL="514350" indent="-514350">
              <a:buAutoNum type="arabicPeriod"/>
            </a:pPr>
            <a:r>
              <a:rPr kumimoji="1" lang="en-US" altLang="ko-KR" sz="2400" dirty="0"/>
              <a:t>P10</a:t>
            </a:r>
            <a:r>
              <a:rPr kumimoji="1" lang="ko-KR" altLang="en-US" sz="2400" dirty="0"/>
              <a:t>은 </a:t>
            </a:r>
            <a:r>
              <a:rPr kumimoji="1" lang="en-US" altLang="ko-KR" sz="2400" dirty="0"/>
              <a:t>1</a:t>
            </a:r>
            <a:r>
              <a:rPr kumimoji="1" lang="ko-KR" altLang="en-US" sz="2400" dirty="0"/>
              <a:t>초 점등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2</a:t>
            </a:r>
            <a:r>
              <a:rPr kumimoji="1" lang="ko-KR" altLang="en-US" sz="2400" dirty="0"/>
              <a:t>초 소등을 반복</a:t>
            </a:r>
            <a:endParaRPr kumimoji="1" lang="en-US" altLang="ko-KR" sz="2400" dirty="0"/>
          </a:p>
          <a:p>
            <a:pPr marL="514350" indent="-514350">
              <a:buAutoNum type="arabicPeriod"/>
            </a:pPr>
            <a:r>
              <a:rPr kumimoji="1" lang="en-US" altLang="ko-KR" sz="2400" dirty="0"/>
              <a:t>P1</a:t>
            </a:r>
            <a:r>
              <a:rPr kumimoji="1" lang="ko-KR" altLang="en-US" sz="2400" dirty="0"/>
              <a:t>을 </a:t>
            </a:r>
            <a:r>
              <a:rPr kumimoji="1" lang="en-US" altLang="ko-KR" sz="2400" dirty="0"/>
              <a:t>OFF</a:t>
            </a:r>
            <a:r>
              <a:rPr kumimoji="1" lang="ko-KR" altLang="en-US" sz="2400" dirty="0"/>
              <a:t>하면 회로도 </a:t>
            </a:r>
            <a:r>
              <a:rPr kumimoji="1" lang="en-US" altLang="ko-KR" sz="2400" dirty="0"/>
              <a:t>OFF</a:t>
            </a:r>
          </a:p>
          <a:p>
            <a:pPr marL="514350" indent="-514350">
              <a:buAutoNum type="arabicPeriod"/>
            </a:pPr>
            <a:endParaRPr kumimoji="1" lang="en-US" altLang="ko-KR" sz="2400" dirty="0"/>
          </a:p>
        </p:txBody>
      </p:sp>
      <p:pic>
        <p:nvPicPr>
          <p:cNvPr id="8" name="그림 7" descr="스크린샷, 라인, 직사각형, 평행이(가) 표시된 사진&#10;&#10;자동 생성된 설명">
            <a:extLst>
              <a:ext uri="{FF2B5EF4-FFF2-40B4-BE49-F238E27FC236}">
                <a16:creationId xmlns:a16="http://schemas.microsoft.com/office/drawing/2014/main" id="{9C938988-1EBA-5345-9E49-B4A9EA97C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72" y="2469209"/>
            <a:ext cx="7351108" cy="1466555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6C8AA89-4BAE-AEB7-FECB-43E59C14532C}"/>
              </a:ext>
            </a:extLst>
          </p:cNvPr>
          <p:cNvSpPr txBox="1">
            <a:spLocks/>
          </p:cNvSpPr>
          <p:nvPr/>
        </p:nvSpPr>
        <p:spPr>
          <a:xfrm>
            <a:off x="1973960" y="827463"/>
            <a:ext cx="8351521" cy="823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2000" b="1" dirty="0"/>
              <a:t>타이머</a:t>
            </a:r>
            <a:r>
              <a:rPr kumimoji="1" lang="en-US" altLang="ko-KR" sz="2000" b="1" dirty="0"/>
              <a:t>/</a:t>
            </a:r>
            <a:r>
              <a:rPr kumimoji="1" lang="ko-KR" altLang="en-US" sz="2000" b="1" dirty="0" err="1"/>
              <a:t>플리커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(TON)</a:t>
            </a:r>
            <a:endParaRPr kumimoji="1" lang="en-US" alt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dirty="0"/>
              <a:t>- </a:t>
            </a:r>
            <a:r>
              <a:rPr kumimoji="1" lang="ko-KR" altLang="en-US" sz="2000" dirty="0"/>
              <a:t>타이머가 포함된 </a:t>
            </a:r>
            <a:r>
              <a:rPr kumimoji="1" lang="ko-KR" altLang="en-US" sz="2000" dirty="0" err="1"/>
              <a:t>플리커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깜박이</a:t>
            </a:r>
            <a:r>
              <a:rPr kumimoji="1" lang="en-US" altLang="ko-KR" sz="2000" dirty="0"/>
              <a:t>) </a:t>
            </a:r>
            <a:r>
              <a:rPr kumimoji="1" lang="ko-KR" altLang="en-US" sz="2000" dirty="0"/>
              <a:t>회로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4722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0EB67C-391F-4750-125F-9A666E95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92" y="666276"/>
            <a:ext cx="9984615" cy="1145893"/>
          </a:xfrm>
        </p:spPr>
        <p:txBody>
          <a:bodyPr>
            <a:normAutofit/>
          </a:bodyPr>
          <a:lstStyle/>
          <a:p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Q9.</a:t>
            </a:r>
            <a:endParaRPr kumimoji="1" lang="ko-Kore-KR" altLang="en-US" b="1" dirty="0">
              <a:solidFill>
                <a:srgbClr val="29D10D"/>
              </a:solidFill>
              <a:latin typeface="Kim jung chul Gothic Bold" panose="020B0503000000000000" pitchFamily="34" charset="-127"/>
              <a:ea typeface="Kim jung chul Gothic Bold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6C70D-5F81-5464-2C25-EAD92098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412" y="4354178"/>
            <a:ext cx="8836188" cy="1776459"/>
          </a:xfrm>
        </p:spPr>
        <p:txBody>
          <a:bodyPr anchor="t">
            <a:noAutofit/>
          </a:bodyPr>
          <a:lstStyle/>
          <a:p>
            <a:pPr marL="514350" indent="-514350">
              <a:buAutoNum type="arabicPeriod"/>
            </a:pPr>
            <a:r>
              <a:rPr kumimoji="1" lang="en-US" altLang="ko-KR" sz="2400" dirty="0"/>
              <a:t>P1</a:t>
            </a:r>
            <a:r>
              <a:rPr kumimoji="1" lang="ko-KR" altLang="en-US" sz="2400" dirty="0"/>
              <a:t>을 입력하면 </a:t>
            </a:r>
            <a:r>
              <a:rPr kumimoji="1" lang="en-US" altLang="ko-KR" sz="2400" dirty="0"/>
              <a:t>P10</a:t>
            </a:r>
            <a:r>
              <a:rPr kumimoji="1" lang="ko-KR" altLang="en-US" sz="2400" dirty="0"/>
              <a:t>이 점등</a:t>
            </a:r>
            <a:endParaRPr kumimoji="1" lang="en-US" altLang="ko-KR" sz="2400" dirty="0"/>
          </a:p>
          <a:p>
            <a:pPr marL="514350" indent="-514350">
              <a:buAutoNum type="arabicPeriod"/>
            </a:pPr>
            <a:r>
              <a:rPr kumimoji="1" lang="en-US" altLang="ko-KR" sz="2400" dirty="0"/>
              <a:t>P10</a:t>
            </a:r>
            <a:r>
              <a:rPr kumimoji="1" lang="ko-KR" altLang="en-US" sz="2400" dirty="0"/>
              <a:t>이 </a:t>
            </a:r>
            <a:r>
              <a:rPr kumimoji="1" lang="en-US" altLang="ko-KR" sz="2400" dirty="0"/>
              <a:t>2</a:t>
            </a:r>
            <a:r>
              <a:rPr kumimoji="1" lang="ko-KR" altLang="en-US" sz="2400" dirty="0"/>
              <a:t>초간 점등 후 </a:t>
            </a:r>
            <a:r>
              <a:rPr kumimoji="1" lang="en-US" altLang="ko-KR" sz="2400" dirty="0"/>
              <a:t>P11, P12</a:t>
            </a:r>
            <a:r>
              <a:rPr kumimoji="1" lang="ko-KR" altLang="en-US" sz="2400" dirty="0"/>
              <a:t>가 순차 점등</a:t>
            </a:r>
            <a:endParaRPr kumimoji="1" lang="en-US" altLang="ko-KR" sz="2400" dirty="0"/>
          </a:p>
          <a:p>
            <a:pPr marL="514350" indent="-514350">
              <a:buAutoNum type="arabicPeriod"/>
            </a:pPr>
            <a:r>
              <a:rPr kumimoji="1" lang="en-US" altLang="ko-KR" sz="2400" dirty="0"/>
              <a:t>P12</a:t>
            </a:r>
            <a:r>
              <a:rPr kumimoji="1" lang="ko-KR" altLang="en-US" sz="2400" dirty="0"/>
              <a:t>가 소등한 후 회로는 자동 초기화</a:t>
            </a:r>
            <a:endParaRPr kumimoji="1" lang="en-US" altLang="ko-KR" sz="2400" dirty="0"/>
          </a:p>
          <a:p>
            <a:pPr marL="514350" indent="-514350">
              <a:buAutoNum type="arabicPeriod"/>
            </a:pPr>
            <a:r>
              <a:rPr kumimoji="1" lang="en-US" altLang="ko-KR" sz="2400" dirty="0"/>
              <a:t>P1</a:t>
            </a:r>
            <a:r>
              <a:rPr kumimoji="1" lang="ko-KR" altLang="en-US" sz="2400" dirty="0"/>
              <a:t>을 다시 입력하면 반복 동작</a:t>
            </a:r>
            <a:endParaRPr kumimoji="1" lang="en-US" altLang="ko-KR" sz="2400" dirty="0"/>
          </a:p>
          <a:p>
            <a:pPr marL="514350" indent="-514350">
              <a:buAutoNum type="arabicPeriod"/>
            </a:pPr>
            <a:endParaRPr kumimoji="1" lang="en-US" altLang="ko-KR" sz="2400" dirty="0"/>
          </a:p>
        </p:txBody>
      </p:sp>
      <p:pic>
        <p:nvPicPr>
          <p:cNvPr id="5" name="그림 4" descr="스크린샷, 텍스트, 라인, 번호이(가) 표시된 사진&#10;&#10;자동 생성된 설명">
            <a:extLst>
              <a:ext uri="{FF2B5EF4-FFF2-40B4-BE49-F238E27FC236}">
                <a16:creationId xmlns:a16="http://schemas.microsoft.com/office/drawing/2014/main" id="{A722CD49-C0BE-0146-3E23-2D800D821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72" y="1797177"/>
            <a:ext cx="5193828" cy="2387485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09EBFEA-C5A2-64CB-01B9-E0D76C91EAE0}"/>
              </a:ext>
            </a:extLst>
          </p:cNvPr>
          <p:cNvSpPr txBox="1">
            <a:spLocks/>
          </p:cNvSpPr>
          <p:nvPr/>
        </p:nvSpPr>
        <p:spPr>
          <a:xfrm>
            <a:off x="1863123" y="827463"/>
            <a:ext cx="8351521" cy="823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2000" b="1" dirty="0"/>
              <a:t>순차점등 </a:t>
            </a:r>
            <a:r>
              <a:rPr kumimoji="1" lang="en-US" altLang="ko-KR" sz="2000" b="1" dirty="0"/>
              <a:t>(TON)</a:t>
            </a:r>
            <a:endParaRPr kumimoji="1" lang="en-US" alt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dirty="0"/>
              <a:t>- </a:t>
            </a:r>
            <a:r>
              <a:rPr kumimoji="1" lang="ko-KR" altLang="en-US" sz="2000" dirty="0"/>
              <a:t>타이머에 따라 순서대로 작동하는 회로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38043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0EB67C-391F-4750-125F-9A666E95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92" y="666276"/>
            <a:ext cx="9984615" cy="1145893"/>
          </a:xfrm>
        </p:spPr>
        <p:txBody>
          <a:bodyPr>
            <a:normAutofit/>
          </a:bodyPr>
          <a:lstStyle/>
          <a:p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Q</a:t>
            </a:r>
            <a:r>
              <a:rPr kumimoji="1" lang="en-US" altLang="ko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10</a:t>
            </a:r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.</a:t>
            </a:r>
            <a:endParaRPr kumimoji="1" lang="ko-Kore-KR" altLang="en-US" b="1" dirty="0">
              <a:solidFill>
                <a:srgbClr val="29D10D"/>
              </a:solidFill>
              <a:latin typeface="Kim jung chul Gothic Bold" panose="020B0503000000000000" pitchFamily="34" charset="-127"/>
              <a:ea typeface="Kim jung chul Gothic Bold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6C70D-5F81-5464-2C25-EAD92098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412" y="4354178"/>
            <a:ext cx="8836188" cy="1776459"/>
          </a:xfrm>
        </p:spPr>
        <p:txBody>
          <a:bodyPr anchor="t">
            <a:noAutofit/>
          </a:bodyPr>
          <a:lstStyle/>
          <a:p>
            <a:pPr marL="514350" indent="-514350">
              <a:buAutoNum type="arabicPeriod"/>
            </a:pPr>
            <a:r>
              <a:rPr kumimoji="1" lang="en-US" altLang="ko-KR" sz="2400" dirty="0"/>
              <a:t>P1</a:t>
            </a:r>
            <a:r>
              <a:rPr kumimoji="1" lang="ko-KR" altLang="en-US" sz="2400" dirty="0"/>
              <a:t>을 </a:t>
            </a:r>
            <a:r>
              <a:rPr kumimoji="1" lang="en-US" altLang="ko-KR" sz="2400" dirty="0"/>
              <a:t>4</a:t>
            </a:r>
            <a:r>
              <a:rPr kumimoji="1" lang="ko-KR" altLang="en-US" sz="2400" dirty="0"/>
              <a:t>번째 입력할 때 </a:t>
            </a:r>
            <a:r>
              <a:rPr kumimoji="1" lang="en-US" altLang="ko-KR" sz="2400" dirty="0"/>
              <a:t>P10</a:t>
            </a:r>
            <a:r>
              <a:rPr kumimoji="1" lang="ko-KR" altLang="en-US" sz="2400" dirty="0"/>
              <a:t>이 </a:t>
            </a:r>
            <a:r>
              <a:rPr kumimoji="1" lang="en-US" altLang="ko-KR" sz="2400" dirty="0"/>
              <a:t>ON</a:t>
            </a:r>
          </a:p>
          <a:p>
            <a:pPr marL="514350" indent="-514350">
              <a:buAutoNum type="arabicPeriod"/>
            </a:pPr>
            <a:r>
              <a:rPr kumimoji="1" lang="en-US" altLang="ko-KR" sz="2400" dirty="0"/>
              <a:t>P2</a:t>
            </a:r>
            <a:r>
              <a:rPr kumimoji="1" lang="ko-KR" altLang="en-US" sz="2400" dirty="0"/>
              <a:t> 입력하는 순간 </a:t>
            </a:r>
            <a:r>
              <a:rPr kumimoji="1" lang="en-US" altLang="ko-KR" sz="2400" dirty="0"/>
              <a:t>P10 </a:t>
            </a:r>
            <a:r>
              <a:rPr kumimoji="1" lang="ko-KR" altLang="en-US" sz="2400" dirty="0"/>
              <a:t>리셋</a:t>
            </a:r>
            <a:endParaRPr kumimoji="1" lang="en-US" altLang="ko-KR" sz="2400" dirty="0"/>
          </a:p>
          <a:p>
            <a:pPr marL="514350" indent="-514350">
              <a:buAutoNum type="arabicPeriod"/>
            </a:pPr>
            <a:r>
              <a:rPr kumimoji="1" lang="ko-KR" altLang="en-US" sz="2400" dirty="0"/>
              <a:t>다시 </a:t>
            </a:r>
            <a:r>
              <a:rPr kumimoji="1" lang="en-US" altLang="ko-KR" sz="2400" dirty="0"/>
              <a:t>P1</a:t>
            </a:r>
            <a:r>
              <a:rPr kumimoji="1" lang="ko-KR" altLang="en-US" sz="2400" dirty="0"/>
              <a:t>을 입력하면 </a:t>
            </a:r>
            <a:r>
              <a:rPr kumimoji="1" lang="en-US" altLang="ko-KR" sz="2400" dirty="0"/>
              <a:t>1~3</a:t>
            </a:r>
            <a:r>
              <a:rPr kumimoji="1" lang="ko-KR" altLang="en-US" sz="2400" dirty="0"/>
              <a:t>번 동작 반복</a:t>
            </a:r>
            <a:endParaRPr kumimoji="1"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F8105D-B8C2-45C4-6D27-E35542C4D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12" y="1977616"/>
            <a:ext cx="9456501" cy="2040533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C5407E5-4274-42C9-F7CD-B3A4700A6E67}"/>
              </a:ext>
            </a:extLst>
          </p:cNvPr>
          <p:cNvSpPr txBox="1">
            <a:spLocks/>
          </p:cNvSpPr>
          <p:nvPr/>
        </p:nvSpPr>
        <p:spPr>
          <a:xfrm>
            <a:off x="2195630" y="827463"/>
            <a:ext cx="8351521" cy="823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2000" b="1" dirty="0"/>
              <a:t>카운터 </a:t>
            </a:r>
            <a:r>
              <a:rPr kumimoji="1" lang="en-US" altLang="ko-KR" sz="2000" b="1" dirty="0"/>
              <a:t>(CTU)</a:t>
            </a:r>
            <a:endParaRPr kumimoji="1" lang="en-US" alt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dirty="0"/>
              <a:t>- </a:t>
            </a:r>
            <a:r>
              <a:rPr kumimoji="1" lang="ko-KR" altLang="en-US" sz="2000" dirty="0"/>
              <a:t>특정 기능이 특정 횟수만큼 동작하면 작동하는 회로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3458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0EB67C-391F-4750-125F-9A666E95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92" y="666276"/>
            <a:ext cx="9984615" cy="1145893"/>
          </a:xfrm>
        </p:spPr>
        <p:txBody>
          <a:bodyPr>
            <a:normAutofit/>
          </a:bodyPr>
          <a:lstStyle/>
          <a:p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Q</a:t>
            </a:r>
            <a:r>
              <a:rPr kumimoji="1" lang="en-US" altLang="ko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11</a:t>
            </a:r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.</a:t>
            </a:r>
            <a:endParaRPr kumimoji="1" lang="ko-Kore-KR" altLang="en-US" b="1" dirty="0">
              <a:solidFill>
                <a:srgbClr val="29D10D"/>
              </a:solidFill>
              <a:latin typeface="Kim jung chul Gothic Bold" panose="020B0503000000000000" pitchFamily="34" charset="-127"/>
              <a:ea typeface="Kim jung chul Gothic Bold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6C70D-5F81-5464-2C25-EAD92098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412" y="4354178"/>
            <a:ext cx="8836188" cy="1776459"/>
          </a:xfrm>
        </p:spPr>
        <p:txBody>
          <a:bodyPr anchor="t">
            <a:noAutofit/>
          </a:bodyPr>
          <a:lstStyle/>
          <a:p>
            <a:pPr marL="514350" indent="-514350">
              <a:buAutoNum type="arabicPeriod"/>
            </a:pPr>
            <a:r>
              <a:rPr kumimoji="1" lang="en-US" altLang="ko-KR" sz="2400" dirty="0"/>
              <a:t>P1 </a:t>
            </a:r>
            <a:r>
              <a:rPr kumimoji="1" lang="ko-KR" altLang="en-US" sz="2400" dirty="0"/>
              <a:t>첫 번째 입력 시 </a:t>
            </a:r>
            <a:r>
              <a:rPr kumimoji="1" lang="en-US" altLang="ko-KR" sz="2400" dirty="0"/>
              <a:t>P10 ON</a:t>
            </a:r>
          </a:p>
          <a:p>
            <a:pPr marL="514350" indent="-514350">
              <a:buAutoNum type="arabicPeriod"/>
            </a:pPr>
            <a:r>
              <a:rPr kumimoji="1" lang="en-US" altLang="ko-KR" sz="2400" dirty="0"/>
              <a:t>P1 </a:t>
            </a:r>
            <a:r>
              <a:rPr kumimoji="1" lang="ko-KR" altLang="en-US" sz="2400" dirty="0"/>
              <a:t>두 번째 입력 시 </a:t>
            </a:r>
            <a:r>
              <a:rPr kumimoji="1" lang="en-US" altLang="ko-KR" sz="2400" dirty="0"/>
              <a:t>P11 ON</a:t>
            </a:r>
          </a:p>
          <a:p>
            <a:pPr marL="514350" indent="-514350">
              <a:buAutoNum type="arabicPeriod"/>
            </a:pPr>
            <a:r>
              <a:rPr kumimoji="1" lang="en-US" altLang="ko-KR" sz="2400" dirty="0"/>
              <a:t>P1 </a:t>
            </a:r>
            <a:r>
              <a:rPr kumimoji="1" lang="ko-KR" altLang="en-US" sz="2400" dirty="0"/>
              <a:t>세 번째 입력 시 </a:t>
            </a:r>
            <a:r>
              <a:rPr kumimoji="1" lang="en-US" altLang="ko-KR" sz="2400" dirty="0"/>
              <a:t>P10, P11 OFF</a:t>
            </a:r>
            <a:r>
              <a:rPr kumimoji="1" lang="ko-KR" altLang="en-US" sz="2400" dirty="0"/>
              <a:t> 되면서 리셋</a:t>
            </a:r>
            <a:endParaRPr kumimoji="1"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FBF8BA-0F20-D1E2-715D-D00036ACF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12" y="2004979"/>
            <a:ext cx="6641628" cy="1825395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C402832-5F33-7881-EA87-AE88F6262C9D}"/>
              </a:ext>
            </a:extLst>
          </p:cNvPr>
          <p:cNvSpPr txBox="1">
            <a:spLocks/>
          </p:cNvSpPr>
          <p:nvPr/>
        </p:nvSpPr>
        <p:spPr>
          <a:xfrm>
            <a:off x="2195630" y="827463"/>
            <a:ext cx="8351521" cy="823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2000" b="1" dirty="0" err="1"/>
              <a:t>다중카운터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(CTU)</a:t>
            </a:r>
            <a:endParaRPr kumimoji="1" lang="en-US" alt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dirty="0"/>
              <a:t>- </a:t>
            </a:r>
            <a:r>
              <a:rPr kumimoji="1" lang="ko-KR" altLang="en-US" sz="2000" dirty="0"/>
              <a:t>특정 횟수 별로 각각 다른 기능이 작동하는 회로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981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3D405-B62F-1BAA-721A-B0B3BEECA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600" b="1" dirty="0">
                <a:solidFill>
                  <a:srgbClr val="29D10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PLC </a:t>
            </a:r>
            <a:r>
              <a:rPr lang="ko-KR" altLang="en-US" sz="6600" b="1" dirty="0">
                <a:solidFill>
                  <a:srgbClr val="29D10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279708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0EB67C-391F-4750-125F-9A666E95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92" y="666276"/>
            <a:ext cx="9984615" cy="1145893"/>
          </a:xfrm>
        </p:spPr>
        <p:txBody>
          <a:bodyPr>
            <a:normAutofit/>
          </a:bodyPr>
          <a:lstStyle/>
          <a:p>
            <a:r>
              <a:rPr kumimoji="1" lang="en-US" altLang="ko-Kore-KR" b="1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Q1.</a:t>
            </a:r>
            <a:endParaRPr kumimoji="1" lang="ko-Kore-KR" altLang="en-US" b="1" dirty="0">
              <a:solidFill>
                <a:srgbClr val="29D10D"/>
              </a:solidFill>
              <a:latin typeface="Kim jung chul Gothic Bold" panose="020B0503000000000000" pitchFamily="34" charset="-127"/>
              <a:ea typeface="Kim jung chul Gothic Bold" panose="020B0503000000000000" pitchFamily="34" charset="-127"/>
            </a:endParaRPr>
          </a:p>
        </p:txBody>
      </p:sp>
      <p:pic>
        <p:nvPicPr>
          <p:cNvPr id="5" name="그림 4" descr="스크린샷, 라인, 사각형, 번호이(가) 표시된 사진&#10;&#10;자동 생성된 설명">
            <a:extLst>
              <a:ext uri="{FF2B5EF4-FFF2-40B4-BE49-F238E27FC236}">
                <a16:creationId xmlns:a16="http://schemas.microsoft.com/office/drawing/2014/main" id="{AD075EB3-D09F-1063-876D-8F244B757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38" y="2113091"/>
            <a:ext cx="5585127" cy="2094422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6C70D-5F81-5464-2C25-EAD92098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352" y="4556713"/>
            <a:ext cx="8351521" cy="1325244"/>
          </a:xfrm>
        </p:spPr>
        <p:txBody>
          <a:bodyPr anchor="t">
            <a:noAutofit/>
          </a:bodyPr>
          <a:lstStyle/>
          <a:p>
            <a:pPr marL="514350" indent="-514350">
              <a:buAutoNum type="arabicPeriod"/>
            </a:pPr>
            <a:r>
              <a:rPr kumimoji="1" lang="en-US" altLang="ko-Kore-KR"/>
              <a:t>PLC RUN </a:t>
            </a:r>
            <a:r>
              <a:rPr kumimoji="1" lang="ko-KR" altLang="en-US"/>
              <a:t>모드로 전환하면 </a:t>
            </a:r>
            <a:r>
              <a:rPr kumimoji="1" lang="en-US" altLang="ko-KR"/>
              <a:t>P11 ON</a:t>
            </a:r>
            <a:r>
              <a:rPr kumimoji="1" lang="ko-KR" altLang="en-US"/>
              <a:t>상태</a:t>
            </a:r>
            <a:endParaRPr kumimoji="1" lang="en-US" altLang="ko-KR"/>
          </a:p>
          <a:p>
            <a:pPr marL="514350" indent="-514350">
              <a:buAutoNum type="arabicPeriod"/>
            </a:pPr>
            <a:r>
              <a:rPr kumimoji="1" lang="en-US" altLang="ko-KR"/>
              <a:t>P1 </a:t>
            </a:r>
            <a:r>
              <a:rPr kumimoji="1" lang="ko-KR" altLang="en-US"/>
              <a:t>입력</a:t>
            </a:r>
            <a:r>
              <a:rPr kumimoji="1" lang="en-US" altLang="ko-KR"/>
              <a:t>(ON)</a:t>
            </a:r>
            <a:r>
              <a:rPr kumimoji="1" lang="ko-KR" altLang="en-US"/>
              <a:t>하면 </a:t>
            </a:r>
            <a:r>
              <a:rPr kumimoji="1" lang="en-US" altLang="ko-KR"/>
              <a:t>P11</a:t>
            </a:r>
            <a:r>
              <a:rPr kumimoji="1" lang="ko-KR" altLang="en-US"/>
              <a:t>은 </a:t>
            </a:r>
            <a:r>
              <a:rPr kumimoji="1" lang="en-US" altLang="ko-KR"/>
              <a:t>OFF</a:t>
            </a:r>
            <a:r>
              <a:rPr kumimoji="1" lang="ko-KR" altLang="en-US"/>
              <a:t>되고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r>
              <a:rPr kumimoji="1" lang="en-US" altLang="ko-KR"/>
              <a:t>P10</a:t>
            </a:r>
            <a:r>
              <a:rPr kumimoji="1" lang="ko-KR" altLang="en-US"/>
              <a:t>은 </a:t>
            </a:r>
            <a:r>
              <a:rPr kumimoji="1" lang="en-US" altLang="ko-KR"/>
              <a:t>ON</a:t>
            </a:r>
          </a:p>
          <a:p>
            <a:pPr marL="514350" indent="-514350">
              <a:buAutoNum type="arabicPeriod"/>
            </a:pPr>
            <a:r>
              <a:rPr kumimoji="1" lang="en-US" altLang="ko-KR"/>
              <a:t>P1</a:t>
            </a:r>
            <a:r>
              <a:rPr kumimoji="1" lang="ko-KR" altLang="en-US"/>
              <a:t> 복귀</a:t>
            </a:r>
            <a:r>
              <a:rPr kumimoji="1" lang="en-US" altLang="ko-KR"/>
              <a:t>(OFF)</a:t>
            </a:r>
            <a:r>
              <a:rPr kumimoji="1" lang="ko-KR" altLang="en-US"/>
              <a:t>하면 </a:t>
            </a:r>
            <a:r>
              <a:rPr kumimoji="1" lang="en-US" altLang="ko-KR"/>
              <a:t>P11</a:t>
            </a:r>
            <a:r>
              <a:rPr kumimoji="1" lang="ko-KR" altLang="en-US"/>
              <a:t>은 </a:t>
            </a:r>
            <a:r>
              <a:rPr kumimoji="1" lang="en-US" altLang="ko-KR"/>
              <a:t>ON, P10</a:t>
            </a:r>
            <a:r>
              <a:rPr kumimoji="1" lang="ko-KR" altLang="en-US"/>
              <a:t>은 </a:t>
            </a:r>
            <a:r>
              <a:rPr kumimoji="1" lang="en-US" altLang="ko-KR"/>
              <a:t>OFF</a:t>
            </a:r>
          </a:p>
          <a:p>
            <a:pPr marL="0" indent="0">
              <a:buNone/>
            </a:pPr>
            <a:endParaRPr kumimoji="1" lang="ko-Kore-KR" altLang="en-US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8022161-379B-DF01-CBEF-C590A493C580}"/>
              </a:ext>
            </a:extLst>
          </p:cNvPr>
          <p:cNvSpPr txBox="1">
            <a:spLocks/>
          </p:cNvSpPr>
          <p:nvPr/>
        </p:nvSpPr>
        <p:spPr>
          <a:xfrm>
            <a:off x="1855120" y="846529"/>
            <a:ext cx="8351521" cy="823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b="1" dirty="0"/>
              <a:t>LOAD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/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LOAD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NOT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dirty="0"/>
              <a:t>- 1</a:t>
            </a:r>
            <a:r>
              <a:rPr kumimoji="1" lang="ko-KR" altLang="en-US" sz="2000" dirty="0"/>
              <a:t>개의 버튼을 이용하여 각각 </a:t>
            </a:r>
            <a:r>
              <a:rPr kumimoji="1" lang="en-US" altLang="ko-KR" sz="2000" dirty="0"/>
              <a:t>2</a:t>
            </a:r>
            <a:r>
              <a:rPr kumimoji="1" lang="ko-KR" altLang="en-US" sz="2000" dirty="0"/>
              <a:t>가지 동작을 혼합하여 활용하는 법</a:t>
            </a:r>
            <a:endParaRPr kumimoji="1" lang="ko-Kore-KR" altLang="en-US" sz="2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20E0F9C-1607-07EB-B73E-F9DBB857140A}"/>
              </a:ext>
            </a:extLst>
          </p:cNvPr>
          <p:cNvSpPr txBox="1">
            <a:spLocks/>
          </p:cNvSpPr>
          <p:nvPr/>
        </p:nvSpPr>
        <p:spPr>
          <a:xfrm>
            <a:off x="906177" y="1732367"/>
            <a:ext cx="1833376" cy="823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2000" b="1" dirty="0"/>
              <a:t>* </a:t>
            </a:r>
            <a:r>
              <a:rPr kumimoji="1" lang="ko-KR" altLang="en-US" sz="2000" b="1" dirty="0"/>
              <a:t>타임차트</a:t>
            </a:r>
            <a:endParaRPr kumimoji="1" lang="ko-Kore-KR" altLang="en-US" sz="2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86A27C-7C05-0833-7A54-C1361038079A}"/>
              </a:ext>
            </a:extLst>
          </p:cNvPr>
          <p:cNvSpPr/>
          <p:nvPr/>
        </p:nvSpPr>
        <p:spPr>
          <a:xfrm>
            <a:off x="3733950" y="1937298"/>
            <a:ext cx="840509" cy="235365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BDC2099-8358-68AF-846F-72D2C649EFF5}"/>
              </a:ext>
            </a:extLst>
          </p:cNvPr>
          <p:cNvCxnSpPr>
            <a:cxnSpLocks/>
          </p:cNvCxnSpPr>
          <p:nvPr/>
        </p:nvCxnSpPr>
        <p:spPr>
          <a:xfrm>
            <a:off x="4574459" y="2323028"/>
            <a:ext cx="2931505" cy="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936CCB4E-3E51-760E-F5C1-96EEEC60CBC8}"/>
              </a:ext>
            </a:extLst>
          </p:cNvPr>
          <p:cNvSpPr txBox="1">
            <a:spLocks/>
          </p:cNvSpPr>
          <p:nvPr/>
        </p:nvSpPr>
        <p:spPr>
          <a:xfrm>
            <a:off x="7556216" y="1776937"/>
            <a:ext cx="1833376" cy="13843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2000" dirty="0"/>
              <a:t>P1</a:t>
            </a:r>
            <a:r>
              <a:rPr kumimoji="1" lang="ko-KR" altLang="en-US" sz="2000" dirty="0"/>
              <a:t>이 켜지면</a:t>
            </a:r>
            <a:endParaRPr kumimoji="1"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dirty="0"/>
              <a:t>P10</a:t>
            </a:r>
            <a:r>
              <a:rPr kumimoji="1" lang="ko-KR" altLang="en-US" sz="2000" dirty="0"/>
              <a:t>도 켜지고</a:t>
            </a:r>
            <a:endParaRPr kumimoji="1"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dirty="0"/>
              <a:t>P11</a:t>
            </a:r>
            <a:r>
              <a:rPr kumimoji="1" lang="ko-KR" altLang="en-US" sz="2000" dirty="0"/>
              <a:t>은 꺼짐</a:t>
            </a:r>
            <a:endParaRPr kumimoji="1" lang="ko-Kore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E9D3F0B-013F-D124-DBEE-4A76B513D42C}"/>
              </a:ext>
            </a:extLst>
          </p:cNvPr>
          <p:cNvSpPr/>
          <p:nvPr/>
        </p:nvSpPr>
        <p:spPr>
          <a:xfrm>
            <a:off x="5148601" y="1937298"/>
            <a:ext cx="840509" cy="2353655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E91BFAF-308E-2907-93F7-1343B432AC82}"/>
              </a:ext>
            </a:extLst>
          </p:cNvPr>
          <p:cNvCxnSpPr>
            <a:cxnSpLocks/>
          </p:cNvCxnSpPr>
          <p:nvPr/>
        </p:nvCxnSpPr>
        <p:spPr>
          <a:xfrm>
            <a:off x="5989110" y="3565319"/>
            <a:ext cx="2286877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41455AD-68A5-A4EA-411B-06CECA01B445}"/>
              </a:ext>
            </a:extLst>
          </p:cNvPr>
          <p:cNvSpPr txBox="1">
            <a:spLocks/>
          </p:cNvSpPr>
          <p:nvPr/>
        </p:nvSpPr>
        <p:spPr>
          <a:xfrm>
            <a:off x="8275987" y="3012886"/>
            <a:ext cx="1833376" cy="13843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2000" dirty="0"/>
              <a:t>P1</a:t>
            </a:r>
            <a:r>
              <a:rPr kumimoji="1" lang="ko-KR" altLang="en-US" sz="2000" dirty="0"/>
              <a:t>이 꺼지면</a:t>
            </a:r>
            <a:endParaRPr kumimoji="1"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dirty="0"/>
              <a:t>P10</a:t>
            </a:r>
            <a:r>
              <a:rPr kumimoji="1" lang="ko-KR" altLang="en-US" sz="2000" dirty="0"/>
              <a:t>도 꺼지고</a:t>
            </a:r>
            <a:endParaRPr kumimoji="1"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dirty="0"/>
              <a:t>P11</a:t>
            </a:r>
            <a:r>
              <a:rPr kumimoji="1" lang="ko-KR" altLang="en-US" sz="2000" dirty="0"/>
              <a:t>은 </a:t>
            </a:r>
            <a:r>
              <a:rPr kumimoji="1" lang="ko-KR" altLang="en-US" sz="2000" dirty="0" err="1"/>
              <a:t>켜짐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6373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0EB67C-391F-4750-125F-9A666E95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92" y="666276"/>
            <a:ext cx="9984615" cy="1145893"/>
          </a:xfrm>
        </p:spPr>
        <p:txBody>
          <a:bodyPr>
            <a:normAutofit/>
          </a:bodyPr>
          <a:lstStyle/>
          <a:p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Q2.</a:t>
            </a:r>
            <a:endParaRPr kumimoji="1" lang="ko-Kore-KR" altLang="en-US" b="1" dirty="0">
              <a:solidFill>
                <a:srgbClr val="29D10D"/>
              </a:solidFill>
              <a:latin typeface="Kim jung chul Gothic Bold" panose="020B0503000000000000" pitchFamily="34" charset="-127"/>
              <a:ea typeface="Kim jung chul Gothic Bold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6C70D-5F81-5464-2C25-EAD92098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117" y="4586588"/>
            <a:ext cx="8351521" cy="1325244"/>
          </a:xfrm>
        </p:spPr>
        <p:txBody>
          <a:bodyPr anchor="t">
            <a:noAutofit/>
          </a:bodyPr>
          <a:lstStyle/>
          <a:p>
            <a:pPr marL="514350" indent="-514350">
              <a:buAutoNum type="arabicPeriod"/>
            </a:pPr>
            <a:r>
              <a:rPr kumimoji="1" lang="en-US" altLang="ko-KR" dirty="0"/>
              <a:t>P1</a:t>
            </a:r>
            <a:r>
              <a:rPr kumimoji="1" lang="ko-KR" altLang="en-US" dirty="0"/>
              <a:t>을</a:t>
            </a:r>
            <a:r>
              <a:rPr kumimoji="1" lang="en-US" altLang="ko-KR" dirty="0"/>
              <a:t> </a:t>
            </a:r>
            <a:r>
              <a:rPr kumimoji="1" lang="ko-KR" altLang="en-US" dirty="0"/>
              <a:t>입력하면 </a:t>
            </a:r>
            <a:r>
              <a:rPr kumimoji="1" lang="en-US" altLang="ko-KR" dirty="0"/>
              <a:t>P10</a:t>
            </a:r>
            <a:r>
              <a:rPr kumimoji="1" lang="ko-KR" altLang="en-US" dirty="0"/>
              <a:t>이 점등</a:t>
            </a: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en-US" altLang="ko-KR" dirty="0"/>
              <a:t>P1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OFF</a:t>
            </a:r>
            <a:r>
              <a:rPr kumimoji="1" lang="ko-KR" altLang="en-US" dirty="0"/>
              <a:t> 되어도 </a:t>
            </a:r>
            <a:r>
              <a:rPr kumimoji="1" lang="en-US" altLang="ko-KR" dirty="0"/>
              <a:t>P10</a:t>
            </a:r>
            <a:r>
              <a:rPr kumimoji="1" lang="ko-KR" altLang="en-US" dirty="0"/>
              <a:t>은 계속 점등</a:t>
            </a:r>
            <a:endParaRPr kumimoji="1" lang="ko-Kore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C40D94-7197-814C-29E5-5B7ADF6CD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117" y="2336020"/>
            <a:ext cx="6492567" cy="1627293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594D9AE-3F6C-2EFA-587A-4813AFEC9E88}"/>
              </a:ext>
            </a:extLst>
          </p:cNvPr>
          <p:cNvSpPr txBox="1">
            <a:spLocks/>
          </p:cNvSpPr>
          <p:nvPr/>
        </p:nvSpPr>
        <p:spPr>
          <a:xfrm>
            <a:off x="1855120" y="846529"/>
            <a:ext cx="8351521" cy="823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2000" b="1" dirty="0"/>
              <a:t>자기유지</a:t>
            </a:r>
            <a:endParaRPr kumimoji="1" lang="en-US" altLang="ko-KR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dirty="0"/>
              <a:t>- </a:t>
            </a:r>
            <a:r>
              <a:rPr kumimoji="1" lang="ko-KR" altLang="en-US" sz="2000" dirty="0"/>
              <a:t>스위치 눌렀다 떼더라도 상태가 유지되는 회로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5942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0EB67C-391F-4750-125F-9A666E95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92" y="666276"/>
            <a:ext cx="9984615" cy="1145893"/>
          </a:xfrm>
        </p:spPr>
        <p:txBody>
          <a:bodyPr>
            <a:normAutofit/>
          </a:bodyPr>
          <a:lstStyle/>
          <a:p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Q</a:t>
            </a:r>
            <a:r>
              <a:rPr kumimoji="1" lang="en-US" altLang="ko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3</a:t>
            </a:r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.</a:t>
            </a:r>
            <a:endParaRPr kumimoji="1" lang="ko-Kore-KR" altLang="en-US" b="1" dirty="0">
              <a:solidFill>
                <a:srgbClr val="29D10D"/>
              </a:solidFill>
              <a:latin typeface="Kim jung chul Gothic Bold" panose="020B0503000000000000" pitchFamily="34" charset="-127"/>
              <a:ea typeface="Kim jung chul Gothic Bold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6C70D-5F81-5464-2C25-EAD92098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117" y="4247378"/>
            <a:ext cx="8351521" cy="1741942"/>
          </a:xfrm>
        </p:spPr>
        <p:txBody>
          <a:bodyPr anchor="t">
            <a:noAutofit/>
          </a:bodyPr>
          <a:lstStyle/>
          <a:p>
            <a:pPr marL="514350" indent="-514350">
              <a:buAutoNum type="arabicPeriod"/>
            </a:pPr>
            <a:r>
              <a:rPr kumimoji="1" lang="en-US" altLang="ko-KR" sz="2400" dirty="0"/>
              <a:t>P1</a:t>
            </a:r>
            <a:r>
              <a:rPr kumimoji="1" lang="ko-KR" altLang="en-US" sz="2400" dirty="0"/>
              <a:t>을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입력하면 </a:t>
            </a:r>
            <a:r>
              <a:rPr kumimoji="1" lang="en-US" altLang="ko-KR" sz="2400" dirty="0"/>
              <a:t>P10</a:t>
            </a:r>
            <a:r>
              <a:rPr kumimoji="1" lang="ko-KR" altLang="en-US" sz="2400" dirty="0"/>
              <a:t>이 점등</a:t>
            </a:r>
            <a:endParaRPr kumimoji="1" lang="en-US" altLang="ko-KR" sz="2400" dirty="0"/>
          </a:p>
          <a:p>
            <a:pPr marL="514350" indent="-514350">
              <a:buAutoNum type="arabicPeriod"/>
            </a:pPr>
            <a:r>
              <a:rPr kumimoji="1" lang="en-US" altLang="ko-KR" sz="2400" dirty="0"/>
              <a:t>P1</a:t>
            </a:r>
            <a:r>
              <a:rPr kumimoji="1" lang="ko-KR" altLang="en-US" sz="2400" dirty="0"/>
              <a:t>이 </a:t>
            </a:r>
            <a:r>
              <a:rPr kumimoji="1" lang="en-US" altLang="ko-KR" sz="2400" dirty="0"/>
              <a:t>OFF</a:t>
            </a:r>
            <a:r>
              <a:rPr kumimoji="1" lang="ko-KR" altLang="en-US" sz="2400" dirty="0"/>
              <a:t> 되어도 </a:t>
            </a:r>
            <a:r>
              <a:rPr kumimoji="1" lang="en-US" altLang="ko-KR" sz="2400" dirty="0"/>
              <a:t>P10</a:t>
            </a:r>
            <a:r>
              <a:rPr kumimoji="1" lang="ko-KR" altLang="en-US" sz="2400" dirty="0"/>
              <a:t>은 계속 점등</a:t>
            </a:r>
            <a:endParaRPr kumimoji="1" lang="en-US" altLang="ko-KR" sz="2400" dirty="0"/>
          </a:p>
          <a:p>
            <a:pPr marL="514350" indent="-514350">
              <a:buAutoNum type="arabicPeriod"/>
            </a:pPr>
            <a:r>
              <a:rPr kumimoji="1" lang="en-US" altLang="ko-Kore-KR" sz="2400" dirty="0"/>
              <a:t>P2</a:t>
            </a:r>
            <a:r>
              <a:rPr kumimoji="1" lang="ko-KR" altLang="en-US" sz="2400" dirty="0"/>
              <a:t>를 </a:t>
            </a:r>
            <a:r>
              <a:rPr kumimoji="1" lang="en-US" altLang="ko-KR" sz="2400" dirty="0"/>
              <a:t>ON</a:t>
            </a:r>
            <a:r>
              <a:rPr kumimoji="1" lang="ko-KR" altLang="en-US" sz="2400" dirty="0"/>
              <a:t>하면 </a:t>
            </a:r>
            <a:r>
              <a:rPr kumimoji="1" lang="en-US" altLang="ko-KR" sz="2400" dirty="0"/>
              <a:t>P10</a:t>
            </a:r>
            <a:r>
              <a:rPr kumimoji="1" lang="ko-KR" altLang="en-US" sz="2400" dirty="0"/>
              <a:t>은 </a:t>
            </a:r>
            <a:r>
              <a:rPr kumimoji="1" lang="en-US" altLang="ko-KR" sz="2400" dirty="0"/>
              <a:t>OFF</a:t>
            </a:r>
            <a:r>
              <a:rPr kumimoji="1" lang="ko-KR" altLang="en-US" sz="2400" dirty="0"/>
              <a:t>되며 회로는 초기화</a:t>
            </a:r>
            <a:endParaRPr kumimoji="1" lang="en-US" altLang="ko-KR" sz="2400" dirty="0"/>
          </a:p>
          <a:p>
            <a:pPr marL="514350" indent="-514350">
              <a:buAutoNum type="arabicPeriod"/>
            </a:pPr>
            <a:r>
              <a:rPr kumimoji="1" lang="en-US" altLang="ko-KR" sz="2400" dirty="0"/>
              <a:t>P2</a:t>
            </a:r>
            <a:r>
              <a:rPr kumimoji="1" lang="ko-KR" altLang="en-US" sz="2400" dirty="0"/>
              <a:t>를 </a:t>
            </a:r>
            <a:r>
              <a:rPr kumimoji="1" lang="en-US" altLang="ko-KR" sz="2400" dirty="0"/>
              <a:t>OFF</a:t>
            </a:r>
            <a:r>
              <a:rPr kumimoji="1" lang="ko-KR" altLang="en-US" sz="2400" dirty="0"/>
              <a:t>하고</a:t>
            </a:r>
            <a:r>
              <a:rPr kumimoji="1" lang="en-US" altLang="ko-KR" sz="2400" dirty="0"/>
              <a:t>, </a:t>
            </a:r>
            <a:r>
              <a:rPr kumimoji="1" lang="ko-KR" altLang="en-US" sz="2400" dirty="0"/>
              <a:t>다시 </a:t>
            </a:r>
            <a:r>
              <a:rPr kumimoji="1" lang="en-US" altLang="ko-KR" sz="2400" dirty="0"/>
              <a:t>P1</a:t>
            </a:r>
            <a:r>
              <a:rPr kumimoji="1" lang="ko-KR" altLang="en-US" sz="2400" dirty="0"/>
              <a:t>을 누르면 회로는 반복동작</a:t>
            </a:r>
            <a:endParaRPr kumimoji="1" lang="ko-Kore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77F7D6-3C42-EE87-848C-DB6F42543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117" y="1772909"/>
            <a:ext cx="7010400" cy="2095500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2EA2BFE-9F07-2F9F-CB60-CC7E9E14A884}"/>
              </a:ext>
            </a:extLst>
          </p:cNvPr>
          <p:cNvSpPr txBox="1">
            <a:spLocks/>
          </p:cNvSpPr>
          <p:nvPr/>
        </p:nvSpPr>
        <p:spPr>
          <a:xfrm>
            <a:off x="1855120" y="846529"/>
            <a:ext cx="8351521" cy="823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2000" b="1" dirty="0"/>
              <a:t>상태유지명령 </a:t>
            </a:r>
            <a:r>
              <a:rPr kumimoji="1" lang="en-US" altLang="ko-KR" sz="2000" b="1" dirty="0"/>
              <a:t>(SET)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dirty="0"/>
              <a:t>- </a:t>
            </a:r>
            <a:r>
              <a:rPr kumimoji="1" lang="en-US" altLang="ko-KR" sz="2000" dirty="0"/>
              <a:t>SET/RESET </a:t>
            </a:r>
            <a:r>
              <a:rPr kumimoji="1" lang="ko-KR" altLang="en-US" sz="2000" dirty="0"/>
              <a:t>코일을 사용한 상태 유지 회로 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9486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0EB67C-391F-4750-125F-9A666E95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92" y="666276"/>
            <a:ext cx="9984615" cy="1145893"/>
          </a:xfrm>
        </p:spPr>
        <p:txBody>
          <a:bodyPr>
            <a:normAutofit/>
          </a:bodyPr>
          <a:lstStyle/>
          <a:p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Q</a:t>
            </a:r>
            <a:r>
              <a:rPr kumimoji="1" lang="en-US" altLang="ko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4</a:t>
            </a:r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.</a:t>
            </a:r>
            <a:endParaRPr kumimoji="1" lang="ko-Kore-KR" altLang="en-US" b="1" dirty="0">
              <a:solidFill>
                <a:srgbClr val="29D10D"/>
              </a:solidFill>
              <a:latin typeface="Kim jung chul Gothic Bold" panose="020B0503000000000000" pitchFamily="34" charset="-127"/>
              <a:ea typeface="Kim jung chul Gothic Bold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6C70D-5F81-5464-2C25-EAD92098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117" y="3150691"/>
            <a:ext cx="8351521" cy="2955589"/>
          </a:xfrm>
        </p:spPr>
        <p:txBody>
          <a:bodyPr anchor="t">
            <a:noAutofit/>
          </a:bodyPr>
          <a:lstStyle/>
          <a:p>
            <a:pPr marL="514350" indent="-514350">
              <a:buAutoNum type="arabicPeriod"/>
            </a:pPr>
            <a:r>
              <a:rPr kumimoji="1" lang="en-US" altLang="ko-KR" sz="2400" dirty="0"/>
              <a:t>P1</a:t>
            </a:r>
            <a:r>
              <a:rPr kumimoji="1" lang="ko-KR" altLang="en-US" sz="2400" dirty="0"/>
              <a:t>을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입력하면 </a:t>
            </a:r>
            <a:r>
              <a:rPr kumimoji="1" lang="en-US" altLang="ko-KR" sz="2400" dirty="0"/>
              <a:t>P10</a:t>
            </a:r>
            <a:r>
              <a:rPr kumimoji="1" lang="ko-KR" altLang="en-US" sz="2400" dirty="0"/>
              <a:t>이 점등</a:t>
            </a:r>
            <a:endParaRPr kumimoji="1" lang="en-US" altLang="ko-KR" sz="2400" dirty="0"/>
          </a:p>
          <a:p>
            <a:pPr marL="514350" indent="-514350">
              <a:buAutoNum type="arabicPeriod"/>
            </a:pPr>
            <a:r>
              <a:rPr kumimoji="1" lang="ko-KR" altLang="en-US" sz="2400" dirty="0"/>
              <a:t>점등되고 있는 중간에 </a:t>
            </a:r>
            <a:r>
              <a:rPr kumimoji="1" lang="en-US" altLang="ko-KR" sz="2400" dirty="0"/>
              <a:t>P2</a:t>
            </a:r>
            <a:r>
              <a:rPr kumimoji="1" lang="ko-KR" altLang="en-US" sz="2400" dirty="0"/>
              <a:t>를 눌러도 변화 없음</a:t>
            </a:r>
            <a:endParaRPr kumimoji="1" lang="en-US" altLang="ko-KR" sz="2400" dirty="0"/>
          </a:p>
          <a:p>
            <a:pPr marL="514350" indent="-514350">
              <a:buAutoNum type="arabicPeriod"/>
            </a:pPr>
            <a:r>
              <a:rPr kumimoji="1" lang="en-US" altLang="ko-KR" sz="2400" dirty="0"/>
              <a:t>P3</a:t>
            </a:r>
            <a:r>
              <a:rPr kumimoji="1" lang="ko-KR" altLang="en-US" sz="2400" dirty="0"/>
              <a:t>를 입력하면 </a:t>
            </a:r>
            <a:r>
              <a:rPr kumimoji="1" lang="en-US" altLang="ko-KR" sz="2400" dirty="0"/>
              <a:t>P10</a:t>
            </a:r>
            <a:r>
              <a:rPr kumimoji="1" lang="ko-KR" altLang="en-US" sz="2400" dirty="0"/>
              <a:t>이 소등</a:t>
            </a:r>
            <a:endParaRPr kumimoji="1" lang="en-US" altLang="ko-KR" sz="2400" dirty="0"/>
          </a:p>
          <a:p>
            <a:pPr marL="514350" indent="-514350">
              <a:buAutoNum type="arabicPeriod"/>
            </a:pPr>
            <a:r>
              <a:rPr kumimoji="1" lang="en-US" altLang="ko-KR" sz="2400" dirty="0"/>
              <a:t>P2</a:t>
            </a:r>
            <a:r>
              <a:rPr kumimoji="1" lang="ko-KR" altLang="en-US" sz="2400" dirty="0"/>
              <a:t> 입력 시 </a:t>
            </a:r>
            <a:r>
              <a:rPr kumimoji="1" lang="en-US" altLang="ko-KR" sz="2400" dirty="0"/>
              <a:t>P10</a:t>
            </a:r>
            <a:r>
              <a:rPr kumimoji="1" lang="ko-KR" altLang="en-US" sz="2400" dirty="0"/>
              <a:t>이 점등</a:t>
            </a:r>
            <a:endParaRPr kumimoji="1" lang="en-US" altLang="ko-KR" sz="2400" dirty="0"/>
          </a:p>
          <a:p>
            <a:pPr marL="514350" indent="-514350">
              <a:buAutoNum type="arabicPeriod"/>
            </a:pPr>
            <a:r>
              <a:rPr kumimoji="1" lang="en-US" altLang="ko-KR" sz="2400" dirty="0"/>
              <a:t>P3</a:t>
            </a:r>
            <a:r>
              <a:rPr kumimoji="1" lang="ko-KR" altLang="en-US" sz="2400" dirty="0"/>
              <a:t>를 입력하면 </a:t>
            </a:r>
            <a:r>
              <a:rPr kumimoji="1" lang="en-US" altLang="ko-KR" sz="2400" dirty="0"/>
              <a:t>P10</a:t>
            </a:r>
            <a:r>
              <a:rPr kumimoji="1" lang="ko-KR" altLang="en-US" sz="2400" dirty="0"/>
              <a:t>이 소등</a:t>
            </a:r>
            <a:endParaRPr kumimoji="1" lang="en-US" altLang="ko-KR" sz="2400" dirty="0"/>
          </a:p>
          <a:p>
            <a:pPr marL="514350" indent="-514350">
              <a:buAutoNum type="arabicPeriod"/>
            </a:pPr>
            <a:r>
              <a:rPr kumimoji="1" lang="ko-KR" altLang="en-US" sz="2400" dirty="0"/>
              <a:t>즉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P1</a:t>
            </a:r>
            <a:r>
              <a:rPr kumimoji="1" lang="ko-KR" altLang="en-US" sz="2400" dirty="0"/>
              <a:t>과 </a:t>
            </a:r>
            <a:r>
              <a:rPr kumimoji="1" lang="en-US" altLang="ko-KR" sz="2400" dirty="0"/>
              <a:t>P2</a:t>
            </a:r>
            <a:r>
              <a:rPr kumimoji="1" lang="ko-KR" altLang="en-US" sz="2400" dirty="0"/>
              <a:t> 둘 중 어느 한 개를 누르더라도 </a:t>
            </a:r>
            <a:r>
              <a:rPr kumimoji="1" lang="en-US" altLang="ko-KR" sz="2400" dirty="0"/>
              <a:t>P10</a:t>
            </a:r>
            <a:r>
              <a:rPr kumimoji="1" lang="ko-KR" altLang="en-US" sz="2400" dirty="0"/>
              <a:t>은 점등되며 </a:t>
            </a:r>
            <a:r>
              <a:rPr kumimoji="1" lang="en-US" altLang="ko-KR" sz="2400" dirty="0"/>
              <a:t>P3</a:t>
            </a:r>
            <a:r>
              <a:rPr kumimoji="1" lang="ko-KR" altLang="en-US" sz="2400" dirty="0"/>
              <a:t>로 소등 및 회로 초기화 가능</a:t>
            </a:r>
            <a:endParaRPr kumimoji="1" lang="en-US" altLang="ko-KR" sz="2400" dirty="0"/>
          </a:p>
        </p:txBody>
      </p:sp>
      <p:pic>
        <p:nvPicPr>
          <p:cNvPr id="6" name="그림 5" descr="라인, 스크린샷, 사각형, 텍스트이(가) 표시된 사진&#10;&#10;자동 생성된 설명">
            <a:extLst>
              <a:ext uri="{FF2B5EF4-FFF2-40B4-BE49-F238E27FC236}">
                <a16:creationId xmlns:a16="http://schemas.microsoft.com/office/drawing/2014/main" id="{943CA02B-34F5-7EA5-4E97-F9CFFC9D4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239" y="1703095"/>
            <a:ext cx="5398344" cy="1675694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DEF8AC4-A165-01D9-02E0-0C3E6586666C}"/>
              </a:ext>
            </a:extLst>
          </p:cNvPr>
          <p:cNvSpPr txBox="1">
            <a:spLocks/>
          </p:cNvSpPr>
          <p:nvPr/>
        </p:nvSpPr>
        <p:spPr>
          <a:xfrm>
            <a:off x="1855120" y="846529"/>
            <a:ext cx="8351521" cy="823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b="1" dirty="0"/>
              <a:t>OR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dirty="0"/>
              <a:t>- </a:t>
            </a:r>
            <a:r>
              <a:rPr kumimoji="1" lang="ko-KR" altLang="en-US" sz="2000" dirty="0"/>
              <a:t>조건들 중 하나만 충족하더라도 실행되는 회로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693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0EB67C-391F-4750-125F-9A666E95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92" y="669361"/>
            <a:ext cx="9984615" cy="1145893"/>
          </a:xfrm>
        </p:spPr>
        <p:txBody>
          <a:bodyPr>
            <a:normAutofit/>
          </a:bodyPr>
          <a:lstStyle/>
          <a:p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Q</a:t>
            </a:r>
            <a:r>
              <a:rPr kumimoji="1" lang="en-US" altLang="ko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5</a:t>
            </a:r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.</a:t>
            </a:r>
            <a:endParaRPr kumimoji="1" lang="ko-Kore-KR" altLang="en-US" b="1" dirty="0">
              <a:solidFill>
                <a:srgbClr val="29D10D"/>
              </a:solidFill>
              <a:latin typeface="Kim jung chul Gothic Bold" panose="020B0503000000000000" pitchFamily="34" charset="-127"/>
              <a:ea typeface="Kim jung chul Gothic Bold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6C70D-5F81-5464-2C25-EAD92098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817" y="4150791"/>
            <a:ext cx="8351521" cy="1741942"/>
          </a:xfrm>
        </p:spPr>
        <p:txBody>
          <a:bodyPr anchor="t">
            <a:noAutofit/>
          </a:bodyPr>
          <a:lstStyle/>
          <a:p>
            <a:pPr marL="514350" indent="-514350">
              <a:buAutoNum type="arabicPeriod"/>
            </a:pPr>
            <a:r>
              <a:rPr kumimoji="1" lang="en-US" altLang="ko-KR" sz="2400" dirty="0"/>
              <a:t>P1</a:t>
            </a:r>
            <a:r>
              <a:rPr kumimoji="1" lang="ko-KR" altLang="en-US" sz="2400" dirty="0"/>
              <a:t>이 입력될 때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P10 </a:t>
            </a:r>
            <a:r>
              <a:rPr kumimoji="1" lang="ko-KR" altLang="en-US" sz="2400" dirty="0"/>
              <a:t>자기유지 동작</a:t>
            </a:r>
            <a:endParaRPr kumimoji="1" lang="en-US" altLang="ko-KR" sz="2400" dirty="0"/>
          </a:p>
          <a:p>
            <a:pPr marL="514350" indent="-514350">
              <a:buAutoNum type="arabicPeriod"/>
            </a:pPr>
            <a:r>
              <a:rPr kumimoji="1" lang="en-US" altLang="ko-KR" sz="2400" dirty="0"/>
              <a:t>P2</a:t>
            </a:r>
            <a:r>
              <a:rPr kumimoji="1" lang="ko-KR" altLang="en-US" sz="2400" dirty="0"/>
              <a:t>가 입력될 때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P10 OFF, P11 ON</a:t>
            </a:r>
          </a:p>
          <a:p>
            <a:pPr marL="514350" indent="-514350">
              <a:buAutoNum type="arabicPeriod"/>
            </a:pPr>
            <a:r>
              <a:rPr kumimoji="1" lang="en-US" altLang="ko-KR" sz="2400" dirty="0"/>
              <a:t>P3 </a:t>
            </a:r>
            <a:r>
              <a:rPr kumimoji="1" lang="ko-KR" altLang="en-US" sz="2400" dirty="0"/>
              <a:t>입력 시 전체 동작 </a:t>
            </a:r>
            <a:r>
              <a:rPr kumimoji="1" lang="en-US" altLang="ko-KR" sz="2400" dirty="0"/>
              <a:t>OFF</a:t>
            </a:r>
          </a:p>
          <a:p>
            <a:pPr marL="514350" indent="-514350">
              <a:buAutoNum type="arabicPeriod"/>
            </a:pPr>
            <a:r>
              <a:rPr kumimoji="1" lang="ko-KR" altLang="en-US" sz="2400" dirty="0"/>
              <a:t>다시 </a:t>
            </a:r>
            <a:r>
              <a:rPr kumimoji="1" lang="en-US" altLang="ko-KR" sz="2400" dirty="0"/>
              <a:t>P1 </a:t>
            </a:r>
            <a:r>
              <a:rPr kumimoji="1" lang="ko-KR" altLang="en-US" sz="2400" dirty="0"/>
              <a:t>입력 시 위 동작 반복</a:t>
            </a:r>
            <a:endParaRPr kumimoji="1" lang="en-US" altLang="ko-KR" sz="2400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B61F8A33-4A5D-F72F-3327-FEF0B2180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849022"/>
              </p:ext>
            </p:extLst>
          </p:nvPr>
        </p:nvGraphicFramePr>
        <p:xfrm>
          <a:off x="1146717" y="1820052"/>
          <a:ext cx="4054860" cy="2094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486">
                  <a:extLst>
                    <a:ext uri="{9D8B030D-6E8A-4147-A177-3AD203B41FA5}">
                      <a16:colId xmlns:a16="http://schemas.microsoft.com/office/drawing/2014/main" val="3188307982"/>
                    </a:ext>
                  </a:extLst>
                </a:gridCol>
                <a:gridCol w="405486">
                  <a:extLst>
                    <a:ext uri="{9D8B030D-6E8A-4147-A177-3AD203B41FA5}">
                      <a16:colId xmlns:a16="http://schemas.microsoft.com/office/drawing/2014/main" val="1152919158"/>
                    </a:ext>
                  </a:extLst>
                </a:gridCol>
                <a:gridCol w="405486">
                  <a:extLst>
                    <a:ext uri="{9D8B030D-6E8A-4147-A177-3AD203B41FA5}">
                      <a16:colId xmlns:a16="http://schemas.microsoft.com/office/drawing/2014/main" val="3415199369"/>
                    </a:ext>
                  </a:extLst>
                </a:gridCol>
                <a:gridCol w="405486">
                  <a:extLst>
                    <a:ext uri="{9D8B030D-6E8A-4147-A177-3AD203B41FA5}">
                      <a16:colId xmlns:a16="http://schemas.microsoft.com/office/drawing/2014/main" val="2811575830"/>
                    </a:ext>
                  </a:extLst>
                </a:gridCol>
                <a:gridCol w="405486">
                  <a:extLst>
                    <a:ext uri="{9D8B030D-6E8A-4147-A177-3AD203B41FA5}">
                      <a16:colId xmlns:a16="http://schemas.microsoft.com/office/drawing/2014/main" val="4163011439"/>
                    </a:ext>
                  </a:extLst>
                </a:gridCol>
                <a:gridCol w="405486">
                  <a:extLst>
                    <a:ext uri="{9D8B030D-6E8A-4147-A177-3AD203B41FA5}">
                      <a16:colId xmlns:a16="http://schemas.microsoft.com/office/drawing/2014/main" val="1218575843"/>
                    </a:ext>
                  </a:extLst>
                </a:gridCol>
                <a:gridCol w="405486">
                  <a:extLst>
                    <a:ext uri="{9D8B030D-6E8A-4147-A177-3AD203B41FA5}">
                      <a16:colId xmlns:a16="http://schemas.microsoft.com/office/drawing/2014/main" val="4165104273"/>
                    </a:ext>
                  </a:extLst>
                </a:gridCol>
                <a:gridCol w="405486">
                  <a:extLst>
                    <a:ext uri="{9D8B030D-6E8A-4147-A177-3AD203B41FA5}">
                      <a16:colId xmlns:a16="http://schemas.microsoft.com/office/drawing/2014/main" val="2581647944"/>
                    </a:ext>
                  </a:extLst>
                </a:gridCol>
                <a:gridCol w="405486">
                  <a:extLst>
                    <a:ext uri="{9D8B030D-6E8A-4147-A177-3AD203B41FA5}">
                      <a16:colId xmlns:a16="http://schemas.microsoft.com/office/drawing/2014/main" val="2120762558"/>
                    </a:ext>
                  </a:extLst>
                </a:gridCol>
                <a:gridCol w="405486">
                  <a:extLst>
                    <a:ext uri="{9D8B030D-6E8A-4147-A177-3AD203B41FA5}">
                      <a16:colId xmlns:a16="http://schemas.microsoft.com/office/drawing/2014/main" val="587217308"/>
                    </a:ext>
                  </a:extLst>
                </a:gridCol>
              </a:tblGrid>
              <a:tr h="209433"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3794223"/>
                  </a:ext>
                </a:extLst>
              </a:tr>
              <a:tr h="209433">
                <a:tc>
                  <a:txBody>
                    <a:bodyPr/>
                    <a:lstStyle/>
                    <a:p>
                      <a:r>
                        <a:rPr lang="en-US" altLang="ko-Kore-KR" sz="1000" b="1" i="0" dirty="0">
                          <a:latin typeface="Kim jung chul Gothic Bold" panose="020B0503000000000000" pitchFamily="34" charset="-127"/>
                          <a:ea typeface="Kim jung chul Gothic Bold" panose="020B0503000000000000" pitchFamily="34" charset="-127"/>
                        </a:rPr>
                        <a:t>P1</a:t>
                      </a:r>
                      <a:endParaRPr lang="ko-Kore-KR" altLang="en-US" sz="1000" b="1" i="0" dirty="0">
                        <a:latin typeface="Kim jung chul Gothic Bold" panose="020B0503000000000000" pitchFamily="34" charset="-127"/>
                        <a:ea typeface="Kim jung chul Gothic Bold" panose="020B0503000000000000" pitchFamily="34" charset="-127"/>
                      </a:endParaRPr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7257335"/>
                  </a:ext>
                </a:extLst>
              </a:tr>
              <a:tr h="209433"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4680110"/>
                  </a:ext>
                </a:extLst>
              </a:tr>
              <a:tr h="209433">
                <a:tc>
                  <a:txBody>
                    <a:bodyPr/>
                    <a:lstStyle/>
                    <a:p>
                      <a:r>
                        <a:rPr lang="en-US" altLang="ko-Kore-KR" sz="1000" b="1" i="0" dirty="0">
                          <a:latin typeface="Kim jung chul Gothic Bold" panose="020B0503000000000000" pitchFamily="34" charset="-127"/>
                          <a:ea typeface="Kim jung chul Gothic Bold" panose="020B0503000000000000" pitchFamily="34" charset="-127"/>
                        </a:rPr>
                        <a:t>P2</a:t>
                      </a:r>
                      <a:endParaRPr lang="ko-Kore-KR" altLang="en-US" sz="1000" b="1" i="0" dirty="0">
                        <a:latin typeface="Kim jung chul Gothic Bold" panose="020B0503000000000000" pitchFamily="34" charset="-127"/>
                        <a:ea typeface="Kim jung chul Gothic Bold" panose="020B0503000000000000" pitchFamily="34" charset="-127"/>
                      </a:endParaRPr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6822784"/>
                  </a:ext>
                </a:extLst>
              </a:tr>
              <a:tr h="209433"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2388342"/>
                  </a:ext>
                </a:extLst>
              </a:tr>
              <a:tr h="209433">
                <a:tc>
                  <a:txBody>
                    <a:bodyPr/>
                    <a:lstStyle/>
                    <a:p>
                      <a:r>
                        <a:rPr lang="en-US" altLang="ko-Kore-KR" sz="1000" b="1" i="0" dirty="0">
                          <a:latin typeface="Kim jung chul Gothic Bold" panose="020B0503000000000000" pitchFamily="34" charset="-127"/>
                          <a:ea typeface="Kim jung chul Gothic Bold" panose="020B0503000000000000" pitchFamily="34" charset="-127"/>
                        </a:rPr>
                        <a:t>P3</a:t>
                      </a:r>
                      <a:endParaRPr lang="ko-Kore-KR" altLang="en-US" sz="1000" b="1" i="0" dirty="0">
                        <a:latin typeface="Kim jung chul Gothic Bold" panose="020B0503000000000000" pitchFamily="34" charset="-127"/>
                        <a:ea typeface="Kim jung chul Gothic Bold" panose="020B0503000000000000" pitchFamily="34" charset="-127"/>
                      </a:endParaRPr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184354"/>
                  </a:ext>
                </a:extLst>
              </a:tr>
              <a:tr h="209433"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4340467"/>
                  </a:ext>
                </a:extLst>
              </a:tr>
              <a:tr h="209433">
                <a:tc>
                  <a:txBody>
                    <a:bodyPr/>
                    <a:lstStyle/>
                    <a:p>
                      <a:r>
                        <a:rPr lang="en-US" altLang="ko-Kore-KR" sz="1000" b="1" i="0" dirty="0">
                          <a:latin typeface="Kim jung chul Gothic Bold" panose="020B0503000000000000" pitchFamily="34" charset="-127"/>
                          <a:ea typeface="Kim jung chul Gothic Bold" panose="020B0503000000000000" pitchFamily="34" charset="-127"/>
                        </a:rPr>
                        <a:t>P10</a:t>
                      </a:r>
                      <a:endParaRPr lang="ko-Kore-KR" altLang="en-US" sz="1000" b="1" i="0" dirty="0">
                        <a:latin typeface="Kim jung chul Gothic Bold" panose="020B0503000000000000" pitchFamily="34" charset="-127"/>
                        <a:ea typeface="Kim jung chul Gothic Bold" panose="020B0503000000000000" pitchFamily="34" charset="-127"/>
                      </a:endParaRPr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0462425"/>
                  </a:ext>
                </a:extLst>
              </a:tr>
              <a:tr h="209433"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3646297"/>
                  </a:ext>
                </a:extLst>
              </a:tr>
              <a:tr h="209433">
                <a:tc>
                  <a:txBody>
                    <a:bodyPr/>
                    <a:lstStyle/>
                    <a:p>
                      <a:r>
                        <a:rPr lang="en-US" altLang="ko-Kore-KR" sz="1000" b="1" i="0" dirty="0">
                          <a:latin typeface="Kim jung chul Gothic Bold" panose="020B0503000000000000" pitchFamily="34" charset="-127"/>
                          <a:ea typeface="Kim jung chul Gothic Bold" panose="020B0503000000000000" pitchFamily="34" charset="-127"/>
                        </a:rPr>
                        <a:t>P11</a:t>
                      </a:r>
                      <a:endParaRPr lang="ko-Kore-KR" altLang="en-US" sz="1000" b="1" i="0" dirty="0">
                        <a:latin typeface="Kim jung chul Gothic Bold" panose="020B0503000000000000" pitchFamily="34" charset="-127"/>
                        <a:ea typeface="Kim jung chul Gothic Bold" panose="020B0503000000000000" pitchFamily="34" charset="-127"/>
                      </a:endParaRPr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sz="1000" dirty="0"/>
                    </a:p>
                  </a:txBody>
                  <a:tcPr marL="52358" marR="52358" marT="26179" marB="261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5413038"/>
                  </a:ext>
                </a:extLst>
              </a:tr>
            </a:tbl>
          </a:graphicData>
        </a:graphic>
      </p:graphicFrame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50F6545A-260B-4C85-172B-9F9A08DFA240}"/>
              </a:ext>
            </a:extLst>
          </p:cNvPr>
          <p:cNvCxnSpPr/>
          <p:nvPr/>
        </p:nvCxnSpPr>
        <p:spPr>
          <a:xfrm>
            <a:off x="4313288" y="745218"/>
            <a:ext cx="7081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7A65C8F-D2D5-B956-EBCD-3A50FDB97997}"/>
              </a:ext>
            </a:extLst>
          </p:cNvPr>
          <p:cNvSpPr txBox="1">
            <a:spLocks/>
          </p:cNvSpPr>
          <p:nvPr/>
        </p:nvSpPr>
        <p:spPr>
          <a:xfrm>
            <a:off x="1855120" y="846529"/>
            <a:ext cx="8351521" cy="823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2000" b="1" dirty="0" err="1"/>
              <a:t>후입력</a:t>
            </a:r>
            <a:r>
              <a:rPr kumimoji="1" lang="en-US" altLang="en-US" sz="2000" b="1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dirty="0"/>
              <a:t>- </a:t>
            </a:r>
            <a:r>
              <a:rPr kumimoji="1" lang="ko-KR" altLang="en-US" sz="2000" dirty="0"/>
              <a:t>동작 중인 회로에서 특정한 입력이 발생하면 다른 회로를 동작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36621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0EB67C-391F-4750-125F-9A666E95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92" y="666276"/>
            <a:ext cx="9984615" cy="1145893"/>
          </a:xfrm>
        </p:spPr>
        <p:txBody>
          <a:bodyPr>
            <a:normAutofit/>
          </a:bodyPr>
          <a:lstStyle/>
          <a:p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Q</a:t>
            </a:r>
            <a:r>
              <a:rPr kumimoji="1" lang="en-US" altLang="ko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6</a:t>
            </a:r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.</a:t>
            </a:r>
            <a:endParaRPr kumimoji="1" lang="ko-Kore-KR" altLang="en-US" b="1" dirty="0">
              <a:solidFill>
                <a:srgbClr val="29D10D"/>
              </a:solidFill>
              <a:latin typeface="Kim jung chul Gothic Bold" panose="020B0503000000000000" pitchFamily="34" charset="-127"/>
              <a:ea typeface="Kim jung chul Gothic Bold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6C70D-5F81-5464-2C25-EAD92098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117" y="3729090"/>
            <a:ext cx="8351521" cy="900658"/>
          </a:xfrm>
        </p:spPr>
        <p:txBody>
          <a:bodyPr anchor="t">
            <a:noAutofit/>
          </a:bodyPr>
          <a:lstStyle/>
          <a:p>
            <a:pPr marL="514350" indent="-514350">
              <a:buAutoNum type="arabicPeriod"/>
            </a:pPr>
            <a:r>
              <a:rPr kumimoji="1" lang="en-US" altLang="ko-KR" sz="2400" dirty="0"/>
              <a:t>P1 </a:t>
            </a:r>
            <a:r>
              <a:rPr kumimoji="1" lang="ko-KR" altLang="en-US" sz="2400" dirty="0"/>
              <a:t>최초 입력 시 </a:t>
            </a:r>
            <a:r>
              <a:rPr kumimoji="1" lang="en-US" altLang="ko-KR" sz="2400" dirty="0"/>
              <a:t>P10</a:t>
            </a:r>
            <a:r>
              <a:rPr kumimoji="1" lang="ko-KR" altLang="en-US" sz="2400" dirty="0"/>
              <a:t>이 </a:t>
            </a:r>
            <a:r>
              <a:rPr kumimoji="1" lang="en-US" altLang="ko-KR" sz="2400" dirty="0"/>
              <a:t>ON, </a:t>
            </a:r>
            <a:r>
              <a:rPr kumimoji="1" lang="ko-KR" altLang="en-US" sz="2400" dirty="0"/>
              <a:t>두 번째 입력 시 </a:t>
            </a:r>
            <a:r>
              <a:rPr kumimoji="1" lang="en-US" altLang="ko-KR" sz="2400" dirty="0"/>
              <a:t>OFF</a:t>
            </a:r>
          </a:p>
          <a:p>
            <a:pPr marL="514350" indent="-514350">
              <a:buAutoNum type="arabicPeriod"/>
            </a:pPr>
            <a:r>
              <a:rPr kumimoji="1" lang="ko-KR" altLang="en-US" sz="2400" dirty="0"/>
              <a:t>버튼 입력 마다 </a:t>
            </a:r>
            <a:r>
              <a:rPr kumimoji="1" lang="en-US" altLang="ko-KR" sz="2400" dirty="0"/>
              <a:t>ON, OFF </a:t>
            </a:r>
            <a:r>
              <a:rPr kumimoji="1" lang="ko-KR" altLang="en-US" sz="2400" dirty="0"/>
              <a:t>반복 동작</a:t>
            </a:r>
            <a:endParaRPr kumimoji="1" lang="en-US" altLang="ko-KR" sz="2400" dirty="0"/>
          </a:p>
        </p:txBody>
      </p:sp>
      <p:pic>
        <p:nvPicPr>
          <p:cNvPr id="6" name="그림 5" descr="스크린샷, 라인, 직사각형, 사각형이(가) 표시된 사진&#10;&#10;자동 생성된 설명">
            <a:extLst>
              <a:ext uri="{FF2B5EF4-FFF2-40B4-BE49-F238E27FC236}">
                <a16:creationId xmlns:a16="http://schemas.microsoft.com/office/drawing/2014/main" id="{3C80E720-6640-B8D4-7D3D-9253DBEB5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117" y="2018514"/>
            <a:ext cx="10047689" cy="1269849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B7F46D5-B873-C26A-7AEE-90B4A032D602}"/>
              </a:ext>
            </a:extLst>
          </p:cNvPr>
          <p:cNvSpPr txBox="1">
            <a:spLocks/>
          </p:cNvSpPr>
          <p:nvPr/>
        </p:nvSpPr>
        <p:spPr>
          <a:xfrm>
            <a:off x="1855120" y="846529"/>
            <a:ext cx="8351521" cy="823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2000" b="1" dirty="0"/>
              <a:t>원 버튼 조작</a:t>
            </a:r>
            <a:r>
              <a:rPr kumimoji="1" lang="en-US" altLang="en-US" sz="2000" b="1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dirty="0"/>
              <a:t>- </a:t>
            </a:r>
            <a:r>
              <a:rPr kumimoji="1" lang="ko-KR" altLang="en-US" sz="2000" dirty="0"/>
              <a:t>스위치가 아닌 버튼 하나로 </a:t>
            </a:r>
            <a:r>
              <a:rPr kumimoji="1" lang="en-US" altLang="ko-KR" sz="2000" dirty="0"/>
              <a:t>ON/OFF </a:t>
            </a:r>
            <a:r>
              <a:rPr kumimoji="1" lang="ko-KR" altLang="en-US" sz="2000" dirty="0"/>
              <a:t>동작하는 회로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5182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0EB67C-391F-4750-125F-9A666E95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92" y="666276"/>
            <a:ext cx="9984615" cy="1145893"/>
          </a:xfrm>
        </p:spPr>
        <p:txBody>
          <a:bodyPr>
            <a:normAutofit/>
          </a:bodyPr>
          <a:lstStyle/>
          <a:p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Q</a:t>
            </a:r>
            <a:r>
              <a:rPr kumimoji="1" lang="en-US" altLang="ko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7</a:t>
            </a:r>
            <a:r>
              <a:rPr kumimoji="1" lang="en-US" altLang="ko-Kore-KR" b="1" dirty="0">
                <a:solidFill>
                  <a:srgbClr val="29D10D"/>
                </a:solidFill>
                <a:latin typeface="Kim jung chul Gothic Bold" panose="020B0503000000000000" pitchFamily="34" charset="-127"/>
                <a:ea typeface="Kim jung chul Gothic Bold" panose="020B0503000000000000" pitchFamily="34" charset="-127"/>
              </a:rPr>
              <a:t>.</a:t>
            </a:r>
            <a:endParaRPr kumimoji="1" lang="ko-Kore-KR" altLang="en-US" b="1" dirty="0">
              <a:solidFill>
                <a:srgbClr val="29D10D"/>
              </a:solidFill>
              <a:latin typeface="Kim jung chul Gothic Bold" panose="020B0503000000000000" pitchFamily="34" charset="-127"/>
              <a:ea typeface="Kim jung chul Gothic Bold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6C70D-5F81-5464-2C25-EAD92098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117" y="4485738"/>
            <a:ext cx="8351521" cy="900658"/>
          </a:xfrm>
        </p:spPr>
        <p:txBody>
          <a:bodyPr anchor="t">
            <a:noAutofit/>
          </a:bodyPr>
          <a:lstStyle/>
          <a:p>
            <a:pPr marL="514350" indent="-514350">
              <a:buAutoNum type="arabicPeriod"/>
            </a:pPr>
            <a:r>
              <a:rPr kumimoji="1" lang="en-US" altLang="ko-KR" sz="2400" dirty="0"/>
              <a:t>P0</a:t>
            </a:r>
            <a:r>
              <a:rPr kumimoji="1" lang="ko-KR" altLang="en-US" sz="2400" dirty="0"/>
              <a:t>이 입력 되면 </a:t>
            </a:r>
            <a:r>
              <a:rPr kumimoji="1" lang="en-US" altLang="ko-KR" sz="2400" dirty="0"/>
              <a:t>3</a:t>
            </a:r>
            <a:r>
              <a:rPr kumimoji="1" lang="ko-KR" altLang="en-US" sz="2400" dirty="0"/>
              <a:t>초 후에 </a:t>
            </a:r>
            <a:r>
              <a:rPr kumimoji="1" lang="en-US" altLang="ko-KR" sz="2400" dirty="0"/>
              <a:t>T0 </a:t>
            </a:r>
            <a:r>
              <a:rPr kumimoji="1" lang="ko-KR" altLang="en-US" sz="2400" dirty="0"/>
              <a:t>동작으로 </a:t>
            </a:r>
            <a:r>
              <a:rPr kumimoji="1" lang="en-US" altLang="ko-KR" sz="2400" dirty="0"/>
              <a:t>P10</a:t>
            </a:r>
            <a:r>
              <a:rPr kumimoji="1" lang="ko-KR" altLang="en-US" sz="2400" dirty="0"/>
              <a:t>이</a:t>
            </a:r>
            <a:r>
              <a:rPr kumimoji="1" lang="en-US" altLang="ko-KR" sz="2400" dirty="0"/>
              <a:t> ON</a:t>
            </a:r>
          </a:p>
          <a:p>
            <a:pPr marL="514350" indent="-514350">
              <a:buAutoNum type="arabicPeriod"/>
            </a:pPr>
            <a:r>
              <a:rPr kumimoji="1" lang="en-US" altLang="ko-KR" sz="2400" dirty="0"/>
              <a:t>P0</a:t>
            </a:r>
            <a:r>
              <a:rPr kumimoji="1" lang="ko-KR" altLang="en-US" sz="2400" dirty="0"/>
              <a:t>이 </a:t>
            </a:r>
            <a:r>
              <a:rPr kumimoji="1" lang="en-US" altLang="ko-KR" sz="2400" dirty="0"/>
              <a:t>OFF</a:t>
            </a:r>
            <a:r>
              <a:rPr kumimoji="1" lang="ko-KR" altLang="en-US" sz="2400" dirty="0"/>
              <a:t>되면 </a:t>
            </a:r>
            <a:r>
              <a:rPr kumimoji="1" lang="en-US" altLang="ko-KR" sz="2400" dirty="0"/>
              <a:t>P10</a:t>
            </a:r>
            <a:r>
              <a:rPr kumimoji="1" lang="ko-KR" altLang="en-US" sz="2400" dirty="0"/>
              <a:t>이 </a:t>
            </a:r>
            <a:r>
              <a:rPr kumimoji="1" lang="en-US" altLang="ko-KR" sz="2400" dirty="0"/>
              <a:t>OFF</a:t>
            </a:r>
          </a:p>
        </p:txBody>
      </p:sp>
      <p:pic>
        <p:nvPicPr>
          <p:cNvPr id="5" name="그림 4" descr="스크린샷, 라인, 텍스트, 번호이(가) 표시된 사진&#10;&#10;자동 생성된 설명">
            <a:extLst>
              <a:ext uri="{FF2B5EF4-FFF2-40B4-BE49-F238E27FC236}">
                <a16:creationId xmlns:a16="http://schemas.microsoft.com/office/drawing/2014/main" id="{04BB55E3-347A-980C-734C-9441C6C81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117" y="1907940"/>
            <a:ext cx="5588000" cy="2108200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90CCE8E-6A00-473E-3B2F-9A3E8A529F6A}"/>
              </a:ext>
            </a:extLst>
          </p:cNvPr>
          <p:cNvSpPr txBox="1">
            <a:spLocks/>
          </p:cNvSpPr>
          <p:nvPr/>
        </p:nvSpPr>
        <p:spPr>
          <a:xfrm>
            <a:off x="1855120" y="846529"/>
            <a:ext cx="8351521" cy="8235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2000" b="1" dirty="0"/>
              <a:t>타이머</a:t>
            </a:r>
            <a:endParaRPr kumimoji="1" lang="en-US" alt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2000" dirty="0"/>
              <a:t>- </a:t>
            </a:r>
            <a:r>
              <a:rPr kumimoji="1" lang="ko-KR" altLang="en-US" sz="2000" dirty="0"/>
              <a:t>타이머를 사용하여 일정 시간이 지난 후 동작하는 회로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6843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551</Words>
  <Application>Microsoft Office PowerPoint</Application>
  <PresentationFormat>와이드스크린</PresentationFormat>
  <Paragraphs>97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Kim jung chul Gothic Bold</vt:lpstr>
      <vt:lpstr>Pretendard</vt:lpstr>
      <vt:lpstr>한컴 말랑말랑 Bold</vt:lpstr>
      <vt:lpstr>Arial</vt:lpstr>
      <vt:lpstr>Calibri</vt:lpstr>
      <vt:lpstr>Calibri Light</vt:lpstr>
      <vt:lpstr>Office 테마</vt:lpstr>
      <vt:lpstr>    x</vt:lpstr>
      <vt:lpstr>PLC 연습문제</vt:lpstr>
      <vt:lpstr>Q1.</vt:lpstr>
      <vt:lpstr>Q2.</vt:lpstr>
      <vt:lpstr>Q3.</vt:lpstr>
      <vt:lpstr>Q4.</vt:lpstr>
      <vt:lpstr>Q5.</vt:lpstr>
      <vt:lpstr>Q6.</vt:lpstr>
      <vt:lpstr>Q7.</vt:lpstr>
      <vt:lpstr>Q8.</vt:lpstr>
      <vt:lpstr>Q9.</vt:lpstr>
      <vt:lpstr>Q10.</vt:lpstr>
      <vt:lpstr>Q11.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</dc:title>
  <dc:creator>김동민</dc:creator>
  <cp:lastModifiedBy>On Coding</cp:lastModifiedBy>
  <cp:revision>67</cp:revision>
  <dcterms:created xsi:type="dcterms:W3CDTF">2023-05-12T09:07:16Z</dcterms:created>
  <dcterms:modified xsi:type="dcterms:W3CDTF">2024-08-12T03:47:09Z</dcterms:modified>
</cp:coreProperties>
</file>