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5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722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8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09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5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6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9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9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09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54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3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4A8D-D982-4B83-8548-B45D9FA932FF}" type="datetimeFigureOut">
              <a:rPr lang="pt-PT" smtClean="0"/>
              <a:t>08/05/2017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C1B1-3371-4AA1-8D87-A5AAFAEFB5A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4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>
            <a:normAutofit/>
          </a:bodyPr>
          <a:lstStyle/>
          <a:p>
            <a:r>
              <a:rPr lang="pt-PT" sz="36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3600" b="1" dirty="0" smtClean="0">
                <a:solidFill>
                  <a:srgbClr val="0070C0"/>
                </a:solidFill>
              </a:rPr>
            </a:br>
            <a:r>
              <a:rPr lang="pt-PT" sz="36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3600" b="1" dirty="0" smtClean="0">
                <a:solidFill>
                  <a:srgbClr val="0070C0"/>
                </a:solidFill>
              </a:rPr>
            </a:br>
            <a:r>
              <a:rPr lang="pt-PT" sz="3600" b="1" dirty="0" smtClean="0">
                <a:solidFill>
                  <a:srgbClr val="0070C0"/>
                </a:solidFill>
              </a:rPr>
              <a:t>Filosofia </a:t>
            </a:r>
            <a:r>
              <a:rPr lang="pt-PT" sz="3600" b="1" dirty="0" err="1" smtClean="0">
                <a:solidFill>
                  <a:srgbClr val="0070C0"/>
                </a:solidFill>
              </a:rPr>
              <a:t>Rosacruz</a:t>
            </a:r>
            <a:endParaRPr lang="pt-PT" sz="3600" b="1" dirty="0">
              <a:solidFill>
                <a:srgbClr val="0070C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505007"/>
            <a:ext cx="3086100" cy="41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8800" y="800061"/>
            <a:ext cx="7277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1869-1870 - Permanece recebendo treinamento em vários mosteiros tibetanos. Há uma carta entregue à sua tia, em Odessa, na Rússia, que diz: "Os nobres parentes de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Mme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. H. Blavatsky não têm qualquer causa para preocupação. Sua filha e sobrinha não deixou este mundo. Está viva e deseja que aqueles que a amam saibam que está bem e sente-se muito feliz nesse distante e desconhecido local que selecionou para si. Esteve muito doente, mas já está boa; graças à proteção do Senhor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Sang-gyas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encontrou amigos devotados que tomaram conta dela material e espiritualmente. Que as senhoras fiquem portanto calmas. Antes de 18 novas luas terem surgido, ela voltará à sua família".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1871 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- (Verão) - Parte para o Egito procedente do porto grego de Pireu a bordo do SS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Eunomia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que afundou, em virtude de uma explosão entre as ilhas de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Doxos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Hydra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, no dia 21 de junho. Este fato é mencionado como tendo sido produzido pelos homens de negro para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destruí-Ia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em virtude de ter sido iniciada nas Estâncias de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Dzyan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 Seja com for, Helena Blavatsky foi uma das poucas sobreviventes da catástrofe, tendo recebido toda assistência do Governo Grego que a envia para Alexandria, no Egito. </a:t>
            </a:r>
            <a:endParaRPr lang="pt-PT" b="1" dirty="0" smtClean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1290052"/>
            <a:ext cx="8115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1871- (Outono) </a:t>
            </a:r>
            <a:r>
              <a:rPr lang="pt-PT" b="1" dirty="0" smtClean="0">
                <a:latin typeface="arial" panose="020B0604020202020204" pitchFamily="34" charset="0"/>
              </a:rPr>
              <a:t>-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Forma uma Sociedade Espírita, no Cairo</a:t>
            </a:r>
            <a:r>
              <a:rPr lang="pt-PT" b="1" dirty="0" smtClean="0">
                <a:latin typeface="arial" panose="020B0604020202020204" pitchFamily="34" charset="0"/>
              </a:rPr>
              <a:t>, a fim de, investigar os fenômenos mediúnicos.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Fracassa no empreendimento</a:t>
            </a:r>
            <a:r>
              <a:rPr lang="pt-PT" b="1" dirty="0" smtClean="0">
                <a:latin typeface="arial" panose="020B0604020202020204" pitchFamily="34" charset="0"/>
              </a:rPr>
              <a:t>. Parte do Cairo em abril de 1872, indo para a Síria e a Palestina. Entra em contacto com a comunidade dos </a:t>
            </a:r>
            <a:r>
              <a:rPr lang="pt-PT" b="1" dirty="0" err="1" smtClean="0">
                <a:latin typeface="arial" panose="020B0604020202020204" pitchFamily="34" charset="0"/>
              </a:rPr>
              <a:t>Druzos</a:t>
            </a:r>
            <a:r>
              <a:rPr lang="pt-PT" b="1" dirty="0" smtClean="0">
                <a:latin typeface="arial" panose="020B0604020202020204" pitchFamily="34" charset="0"/>
              </a:rPr>
              <a:t> do Monte Líbano.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1872 - (Verão) - Retoma a Odessa antes das 18 luas, conforme indicado por seu mestre, mas não permanece muito tempo</a:t>
            </a:r>
            <a:r>
              <a:rPr lang="pt-PT" b="1" dirty="0" smtClean="0">
                <a:latin typeface="arial" panose="020B0604020202020204" pitchFamily="34" charset="0"/>
              </a:rPr>
              <a:t>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1873</a:t>
            </a:r>
            <a:r>
              <a:rPr lang="pt-PT" b="1" dirty="0" smtClean="0">
                <a:latin typeface="arial" panose="020B0604020202020204" pitchFamily="34" charset="0"/>
              </a:rPr>
              <a:t> - Já está na </a:t>
            </a:r>
            <a:r>
              <a:rPr lang="pt-PT" b="1" dirty="0" err="1" smtClean="0">
                <a:latin typeface="arial" panose="020B0604020202020204" pitchFamily="34" charset="0"/>
              </a:rPr>
              <a:t>Rumânia</a:t>
            </a:r>
            <a:r>
              <a:rPr lang="pt-PT" b="1" dirty="0" smtClean="0">
                <a:latin typeface="arial" panose="020B0604020202020204" pitchFamily="34" charset="0"/>
              </a:rPr>
              <a:t>, em </a:t>
            </a:r>
            <a:r>
              <a:rPr lang="pt-PT" b="1" dirty="0" err="1" smtClean="0">
                <a:latin typeface="arial" panose="020B0604020202020204" pitchFamily="34" charset="0"/>
              </a:rPr>
              <a:t>Bucarest</a:t>
            </a:r>
            <a:r>
              <a:rPr lang="pt-PT" b="1" dirty="0" smtClean="0">
                <a:latin typeface="arial" panose="020B0604020202020204" pitchFamily="34" charset="0"/>
              </a:rPr>
              <a:t>, de onde parte para Paris, indo residir com seu primo na </a:t>
            </a:r>
            <a:r>
              <a:rPr lang="pt-PT" b="1" dirty="0" err="1" smtClean="0">
                <a:latin typeface="arial" panose="020B0604020202020204" pitchFamily="34" charset="0"/>
              </a:rPr>
              <a:t>Rue</a:t>
            </a:r>
            <a:r>
              <a:rPr lang="pt-PT" b="1" dirty="0" smtClean="0">
                <a:latin typeface="arial" panose="020B0604020202020204" pitchFamily="34" charset="0"/>
              </a:rPr>
              <a:t> de </a:t>
            </a:r>
            <a:r>
              <a:rPr lang="pt-PT" b="1" dirty="0" err="1" smtClean="0">
                <a:latin typeface="arial" panose="020B0604020202020204" pitchFamily="34" charset="0"/>
              </a:rPr>
              <a:t>l'Université</a:t>
            </a:r>
            <a:r>
              <a:rPr lang="pt-PT" b="1" dirty="0" smtClean="0">
                <a:latin typeface="arial" panose="020B0604020202020204" pitchFamily="34" charset="0"/>
              </a:rPr>
              <a:t>, 11. Subitamente parte para a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América </a:t>
            </a:r>
            <a:r>
              <a:rPr lang="pt-PT" b="1" dirty="0" smtClean="0">
                <a:latin typeface="arial" panose="020B0604020202020204" pitchFamily="34" charset="0"/>
              </a:rPr>
              <a:t>onde chega no dia 7 de julho.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Passa dificuldades financeiras em virtude da morte de seu pai. Trabalha na imprensa, escreve artigos para jornais russos, traduz. </a:t>
            </a:r>
            <a:r>
              <a:rPr lang="pt-PT" b="1" dirty="0" smtClean="0">
                <a:latin typeface="arial" panose="020B0604020202020204" pitchFamily="34" charset="0"/>
              </a:rPr>
              <a:t>Muda-se constantemente. É intensa a curiosidade que desperta em todos os círculos.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1874</a:t>
            </a:r>
            <a:r>
              <a:rPr lang="pt-PT" b="1" dirty="0" smtClean="0">
                <a:latin typeface="arial" panose="020B0604020202020204" pitchFamily="34" charset="0"/>
              </a:rPr>
              <a:t> - É enviada para presenciar os estranhos acontecimentos espíritas ocorridos no caso dos </a:t>
            </a:r>
            <a:r>
              <a:rPr lang="pt-PT" b="1" dirty="0" err="1" smtClean="0">
                <a:latin typeface="arial" panose="020B0604020202020204" pitchFamily="34" charset="0"/>
              </a:rPr>
              <a:t>Eddy</a:t>
            </a:r>
            <a:r>
              <a:rPr lang="pt-PT" b="1" dirty="0" smtClean="0">
                <a:latin typeface="arial" panose="020B0604020202020204" pitchFamily="34" charset="0"/>
              </a:rPr>
              <a:t>,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em Vermont. Lá encontra, no dia 14 de Outubro, seu companheiro de ideal, o Coronel Henry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Steel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Olcott</a:t>
            </a:r>
            <a:r>
              <a:rPr lang="pt-PT" b="1" dirty="0" smtClean="0">
                <a:latin typeface="arial" panose="020B0604020202020204" pitchFamily="34" charset="0"/>
              </a:rPr>
              <a:t>, que estava em missão jornalística. Escreve como consequência um artigo intitulado “As manifestações </a:t>
            </a:r>
            <a:r>
              <a:rPr lang="pt-PT" b="1" dirty="0" err="1" smtClean="0">
                <a:latin typeface="arial" panose="020B0604020202020204" pitchFamily="34" charset="0"/>
              </a:rPr>
              <a:t>Eddy</a:t>
            </a:r>
            <a:r>
              <a:rPr lang="pt-PT" b="1" dirty="0" smtClean="0">
                <a:latin typeface="arial" panose="020B0604020202020204" pitchFamily="34" charset="0"/>
              </a:rPr>
              <a:t>” para o </a:t>
            </a:r>
            <a:r>
              <a:rPr lang="pt-PT" b="1" dirty="0" err="1" smtClean="0">
                <a:latin typeface="arial" panose="020B0604020202020204" pitchFamily="34" charset="0"/>
              </a:rPr>
              <a:t>The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Daily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Graphic</a:t>
            </a:r>
            <a:r>
              <a:rPr lang="pt-PT" b="1" dirty="0" smtClean="0">
                <a:latin typeface="arial" panose="020B0604020202020204" pitchFamily="34" charset="0"/>
              </a:rPr>
              <a:t>. </a:t>
            </a:r>
            <a:endParaRPr lang="pt-PT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4000" y="925354"/>
            <a:ext cx="802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1875</a:t>
            </a:r>
            <a:r>
              <a:rPr lang="pt-PT" b="1" dirty="0" smtClean="0">
                <a:latin typeface="arial" panose="020B0604020202020204" pitchFamily="34" charset="0"/>
              </a:rPr>
              <a:t> - Entre inúmeras atividades, funda a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Theosophical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Society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, que iria ter uma atuação marcante na formação do mundo do século XX.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1876</a:t>
            </a:r>
            <a:r>
              <a:rPr lang="pt-PT" b="1" dirty="0" smtClean="0">
                <a:latin typeface="arial" panose="020B0604020202020204" pitchFamily="34" charset="0"/>
              </a:rPr>
              <a:t> -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Escreve sem parar Isis sem Véu, que seria o seu primeiro marco como ocultista. </a:t>
            </a:r>
            <a:r>
              <a:rPr lang="pt-PT" b="1" dirty="0" smtClean="0">
                <a:latin typeface="arial" panose="020B0604020202020204" pitchFamily="34" charset="0"/>
              </a:rPr>
              <a:t>Colabora em vários jornais norte-americanos e russos.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1878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- Naturaliza-se norte, americana. Parte para a índia mais uma vez, no SS Canadá, acompanhada de Henry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Olcott</a:t>
            </a:r>
            <a:r>
              <a:rPr lang="pt-PT" b="1" dirty="0" smtClean="0">
                <a:latin typeface="arial" panose="020B0604020202020204" pitchFamily="34" charset="0"/>
              </a:rPr>
              <a:t>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1879 </a:t>
            </a:r>
            <a:r>
              <a:rPr lang="pt-PT" b="1" dirty="0" smtClean="0">
                <a:latin typeface="arial" panose="020B0604020202020204" pitchFamily="34" charset="0"/>
              </a:rPr>
              <a:t>- Permanece algum tempo em Bombaim, morando em </a:t>
            </a:r>
            <a:r>
              <a:rPr lang="pt-PT" b="1" dirty="0" err="1" smtClean="0">
                <a:latin typeface="arial" panose="020B0604020202020204" pitchFamily="34" charset="0"/>
              </a:rPr>
              <a:t>Girgaum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Back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Road</a:t>
            </a:r>
            <a:r>
              <a:rPr lang="pt-PT" b="1" dirty="0" smtClean="0">
                <a:latin typeface="arial" panose="020B0604020202020204" pitchFamily="34" charset="0"/>
              </a:rPr>
              <a:t> 108, no bairro nativo da cidade.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Encontra-se com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Alfred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Sinnett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, chefe da redação do jornal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The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Pioneer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, </a:t>
            </a:r>
            <a:r>
              <a:rPr lang="pt-PT" b="1" dirty="0" smtClean="0">
                <a:latin typeface="arial" panose="020B0604020202020204" pitchFamily="34" charset="0"/>
              </a:rPr>
              <a:t>que possuía grande penetração na Índia. Visita as cidades do norte da Índia. As grutas de </a:t>
            </a:r>
            <a:r>
              <a:rPr lang="pt-PT" b="1" dirty="0" err="1" smtClean="0">
                <a:latin typeface="arial" panose="020B0604020202020204" pitchFamily="34" charset="0"/>
              </a:rPr>
              <a:t>Karli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Rajputana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Allahabad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Cawnpore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Jajmow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Butpore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Jeypore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Amber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Meerut</a:t>
            </a:r>
            <a:r>
              <a:rPr lang="pt-PT" b="1" dirty="0" smtClean="0">
                <a:latin typeface="arial" panose="020B0604020202020204" pitchFamily="34" charset="0"/>
              </a:rPr>
              <a:t>, e outras.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1880</a:t>
            </a:r>
            <a:r>
              <a:rPr lang="pt-PT" b="1" dirty="0" smtClean="0">
                <a:latin typeface="arial" panose="020B0604020202020204" pitchFamily="34" charset="0"/>
              </a:rPr>
              <a:t> - Intensa atividade da propagação da Teosofia. Parte para o Ceilão onde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recebe a consagração como Budista</a:t>
            </a:r>
            <a:r>
              <a:rPr lang="pt-PT" b="1" dirty="0" smtClean="0">
                <a:latin typeface="arial" panose="020B0604020202020204" pitchFamily="34" charset="0"/>
              </a:rPr>
              <a:t>. Volta à Índia onde vai para </a:t>
            </a:r>
            <a:r>
              <a:rPr lang="pt-PT" b="1" dirty="0" err="1" smtClean="0">
                <a:latin typeface="arial" panose="020B0604020202020204" pitchFamily="34" charset="0"/>
              </a:rPr>
              <a:t>Simla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Amritsar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Benares</a:t>
            </a:r>
            <a:r>
              <a:rPr lang="pt-PT" b="1" dirty="0" smtClean="0">
                <a:latin typeface="arial" panose="020B0604020202020204" pitchFamily="34" charset="0"/>
              </a:rPr>
              <a:t>. </a:t>
            </a:r>
          </a:p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1881- Novamente em </a:t>
            </a:r>
            <a:r>
              <a:rPr lang="pt-PT" b="1" dirty="0" err="1" smtClean="0">
                <a:latin typeface="arial" panose="020B0604020202020204" pitchFamily="34" charset="0"/>
              </a:rPr>
              <a:t>Simla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Umballa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Dhra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Dun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Saharanpore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Meerut</a:t>
            </a:r>
            <a:r>
              <a:rPr lang="pt-PT" b="1" dirty="0" smtClean="0">
                <a:latin typeface="arial" panose="020B0604020202020204" pitchFamily="34" charset="0"/>
              </a:rPr>
              <a:t> e outras.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1882</a:t>
            </a:r>
            <a:r>
              <a:rPr lang="pt-PT" b="1" dirty="0" smtClean="0">
                <a:latin typeface="arial" panose="020B0604020202020204" pitchFamily="34" charset="0"/>
              </a:rPr>
              <a:t> -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H. P. B. está em plena atividade na Índia</a:t>
            </a:r>
            <a:r>
              <a:rPr lang="pt-PT" b="1" dirty="0" smtClean="0">
                <a:latin typeface="arial" panose="020B0604020202020204" pitchFamily="34" charset="0"/>
              </a:rPr>
              <a:t>. Seu dinamismo e surpreendente. No dia 9 de outubro está novamente em território tibetano nas fronteiras do </a:t>
            </a:r>
            <a:r>
              <a:rPr lang="pt-PT" b="1" dirty="0" err="1" smtClean="0">
                <a:latin typeface="arial" panose="020B0604020202020204" pitchFamily="34" charset="0"/>
              </a:rPr>
              <a:t>Sikkim</a:t>
            </a:r>
            <a:r>
              <a:rPr lang="pt-PT" b="1" dirty="0" smtClean="0">
                <a:latin typeface="arial" panose="020B0604020202020204" pitchFamily="34" charset="0"/>
              </a:rPr>
              <a:t>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Nesse ano é comprado o parque de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Adyar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, em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Madras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, onde permanece a Sociedade Teosófica até hoje. </a:t>
            </a:r>
            <a:endParaRPr lang="pt-PT" b="1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3700" y="1070362"/>
            <a:ext cx="8432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1883 - Foi novamente um ano de grande movimentação na Índia.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1884 - Volta à França, onde trabalha na sua obra máxima A Doutrina Secreta. </a:t>
            </a:r>
            <a:r>
              <a:rPr lang="pt-PT" b="1" dirty="0" smtClean="0">
                <a:latin typeface="arial" panose="020B0604020202020204" pitchFamily="34" charset="0"/>
              </a:rPr>
              <a:t>Visita a Inglaterra no interesse do trabalho, bem como a Alemanha. Em novembro encontra-se no Cairo com o célebre egiptólogo </a:t>
            </a:r>
            <a:r>
              <a:rPr lang="pt-PT" b="1" dirty="0" err="1" smtClean="0">
                <a:latin typeface="arial" panose="020B0604020202020204" pitchFamily="34" charset="0"/>
              </a:rPr>
              <a:t>Maspero</a:t>
            </a:r>
            <a:r>
              <a:rPr lang="pt-PT" b="1" dirty="0" smtClean="0">
                <a:latin typeface="arial" panose="020B0604020202020204" pitchFamily="34" charset="0"/>
              </a:rPr>
              <a:t>. Parte para o Ceilão onde chega no dia 17 de dezembro.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Em dezembro a Sociedade de Pesquisas Psíquicas publica o seu primeiro relatório confidencial a respeito dos estranhos poderes de H. P. B.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1885</a:t>
            </a:r>
            <a:r>
              <a:rPr lang="pt-PT" b="1" dirty="0" smtClean="0">
                <a:latin typeface="arial" panose="020B0604020202020204" pitchFamily="34" charset="0"/>
              </a:rPr>
              <a:t> -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Adoece ao ponto de todos pensarem na sua morte. Subitamente volta ao normal</a:t>
            </a:r>
            <a:r>
              <a:rPr lang="pt-PT" b="1" dirty="0" smtClean="0">
                <a:latin typeface="arial" panose="020B0604020202020204" pitchFamily="34" charset="0"/>
              </a:rPr>
              <a:t>. Deixa a índia, para nunca mais voltar, a bordo do navio SS Tibre. Hospeda-se na Torre </a:t>
            </a:r>
            <a:r>
              <a:rPr lang="pt-PT" b="1" dirty="0" err="1" smtClean="0">
                <a:latin typeface="arial" panose="020B0604020202020204" pitchFamily="34" charset="0"/>
              </a:rPr>
              <a:t>del</a:t>
            </a:r>
            <a:r>
              <a:rPr lang="pt-PT" b="1" dirty="0" smtClean="0">
                <a:latin typeface="arial" panose="020B0604020202020204" pitchFamily="34" charset="0"/>
              </a:rPr>
              <a:t> Greco próxima a Nápoles. Visita a Suíça de passagem e instala-se em </a:t>
            </a:r>
            <a:r>
              <a:rPr lang="pt-PT" b="1" dirty="0" err="1" smtClean="0">
                <a:latin typeface="arial" panose="020B0604020202020204" pitchFamily="34" charset="0"/>
              </a:rPr>
              <a:t>Wurzburg</a:t>
            </a:r>
            <a:r>
              <a:rPr lang="pt-PT" b="1" dirty="0" smtClean="0">
                <a:latin typeface="arial" panose="020B0604020202020204" pitchFamily="34" charset="0"/>
              </a:rPr>
              <a:t>, na </a:t>
            </a:r>
            <a:r>
              <a:rPr lang="pt-PT" b="1" dirty="0" err="1" smtClean="0">
                <a:latin typeface="arial" panose="020B0604020202020204" pitchFamily="34" charset="0"/>
              </a:rPr>
              <a:t>Ludwigstrasse</a:t>
            </a:r>
            <a:r>
              <a:rPr lang="pt-PT" b="1" dirty="0" smtClean="0">
                <a:latin typeface="arial" panose="020B0604020202020204" pitchFamily="34" charset="0"/>
              </a:rPr>
              <a:t>, nº 6.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Mergulha firme na elaboração da Doutrina Secreta. O segundo relatório da Sociedade de Pesquisas Psíquicas é publicado. Nele o pesquisador Richard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Hodgson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 revela que todas as cartas e fenômenos ocorridos pela atuação de H. P. B. seriam forjados. O escândalo é enorme. Blavatsky defende-se provando por todos os meios a sua inocência mas a calúnia é insidiosa e iria durante anos refletir na sua imagem. Depois da sua morte, ficou definitivamente afastada qualquer possibilidade de fraude.</a:t>
            </a:r>
            <a:endParaRPr lang="pt-PT" b="1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latin typeface="arial" panose="020B0604020202020204" pitchFamily="34" charset="0"/>
            </a:endParaRPr>
          </a:p>
          <a:p>
            <a:pPr algn="just"/>
            <a:endParaRPr lang="pt-PT" b="1" dirty="0" smtClean="0">
              <a:latin typeface="arial" panose="020B0604020202020204" pitchFamily="34" charset="0"/>
            </a:endParaRPr>
          </a:p>
          <a:p>
            <a:pPr algn="just"/>
            <a:endParaRPr lang="pt-PT" b="1" dirty="0">
              <a:latin typeface="arial" panose="020B0604020202020204" pitchFamily="34" charset="0"/>
            </a:endParaRPr>
          </a:p>
          <a:p>
            <a:pPr algn="just"/>
            <a:endParaRPr lang="pt-PT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8300" y="1319937"/>
            <a:ext cx="8521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atin typeface="arial" panose="020B0604020202020204" pitchFamily="34" charset="0"/>
              </a:rPr>
              <a:t> Prova-se que </a:t>
            </a:r>
            <a:r>
              <a:rPr lang="pt-PT" b="1" dirty="0" err="1" smtClean="0">
                <a:latin typeface="arial" panose="020B0604020202020204" pitchFamily="34" charset="0"/>
              </a:rPr>
              <a:t>Hodgson</a:t>
            </a:r>
            <a:r>
              <a:rPr lang="pt-PT" b="1" dirty="0" smtClean="0">
                <a:latin typeface="arial" panose="020B0604020202020204" pitchFamily="34" charset="0"/>
              </a:rPr>
              <a:t> tinha sido ludibriado na sua fé pelo casal Coulomb, que tinha forjado as provas contra H. P. B. E que por trás de todos os acontecimentos estavam alguns missionários da índia que viam temerosos o avanço das </a:t>
            </a:r>
            <a:r>
              <a:rPr lang="pt-PT" b="1" dirty="0" err="1" smtClean="0">
                <a:latin typeface="arial" panose="020B0604020202020204" pitchFamily="34" charset="0"/>
              </a:rPr>
              <a:t>idéias</a:t>
            </a:r>
            <a:r>
              <a:rPr lang="pt-PT" b="1" dirty="0" smtClean="0">
                <a:latin typeface="arial" panose="020B0604020202020204" pitchFamily="34" charset="0"/>
              </a:rPr>
              <a:t> defendidas por Blavatsky. Jacques </a:t>
            </a:r>
            <a:r>
              <a:rPr lang="pt-PT" b="1" dirty="0" err="1" smtClean="0">
                <a:latin typeface="arial" panose="020B0604020202020204" pitchFamily="34" charset="0"/>
              </a:rPr>
              <a:t>Lantier</a:t>
            </a:r>
            <a:r>
              <a:rPr lang="pt-PT" b="1" dirty="0" smtClean="0">
                <a:latin typeface="arial" panose="020B0604020202020204" pitchFamily="34" charset="0"/>
              </a:rPr>
              <a:t>, no livro publicado em 1970, La </a:t>
            </a:r>
            <a:r>
              <a:rPr lang="pt-PT" b="1" dirty="0" err="1" smtClean="0">
                <a:latin typeface="arial" panose="020B0604020202020204" pitchFamily="34" charset="0"/>
              </a:rPr>
              <a:t>Théosophie</a:t>
            </a:r>
            <a:r>
              <a:rPr lang="pt-PT" b="1" dirty="0" smtClean="0">
                <a:latin typeface="arial" panose="020B0604020202020204" pitchFamily="34" charset="0"/>
              </a:rPr>
              <a:t> ou </a:t>
            </a:r>
            <a:r>
              <a:rPr lang="pt-PT" b="1" dirty="0" err="1" smtClean="0">
                <a:latin typeface="arial" panose="020B0604020202020204" pitchFamily="34" charset="0"/>
              </a:rPr>
              <a:t>l'invasion</a:t>
            </a:r>
            <a:r>
              <a:rPr lang="pt-PT" b="1" dirty="0" smtClean="0">
                <a:latin typeface="arial" panose="020B0604020202020204" pitchFamily="34" charset="0"/>
              </a:rPr>
              <a:t> de la </a:t>
            </a:r>
            <a:r>
              <a:rPr lang="pt-PT" b="1" dirty="0" err="1" smtClean="0">
                <a:latin typeface="arial" panose="020B0604020202020204" pitchFamily="34" charset="0"/>
              </a:rPr>
              <a:t>spiritualité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orientale</a:t>
            </a:r>
            <a:r>
              <a:rPr lang="pt-PT" b="1" dirty="0" smtClean="0">
                <a:latin typeface="arial" panose="020B0604020202020204" pitchFamily="34" charset="0"/>
              </a:rPr>
              <a:t>, reconhece que "o escândalo orquestrado visivelmente pelo Governo Inglês e as missões, atingiu o mundo inteiro. Exageraram de indústria as conclusões denunciadas". </a:t>
            </a:r>
          </a:p>
          <a:p>
            <a:pPr algn="just"/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1886-Continua em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Wurzburg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, escrevendo A Doutrina Secreta. Em julho parte para Ostende, na Bélgica. </a:t>
            </a:r>
            <a:endParaRPr lang="pt-PT" b="1" dirty="0" smtClean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1887 - Cai gravemente enferma. O término de A Doutrina Secreta parece cada vez mais difícil. Reúne todas as suas forças e continua a trabalhar infatigavelmente. Muda-se para Londres onde passa a residir em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Lansdowe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23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8000" y="1548537"/>
            <a:ext cx="8521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1888- 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Em outubro é publicada em dois volumes A Doutrina Secreta. A pequena edição de 500 exemplares esgota-se rapidamente. </a:t>
            </a:r>
          </a:p>
          <a:p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1889 - Reside na França em Fontainebleau, onde escreve de cor A Voz do Silêncio. Nesse mesmo ano surge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b="1" dirty="0" err="1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Theosophy</a:t>
            </a:r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1890 - Já muito doente, continua o seu trabalho de difusão da Sabedoria Antiga. </a:t>
            </a:r>
          </a:p>
          <a:p>
            <a:r>
              <a:rPr lang="pt-PT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1891- No dia 8 de maio, H. P. B. falece, em Londres. </a:t>
            </a:r>
          </a:p>
          <a:p>
            <a:pPr algn="just"/>
            <a:endParaRPr lang="pt-PT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4742" y="1092200"/>
            <a:ext cx="87749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u="sng" dirty="0" smtClean="0">
                <a:solidFill>
                  <a:srgbClr val="0070C0"/>
                </a:solidFill>
              </a:rPr>
              <a:t>A Sociedade Teosófica – Objetivos</a:t>
            </a:r>
          </a:p>
          <a:p>
            <a:pPr algn="ctr"/>
            <a:endParaRPr lang="pt-PT" sz="2800" b="1" u="sng" dirty="0">
              <a:solidFill>
                <a:srgbClr val="0070C0"/>
              </a:solidFill>
            </a:endParaRPr>
          </a:p>
          <a:p>
            <a:pPr algn="ctr"/>
            <a:r>
              <a:rPr lang="pt-PT" sz="2000" b="1" dirty="0" smtClean="0">
                <a:solidFill>
                  <a:srgbClr val="0070C0"/>
                </a:solidFill>
              </a:rPr>
              <a:t>1</a:t>
            </a:r>
            <a:r>
              <a:rPr lang="pt-PT" sz="2000" dirty="0" smtClean="0">
                <a:solidFill>
                  <a:srgbClr val="0070C0"/>
                </a:solidFill>
              </a:rPr>
              <a:t> – </a:t>
            </a:r>
            <a:r>
              <a:rPr lang="pt-PT" sz="2000" dirty="0" smtClean="0">
                <a:solidFill>
                  <a:srgbClr val="0070C0"/>
                </a:solidFill>
              </a:rPr>
              <a:t>Formar um núcleo de 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 </a:t>
            </a:r>
            <a:r>
              <a:rPr lang="pt-PT" sz="2000" dirty="0" smtClean="0">
                <a:solidFill>
                  <a:srgbClr val="0070C0"/>
                </a:solidFill>
              </a:rPr>
              <a:t>Fraternidade </a:t>
            </a:r>
            <a:r>
              <a:rPr lang="pt-PT" sz="2000" dirty="0" smtClean="0">
                <a:solidFill>
                  <a:srgbClr val="0070C0"/>
                </a:solidFill>
              </a:rPr>
              <a:t>Universal da Humanidade, sem que</a:t>
            </a:r>
            <a:endParaRPr lang="pt-PT" sz="2000" dirty="0" smtClean="0">
              <a:solidFill>
                <a:srgbClr val="0070C0"/>
              </a:solidFill>
            </a:endParaRP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n</a:t>
            </a:r>
            <a:r>
              <a:rPr lang="pt-PT" sz="2000" dirty="0" smtClean="0">
                <a:solidFill>
                  <a:srgbClr val="0070C0"/>
                </a:solidFill>
              </a:rPr>
              <a:t>enhuma </a:t>
            </a:r>
            <a:r>
              <a:rPr lang="pt-PT" sz="2000" dirty="0" smtClean="0">
                <a:solidFill>
                  <a:srgbClr val="0070C0"/>
                </a:solidFill>
              </a:rPr>
              <a:t>distinção </a:t>
            </a:r>
            <a:r>
              <a:rPr lang="pt-PT" sz="2000" dirty="0" smtClean="0">
                <a:solidFill>
                  <a:srgbClr val="0070C0"/>
                </a:solidFill>
              </a:rPr>
              <a:t>seja</a:t>
            </a:r>
            <a:r>
              <a:rPr lang="pt-PT" sz="2000" dirty="0" smtClean="0">
                <a:solidFill>
                  <a:srgbClr val="0070C0"/>
                </a:solidFill>
              </a:rPr>
              <a:t> </a:t>
            </a:r>
            <a:r>
              <a:rPr lang="pt-PT" sz="2000" dirty="0" smtClean="0">
                <a:solidFill>
                  <a:srgbClr val="0070C0"/>
                </a:solidFill>
              </a:rPr>
              <a:t>feita por qualquer membro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e</a:t>
            </a:r>
            <a:r>
              <a:rPr lang="pt-PT" sz="2000" dirty="0" smtClean="0">
                <a:solidFill>
                  <a:srgbClr val="0070C0"/>
                </a:solidFill>
              </a:rPr>
              <a:t>ntre raças, credos, posições sociais, devendo cada um ser 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r</a:t>
            </a:r>
            <a:r>
              <a:rPr lang="pt-PT" sz="2000" dirty="0" smtClean="0">
                <a:solidFill>
                  <a:srgbClr val="0070C0"/>
                </a:solidFill>
              </a:rPr>
              <a:t>etratado de acordo com os seus méritos pessoais.</a:t>
            </a:r>
          </a:p>
          <a:p>
            <a:pPr algn="ctr"/>
            <a:r>
              <a:rPr lang="pt-PT" sz="2000" b="1" dirty="0" smtClean="0">
                <a:solidFill>
                  <a:srgbClr val="0070C0"/>
                </a:solidFill>
              </a:rPr>
              <a:t>2</a:t>
            </a:r>
            <a:r>
              <a:rPr lang="pt-PT" sz="2000" dirty="0" smtClean="0">
                <a:solidFill>
                  <a:srgbClr val="0070C0"/>
                </a:solidFill>
              </a:rPr>
              <a:t> </a:t>
            </a:r>
            <a:r>
              <a:rPr lang="pt-PT" sz="2000" dirty="0" smtClean="0">
                <a:solidFill>
                  <a:srgbClr val="0070C0"/>
                </a:solidFill>
              </a:rPr>
              <a:t>– Estudar as filosofias do Oriente – especialmente as da Índia – 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a</a:t>
            </a:r>
            <a:r>
              <a:rPr lang="pt-PT" sz="2000" dirty="0" smtClean="0">
                <a:solidFill>
                  <a:srgbClr val="0070C0"/>
                </a:solidFill>
              </a:rPr>
              <a:t>presentando-as gradualmente ao público, em vários 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t</a:t>
            </a:r>
            <a:r>
              <a:rPr lang="pt-PT" sz="2000" dirty="0" smtClean="0">
                <a:solidFill>
                  <a:srgbClr val="0070C0"/>
                </a:solidFill>
              </a:rPr>
              <a:t>rabalhos que interpretarão as religiões esotéricas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à luz dos ensinamentos esotéricos.</a:t>
            </a:r>
          </a:p>
          <a:p>
            <a:pPr algn="ctr"/>
            <a:r>
              <a:rPr lang="pt-PT" sz="2000" b="1" dirty="0" smtClean="0">
                <a:solidFill>
                  <a:srgbClr val="0070C0"/>
                </a:solidFill>
              </a:rPr>
              <a:t>3</a:t>
            </a:r>
            <a:r>
              <a:rPr lang="pt-PT" sz="2000" dirty="0" smtClean="0">
                <a:solidFill>
                  <a:srgbClr val="0070C0"/>
                </a:solidFill>
              </a:rPr>
              <a:t> </a:t>
            </a:r>
            <a:r>
              <a:rPr lang="pt-PT" sz="2000" dirty="0" smtClean="0">
                <a:solidFill>
                  <a:srgbClr val="0070C0"/>
                </a:solidFill>
              </a:rPr>
              <a:t>– Oposição ao materialismo e ao dogmatismo teológico de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t</a:t>
            </a:r>
            <a:r>
              <a:rPr lang="pt-PT" sz="2000" dirty="0" smtClean="0">
                <a:solidFill>
                  <a:srgbClr val="0070C0"/>
                </a:solidFill>
              </a:rPr>
              <a:t>odas as formas possíveis, demonstrando a existência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 de forças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d</a:t>
            </a:r>
            <a:r>
              <a:rPr lang="pt-PT" sz="2000" dirty="0" smtClean="0">
                <a:solidFill>
                  <a:srgbClr val="0070C0"/>
                </a:solidFill>
              </a:rPr>
              <a:t>esconhecidas da ciência na natureza, e a presença de poderes psíquicos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e</a:t>
            </a:r>
            <a:r>
              <a:rPr lang="pt-PT" sz="2000" dirty="0" smtClean="0">
                <a:solidFill>
                  <a:srgbClr val="0070C0"/>
                </a:solidFill>
              </a:rPr>
              <a:t> espirituais no homem.</a:t>
            </a:r>
            <a:endParaRPr lang="pt-P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20800" y="952500"/>
            <a:ext cx="677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u="sng" dirty="0" smtClean="0">
                <a:solidFill>
                  <a:srgbClr val="00B0F0"/>
                </a:solidFill>
              </a:rPr>
              <a:t>OBRA LITERÁRIA DE HELENA PETROVNA BLAVATSKY</a:t>
            </a:r>
            <a:endParaRPr lang="pt-PT" sz="2400" b="1" u="sng" dirty="0">
              <a:solidFill>
                <a:srgbClr val="00B0F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5243" y="2069547"/>
            <a:ext cx="82703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F0"/>
                </a:solidFill>
              </a:rPr>
              <a:t>A obra literária de H. P. B. foi composta quase toda entre 1875 e 1891, principalmente </a:t>
            </a:r>
          </a:p>
          <a:p>
            <a:r>
              <a:rPr lang="pt-PT" dirty="0" smtClean="0">
                <a:solidFill>
                  <a:srgbClr val="00B0F0"/>
                </a:solidFill>
              </a:rPr>
              <a:t>Em língua inglesa, idioma que Helena apenas dominava de uma forma rudimentar</a:t>
            </a:r>
          </a:p>
          <a:p>
            <a:r>
              <a:rPr lang="pt-PT" dirty="0" smtClean="0">
                <a:solidFill>
                  <a:srgbClr val="00B0F0"/>
                </a:solidFill>
              </a:rPr>
              <a:t> aquando da sua chegada a Nova Iorque a 7 de Julho de 1874.</a:t>
            </a:r>
          </a:p>
          <a:p>
            <a:endParaRPr lang="pt-PT" dirty="0">
              <a:solidFill>
                <a:srgbClr val="00B0F0"/>
              </a:solidFill>
            </a:endParaRPr>
          </a:p>
          <a:p>
            <a:r>
              <a:rPr lang="pt-PT" dirty="0" smtClean="0">
                <a:solidFill>
                  <a:srgbClr val="00B0F0"/>
                </a:solidFill>
              </a:rPr>
              <a:t>Apresentam-se as suas principais obras:</a:t>
            </a:r>
          </a:p>
          <a:p>
            <a:endParaRPr lang="pt-PT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ÍSIS SEM VÉU (Nova Iorque, 1877)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A  DOUTRINA SECRETA (Londres e Nova Iorque, 1888)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A CHAVE DA TEOSOFIA (Londres, 1889)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A VOZ DO SILÊNCIO (Londres e Nova Iorque, 1889)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JÓIAS DO ORIENTE (Londres, 1890)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TRANSCRIÇÕES DA LOJA BLAVATSKY (Londres e Nova Iorque, 1890 e 1891)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O GLOSSÁRIO TEOSÓFICO, obra póstuma (Londres e Nova Iorque, 1892)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CONTOS DE PESADELO (Londres e Nova Iorque, 1892)</a:t>
            </a: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B0F0"/>
                </a:solidFill>
              </a:rPr>
              <a:t>PELAS GRUTAS E SELVAS DO INDOSTÃO (Londres, Nova Iorque e </a:t>
            </a:r>
            <a:r>
              <a:rPr lang="pt-PT" dirty="0" err="1" smtClean="0">
                <a:solidFill>
                  <a:srgbClr val="00B0F0"/>
                </a:solidFill>
              </a:rPr>
              <a:t>Madrás</a:t>
            </a:r>
            <a:r>
              <a:rPr lang="pt-PT" dirty="0" smtClean="0">
                <a:solidFill>
                  <a:srgbClr val="00B0F0"/>
                </a:solidFill>
              </a:rPr>
              <a:t>, 1892)</a:t>
            </a:r>
            <a:endParaRPr lang="pt-P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93775" y="52520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u="sng" dirty="0" smtClean="0">
                <a:solidFill>
                  <a:schemeClr val="accent2"/>
                </a:solidFill>
              </a:rPr>
              <a:t>ÍSIS SEM VÉU</a:t>
            </a:r>
            <a:endParaRPr lang="pt-PT" sz="2800" b="1" u="sng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4069" y="1325217"/>
            <a:ext cx="83632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Escrita entre 1875 e 1877.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Talvez pela primeira vez desde a desaparição dos platónicos e neoplatónicos, </a:t>
            </a:r>
          </a:p>
          <a:p>
            <a:r>
              <a:rPr lang="pt-PT" dirty="0"/>
              <a:t>r</a:t>
            </a:r>
            <a:r>
              <a:rPr lang="pt-PT" dirty="0" smtClean="0"/>
              <a:t>epresenta um esforço coerente de sintetizar fragmentos da sabedoria esotérica  </a:t>
            </a:r>
          </a:p>
          <a:p>
            <a:r>
              <a:rPr lang="pt-PT" dirty="0"/>
              <a:t>d</a:t>
            </a:r>
            <a:r>
              <a:rPr lang="pt-PT" dirty="0" smtClean="0"/>
              <a:t>e todas as idades e culturas do mundo. H.P.B. pretende com esta obra ajudar</a:t>
            </a:r>
          </a:p>
          <a:p>
            <a:r>
              <a:rPr lang="pt-PT" dirty="0" smtClean="0"/>
              <a:t> o estudante a descobrir os princípios vitais que subjazem nos antigos sistemas </a:t>
            </a:r>
          </a:p>
          <a:p>
            <a:r>
              <a:rPr lang="pt-PT" dirty="0" smtClean="0"/>
              <a:t>Filosóficos.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Esta obra teve um enorme êxito e esgotou a primeira edição de 1000 exemplares,</a:t>
            </a:r>
          </a:p>
          <a:p>
            <a:r>
              <a:rPr lang="pt-PT" dirty="0"/>
              <a:t>e</a:t>
            </a:r>
            <a:r>
              <a:rPr lang="pt-PT" dirty="0" smtClean="0"/>
              <a:t>m apenas dois dias.</a:t>
            </a:r>
          </a:p>
          <a:p>
            <a:r>
              <a:rPr lang="pt-PT" dirty="0" smtClean="0"/>
              <a:t>- Em reconhecimento dos enormes conhecimentos desenvolvidos nas suas obras, </a:t>
            </a:r>
          </a:p>
          <a:p>
            <a:r>
              <a:rPr lang="pt-PT" dirty="0" smtClean="0"/>
              <a:t>H.P.B. recebeu o mais alto grau maçónico, o de “Princesa Coroada”, embora não tivesse</a:t>
            </a:r>
          </a:p>
          <a:p>
            <a:r>
              <a:rPr lang="pt-PT" dirty="0"/>
              <a:t>n</a:t>
            </a:r>
            <a:r>
              <a:rPr lang="pt-PT" dirty="0" smtClean="0"/>
              <a:t>unca pertencido à maçonaria.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Nesta obra, H.P.B. expõe os princípios fundamentais da tradição pitagórico-platónica</a:t>
            </a:r>
          </a:p>
          <a:p>
            <a:r>
              <a:rPr lang="pt-PT" dirty="0" smtClean="0"/>
              <a:t>e outras fontes gregas de sabedoria tradicional, ou seja, as raízes do esoterismo no </a:t>
            </a:r>
          </a:p>
          <a:p>
            <a:r>
              <a:rPr lang="pt-PT" dirty="0" smtClean="0"/>
              <a:t>Ocidente. Analisa entre outros, o “Mito da Caverna” e refere-se à filosofia platónica</a:t>
            </a:r>
          </a:p>
          <a:p>
            <a:r>
              <a:rPr lang="pt-PT" dirty="0"/>
              <a:t>c</a:t>
            </a:r>
            <a:r>
              <a:rPr lang="pt-PT" dirty="0" smtClean="0"/>
              <a:t>omo “o mais perfeito compêndio dos abstrusos sistemas da antiga Índia, e o único</a:t>
            </a:r>
          </a:p>
          <a:p>
            <a:r>
              <a:rPr lang="pt-PT" dirty="0" smtClean="0"/>
              <a:t> que pode oferecer-nos terreno neutral… Platão foi, na mais plena aceção da palavra, </a:t>
            </a:r>
          </a:p>
          <a:p>
            <a:r>
              <a:rPr lang="pt-PT" dirty="0"/>
              <a:t>o</a:t>
            </a:r>
            <a:r>
              <a:rPr lang="pt-PT" dirty="0" smtClean="0"/>
              <a:t> intérprete do mundo, o maior filósofo da era pré-cristã…”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90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16426" y="721451"/>
            <a:ext cx="3474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u="sng" dirty="0" smtClean="0">
                <a:solidFill>
                  <a:schemeClr val="accent2"/>
                </a:solidFill>
              </a:rPr>
              <a:t>A DOUTRINA SECRETA</a:t>
            </a:r>
            <a:endParaRPr lang="pt-PT" sz="2800" b="1" u="sng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815" y="1381371"/>
            <a:ext cx="887018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A obra literária mais importante de H.P.B.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O material da Doutrina Secreta encontra-se ordenado da seguinte forma:</a:t>
            </a:r>
          </a:p>
          <a:p>
            <a:r>
              <a:rPr lang="pt-PT" dirty="0" smtClean="0"/>
              <a:t>           - Estâncias de </a:t>
            </a:r>
            <a:r>
              <a:rPr lang="pt-PT" dirty="0" err="1" smtClean="0"/>
              <a:t>Dzyan</a:t>
            </a:r>
            <a:r>
              <a:rPr lang="pt-PT" dirty="0" smtClean="0"/>
              <a:t> sobre </a:t>
            </a:r>
            <a:r>
              <a:rPr lang="pt-PT" dirty="0" err="1" smtClean="0"/>
              <a:t>Cosmogénese</a:t>
            </a:r>
            <a:r>
              <a:rPr lang="pt-PT" dirty="0" smtClean="0"/>
              <a:t> e comentários</a:t>
            </a:r>
          </a:p>
          <a:p>
            <a:r>
              <a:rPr lang="pt-PT" dirty="0"/>
              <a:t> </a:t>
            </a:r>
            <a:r>
              <a:rPr lang="pt-PT" dirty="0" smtClean="0"/>
              <a:t>          - Estâncias de </a:t>
            </a:r>
            <a:r>
              <a:rPr lang="pt-PT" dirty="0" err="1" smtClean="0"/>
              <a:t>Dzyan</a:t>
            </a:r>
            <a:r>
              <a:rPr lang="pt-PT" dirty="0" smtClean="0"/>
              <a:t> sobre </a:t>
            </a:r>
            <a:r>
              <a:rPr lang="pt-PT" dirty="0" err="1" smtClean="0"/>
              <a:t>Antropógenese</a:t>
            </a:r>
            <a:r>
              <a:rPr lang="pt-PT" dirty="0" smtClean="0"/>
              <a:t> e comentários</a:t>
            </a:r>
          </a:p>
          <a:p>
            <a:r>
              <a:rPr lang="pt-PT" dirty="0"/>
              <a:t> </a:t>
            </a:r>
            <a:r>
              <a:rPr lang="pt-PT" dirty="0" smtClean="0"/>
              <a:t>          - Simbologia arcaica</a:t>
            </a:r>
          </a:p>
          <a:p>
            <a:r>
              <a:rPr lang="pt-PT" dirty="0"/>
              <a:t> </a:t>
            </a:r>
            <a:r>
              <a:rPr lang="pt-PT" dirty="0" smtClean="0"/>
              <a:t>          - Capítulos sobre Ciência</a:t>
            </a:r>
          </a:p>
          <a:p>
            <a:r>
              <a:rPr lang="pt-PT" dirty="0"/>
              <a:t> </a:t>
            </a:r>
            <a:r>
              <a:rPr lang="pt-PT" dirty="0" smtClean="0"/>
              <a:t>          - História dos grandes Adeptos e do Esoterismo</a:t>
            </a:r>
          </a:p>
          <a:p>
            <a:r>
              <a:rPr lang="pt-PT" dirty="0"/>
              <a:t> </a:t>
            </a:r>
            <a:r>
              <a:rPr lang="pt-PT" dirty="0" smtClean="0"/>
              <a:t>          - Algumas instruções para a Escola Esotérica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H.P.B. disse que deve encarar-se o estudo da Doutrina Secreta como um meio de</a:t>
            </a:r>
          </a:p>
          <a:p>
            <a:r>
              <a:rPr lang="pt-PT" dirty="0" smtClean="0"/>
              <a:t>      exercitar aquele aspeto da mente jamais tocado por outros estudos.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Recomenda a reflexão acerca das seguintes ideias: a) A unidade fundamental de </a:t>
            </a:r>
          </a:p>
          <a:p>
            <a:r>
              <a:rPr lang="pt-PT" dirty="0" smtClean="0"/>
              <a:t>     toda a existência. Só existe um Ser, o qual tem dois aspetos: positivo e negativo.</a:t>
            </a:r>
          </a:p>
          <a:p>
            <a:r>
              <a:rPr lang="pt-PT" dirty="0" smtClean="0"/>
              <a:t>     O aspeto positivo é Espírito ou Consciência. O negativo é substância. b) Não existe </a:t>
            </a:r>
          </a:p>
          <a:p>
            <a:r>
              <a:rPr lang="pt-PT" dirty="0"/>
              <a:t> </a:t>
            </a:r>
            <a:r>
              <a:rPr lang="pt-PT" dirty="0" smtClean="0"/>
              <a:t>    matéria morta. Todo o átomo está vivo e não pode ser de outro modo, já que cada</a:t>
            </a:r>
          </a:p>
          <a:p>
            <a:r>
              <a:rPr lang="pt-PT" dirty="0" smtClean="0"/>
              <a:t>     átomo é em si mesmo o Ser Absoluto. c) O Homem é o Microcosmos e como tal, </a:t>
            </a:r>
          </a:p>
          <a:p>
            <a:r>
              <a:rPr lang="pt-PT" dirty="0" smtClean="0"/>
              <a:t>     todas as hierarquias dos Céus, existem dentro de si. Mas na verdade, não existe </a:t>
            </a:r>
          </a:p>
          <a:p>
            <a:r>
              <a:rPr lang="pt-PT" dirty="0"/>
              <a:t> </a:t>
            </a:r>
            <a:r>
              <a:rPr lang="pt-PT" dirty="0" smtClean="0"/>
              <a:t>    um Macrocosmos nem um Microcosmos mas uma só Existência. d) Dá ênfase ao seguinte </a:t>
            </a:r>
          </a:p>
          <a:p>
            <a:r>
              <a:rPr lang="pt-PT" dirty="0" smtClean="0"/>
              <a:t>     axioma hermético: “Como é no Interior, é no Exterior; como é o Grande é o Pequeno;</a:t>
            </a:r>
          </a:p>
          <a:p>
            <a:r>
              <a:rPr lang="pt-PT" dirty="0" smtClean="0"/>
              <a:t>     como é Acima é Abaixo: só existe uma Vida e uma Lei; e aquele que atua é Uno”.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9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82599" y="1422400"/>
            <a:ext cx="816610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u="sng" dirty="0" smtClean="0">
                <a:solidFill>
                  <a:srgbClr val="0070C0"/>
                </a:solidFill>
              </a:rPr>
              <a:t>Helena </a:t>
            </a:r>
            <a:r>
              <a:rPr lang="pt-PT" sz="3200" b="1" u="sng" dirty="0" err="1" smtClean="0">
                <a:solidFill>
                  <a:srgbClr val="0070C0"/>
                </a:solidFill>
              </a:rPr>
              <a:t>Petrovna</a:t>
            </a:r>
            <a:r>
              <a:rPr lang="pt-PT" sz="3200" b="1" u="sng" dirty="0" smtClean="0">
                <a:solidFill>
                  <a:srgbClr val="0070C0"/>
                </a:solidFill>
              </a:rPr>
              <a:t> Blavatsky </a:t>
            </a:r>
          </a:p>
          <a:p>
            <a:pPr algn="ctr"/>
            <a:r>
              <a:rPr lang="pt-PT" sz="2400" b="1" u="sng" dirty="0" smtClean="0">
                <a:solidFill>
                  <a:srgbClr val="0070C0"/>
                </a:solidFill>
              </a:rPr>
              <a:t>30 de julho de 1831 – 08 de maio de 1891</a:t>
            </a:r>
          </a:p>
          <a:p>
            <a:pPr algn="ctr"/>
            <a:endParaRPr lang="pt-PT" sz="2400" dirty="0">
              <a:solidFill>
                <a:srgbClr val="0070C0"/>
              </a:solidFill>
            </a:endParaRPr>
          </a:p>
          <a:p>
            <a:pPr algn="ctr"/>
            <a:endParaRPr lang="pt-PT" sz="2400" dirty="0" smtClean="0">
              <a:solidFill>
                <a:srgbClr val="0070C0"/>
              </a:solidFill>
            </a:endParaRP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Fundadora, em 1875, de um movimento internacional, </a:t>
            </a: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a </a:t>
            </a:r>
            <a:r>
              <a:rPr lang="pt-PT" sz="2400" b="1" dirty="0" smtClean="0">
                <a:solidFill>
                  <a:srgbClr val="0070C0"/>
                </a:solidFill>
              </a:rPr>
              <a:t>Sociedade Teosófica</a:t>
            </a:r>
            <a:r>
              <a:rPr lang="pt-PT" sz="2400" dirty="0" smtClean="0">
                <a:solidFill>
                  <a:srgbClr val="0070C0"/>
                </a:solidFill>
              </a:rPr>
              <a:t>,</a:t>
            </a: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cujo objetivo é o de estudar comparativamente a filosofia, a religião e a ciência,</a:t>
            </a: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 tanto do ocidente como do oriente.</a:t>
            </a: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Segundo a Senhora Blavatsky, </a:t>
            </a:r>
            <a:r>
              <a:rPr lang="pt-PT" sz="2400" b="1" dirty="0" smtClean="0">
                <a:solidFill>
                  <a:srgbClr val="0070C0"/>
                </a:solidFill>
              </a:rPr>
              <a:t>Teosofia</a:t>
            </a:r>
            <a:r>
              <a:rPr lang="pt-PT" sz="2400" dirty="0" smtClean="0">
                <a:solidFill>
                  <a:srgbClr val="0070C0"/>
                </a:solidFill>
              </a:rPr>
              <a:t> é definida não como </a:t>
            </a: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uma religião ou sistema de crenças,</a:t>
            </a:r>
          </a:p>
          <a:p>
            <a:pPr algn="ctr"/>
            <a:r>
              <a:rPr lang="pt-PT" sz="2400" dirty="0" smtClean="0">
                <a:solidFill>
                  <a:srgbClr val="0070C0"/>
                </a:solidFill>
              </a:rPr>
              <a:t> mas como uma </a:t>
            </a:r>
            <a:r>
              <a:rPr lang="pt-PT" sz="2400" b="1" dirty="0" smtClean="0">
                <a:solidFill>
                  <a:srgbClr val="0070C0"/>
                </a:solidFill>
              </a:rPr>
              <a:t>sabedoria ou ciência divina.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82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88338" y="1004716"/>
            <a:ext cx="3566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u="sng" dirty="0">
                <a:solidFill>
                  <a:schemeClr val="accent2"/>
                </a:solidFill>
              </a:rPr>
              <a:t>A </a:t>
            </a:r>
            <a:r>
              <a:rPr lang="pt-PT" sz="2800" b="1" u="sng" dirty="0" smtClean="0">
                <a:solidFill>
                  <a:schemeClr val="accent2"/>
                </a:solidFill>
              </a:rPr>
              <a:t>CHAVE DA TEOSOFIA</a:t>
            </a:r>
            <a:endParaRPr lang="pt-PT" sz="2800" b="1" u="sng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53179" y="2027582"/>
            <a:ext cx="8497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Publicada em 1889.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É uma obra fundamentalmente pedagógica dedicada por H.P.B. “a todos os seus </a:t>
            </a:r>
          </a:p>
          <a:p>
            <a:r>
              <a:rPr lang="pt-PT" dirty="0"/>
              <a:t> </a:t>
            </a:r>
            <a:r>
              <a:rPr lang="pt-PT" dirty="0" smtClean="0"/>
              <a:t>     discípulos, que possam aprender e por sua vez ensinar”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A obra está estruturada em forma de perguntas e respostas, incluindo igualmente, </a:t>
            </a:r>
          </a:p>
          <a:p>
            <a:r>
              <a:rPr lang="pt-PT" dirty="0" smtClean="0"/>
              <a:t>     um glossário de termos esotéricos e filosóficos.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Representa um esforço importante por parte de H.P.B. de tornar os princípios básicos </a:t>
            </a:r>
          </a:p>
          <a:p>
            <a:r>
              <a:rPr lang="pt-PT" dirty="0"/>
              <a:t> </a:t>
            </a:r>
            <a:r>
              <a:rPr lang="pt-PT" dirty="0" smtClean="0"/>
              <a:t>    da Filosofia  Esotérica em termos acessíveis ao leitor médio, que teria dificuldade ao </a:t>
            </a:r>
          </a:p>
          <a:p>
            <a:r>
              <a:rPr lang="pt-PT" dirty="0"/>
              <a:t> </a:t>
            </a:r>
            <a:r>
              <a:rPr lang="pt-PT" dirty="0" smtClean="0"/>
              <a:t>    confrontar-se com os difíceis delineamentos e exposições de “Ísis sem Véu” e</a:t>
            </a:r>
          </a:p>
          <a:p>
            <a:r>
              <a:rPr lang="pt-PT" dirty="0"/>
              <a:t> </a:t>
            </a:r>
            <a:r>
              <a:rPr lang="pt-PT" dirty="0" smtClean="0"/>
              <a:t>   “A Doutrina Secreta”.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Resume num livro traduzido em muitos idiomas respostas a cartas e perguntas </a:t>
            </a:r>
          </a:p>
          <a:p>
            <a:r>
              <a:rPr lang="pt-PT" dirty="0"/>
              <a:t> </a:t>
            </a:r>
            <a:r>
              <a:rPr lang="pt-PT" dirty="0" smtClean="0"/>
              <a:t>     planeadas ao longo dos anos através das revistas.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4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88338" y="1004716"/>
            <a:ext cx="3993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u="sng" dirty="0" smtClean="0">
                <a:solidFill>
                  <a:schemeClr val="accent2"/>
                </a:solidFill>
              </a:rPr>
              <a:t>O GLOSSÁRIO TEOSÓFICO</a:t>
            </a:r>
            <a:endParaRPr lang="pt-PT" sz="2800" b="1" u="sng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53179" y="2027582"/>
            <a:ext cx="8452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Foi a obra póstuma de H.P.B.  Na introdução à primeira edição de 1892, o editor </a:t>
            </a:r>
          </a:p>
          <a:p>
            <a:r>
              <a:rPr lang="pt-PT" dirty="0"/>
              <a:t> </a:t>
            </a:r>
            <a:r>
              <a:rPr lang="pt-PT" dirty="0" smtClean="0"/>
              <a:t>     lamenta que ela só tenha visto em vida as primeiras 32 folhas das provas de</a:t>
            </a:r>
          </a:p>
          <a:p>
            <a:r>
              <a:rPr lang="pt-PT" dirty="0"/>
              <a:t> </a:t>
            </a:r>
            <a:r>
              <a:rPr lang="pt-PT" dirty="0" smtClean="0"/>
              <a:t>     impressão,  pois tinha intenção de estender consideravelmente o volume da obra, </a:t>
            </a:r>
          </a:p>
          <a:p>
            <a:r>
              <a:rPr lang="pt-PT" dirty="0"/>
              <a:t> </a:t>
            </a:r>
            <a:r>
              <a:rPr lang="pt-PT" dirty="0" smtClean="0"/>
              <a:t>     tal como nós a conhecemos. 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 A maior parte dos escritos pertence em punho e letra a H.P.B., excetuando-se certos </a:t>
            </a:r>
          </a:p>
          <a:p>
            <a:r>
              <a:rPr lang="pt-PT" dirty="0"/>
              <a:t> </a:t>
            </a:r>
            <a:r>
              <a:rPr lang="pt-PT" dirty="0" smtClean="0"/>
              <a:t>     conceitos das doutrinas cabalísticas, </a:t>
            </a:r>
            <a:r>
              <a:rPr lang="pt-PT" dirty="0" err="1" smtClean="0"/>
              <a:t>rosacruzes</a:t>
            </a:r>
            <a:r>
              <a:rPr lang="pt-PT" dirty="0" smtClean="0"/>
              <a:t> e herméticas, que ela delegou a </a:t>
            </a:r>
          </a:p>
          <a:p>
            <a:r>
              <a:rPr lang="pt-PT" dirty="0"/>
              <a:t> </a:t>
            </a:r>
            <a:r>
              <a:rPr lang="pt-PT" dirty="0" smtClean="0"/>
              <a:t>     W. W. </a:t>
            </a:r>
            <a:r>
              <a:rPr lang="pt-PT" dirty="0" err="1" smtClean="0"/>
              <a:t>Wescott</a:t>
            </a:r>
            <a:r>
              <a:rPr lang="pt-PT" dirty="0" smtClean="0"/>
              <a:t>, um erudito cabalista e </a:t>
            </a:r>
            <a:r>
              <a:rPr lang="pt-PT" dirty="0" err="1" smtClean="0"/>
              <a:t>rosacruz</a:t>
            </a:r>
            <a:r>
              <a:rPr lang="pt-PT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O </a:t>
            </a:r>
            <a:r>
              <a:rPr lang="pt-PT" dirty="0"/>
              <a:t>Glossário Teosófico é uma obra </a:t>
            </a:r>
            <a:r>
              <a:rPr lang="pt-PT" dirty="0" smtClean="0"/>
              <a:t>que tem  </a:t>
            </a:r>
            <a:r>
              <a:rPr lang="pt-PT" dirty="0"/>
              <a:t>o </a:t>
            </a:r>
            <a:r>
              <a:rPr lang="pt-PT" dirty="0" smtClean="0"/>
              <a:t>intuito </a:t>
            </a:r>
            <a:r>
              <a:rPr lang="pt-PT" dirty="0"/>
              <a:t>de facilitar a pesquisa </a:t>
            </a:r>
            <a:r>
              <a:rPr lang="pt-PT" dirty="0" smtClean="0"/>
              <a:t>sobre</a:t>
            </a:r>
          </a:p>
          <a:p>
            <a:r>
              <a:rPr lang="pt-PT" dirty="0"/>
              <a:t> </a:t>
            </a:r>
            <a:r>
              <a:rPr lang="pt-PT" dirty="0" smtClean="0"/>
              <a:t>     </a:t>
            </a:r>
            <a:r>
              <a:rPr lang="pt-PT" dirty="0"/>
              <a:t>a Teosofia, especialmente envolvendo as </a:t>
            </a:r>
            <a:r>
              <a:rPr lang="pt-PT" dirty="0" smtClean="0"/>
              <a:t>ideias </a:t>
            </a:r>
            <a:r>
              <a:rPr lang="pt-PT" dirty="0"/>
              <a:t>apresentadas no livro </a:t>
            </a:r>
            <a:endParaRPr lang="pt-PT" dirty="0" smtClean="0"/>
          </a:p>
          <a:p>
            <a:r>
              <a:rPr lang="pt-PT" dirty="0"/>
              <a:t> </a:t>
            </a:r>
            <a:r>
              <a:rPr lang="pt-PT" dirty="0" smtClean="0"/>
              <a:t>     “A </a:t>
            </a:r>
            <a:r>
              <a:rPr lang="pt-PT" dirty="0"/>
              <a:t>Doutrina </a:t>
            </a:r>
            <a:r>
              <a:rPr lang="pt-PT" dirty="0" smtClean="0"/>
              <a:t>Secreta”.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12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1532" y="1135390"/>
            <a:ext cx="3087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u="sng" dirty="0" smtClean="0">
                <a:solidFill>
                  <a:schemeClr val="accent2"/>
                </a:solidFill>
              </a:rPr>
              <a:t>A VOZ DO SILÊNCIO</a:t>
            </a:r>
            <a:endParaRPr lang="pt-PT" sz="2800" b="1" u="sng" dirty="0">
              <a:solidFill>
                <a:schemeClr val="accent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2900" y="2095500"/>
            <a:ext cx="86732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Esta obra foi dedicada por H.P.B. “aos poucos”, quer dizer, “aos verdadeiros aspirantes</a:t>
            </a:r>
          </a:p>
          <a:p>
            <a:r>
              <a:rPr lang="pt-PT" dirty="0" smtClean="0"/>
              <a:t>     à Sabedoria”. São estes os que podem ter uma certa serenidade de alma e um certo</a:t>
            </a:r>
          </a:p>
          <a:p>
            <a:r>
              <a:rPr lang="pt-PT" dirty="0"/>
              <a:t> </a:t>
            </a:r>
            <a:r>
              <a:rPr lang="pt-PT" dirty="0" smtClean="0"/>
              <a:t>    desapego dos “joguetes da ilusão” do mundo para reconhecer no próprio coração</a:t>
            </a:r>
          </a:p>
          <a:p>
            <a:r>
              <a:rPr lang="pt-PT" dirty="0"/>
              <a:t> </a:t>
            </a:r>
            <a:r>
              <a:rPr lang="pt-PT" dirty="0" smtClean="0"/>
              <a:t>    a veracidade dos seus ensinamentos.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Segundo José Carlos </a:t>
            </a:r>
            <a:r>
              <a:rPr lang="pt-PT" dirty="0" err="1" smtClean="0"/>
              <a:t>Fernandez</a:t>
            </a:r>
            <a:r>
              <a:rPr lang="pt-PT" dirty="0" smtClean="0"/>
              <a:t>, “Se para Platão, Filosofia é a música da alma que busca</a:t>
            </a:r>
          </a:p>
          <a:p>
            <a:r>
              <a:rPr lang="pt-PT" dirty="0" smtClean="0"/>
              <a:t>      e que ama a sabedoria, este livro, sem dúvida, pode despertar no leitor o coração</a:t>
            </a:r>
          </a:p>
          <a:p>
            <a:r>
              <a:rPr lang="pt-PT" dirty="0" smtClean="0"/>
              <a:t>      Filosófico e ainda o coração </a:t>
            </a:r>
            <a:r>
              <a:rPr lang="pt-PT" dirty="0" err="1" smtClean="0"/>
              <a:t>heróico</a:t>
            </a:r>
            <a:r>
              <a:rPr lang="pt-PT" dirty="0" smtClean="0"/>
              <a:t>”.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Esta obra foi produzida através da memorização integral de textos aprendidos de cor </a:t>
            </a:r>
          </a:p>
          <a:p>
            <a:r>
              <a:rPr lang="pt-PT" dirty="0" smtClean="0"/>
              <a:t>     no Tibete, e, está relacionada com a abertura da Escola Esotérica.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Segundo H.P.B., “A Voz do Silêncio” é de inspiração budista e pré-budista e explica o</a:t>
            </a:r>
          </a:p>
          <a:p>
            <a:r>
              <a:rPr lang="pt-PT" dirty="0" smtClean="0"/>
              <a:t>     “espírito” da verdadeira Tradição Esotérica. 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Despreza a aquisição de poderes psíquicos  e exalta a “Sabedoria ou Doutrina </a:t>
            </a:r>
          </a:p>
          <a:p>
            <a:r>
              <a:rPr lang="pt-PT" dirty="0"/>
              <a:t> </a:t>
            </a:r>
            <a:r>
              <a:rPr lang="pt-PT" dirty="0" smtClean="0"/>
              <a:t>    do Coração” conhecida esotericamente como a “Doutrina da Compaixão” de Buda.</a:t>
            </a:r>
          </a:p>
          <a:p>
            <a:r>
              <a:rPr lang="pt-PT" dirty="0" smtClean="0"/>
              <a:t>-    É uma obra que transcorridos mais de cem anos desde a sua primeira edição, em 1889,</a:t>
            </a:r>
          </a:p>
          <a:p>
            <a:r>
              <a:rPr lang="pt-PT" dirty="0"/>
              <a:t> </a:t>
            </a:r>
            <a:r>
              <a:rPr lang="pt-PT" dirty="0" smtClean="0"/>
              <a:t>    é reeditado e traduzido em mais e mais línguas.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18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50617" y="945634"/>
            <a:ext cx="4145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u="sng" dirty="0">
                <a:solidFill>
                  <a:schemeClr val="accent2"/>
                </a:solidFill>
              </a:rPr>
              <a:t>A VOZ DO </a:t>
            </a:r>
            <a:r>
              <a:rPr lang="pt-PT" sz="2800" b="1" u="sng" dirty="0" smtClean="0">
                <a:solidFill>
                  <a:schemeClr val="accent2"/>
                </a:solidFill>
              </a:rPr>
              <a:t>SILÊNCIO (</a:t>
            </a:r>
            <a:r>
              <a:rPr lang="pt-PT" sz="2800" b="1" u="sng" dirty="0" err="1" smtClean="0">
                <a:solidFill>
                  <a:schemeClr val="accent2"/>
                </a:solidFill>
              </a:rPr>
              <a:t>cont</a:t>
            </a:r>
            <a:r>
              <a:rPr lang="pt-PT" sz="2800" b="1" u="sng" dirty="0" smtClean="0">
                <a:solidFill>
                  <a:schemeClr val="accent2"/>
                </a:solidFill>
              </a:rPr>
              <a:t>.)</a:t>
            </a:r>
            <a:endParaRPr lang="pt-PT" sz="2800" b="1" u="sng" dirty="0">
              <a:solidFill>
                <a:schemeClr val="accent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3400" y="2133600"/>
            <a:ext cx="86083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H.P.B. transcreveu e traduziu para o inglês esta obra do Livro dos </a:t>
            </a:r>
            <a:r>
              <a:rPr lang="pt-PT" i="1" dirty="0" smtClean="0"/>
              <a:t>Preceitos de Ouro,</a:t>
            </a:r>
          </a:p>
          <a:p>
            <a:r>
              <a:rPr lang="pt-PT" dirty="0" smtClean="0"/>
              <a:t>     livro de conhecimento obrigatório entre os Discípulos das outrora Escolas Esotéricas do</a:t>
            </a:r>
          </a:p>
          <a:p>
            <a:r>
              <a:rPr lang="pt-PT" dirty="0"/>
              <a:t> </a:t>
            </a:r>
            <a:r>
              <a:rPr lang="pt-PT" dirty="0" smtClean="0"/>
              <a:t>    Tibete.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Este Livro dos </a:t>
            </a:r>
            <a:r>
              <a:rPr lang="pt-PT" i="1" dirty="0" smtClean="0"/>
              <a:t>Preceitos de Ouro </a:t>
            </a:r>
            <a:r>
              <a:rPr lang="pt-PT" dirty="0" smtClean="0"/>
              <a:t>forma parte da mesma série dos textos de onde foram</a:t>
            </a:r>
          </a:p>
          <a:p>
            <a:r>
              <a:rPr lang="pt-PT" dirty="0"/>
              <a:t> </a:t>
            </a:r>
            <a:r>
              <a:rPr lang="pt-PT" dirty="0" smtClean="0"/>
              <a:t>     retiradas as Estâncias de </a:t>
            </a:r>
            <a:r>
              <a:rPr lang="pt-PT" dirty="0" err="1" smtClean="0"/>
              <a:t>Dzyan</a:t>
            </a:r>
            <a:r>
              <a:rPr lang="pt-PT" dirty="0" smtClean="0"/>
              <a:t>, em que está baseada a sua monumental obra</a:t>
            </a:r>
          </a:p>
          <a:p>
            <a:r>
              <a:rPr lang="pt-PT" dirty="0"/>
              <a:t> </a:t>
            </a:r>
            <a:r>
              <a:rPr lang="pt-PT" dirty="0" smtClean="0"/>
              <a:t>     “A Doutrina Secreta”.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A </a:t>
            </a:r>
            <a:r>
              <a:rPr lang="pt-PT" i="1" dirty="0" smtClean="0"/>
              <a:t>Voz do Silêncio</a:t>
            </a:r>
            <a:r>
              <a:rPr lang="pt-PT" dirty="0" smtClean="0"/>
              <a:t>, </a:t>
            </a:r>
            <a:r>
              <a:rPr lang="pt-PT" i="1" dirty="0" smtClean="0"/>
              <a:t>Os Dois Caminhos </a:t>
            </a:r>
            <a:r>
              <a:rPr lang="pt-PT" dirty="0" smtClean="0"/>
              <a:t>e </a:t>
            </a:r>
            <a:r>
              <a:rPr lang="pt-PT" i="1" dirty="0" smtClean="0"/>
              <a:t>Os Sete Portais </a:t>
            </a:r>
            <a:r>
              <a:rPr lang="pt-PT" dirty="0" smtClean="0"/>
              <a:t>são três pequenos tratados</a:t>
            </a:r>
          </a:p>
          <a:p>
            <a:r>
              <a:rPr lang="pt-PT" dirty="0"/>
              <a:t> </a:t>
            </a:r>
            <a:r>
              <a:rPr lang="pt-PT" dirty="0" smtClean="0"/>
              <a:t>     de entre os noventa que compõem o texto, e dos quais a autora aprendeu</a:t>
            </a:r>
          </a:p>
          <a:p>
            <a:r>
              <a:rPr lang="pt-PT" dirty="0"/>
              <a:t> </a:t>
            </a:r>
            <a:r>
              <a:rPr lang="pt-PT" dirty="0" smtClean="0"/>
              <a:t>     trinta e nove de memória.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40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rot="10800000" flipV="1">
            <a:off x="1060725" y="1469422"/>
            <a:ext cx="69176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70C0"/>
                </a:solidFill>
              </a:rPr>
              <a:t>"Pensar de modo diverso do </a:t>
            </a:r>
            <a:r>
              <a:rPr lang="pt-PT" sz="2800" dirty="0" smtClean="0">
                <a:solidFill>
                  <a:srgbClr val="0070C0"/>
                </a:solidFill>
              </a:rPr>
              <a:t>aceite pela </a:t>
            </a:r>
            <a:r>
              <a:rPr lang="pt-PT" sz="2800" dirty="0">
                <a:solidFill>
                  <a:srgbClr val="0070C0"/>
                </a:solidFill>
              </a:rPr>
              <a:t>corrente do </a:t>
            </a:r>
            <a:r>
              <a:rPr lang="pt-PT" sz="2800" dirty="0" smtClean="0">
                <a:solidFill>
                  <a:srgbClr val="0070C0"/>
                </a:solidFill>
              </a:rPr>
              <a:t>momento</a:t>
            </a:r>
          </a:p>
          <a:p>
            <a:pPr algn="ctr"/>
            <a:r>
              <a:rPr lang="pt-PT" sz="2800" dirty="0" smtClean="0">
                <a:solidFill>
                  <a:srgbClr val="0070C0"/>
                </a:solidFill>
              </a:rPr>
              <a:t> </a:t>
            </a:r>
            <a:r>
              <a:rPr lang="pt-PT" sz="2800" dirty="0">
                <a:solidFill>
                  <a:srgbClr val="0070C0"/>
                </a:solidFill>
              </a:rPr>
              <a:t>tem sempre um caráter clandestino e danoso, </a:t>
            </a:r>
            <a:endParaRPr lang="pt-PT" sz="2800" dirty="0" smtClean="0">
              <a:solidFill>
                <a:srgbClr val="0070C0"/>
              </a:solidFill>
            </a:endParaRPr>
          </a:p>
          <a:p>
            <a:pPr algn="ctr"/>
            <a:r>
              <a:rPr lang="pt-PT" sz="2800" dirty="0" smtClean="0">
                <a:solidFill>
                  <a:srgbClr val="0070C0"/>
                </a:solidFill>
              </a:rPr>
              <a:t>quase </a:t>
            </a:r>
            <a:r>
              <a:rPr lang="pt-PT" sz="2800" dirty="0">
                <a:solidFill>
                  <a:srgbClr val="0070C0"/>
                </a:solidFill>
              </a:rPr>
              <a:t>indecente, doentio, ou </a:t>
            </a:r>
            <a:r>
              <a:rPr lang="pt-PT" sz="2800" dirty="0" smtClean="0">
                <a:solidFill>
                  <a:srgbClr val="0070C0"/>
                </a:solidFill>
              </a:rPr>
              <a:t>blasfemo,</a:t>
            </a:r>
          </a:p>
          <a:p>
            <a:pPr algn="ctr"/>
            <a:r>
              <a:rPr lang="pt-PT" sz="2800" dirty="0" smtClean="0">
                <a:solidFill>
                  <a:srgbClr val="0070C0"/>
                </a:solidFill>
              </a:rPr>
              <a:t> </a:t>
            </a:r>
            <a:r>
              <a:rPr lang="pt-PT" sz="2800" dirty="0">
                <a:solidFill>
                  <a:srgbClr val="0070C0"/>
                </a:solidFill>
              </a:rPr>
              <a:t>e por essa razão é socialmente perigoso para o indivíduo. </a:t>
            </a:r>
            <a:endParaRPr lang="pt-PT" sz="2800" dirty="0" smtClean="0">
              <a:solidFill>
                <a:srgbClr val="0070C0"/>
              </a:solidFill>
            </a:endParaRPr>
          </a:p>
          <a:p>
            <a:pPr algn="ctr"/>
            <a:r>
              <a:rPr lang="pt-PT" sz="2800" dirty="0" smtClean="0">
                <a:solidFill>
                  <a:srgbClr val="0070C0"/>
                </a:solidFill>
              </a:rPr>
              <a:t>Aquele </a:t>
            </a:r>
            <a:r>
              <a:rPr lang="pt-PT" sz="2800" dirty="0">
                <a:solidFill>
                  <a:srgbClr val="0070C0"/>
                </a:solidFill>
              </a:rPr>
              <a:t>que pensa por conta própria está nadando insensatamente contra a corrente". </a:t>
            </a:r>
            <a:endParaRPr lang="pt-PT" sz="2800" dirty="0" smtClean="0">
              <a:solidFill>
                <a:srgbClr val="0070C0"/>
              </a:solidFill>
            </a:endParaRPr>
          </a:p>
          <a:p>
            <a:pPr algn="ctr"/>
            <a:endParaRPr lang="pt-PT" sz="2800" b="1" dirty="0"/>
          </a:p>
          <a:p>
            <a:pPr algn="ctr"/>
            <a:r>
              <a:rPr lang="pt-PT" sz="2000" b="1" dirty="0" smtClean="0"/>
              <a:t>                                                                                               C.G. </a:t>
            </a:r>
            <a:r>
              <a:rPr lang="pt-PT" sz="2000" b="1" dirty="0" err="1" smtClean="0"/>
              <a:t>Jung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15553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62" y="1216992"/>
            <a:ext cx="906716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No entanto, 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Não fossem esses homens/mulheres da raça humana, os nadantes contra a corrente,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t</a:t>
            </a:r>
            <a:r>
              <a:rPr lang="pt-PT" sz="2000" dirty="0" smtClean="0">
                <a:solidFill>
                  <a:srgbClr val="0070C0"/>
                </a:solidFill>
              </a:rPr>
              <a:t>alvez estivéssemos ainda morando nas cavernas e comendo caça assada na fogueira.</a:t>
            </a:r>
          </a:p>
          <a:p>
            <a:pPr algn="ctr"/>
            <a:endParaRPr lang="pt-PT" sz="2000" dirty="0">
              <a:solidFill>
                <a:srgbClr val="0070C0"/>
              </a:solidFill>
            </a:endParaRP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E é a Sabedoria Divina aquela que se serve desses homens/mulheres predestinados,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d</a:t>
            </a:r>
            <a:r>
              <a:rPr lang="pt-PT" sz="2000" dirty="0" smtClean="0">
                <a:solidFill>
                  <a:srgbClr val="0070C0"/>
                </a:solidFill>
              </a:rPr>
              <a:t>e modo a transformarem o mundo.</a:t>
            </a:r>
          </a:p>
          <a:p>
            <a:pPr algn="ctr"/>
            <a:endParaRPr lang="pt-PT" sz="2000" dirty="0">
              <a:solidFill>
                <a:srgbClr val="0070C0"/>
              </a:solidFill>
            </a:endParaRP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A afirmação de que por detrás de tudo o que existe,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 do que acontece passível de ser explicável,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 e sobretudo do que é inexplicável, 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e</a:t>
            </a:r>
            <a:r>
              <a:rPr lang="pt-PT" sz="2000" dirty="0" smtClean="0">
                <a:solidFill>
                  <a:srgbClr val="0070C0"/>
                </a:solidFill>
              </a:rPr>
              <a:t>xiste um Governo Oculto, escandaliza com toda a certeza,</a:t>
            </a:r>
          </a:p>
          <a:p>
            <a:pPr algn="ctr"/>
            <a:r>
              <a:rPr lang="pt-PT" sz="2000" dirty="0" smtClean="0">
                <a:solidFill>
                  <a:srgbClr val="0070C0"/>
                </a:solidFill>
              </a:rPr>
              <a:t>os homens/mulheres de mente científica, aqueles que precisam que tudo seja</a:t>
            </a:r>
          </a:p>
          <a:p>
            <a:pPr algn="ctr"/>
            <a:r>
              <a:rPr lang="pt-PT" sz="2000" dirty="0">
                <a:solidFill>
                  <a:srgbClr val="0070C0"/>
                </a:solidFill>
              </a:rPr>
              <a:t>c</a:t>
            </a:r>
            <a:r>
              <a:rPr lang="pt-PT" sz="2000" dirty="0" smtClean="0">
                <a:solidFill>
                  <a:srgbClr val="0070C0"/>
                </a:solidFill>
              </a:rPr>
              <a:t>omprovado cientificamente e que só acreditam naquilo que veem.</a:t>
            </a:r>
            <a:endParaRPr lang="pt-P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60400" y="1397000"/>
            <a:ext cx="84769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0070C0"/>
                </a:solidFill>
              </a:rPr>
              <a:t>Helena </a:t>
            </a:r>
            <a:r>
              <a:rPr lang="pt-PT" b="1" dirty="0" err="1" smtClean="0">
                <a:solidFill>
                  <a:srgbClr val="0070C0"/>
                </a:solidFill>
              </a:rPr>
              <a:t>Petrovna</a:t>
            </a:r>
            <a:r>
              <a:rPr lang="pt-PT" b="1" dirty="0" smtClean="0">
                <a:solidFill>
                  <a:srgbClr val="0070C0"/>
                </a:solidFill>
              </a:rPr>
              <a:t> Blavatsky, ou H.P.B., como é mais conhecida entre muitos,</a:t>
            </a:r>
          </a:p>
          <a:p>
            <a:r>
              <a:rPr lang="pt-PT" b="1" dirty="0">
                <a:solidFill>
                  <a:srgbClr val="0070C0"/>
                </a:solidFill>
              </a:rPr>
              <a:t>f</a:t>
            </a:r>
            <a:r>
              <a:rPr lang="pt-PT" b="1" dirty="0" smtClean="0">
                <a:solidFill>
                  <a:srgbClr val="0070C0"/>
                </a:solidFill>
              </a:rPr>
              <a:t>oi uma dessas mulheres predestinadas e que toda a sua vida nadou contra a corrente.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A sua vida a torna uma das mais extraordinárias criaturas de todos os tempos.</a:t>
            </a:r>
          </a:p>
          <a:p>
            <a:endParaRPr lang="pt-PT" b="1" dirty="0" smtClean="0">
              <a:solidFill>
                <a:srgbClr val="0070C0"/>
              </a:solidFill>
            </a:endParaRPr>
          </a:p>
          <a:p>
            <a:r>
              <a:rPr lang="pt-PT" b="1" dirty="0" smtClean="0">
                <a:solidFill>
                  <a:srgbClr val="0070C0"/>
                </a:solidFill>
              </a:rPr>
              <a:t>As suas obras e atuações foram tal, que até os seus mais fiéis discípulos 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se levantaram contra ela, com todo o tipo de ataques e blasfémias.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 E ainda hoje, apesar de ter desencarnado em 1891, a consideram 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a maior charlatã do século XIX.</a:t>
            </a:r>
          </a:p>
          <a:p>
            <a:endParaRPr lang="pt-PT" b="1" dirty="0">
              <a:solidFill>
                <a:srgbClr val="0070C0"/>
              </a:solidFill>
            </a:endParaRPr>
          </a:p>
          <a:p>
            <a:r>
              <a:rPr lang="pt-PT" b="1" dirty="0" smtClean="0">
                <a:solidFill>
                  <a:srgbClr val="0070C0"/>
                </a:solidFill>
              </a:rPr>
              <a:t>Segundo Jacques </a:t>
            </a:r>
            <a:r>
              <a:rPr lang="pt-PT" b="1" dirty="0" err="1" smtClean="0">
                <a:solidFill>
                  <a:srgbClr val="0070C0"/>
                </a:solidFill>
              </a:rPr>
              <a:t>Bergier</a:t>
            </a:r>
            <a:r>
              <a:rPr lang="pt-PT" b="1" dirty="0" smtClean="0">
                <a:solidFill>
                  <a:srgbClr val="0070C0"/>
                </a:solidFill>
              </a:rPr>
              <a:t> (autor da famosa obra “O Despertar dos Mágicos”),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pairava sobre H.P.B. uma terrível maldição por ter revelado ao mundo as chamadas 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Estâncias de </a:t>
            </a:r>
            <a:r>
              <a:rPr lang="pt-PT" b="1" dirty="0" err="1" smtClean="0">
                <a:solidFill>
                  <a:srgbClr val="0070C0"/>
                </a:solidFill>
              </a:rPr>
              <a:t>Dzyan</a:t>
            </a:r>
            <a:r>
              <a:rPr lang="pt-PT" b="1" dirty="0" smtClean="0">
                <a:solidFill>
                  <a:srgbClr val="0070C0"/>
                </a:solidFill>
              </a:rPr>
              <a:t>, que não são mais do que textos religiosamente guardados nos </a:t>
            </a:r>
          </a:p>
          <a:p>
            <a:r>
              <a:rPr lang="pt-PT" b="1" dirty="0" smtClean="0">
                <a:solidFill>
                  <a:srgbClr val="0070C0"/>
                </a:solidFill>
              </a:rPr>
              <a:t>mais fechados mosteiros do Tibete. O conhecimento destes textos revela as chaves do</a:t>
            </a:r>
          </a:p>
          <a:p>
            <a:r>
              <a:rPr lang="pt-PT" b="1" dirty="0">
                <a:solidFill>
                  <a:srgbClr val="0070C0"/>
                </a:solidFill>
              </a:rPr>
              <a:t>c</a:t>
            </a:r>
            <a:r>
              <a:rPr lang="pt-PT" b="1" dirty="0" smtClean="0">
                <a:solidFill>
                  <a:srgbClr val="0070C0"/>
                </a:solidFill>
              </a:rPr>
              <a:t>onhecimento do passado mais remoto e põe à disposição do leitor estranhos poderes.</a:t>
            </a:r>
          </a:p>
          <a:p>
            <a:endParaRPr lang="pt-PT" b="1" dirty="0">
              <a:solidFill>
                <a:srgbClr val="0070C0"/>
              </a:solidFill>
            </a:endParaRPr>
          </a:p>
        </p:txBody>
      </p:sp>
      <p:sp>
        <p:nvSpPr>
          <p:cNvPr id="4" name="Estrela de 5 pontas 3"/>
          <p:cNvSpPr/>
          <p:nvPr/>
        </p:nvSpPr>
        <p:spPr>
          <a:xfrm>
            <a:off x="444500" y="1494830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 de 5 pontas 5"/>
          <p:cNvSpPr/>
          <p:nvPr/>
        </p:nvSpPr>
        <p:spPr>
          <a:xfrm>
            <a:off x="444500" y="2566263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 de 5 pontas 6"/>
          <p:cNvSpPr/>
          <p:nvPr/>
        </p:nvSpPr>
        <p:spPr>
          <a:xfrm>
            <a:off x="442291" y="3937863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0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30971" y="994922"/>
            <a:ext cx="6228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u="sng" dirty="0" smtClean="0">
                <a:solidFill>
                  <a:srgbClr val="0000FF"/>
                </a:solidFill>
              </a:rPr>
              <a:t>Os tabus que H.P.B. teve a coragem de quebrar:</a:t>
            </a:r>
          </a:p>
          <a:p>
            <a:endParaRPr lang="pt-PT" sz="2400" b="1" u="sng" dirty="0">
              <a:solidFill>
                <a:srgbClr val="0000FF"/>
              </a:solidFill>
            </a:endParaRPr>
          </a:p>
          <a:p>
            <a:endParaRPr lang="pt-PT" sz="2400" b="1" u="sng" dirty="0">
              <a:solidFill>
                <a:srgbClr val="0000FF"/>
              </a:solidFill>
            </a:endParaRPr>
          </a:p>
        </p:txBody>
      </p:sp>
      <p:sp>
        <p:nvSpPr>
          <p:cNvPr id="4" name="Estrela de 5 pontas 3"/>
          <p:cNvSpPr/>
          <p:nvPr/>
        </p:nvSpPr>
        <p:spPr>
          <a:xfrm>
            <a:off x="732735" y="1957721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933174" y="1883899"/>
            <a:ext cx="83943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Querer </a:t>
            </a:r>
            <a:r>
              <a:rPr lang="pt-PT" dirty="0"/>
              <a:t>ser verdadeiramente mulher, totalmente emancipada e não </a:t>
            </a:r>
            <a:endParaRPr lang="pt-PT" dirty="0" smtClean="0"/>
          </a:p>
          <a:p>
            <a:r>
              <a:rPr lang="pt-PT" dirty="0" smtClean="0"/>
              <a:t> uma </a:t>
            </a:r>
            <a:r>
              <a:rPr lang="pt-PT" dirty="0"/>
              <a:t>boneca escrava dos homens para ser utilizada como mera </a:t>
            </a:r>
            <a:r>
              <a:rPr lang="pt-PT" dirty="0" smtClean="0"/>
              <a:t>fábrica</a:t>
            </a:r>
          </a:p>
          <a:p>
            <a:r>
              <a:rPr lang="pt-PT" dirty="0" smtClean="0"/>
              <a:t> </a:t>
            </a:r>
            <a:r>
              <a:rPr lang="pt-PT" dirty="0"/>
              <a:t>de prazer ou trabalho;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Viajar </a:t>
            </a:r>
            <a:r>
              <a:rPr lang="pt-PT" dirty="0"/>
              <a:t>constantemente pelo mundo, numa época em que as comunicações </a:t>
            </a:r>
            <a:endParaRPr lang="pt-PT" dirty="0" smtClean="0"/>
          </a:p>
          <a:p>
            <a:r>
              <a:rPr lang="pt-PT" dirty="0" smtClean="0"/>
              <a:t>eram </a:t>
            </a:r>
            <a:r>
              <a:rPr lang="pt-PT" dirty="0"/>
              <a:t>difíceis e o sentido de informação praticamente não existia; 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 Possuir </a:t>
            </a:r>
            <a:r>
              <a:rPr lang="pt-PT" dirty="0"/>
              <a:t>poderes psíquicos de grande desenvolvimento e que provocavam</a:t>
            </a:r>
            <a:r>
              <a:rPr lang="pt-PT" dirty="0" smtClean="0"/>
              <a:t>,</a:t>
            </a:r>
          </a:p>
          <a:p>
            <a:r>
              <a:rPr lang="pt-PT" dirty="0" smtClean="0"/>
              <a:t> </a:t>
            </a:r>
            <a:r>
              <a:rPr lang="pt-PT" dirty="0"/>
              <a:t>inúmeras vezes, grande curiosidade em torno de si; 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 </a:t>
            </a:r>
            <a:endParaRPr lang="pt-PT" dirty="0"/>
          </a:p>
          <a:p>
            <a:r>
              <a:rPr lang="pt-PT" dirty="0" smtClean="0"/>
              <a:t> Ter </a:t>
            </a:r>
            <a:r>
              <a:rPr lang="pt-PT" dirty="0"/>
              <a:t>repudiado publicamente o Cristianismo e </a:t>
            </a:r>
            <a:r>
              <a:rPr lang="pt-PT" dirty="0" smtClean="0"/>
              <a:t>ter-se </a:t>
            </a:r>
            <a:r>
              <a:rPr lang="pt-PT" dirty="0"/>
              <a:t>convertido ao Budismo</a:t>
            </a:r>
            <a:r>
              <a:rPr lang="pt-PT" dirty="0" smtClean="0"/>
              <a:t>.</a:t>
            </a:r>
          </a:p>
          <a:p>
            <a:r>
              <a:rPr lang="pt-PT" dirty="0" smtClean="0"/>
              <a:t> </a:t>
            </a:r>
            <a:r>
              <a:rPr lang="pt-PT" dirty="0"/>
              <a:t>Contra ela caía a cólera dos missionários que tentavam em vão converter os "infiéis"; 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6" name="Estrela de 5 pontas 5"/>
          <p:cNvSpPr/>
          <p:nvPr/>
        </p:nvSpPr>
        <p:spPr>
          <a:xfrm>
            <a:off x="729974" y="3010406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 de 5 pontas 7"/>
          <p:cNvSpPr/>
          <p:nvPr/>
        </p:nvSpPr>
        <p:spPr>
          <a:xfrm>
            <a:off x="729974" y="3908167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 de 5 pontas 8"/>
          <p:cNvSpPr/>
          <p:nvPr/>
        </p:nvSpPr>
        <p:spPr>
          <a:xfrm>
            <a:off x="757582" y="4915909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38871" y="876157"/>
            <a:ext cx="7133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u="sng" dirty="0" smtClean="0">
                <a:solidFill>
                  <a:srgbClr val="0000FF"/>
                </a:solidFill>
              </a:rPr>
              <a:t>Os tabus que H.P.B. teve a coragem de quebrar (</a:t>
            </a:r>
            <a:r>
              <a:rPr lang="pt-PT" sz="2400" b="1" u="sng" dirty="0" err="1" smtClean="0">
                <a:solidFill>
                  <a:srgbClr val="0000FF"/>
                </a:solidFill>
              </a:rPr>
              <a:t>cont</a:t>
            </a:r>
            <a:r>
              <a:rPr lang="pt-PT" sz="2400" b="1" u="sng" dirty="0" smtClean="0">
                <a:solidFill>
                  <a:srgbClr val="0000FF"/>
                </a:solidFill>
              </a:rPr>
              <a:t>.) :</a:t>
            </a:r>
          </a:p>
          <a:p>
            <a:endParaRPr lang="pt-PT" sz="2400" b="1" u="sng" dirty="0">
              <a:solidFill>
                <a:srgbClr val="0000FF"/>
              </a:solidFill>
            </a:endParaRPr>
          </a:p>
          <a:p>
            <a:endParaRPr lang="pt-PT" sz="2400" b="1" u="sng" dirty="0">
              <a:solidFill>
                <a:srgbClr val="0000FF"/>
              </a:solidFill>
            </a:endParaRPr>
          </a:p>
        </p:txBody>
      </p:sp>
      <p:sp>
        <p:nvSpPr>
          <p:cNvPr id="4" name="Estrela de 5 pontas 3"/>
          <p:cNvSpPr/>
          <p:nvPr/>
        </p:nvSpPr>
        <p:spPr>
          <a:xfrm>
            <a:off x="669787" y="1957721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933174" y="1883899"/>
            <a:ext cx="79801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Apresentar </a:t>
            </a:r>
            <a:r>
              <a:rPr lang="pt-PT" dirty="0"/>
              <a:t>ao mundo o valor imenso do conhecimento tradicional da </a:t>
            </a:r>
            <a:r>
              <a:rPr lang="pt-PT" dirty="0" smtClean="0"/>
              <a:t>Índia.</a:t>
            </a:r>
          </a:p>
          <a:p>
            <a:r>
              <a:rPr lang="pt-PT" dirty="0" smtClean="0"/>
              <a:t> Foi </a:t>
            </a:r>
            <a:r>
              <a:rPr lang="pt-PT" dirty="0"/>
              <a:t>ao ler os livros de Helena Blavatsky que Gandhi encontrou a sua vocação</a:t>
            </a:r>
            <a:r>
              <a:rPr lang="pt-PT" dirty="0" smtClean="0"/>
              <a:t>;</a:t>
            </a:r>
          </a:p>
          <a:p>
            <a:endParaRPr lang="pt-PT" dirty="0"/>
          </a:p>
          <a:p>
            <a:r>
              <a:rPr lang="pt-PT" dirty="0" smtClean="0"/>
              <a:t> Não </a:t>
            </a:r>
            <a:r>
              <a:rPr lang="pt-PT" dirty="0"/>
              <a:t>possuir título universitário e ter a coragem de escrever contestando inúmeras </a:t>
            </a:r>
            <a:endParaRPr lang="pt-PT" dirty="0" smtClean="0"/>
          </a:p>
          <a:p>
            <a:r>
              <a:rPr lang="pt-PT" dirty="0" smtClean="0"/>
              <a:t> ideias </a:t>
            </a:r>
            <a:r>
              <a:rPr lang="pt-PT" dirty="0"/>
              <a:t>em vigor na </a:t>
            </a:r>
            <a:r>
              <a:rPr lang="pt-PT" dirty="0" smtClean="0"/>
              <a:t>época;</a:t>
            </a:r>
          </a:p>
          <a:p>
            <a:endParaRPr lang="pt-PT" dirty="0"/>
          </a:p>
          <a:p>
            <a:r>
              <a:rPr lang="pt-PT" dirty="0" smtClean="0"/>
              <a:t> Ser </a:t>
            </a:r>
            <a:r>
              <a:rPr lang="pt-PT" dirty="0"/>
              <a:t>russa de nascimento, o que já era condição não muito favorável</a:t>
            </a:r>
            <a:r>
              <a:rPr lang="pt-PT" dirty="0" smtClean="0"/>
              <a:t>.</a:t>
            </a:r>
          </a:p>
          <a:p>
            <a:r>
              <a:rPr lang="pt-PT" dirty="0" smtClean="0"/>
              <a:t> </a:t>
            </a:r>
            <a:r>
              <a:rPr lang="pt-PT" dirty="0"/>
              <a:t>Suas constantes deslocações no mundo causavam em muitos círculos a </a:t>
            </a:r>
            <a:r>
              <a:rPr lang="pt-PT" dirty="0" smtClean="0"/>
              <a:t>suspeita</a:t>
            </a:r>
          </a:p>
          <a:p>
            <a:r>
              <a:rPr lang="pt-PT" dirty="0" smtClean="0"/>
              <a:t> </a:t>
            </a:r>
            <a:r>
              <a:rPr lang="pt-PT" dirty="0"/>
              <a:t>de que fosse espiã a soldo do </a:t>
            </a:r>
            <a:r>
              <a:rPr lang="pt-PT" dirty="0" smtClean="0"/>
              <a:t>Czar</a:t>
            </a:r>
            <a:r>
              <a:rPr lang="pt-PT" dirty="0"/>
              <a:t>. Contra ela movimentaram-se serviços de </a:t>
            </a:r>
            <a:endParaRPr lang="pt-PT" dirty="0" smtClean="0"/>
          </a:p>
          <a:p>
            <a:r>
              <a:rPr lang="pt-PT" dirty="0" smtClean="0"/>
              <a:t> contraespionagem </a:t>
            </a:r>
            <a:r>
              <a:rPr lang="pt-PT" dirty="0"/>
              <a:t>de vários países; 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 Ter </a:t>
            </a:r>
            <a:r>
              <a:rPr lang="pt-PT" dirty="0"/>
              <a:t>total desprezo pela opinião pública. Não pretendia ser agradável a ninguém</a:t>
            </a:r>
            <a:r>
              <a:rPr lang="pt-PT" dirty="0" smtClean="0"/>
              <a:t>,</a:t>
            </a:r>
          </a:p>
          <a:p>
            <a:r>
              <a:rPr lang="pt-PT" dirty="0" smtClean="0"/>
              <a:t> </a:t>
            </a:r>
            <a:r>
              <a:rPr lang="pt-PT" dirty="0"/>
              <a:t>e adotou como divisa a frase que mais tarde se tornou o lema </a:t>
            </a:r>
            <a:r>
              <a:rPr lang="pt-PT" dirty="0" smtClean="0"/>
              <a:t>da</a:t>
            </a:r>
          </a:p>
          <a:p>
            <a:r>
              <a:rPr lang="pt-PT" dirty="0" smtClean="0"/>
              <a:t> </a:t>
            </a:r>
            <a:r>
              <a:rPr lang="pt-PT" dirty="0"/>
              <a:t>Sociedade Teosófica, por ela fundada: "Não há religião superior à verdade"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6" name="Estrela de 5 pontas 5"/>
          <p:cNvSpPr/>
          <p:nvPr/>
        </p:nvSpPr>
        <p:spPr>
          <a:xfrm>
            <a:off x="669787" y="2781660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 de 5 pontas 7"/>
          <p:cNvSpPr/>
          <p:nvPr/>
        </p:nvSpPr>
        <p:spPr>
          <a:xfrm>
            <a:off x="666474" y="3605599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 de 5 pontas 8"/>
          <p:cNvSpPr/>
          <p:nvPr/>
        </p:nvSpPr>
        <p:spPr>
          <a:xfrm>
            <a:off x="669787" y="4953360"/>
            <a:ext cx="203200" cy="2375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5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84582" y="868163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solidFill>
                  <a:srgbClr val="0070C0"/>
                </a:solidFill>
              </a:rPr>
              <a:t>Rápido resumo das viagens e regiões visitadas por Helena Blavatsky</a:t>
            </a:r>
            <a:endParaRPr lang="pt-PT" sz="2000" b="1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8300" y="1838047"/>
            <a:ext cx="8178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1849-50 - Cruza a Turquia, a Grécia, o Egito e atinge a França.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1851- Encontra pela primeira vez seu mestre. Aquele que iria daí por diante orientar sua vida espiritual.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1851- (Outono) </a:t>
            </a:r>
            <a:r>
              <a:rPr lang="pt-PT" b="1" dirty="0" smtClean="0">
                <a:latin typeface="arial" panose="020B0604020202020204" pitchFamily="34" charset="0"/>
              </a:rPr>
              <a:t>-Parte para o Canadá, onde irá investigar. a maneira de viver dos índios. Reúne-se a uma tribo próximo a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Quebec</a:t>
            </a:r>
            <a:r>
              <a:rPr lang="pt-PT" b="1" dirty="0" smtClean="0">
                <a:latin typeface="arial" panose="020B0604020202020204" pitchFamily="34" charset="0"/>
              </a:rPr>
              <a:t> e permanece durante </a:t>
            </a:r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algum tempo estudando </a:t>
            </a:r>
            <a:r>
              <a:rPr lang="pt-PT" b="1" dirty="0" smtClean="0">
                <a:latin typeface="arial" panose="020B0604020202020204" pitchFamily="34" charset="0"/>
              </a:rPr>
              <a:t>a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medicina natural</a:t>
            </a:r>
            <a:r>
              <a:rPr lang="pt-PT" b="1" dirty="0" smtClean="0">
                <a:latin typeface="arial" panose="020B0604020202020204" pitchFamily="34" charset="0"/>
              </a:rPr>
              <a:t>. Pouco depois vamos encontrar a sua passagem em </a:t>
            </a:r>
            <a:r>
              <a:rPr lang="pt-PT" b="1" dirty="0" err="1" smtClean="0">
                <a:latin typeface="arial" panose="020B0604020202020204" pitchFamily="34" charset="0"/>
              </a:rPr>
              <a:t>Nauvoo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Ilinois</a:t>
            </a:r>
            <a:r>
              <a:rPr lang="pt-PT" b="1" dirty="0" smtClean="0">
                <a:latin typeface="arial" panose="020B0604020202020204" pitchFamily="34" charset="0"/>
              </a:rPr>
              <a:t>, procurando conhecera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comunidade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Mormon</a:t>
            </a:r>
            <a:r>
              <a:rPr lang="pt-PT" b="1" dirty="0" smtClean="0">
                <a:latin typeface="arial" panose="020B0604020202020204" pitchFamily="34" charset="0"/>
              </a:rPr>
              <a:t>, que tinha se deslocado para </a:t>
            </a:r>
            <a:r>
              <a:rPr lang="pt-PT" b="1" dirty="0" err="1" smtClean="0">
                <a:latin typeface="arial" panose="020B0604020202020204" pitchFamily="34" charset="0"/>
              </a:rPr>
              <a:t>Salt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Lake</a:t>
            </a:r>
            <a:r>
              <a:rPr lang="pt-PT" b="1" dirty="0" smtClean="0">
                <a:latin typeface="arial" panose="020B0604020202020204" pitchFamily="34" charset="0"/>
              </a:rPr>
              <a:t> </a:t>
            </a:r>
            <a:r>
              <a:rPr lang="pt-PT" b="1" dirty="0" err="1" smtClean="0">
                <a:latin typeface="arial" panose="020B0604020202020204" pitchFamily="34" charset="0"/>
              </a:rPr>
              <a:t>City</a:t>
            </a:r>
            <a:r>
              <a:rPr lang="pt-PT" b="1" dirty="0" smtClean="0">
                <a:latin typeface="arial" panose="020B0604020202020204" pitchFamily="34" charset="0"/>
              </a:rPr>
              <a:t>, no Utah.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1851 - (Inverno) </a:t>
            </a:r>
            <a:r>
              <a:rPr lang="pt-PT" b="1" dirty="0" smtClean="0">
                <a:latin typeface="arial" panose="020B0604020202020204" pitchFamily="34" charset="0"/>
              </a:rPr>
              <a:t>- Vamos encontrá-la às voltas com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o ritual de feitiçaria </a:t>
            </a:r>
            <a:r>
              <a:rPr lang="pt-PT" b="1" dirty="0" smtClean="0">
                <a:latin typeface="arial" panose="020B0604020202020204" pitchFamily="34" charset="0"/>
              </a:rPr>
              <a:t>Vudu em Nova </a:t>
            </a:r>
            <a:r>
              <a:rPr lang="pt-PT" b="1" dirty="0" err="1" smtClean="0">
                <a:latin typeface="arial" panose="020B0604020202020204" pitchFamily="34" charset="0"/>
              </a:rPr>
              <a:t>Orleans</a:t>
            </a:r>
            <a:r>
              <a:rPr lang="pt-PT" b="1" dirty="0" smtClean="0">
                <a:latin typeface="arial" panose="020B0604020202020204" pitchFamily="34" charset="0"/>
              </a:rPr>
              <a:t>. Parte para o Texas em direção à América Central, via México. </a:t>
            </a:r>
          </a:p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1852 - Encontra no Texas um velho canadense, chamado </a:t>
            </a:r>
            <a:r>
              <a:rPr lang="pt-PT" b="1" dirty="0" err="1" smtClean="0">
                <a:latin typeface="arial" panose="020B0604020202020204" pitchFamily="34" charset="0"/>
              </a:rPr>
              <a:t>Père</a:t>
            </a:r>
            <a:r>
              <a:rPr lang="pt-PT" b="1" dirty="0" smtClean="0">
                <a:latin typeface="arial" panose="020B0604020202020204" pitchFamily="34" charset="0"/>
              </a:rPr>
              <a:t> Jacques, famoso pelos seus poderes divinatórios. Chega ao Peru descrevendo com detalhes vários templos na sua obra Isis sem Véu. </a:t>
            </a:r>
            <a:endParaRPr lang="pt-PT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9300" y="139700"/>
            <a:ext cx="3200400" cy="558800"/>
          </a:xfrm>
        </p:spPr>
        <p:txBody>
          <a:bodyPr>
            <a:normAutofit/>
          </a:bodyPr>
          <a:lstStyle/>
          <a:p>
            <a:r>
              <a:rPr lang="pt-PT" sz="1100" b="1" dirty="0" smtClean="0">
                <a:solidFill>
                  <a:srgbClr val="0070C0"/>
                </a:solidFill>
              </a:rPr>
              <a:t>HELENA BLAVATSKY-VIDA E OBRA: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Esoterismo ocidental e a </a:t>
            </a:r>
            <a:br>
              <a:rPr lang="pt-PT" sz="1100" b="1" dirty="0" smtClean="0">
                <a:solidFill>
                  <a:srgbClr val="0070C0"/>
                </a:solidFill>
              </a:rPr>
            </a:br>
            <a:r>
              <a:rPr lang="pt-PT" sz="1100" b="1" dirty="0" smtClean="0">
                <a:solidFill>
                  <a:srgbClr val="0070C0"/>
                </a:solidFill>
              </a:rPr>
              <a:t>Filosofia </a:t>
            </a:r>
            <a:r>
              <a:rPr lang="pt-PT" sz="1100" b="1" dirty="0" err="1" smtClean="0">
                <a:solidFill>
                  <a:srgbClr val="0070C0"/>
                </a:solidFill>
              </a:rPr>
              <a:t>Rosacruz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1333649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1852 - (Verão-Inverno) - Encontra nas índias Ocidentais um inglês que tinha conhecido na Alemanha e estava procurando a mesma coisa que ela. Em </a:t>
            </a:r>
            <a:r>
              <a:rPr lang="pt-PT" b="1" dirty="0" err="1" smtClean="0">
                <a:latin typeface="arial" panose="020B0604020202020204" pitchFamily="34" charset="0"/>
              </a:rPr>
              <a:t>Petrovsk</a:t>
            </a:r>
            <a:r>
              <a:rPr lang="pt-PT" b="1" dirty="0" smtClean="0">
                <a:latin typeface="arial" panose="020B0604020202020204" pitchFamily="34" charset="0"/>
              </a:rPr>
              <a:t>, no Cáucaso. Volta à Itália.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1865-1867 </a:t>
            </a:r>
            <a:r>
              <a:rPr lang="pt-PT" b="1" dirty="0" smtClean="0">
                <a:latin typeface="arial" panose="020B0604020202020204" pitchFamily="34" charset="0"/>
              </a:rPr>
              <a:t>- Consegue penetrar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no Tibete onde recebe instruções num mosteiro na região de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Chigadze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. </a:t>
            </a:r>
          </a:p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1867 - (Primavera) - Novamente na região balcânica, em particular na Hungria. Há notas manuscritas em que ela fala da sua jornada de barco pelo Danúbio e de diligências passando pelas cidades de </a:t>
            </a:r>
            <a:r>
              <a:rPr lang="pt-PT" b="1" dirty="0" err="1" smtClean="0">
                <a:latin typeface="arial" panose="020B0604020202020204" pitchFamily="34" charset="0"/>
              </a:rPr>
              <a:t>Brasso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Szeben</a:t>
            </a:r>
            <a:r>
              <a:rPr lang="pt-PT" b="1" dirty="0" smtClean="0">
                <a:latin typeface="arial" panose="020B0604020202020204" pitchFamily="34" charset="0"/>
              </a:rPr>
              <a:t>, </a:t>
            </a:r>
            <a:r>
              <a:rPr lang="pt-PT" b="1" dirty="0" err="1" smtClean="0">
                <a:latin typeface="arial" panose="020B0604020202020204" pitchFamily="34" charset="0"/>
              </a:rPr>
              <a:t>Fehervar</a:t>
            </a:r>
            <a:r>
              <a:rPr lang="pt-PT" b="1" dirty="0" smtClean="0">
                <a:latin typeface="arial" panose="020B0604020202020204" pitchFamily="34" charset="0"/>
              </a:rPr>
              <a:t>, Belgrado e outras.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1867 - (Outono) </a:t>
            </a:r>
            <a:r>
              <a:rPr lang="pt-PT" b="1" dirty="0" smtClean="0">
                <a:latin typeface="arial" panose="020B0604020202020204" pitchFamily="34" charset="0"/>
              </a:rPr>
              <a:t>- É encontrada em Bologna, na Itália, onde está envolvida com revolucionários italianos. 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Lutou ao lado de Garibaldi na Batalha de </a:t>
            </a:r>
            <a:r>
              <a:rPr lang="pt-PT" b="1" dirty="0" err="1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Mentana</a:t>
            </a:r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, onde foi ferida no dia 2 de novembro. </a:t>
            </a:r>
          </a:p>
          <a:p>
            <a:pPr algn="just"/>
            <a:r>
              <a:rPr lang="pt-PT" b="1" dirty="0" smtClean="0">
                <a:latin typeface="arial" panose="020B0604020202020204" pitchFamily="34" charset="0"/>
              </a:rPr>
              <a:t>1868 - Vamos encontrá-la em Florença, de onde parte para Belgrado, na Iugoslávia, e daí para Constantinopla. Depois de algum tempo na Turquia dirige-se mais uma vez para a índia. </a:t>
            </a:r>
          </a:p>
          <a:p>
            <a:pPr algn="just"/>
            <a:r>
              <a:rPr lang="pt-PT" b="1" dirty="0" smtClean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latin typeface="arial" panose="020B0604020202020204" pitchFamily="34" charset="0"/>
              </a:rPr>
              <a:t>1869 - H. P. B. está mais uma vez no Tibete em companhia de seu mestre. </a:t>
            </a:r>
            <a:endParaRPr lang="pt-PT" b="1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3692</Words>
  <Application>Microsoft Office PowerPoint</Application>
  <PresentationFormat>Apresentação no Ecrã (4:3)</PresentationFormat>
  <Paragraphs>254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Tema do Office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  <vt:lpstr>HELENA BLAVATSKY-VIDA E OBRA: Esoterismo ocidental e a  Filosofia Rosacruz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HELENA BLAVATSKY-VIDA E OBRA: Esoterismo ocidental e a  Filosofia Rosacruz</dc:title>
  <dc:creator>Maria Bastos</dc:creator>
  <cp:lastModifiedBy>Maria Bastos</cp:lastModifiedBy>
  <cp:revision>61</cp:revision>
  <dcterms:created xsi:type="dcterms:W3CDTF">2017-04-30T15:50:48Z</dcterms:created>
  <dcterms:modified xsi:type="dcterms:W3CDTF">2017-05-08T11:59:27Z</dcterms:modified>
</cp:coreProperties>
</file>