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928" r:id="rId2"/>
    <p:sldId id="2949" r:id="rId3"/>
    <p:sldId id="2952" r:id="rId4"/>
    <p:sldId id="3064" r:id="rId5"/>
    <p:sldId id="3094" r:id="rId6"/>
    <p:sldId id="3034" r:id="rId7"/>
    <p:sldId id="3035" r:id="rId8"/>
    <p:sldId id="3047" r:id="rId9"/>
    <p:sldId id="3051" r:id="rId10"/>
    <p:sldId id="2953" r:id="rId11"/>
    <p:sldId id="3054" r:id="rId12"/>
    <p:sldId id="3055" r:id="rId13"/>
    <p:sldId id="3058" r:id="rId14"/>
    <p:sldId id="3060" r:id="rId15"/>
    <p:sldId id="3073" r:id="rId16"/>
    <p:sldId id="3097" r:id="rId17"/>
    <p:sldId id="3077" r:id="rId18"/>
    <p:sldId id="3078" r:id="rId19"/>
    <p:sldId id="3079" r:id="rId20"/>
    <p:sldId id="3095" r:id="rId21"/>
    <p:sldId id="3085" r:id="rId22"/>
    <p:sldId id="3086" r:id="rId23"/>
    <p:sldId id="3087" r:id="rId24"/>
    <p:sldId id="3088" r:id="rId25"/>
    <p:sldId id="2986" r:id="rId26"/>
  </p:sldIdLst>
  <p:sldSz cx="12858750" cy="7232650"/>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8">
          <p15:clr>
            <a:srgbClr val="A4A3A4"/>
          </p15:clr>
        </p15:guide>
        <p15:guide id="2" pos="4045">
          <p15:clr>
            <a:srgbClr val="A4A3A4"/>
          </p15:clr>
        </p15:guide>
        <p15:guide id="3" pos="533">
          <p15:clr>
            <a:srgbClr val="A4A3A4"/>
          </p15:clr>
        </p15:guide>
        <p15:guide id="4" orient="horz" pos="4055">
          <p15:clr>
            <a:srgbClr val="A4A3A4"/>
          </p15:clr>
        </p15:guide>
        <p15:guide id="5" pos="7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A191D"/>
    <a:srgbClr val="19AA39"/>
    <a:srgbClr val="673326"/>
    <a:srgbClr val="D9D9D9"/>
    <a:srgbClr val="EFEEEC"/>
    <a:srgbClr val="A6A37E"/>
    <a:srgbClr val="BBB99D"/>
    <a:srgbClr val="EDA231"/>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2" autoAdjust="0"/>
    <p:restoredTop sz="92986" autoAdjust="0"/>
  </p:normalViewPr>
  <p:slideViewPr>
    <p:cSldViewPr>
      <p:cViewPr varScale="1">
        <p:scale>
          <a:sx n="81" d="100"/>
          <a:sy n="81" d="100"/>
        </p:scale>
        <p:origin x="778" y="67"/>
      </p:cViewPr>
      <p:guideLst>
        <p:guide orient="horz" pos="298"/>
        <p:guide pos="4045"/>
        <p:guide pos="533"/>
        <p:guide orient="horz" pos="4055"/>
        <p:guide pos="786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43018" y="6704013"/>
            <a:ext cx="3000745" cy="385762"/>
          </a:xfrm>
          <a:prstGeom prst="rect">
            <a:avLst/>
          </a:prstGeom>
        </p:spPr>
        <p:txBody>
          <a:bodyPr/>
          <a:lstStyle>
            <a:lvl1pPr>
              <a:defRPr/>
            </a:lvl1pPr>
          </a:lstStyle>
          <a:p>
            <a:pPr>
              <a:defRPr/>
            </a:pPr>
            <a:fld id="{ECE45C20-9DC3-4C93-855F-0906F529D9E0}" type="datetimeFigureOut">
              <a:rPr lang="zh-CN" altLang="en-US"/>
              <a:t>2021/3/30</a:t>
            </a:fld>
            <a:endParaRPr lang="zh-CN" altLang="en-US"/>
          </a:p>
        </p:txBody>
      </p:sp>
      <p:sp>
        <p:nvSpPr>
          <p:cNvPr id="3" name="页脚占位符 4"/>
          <p:cNvSpPr>
            <a:spLocks noGrp="1"/>
          </p:cNvSpPr>
          <p:nvPr>
            <p:ph type="ftr" sz="quarter" idx="11"/>
          </p:nvPr>
        </p:nvSpPr>
        <p:spPr>
          <a:xfrm>
            <a:off x="4393156" y="6704013"/>
            <a:ext cx="4072440" cy="385762"/>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9214988" y="6704013"/>
            <a:ext cx="3000745" cy="385762"/>
          </a:xfrm>
          <a:prstGeom prst="rect">
            <a:avLst/>
          </a:prstGeom>
        </p:spPr>
        <p:txBody>
          <a:bodyPr/>
          <a:lstStyle>
            <a:lvl1pPr>
              <a:defRPr/>
            </a:lvl1pPr>
          </a:lstStyle>
          <a:p>
            <a:fld id="{438595A7-F137-4A1C-94F3-17BF434764D1}"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med" advClick="0" advTm="4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p:transition spd="med" advClick="0" advTm="4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Tree>
  </p:cSld>
  <p:clrMapOvr>
    <a:masterClrMapping/>
  </p:clrMapOvr>
  <p:transition spd="med" advClick="0" advTm="4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p:transition spd="med" advClick="0" advTm="4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Tree>
  </p:cSld>
  <p:clrMapOvr>
    <a:masterClrMapping/>
  </p:clrMapOvr>
  <p:transition spd="med" advClick="0" advTm="4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43018" y="290513"/>
            <a:ext cx="11572715" cy="120491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3018" y="1687514"/>
            <a:ext cx="11572715" cy="47720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43018" y="6704013"/>
            <a:ext cx="3000745" cy="385762"/>
          </a:xfrm>
          <a:prstGeom prst="rect">
            <a:avLst/>
          </a:prstGeom>
        </p:spPr>
        <p:txBody>
          <a:bodyPr/>
          <a:lstStyle>
            <a:lvl1pPr>
              <a:defRPr/>
            </a:lvl1pPr>
          </a:lstStyle>
          <a:p>
            <a:pPr>
              <a:defRPr/>
            </a:pPr>
            <a:fld id="{DA612F86-CEC4-49EB-8B7F-249AAA44CCD9}" type="datetimeFigureOut">
              <a:rPr lang="zh-CN" altLang="en-US"/>
              <a:t>2021/3/30</a:t>
            </a:fld>
            <a:endParaRPr lang="zh-CN" altLang="en-US"/>
          </a:p>
        </p:txBody>
      </p:sp>
      <p:sp>
        <p:nvSpPr>
          <p:cNvPr id="5" name="页脚占位符 4"/>
          <p:cNvSpPr>
            <a:spLocks noGrp="1"/>
          </p:cNvSpPr>
          <p:nvPr>
            <p:ph type="ftr" sz="quarter" idx="11"/>
          </p:nvPr>
        </p:nvSpPr>
        <p:spPr>
          <a:xfrm>
            <a:off x="4393156" y="6704013"/>
            <a:ext cx="4072440" cy="38576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9214988" y="6704013"/>
            <a:ext cx="3000745" cy="385762"/>
          </a:xfrm>
          <a:prstGeom prst="rect">
            <a:avLst/>
          </a:prstGeom>
        </p:spPr>
        <p:txBody>
          <a:bodyPr/>
          <a:lstStyle>
            <a:lvl1pPr>
              <a:defRPr/>
            </a:lvl1pPr>
          </a:lstStyle>
          <a:p>
            <a:fld id="{0EE52F29-FB64-4B43-91C8-3826701FA621}" type="slidenum">
              <a:rPr lang="zh-CN" altLang="en-US"/>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681" y="5789"/>
            <a:ext cx="12855388" cy="72210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3"/>
          <p:cNvSpPr txBox="1">
            <a:spLocks noChangeArrowheads="1"/>
          </p:cNvSpPr>
          <p:nvPr/>
        </p:nvSpPr>
        <p:spPr bwMode="auto">
          <a:xfrm>
            <a:off x="-1275715" y="5056505"/>
            <a:ext cx="1295971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buNone/>
            </a:pPr>
            <a:r>
              <a:rPr sz="2800" b="1" dirty="0">
                <a:solidFill>
                  <a:srgbClr val="C00000"/>
                </a:solidFill>
                <a:latin typeface="Times New Roman" panose="02020603050405020304" pitchFamily="18" charset="0"/>
                <a:ea typeface="+mj-ea"/>
                <a:cs typeface="Times New Roman" panose="02020603050405020304" pitchFamily="18" charset="0"/>
              </a:rPr>
              <a:t>Research on </a:t>
            </a:r>
            <a:r>
              <a:rPr lang="en-US" sz="2800" b="1" dirty="0">
                <a:solidFill>
                  <a:srgbClr val="C00000"/>
                </a:solidFill>
                <a:latin typeface="Times New Roman" panose="02020603050405020304" pitchFamily="18" charset="0"/>
                <a:ea typeface="+mj-ea"/>
                <a:cs typeface="Times New Roman" panose="02020603050405020304" pitchFamily="18" charset="0"/>
              </a:rPr>
              <a:t>S</a:t>
            </a:r>
            <a:r>
              <a:rPr sz="2800" b="1" dirty="0">
                <a:solidFill>
                  <a:srgbClr val="C00000"/>
                </a:solidFill>
                <a:latin typeface="Times New Roman" panose="02020603050405020304" pitchFamily="18" charset="0"/>
                <a:ea typeface="+mj-ea"/>
                <a:cs typeface="Times New Roman" panose="02020603050405020304" pitchFamily="18" charset="0"/>
              </a:rPr>
              <a:t>tock </a:t>
            </a:r>
            <a:r>
              <a:rPr lang="en-US" sz="2800" b="1" dirty="0">
                <a:solidFill>
                  <a:srgbClr val="C00000"/>
                </a:solidFill>
                <a:latin typeface="Times New Roman" panose="02020603050405020304" pitchFamily="18" charset="0"/>
                <a:ea typeface="+mj-ea"/>
                <a:cs typeface="Times New Roman" panose="02020603050405020304" pitchFamily="18" charset="0"/>
              </a:rPr>
              <a:t>P</a:t>
            </a:r>
            <a:r>
              <a:rPr sz="2800" b="1" dirty="0">
                <a:solidFill>
                  <a:srgbClr val="C00000"/>
                </a:solidFill>
                <a:latin typeface="Times New Roman" panose="02020603050405020304" pitchFamily="18" charset="0"/>
                <a:ea typeface="+mj-ea"/>
                <a:cs typeface="Times New Roman" panose="02020603050405020304" pitchFamily="18" charset="0"/>
              </a:rPr>
              <a:t>rice </a:t>
            </a:r>
            <a:r>
              <a:rPr lang="en-US" sz="2800" b="1" dirty="0">
                <a:solidFill>
                  <a:srgbClr val="C00000"/>
                </a:solidFill>
                <a:latin typeface="Times New Roman" panose="02020603050405020304" pitchFamily="18" charset="0"/>
                <a:ea typeface="+mj-ea"/>
                <a:cs typeface="Times New Roman" panose="02020603050405020304" pitchFamily="18" charset="0"/>
              </a:rPr>
              <a:t>P</a:t>
            </a:r>
            <a:r>
              <a:rPr sz="2800" b="1" dirty="0">
                <a:solidFill>
                  <a:srgbClr val="C00000"/>
                </a:solidFill>
                <a:latin typeface="Times New Roman" panose="02020603050405020304" pitchFamily="18" charset="0"/>
                <a:ea typeface="+mj-ea"/>
                <a:cs typeface="Times New Roman" panose="02020603050405020304" pitchFamily="18" charset="0"/>
              </a:rPr>
              <a:t>rediction and </a:t>
            </a:r>
            <a:r>
              <a:rPr lang="en-US" sz="2800" b="1" dirty="0">
                <a:solidFill>
                  <a:srgbClr val="C00000"/>
                </a:solidFill>
                <a:latin typeface="Times New Roman" panose="02020603050405020304" pitchFamily="18" charset="0"/>
                <a:ea typeface="+mj-ea"/>
                <a:cs typeface="Times New Roman" panose="02020603050405020304" pitchFamily="18" charset="0"/>
              </a:rPr>
              <a:t>Q</a:t>
            </a:r>
            <a:r>
              <a:rPr sz="2800" b="1" dirty="0">
                <a:solidFill>
                  <a:srgbClr val="C00000"/>
                </a:solidFill>
                <a:latin typeface="Times New Roman" panose="02020603050405020304" pitchFamily="18" charset="0"/>
                <a:ea typeface="+mj-ea"/>
                <a:cs typeface="Times New Roman" panose="02020603050405020304" pitchFamily="18" charset="0"/>
              </a:rPr>
              <a:t>uantitative </a:t>
            </a:r>
            <a:r>
              <a:rPr lang="en-US" sz="2800" b="1" dirty="0">
                <a:solidFill>
                  <a:srgbClr val="C00000"/>
                </a:solidFill>
                <a:latin typeface="Times New Roman" panose="02020603050405020304" pitchFamily="18" charset="0"/>
                <a:ea typeface="+mj-ea"/>
                <a:cs typeface="Times New Roman" panose="02020603050405020304" pitchFamily="18" charset="0"/>
              </a:rPr>
              <a:t>S</a:t>
            </a:r>
            <a:r>
              <a:rPr sz="2800" b="1" dirty="0">
                <a:solidFill>
                  <a:srgbClr val="C00000"/>
                </a:solidFill>
                <a:latin typeface="Times New Roman" panose="02020603050405020304" pitchFamily="18" charset="0"/>
                <a:ea typeface="+mj-ea"/>
                <a:cs typeface="Times New Roman" panose="02020603050405020304" pitchFamily="18" charset="0"/>
              </a:rPr>
              <a:t>trategies </a:t>
            </a:r>
          </a:p>
          <a:p>
            <a:pPr algn="ctr">
              <a:buNone/>
            </a:pPr>
            <a:r>
              <a:rPr sz="2800" b="1" dirty="0">
                <a:solidFill>
                  <a:srgbClr val="C00000"/>
                </a:solidFill>
                <a:latin typeface="Times New Roman" panose="02020603050405020304" pitchFamily="18" charset="0"/>
                <a:ea typeface="+mj-ea"/>
                <a:cs typeface="Times New Roman" panose="02020603050405020304" pitchFamily="18" charset="0"/>
              </a:rPr>
              <a:t>based on </a:t>
            </a:r>
            <a:r>
              <a:rPr lang="en-US" sz="2800" b="1" dirty="0">
                <a:solidFill>
                  <a:srgbClr val="C00000"/>
                </a:solidFill>
                <a:latin typeface="Times New Roman" panose="02020603050405020304" pitchFamily="18" charset="0"/>
                <a:ea typeface="+mj-ea"/>
                <a:cs typeface="Times New Roman" panose="02020603050405020304" pitchFamily="18" charset="0"/>
              </a:rPr>
              <a:t>D</a:t>
            </a:r>
            <a:r>
              <a:rPr sz="2800" b="1" dirty="0">
                <a:solidFill>
                  <a:srgbClr val="C00000"/>
                </a:solidFill>
                <a:latin typeface="Times New Roman" panose="02020603050405020304" pitchFamily="18" charset="0"/>
                <a:ea typeface="+mj-ea"/>
                <a:cs typeface="Times New Roman" panose="02020603050405020304" pitchFamily="18" charset="0"/>
              </a:rPr>
              <a:t>eep </a:t>
            </a:r>
            <a:r>
              <a:rPr lang="en-US" sz="2800" b="1" dirty="0">
                <a:solidFill>
                  <a:srgbClr val="C00000"/>
                </a:solidFill>
                <a:latin typeface="Times New Roman" panose="02020603050405020304" pitchFamily="18" charset="0"/>
                <a:ea typeface="+mj-ea"/>
                <a:cs typeface="Times New Roman" panose="02020603050405020304" pitchFamily="18" charset="0"/>
              </a:rPr>
              <a:t>L</a:t>
            </a:r>
            <a:r>
              <a:rPr sz="2800" b="1" dirty="0">
                <a:solidFill>
                  <a:srgbClr val="C00000"/>
                </a:solidFill>
                <a:latin typeface="Times New Roman" panose="02020603050405020304" pitchFamily="18" charset="0"/>
                <a:ea typeface="+mj-ea"/>
                <a:cs typeface="Times New Roman" panose="02020603050405020304" pitchFamily="18" charset="0"/>
              </a:rPr>
              <a:t>earning</a:t>
            </a:r>
          </a:p>
        </p:txBody>
      </p:sp>
      <p:pic>
        <p:nvPicPr>
          <p:cNvPr id="3" name="图片 2" descr="C:/Users/ADMINI~1/AppData/Local/Temp/kaimatting/20210121000346/output_aiMatting_20210121000352.pngoutput_aiMatting_20210121000352"/>
          <p:cNvPicPr>
            <a:picLocks noChangeAspect="1"/>
          </p:cNvPicPr>
          <p:nvPr/>
        </p:nvPicPr>
        <p:blipFill>
          <a:blip r:embed="rId3"/>
          <a:stretch>
            <a:fillRect/>
          </a:stretch>
        </p:blipFill>
        <p:spPr>
          <a:xfrm>
            <a:off x="-635" y="0"/>
            <a:ext cx="12859385" cy="4787900"/>
          </a:xfrm>
          <a:prstGeom prst="rect">
            <a:avLst/>
          </a:prstGeom>
        </p:spPr>
      </p:pic>
      <p:pic>
        <p:nvPicPr>
          <p:cNvPr id="10" name="图片 9"/>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533831" y="5500112"/>
            <a:ext cx="1853565" cy="1853565"/>
          </a:xfrm>
          <a:prstGeom prst="rect">
            <a:avLst/>
          </a:prstGeom>
        </p:spPr>
      </p:pic>
      <p:sp>
        <p:nvSpPr>
          <p:cNvPr id="11" name="圆角矩形 10"/>
          <p:cNvSpPr/>
          <p:nvPr/>
        </p:nvSpPr>
        <p:spPr>
          <a:xfrm>
            <a:off x="4125595" y="6280785"/>
            <a:ext cx="2807836" cy="5524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Times New Roman" panose="02020603050405020304" pitchFamily="18" charset="0"/>
                <a:cs typeface="Times New Roman" panose="02020603050405020304" pitchFamily="18" charset="0"/>
              </a:rPr>
              <a:t>Reporter</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SHUI  YUE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8708390" y="3365500"/>
            <a:ext cx="4420870" cy="4270375"/>
          </a:xfrm>
          <a:prstGeom prst="rect">
            <a:avLst/>
          </a:prstGeom>
        </p:spPr>
      </p:pic>
      <p:sp>
        <p:nvSpPr>
          <p:cNvPr id="12" name="TextBox 11"/>
          <p:cNvSpPr txBox="1"/>
          <p:nvPr/>
        </p:nvSpPr>
        <p:spPr>
          <a:xfrm>
            <a:off x="4989195" y="2043430"/>
            <a:ext cx="6510655" cy="1876425"/>
          </a:xfrm>
          <a:prstGeom prst="rect">
            <a:avLst/>
          </a:prstGeom>
          <a:noFill/>
        </p:spPr>
        <p:txBody>
          <a:bodyPr wrap="square" rtlCol="0">
            <a:spAutoFit/>
          </a:bodyPr>
          <a:lstStyle/>
          <a:p>
            <a:pPr marL="0" lvl="1" algn="l"/>
            <a:r>
              <a:rPr lang="zh-CN" altLang="en-US" sz="1970" b="1" dirty="0">
                <a:solidFill>
                  <a:srgbClr val="C00000"/>
                </a:solidFill>
                <a:latin typeface="+mj-ea"/>
                <a:ea typeface="+mj-ea"/>
              </a:rPr>
              <a:t> </a:t>
            </a:r>
            <a:r>
              <a:rPr lang="en-US" altLang="zh-CN" sz="2800" b="1" dirty="0">
                <a:solidFill>
                  <a:srgbClr val="C00000"/>
                </a:solidFill>
                <a:latin typeface="+mj-ea"/>
                <a:ea typeface="+mj-ea"/>
              </a:rPr>
              <a:t>PART III</a:t>
            </a:r>
          </a:p>
          <a:p>
            <a:pPr marL="0" lvl="1" algn="l"/>
            <a:endParaRPr lang="zh-CN" altLang="en-US" sz="2400" dirty="0">
              <a:solidFill>
                <a:srgbClr val="C00000"/>
              </a:solidFill>
              <a:latin typeface="+mj-ea"/>
              <a:ea typeface="+mj-ea"/>
            </a:endParaRPr>
          </a:p>
          <a:p>
            <a:pPr marL="0" lvl="1" algn="l"/>
            <a:r>
              <a:rPr lang="en-US" altLang="zh-CN" sz="3200" dirty="0">
                <a:solidFill>
                  <a:srgbClr val="C00000"/>
                </a:solidFill>
                <a:latin typeface="Times New Roman" panose="02020603050405020304" pitchFamily="18" charset="0"/>
                <a:ea typeface="+mj-ea"/>
                <a:cs typeface="Times New Roman" panose="02020603050405020304" pitchFamily="18" charset="0"/>
              </a:rPr>
              <a:t>Quantitative investment strategy based on Lightgbm-BiLSTM</a:t>
            </a:r>
            <a:r>
              <a:rPr lang="zh-CN" altLang="en-US" sz="2400" dirty="0">
                <a:solidFill>
                  <a:srgbClr val="C00000"/>
                </a:solidFill>
                <a:latin typeface="Times New Roman" panose="02020603050405020304" pitchFamily="18" charset="0"/>
                <a:ea typeface="+mj-ea"/>
                <a:cs typeface="Times New Roman" panose="02020603050405020304" pitchFamily="18" charset="0"/>
              </a:rPr>
              <a:t>	</a:t>
            </a:r>
          </a:p>
        </p:txBody>
      </p:sp>
      <p:cxnSp>
        <p:nvCxnSpPr>
          <p:cNvPr id="13" name="直接连接符 12"/>
          <p:cNvCxnSpPr/>
          <p:nvPr/>
        </p:nvCxnSpPr>
        <p:spPr>
          <a:xfrm flipV="1">
            <a:off x="4826237" y="2079942"/>
            <a:ext cx="0" cy="1997848"/>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62667" y="373154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Times New Roman" panose="02020603050405020304" pitchFamily="18" charset="0"/>
                <a:ea typeface="+mj-ea"/>
                <a:cs typeface="Times New Roman" panose="02020603050405020304" pitchFamily="18" charset="0"/>
              </a:rPr>
              <a:t>PART III</a:t>
            </a:r>
            <a:endParaRPr lang="zh-CN" altLang="en-US" sz="2250" dirty="0">
              <a:solidFill>
                <a:schemeClr val="tx1">
                  <a:lumMod val="65000"/>
                  <a:lumOff val="35000"/>
                </a:schemeClr>
              </a:solidFill>
              <a:latin typeface="Times New Roman" panose="02020603050405020304" pitchFamily="18" charset="0"/>
              <a:ea typeface="+mj-ea"/>
              <a:cs typeface="Times New Roman" panose="02020603050405020304" pitchFamily="18" charset="0"/>
            </a:endParaRPr>
          </a:p>
        </p:txBody>
      </p:sp>
      <p:grpSp>
        <p:nvGrpSpPr>
          <p:cNvPr id="16" name="组合 15"/>
          <p:cNvGrpSpPr/>
          <p:nvPr/>
        </p:nvGrpSpPr>
        <p:grpSpPr>
          <a:xfrm>
            <a:off x="2855217" y="2043149"/>
            <a:ext cx="1477008" cy="1477008"/>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037021" y="2275096"/>
            <a:ext cx="1269558" cy="1081963"/>
          </a:xfrm>
          <a:prstGeom prst="rect">
            <a:avLst/>
          </a:prstGeom>
          <a:noFill/>
        </p:spPr>
        <p:txBody>
          <a:bodyPr wrap="square" lIns="0" tIns="0" rIns="0" bIns="0" rtlCol="0">
            <a:spAutoFit/>
          </a:bodyPr>
          <a:lstStyle/>
          <a:p>
            <a:r>
              <a:rPr lang="en-US" altLang="zh-CN" sz="7030" b="1" dirty="0">
                <a:solidFill>
                  <a:srgbClr val="C00000"/>
                </a:solidFill>
                <a:latin typeface="+mj-ea"/>
                <a:ea typeface="+mj-ea"/>
              </a:rPr>
              <a:t>03</a:t>
            </a:r>
            <a:endParaRPr lang="zh-CN" altLang="en-US" sz="7030" b="1" dirty="0">
              <a:solidFill>
                <a:srgbClr val="C00000"/>
              </a:solidFill>
              <a:latin typeface="+mj-ea"/>
              <a:ea typeface="+mj-ea"/>
            </a:endParaRPr>
          </a:p>
        </p:txBody>
      </p:sp>
      <p:grpSp>
        <p:nvGrpSpPr>
          <p:cNvPr id="20" name="组合 19"/>
          <p:cNvGrpSpPr/>
          <p:nvPr/>
        </p:nvGrpSpPr>
        <p:grpSpPr>
          <a:xfrm>
            <a:off x="195580" y="114935"/>
            <a:ext cx="4192270" cy="949960"/>
            <a:chOff x="8503" y="1000"/>
            <a:chExt cx="14242" cy="3538"/>
          </a:xfrm>
        </p:grpSpPr>
        <p:pic>
          <p:nvPicPr>
            <p:cNvPr id="32" name="图片 3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anim calcmode="lin" valueType="num">
                                      <p:cBhvr>
                                        <p:cTn id="16" dur="500" fill="hold"/>
                                        <p:tgtEl>
                                          <p:spTgt spid="75"/>
                                        </p:tgtEl>
                                        <p:attrNameLst>
                                          <p:attrName>ppt_x</p:attrName>
                                        </p:attrNameLst>
                                      </p:cBhvr>
                                      <p:tavLst>
                                        <p:tav tm="0">
                                          <p:val>
                                            <p:strVal val="#ppt_x"/>
                                          </p:val>
                                        </p:tav>
                                        <p:tav tm="100000">
                                          <p:val>
                                            <p:strVal val="#ppt_x"/>
                                          </p:val>
                                        </p:tav>
                                      </p:tavLst>
                                    </p:anim>
                                    <p:anim calcmode="lin" valueType="num">
                                      <p:cBhvr>
                                        <p:cTn id="17" dur="500" fill="hold"/>
                                        <p:tgtEl>
                                          <p:spTgt spid="7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right)">
                                      <p:cBhvr>
                                        <p:cTn id="22" dur="500"/>
                                        <p:tgtEl>
                                          <p:spTgt spid="12"/>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anim calcmode="lin" valueType="num">
                                      <p:cBhvr>
                                        <p:cTn id="27" dur="500" fill="hold"/>
                                        <p:tgtEl>
                                          <p:spTgt spid="14"/>
                                        </p:tgtEl>
                                        <p:attrNameLst>
                                          <p:attrName>ppt_x</p:attrName>
                                        </p:attrNameLst>
                                      </p:cBhvr>
                                      <p:tavLst>
                                        <p:tav tm="0">
                                          <p:val>
                                            <p:strVal val="#ppt_x"/>
                                          </p:val>
                                        </p:tav>
                                        <p:tav tm="100000">
                                          <p:val>
                                            <p:strVal val="#ppt_x"/>
                                          </p:val>
                                        </p:tav>
                                      </p:tavLst>
                                    </p:anim>
                                    <p:anim calcmode="lin" valueType="num">
                                      <p:cBhvr>
                                        <p:cTn id="28" dur="5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76225"/>
            <a:ext cx="7790815" cy="46037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Complete-market Daily Dataset of A-share</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29"/>
          <p:cNvSpPr txBox="1"/>
          <p:nvPr/>
        </p:nvSpPr>
        <p:spPr>
          <a:xfrm>
            <a:off x="3620770" y="1240155"/>
            <a:ext cx="6533515" cy="441325"/>
          </a:xfrm>
          <a:prstGeom prst="rect">
            <a:avLst/>
          </a:prstGeom>
          <a:noFill/>
          <a:ln w="9525">
            <a:noFill/>
          </a:ln>
        </p:spPr>
        <p:txBody>
          <a:bodyPr wrap="square"/>
          <a:lstStyle/>
          <a:p>
            <a:r>
              <a:rPr lang="zh-CN" altLang="en-US" sz="1600" b="1" dirty="0">
                <a:latin typeface="Times New Roman" panose="02020603050405020304" pitchFamily="18" charset="0"/>
                <a:cs typeface="Times New Roman" panose="02020603050405020304" pitchFamily="18" charset="0"/>
              </a:rPr>
              <a:t> Partial </a:t>
            </a:r>
            <a:r>
              <a:rPr lang="en-US" altLang="zh-CN" sz="1600" b="1" dirty="0">
                <a:latin typeface="Times New Roman" panose="02020603050405020304" pitchFamily="18" charset="0"/>
                <a:cs typeface="Times New Roman" panose="02020603050405020304" pitchFamily="18" charset="0"/>
              </a:rPr>
              <a:t>P</a:t>
            </a:r>
            <a:r>
              <a:rPr lang="zh-CN" altLang="en-US" sz="1600" b="1" dirty="0">
                <a:latin typeface="Times New Roman" panose="02020603050405020304" pitchFamily="18" charset="0"/>
                <a:cs typeface="Times New Roman" panose="02020603050405020304" pitchFamily="18" charset="0"/>
              </a:rPr>
              <a:t>resentation of the  </a:t>
            </a:r>
            <a:r>
              <a:rPr lang="en-US" altLang="zh-CN" sz="1600" b="1" dirty="0">
                <a:latin typeface="Times New Roman" panose="02020603050405020304" pitchFamily="18" charset="0"/>
                <a:cs typeface="Times New Roman" panose="02020603050405020304" pitchFamily="18" charset="0"/>
              </a:rPr>
              <a:t>Complete-market</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D</a:t>
            </a:r>
            <a:r>
              <a:rPr lang="zh-CN" altLang="en-US" sz="1600" b="1" dirty="0">
                <a:latin typeface="Times New Roman" panose="02020603050405020304" pitchFamily="18" charset="0"/>
                <a:cs typeface="Times New Roman" panose="02020603050405020304" pitchFamily="18" charset="0"/>
              </a:rPr>
              <a:t>aily </a:t>
            </a:r>
            <a:r>
              <a:rPr lang="en-US" altLang="zh-CN" sz="1600" b="1" dirty="0">
                <a:latin typeface="Times New Roman" panose="02020603050405020304" pitchFamily="18" charset="0"/>
                <a:cs typeface="Times New Roman" panose="02020603050405020304" pitchFamily="18" charset="0"/>
              </a:rPr>
              <a:t>D</a:t>
            </a:r>
            <a:r>
              <a:rPr lang="zh-CN" altLang="en-US" sz="1600" b="1" dirty="0">
                <a:latin typeface="Times New Roman" panose="02020603050405020304" pitchFamily="18" charset="0"/>
                <a:cs typeface="Times New Roman" panose="02020603050405020304" pitchFamily="18" charset="0"/>
              </a:rPr>
              <a:t>ataset </a:t>
            </a:r>
            <a:r>
              <a:rPr lang="en-US" altLang="zh-CN" sz="1600" b="1" dirty="0">
                <a:latin typeface="Times New Roman" panose="02020603050405020304" pitchFamily="18" charset="0"/>
                <a:cs typeface="Times New Roman" panose="02020603050405020304" pitchFamily="18" charset="0"/>
              </a:rPr>
              <a:t>of A-share</a:t>
            </a:r>
          </a:p>
        </p:txBody>
      </p:sp>
      <p:pic>
        <p:nvPicPr>
          <p:cNvPr id="6" name="图片 5"/>
          <p:cNvPicPr>
            <a:picLocks noChangeAspect="1"/>
          </p:cNvPicPr>
          <p:nvPr/>
        </p:nvPicPr>
        <p:blipFill>
          <a:blip r:embed="rId3"/>
          <a:stretch>
            <a:fillRect/>
          </a:stretch>
        </p:blipFill>
        <p:spPr>
          <a:xfrm>
            <a:off x="1022025" y="1883770"/>
            <a:ext cx="13197205" cy="4747260"/>
          </a:xfrm>
          <a:prstGeom prst="rect">
            <a:avLst/>
          </a:prstGeom>
        </p:spPr>
      </p:pic>
      <p:sp>
        <p:nvSpPr>
          <p:cNvPr id="7" name="文本框 6"/>
          <p:cNvSpPr txBox="1"/>
          <p:nvPr/>
        </p:nvSpPr>
        <p:spPr>
          <a:xfrm>
            <a:off x="9165679" y="6339414"/>
            <a:ext cx="3498215" cy="441325"/>
          </a:xfrm>
          <a:prstGeom prst="rect">
            <a:avLst/>
          </a:prstGeom>
          <a:noFill/>
          <a:ln w="9525">
            <a:noFill/>
          </a:ln>
        </p:spPr>
        <p:txBody>
          <a:bodyPr wrap="square"/>
          <a:lstStyle/>
          <a:p>
            <a:r>
              <a:rPr lang="zh-CN" altLang="en-US" sz="1600" dirty="0"/>
              <a:t>[5872309 rows x 11 columns]</a:t>
            </a:r>
          </a:p>
        </p:txBody>
      </p:sp>
      <p:sp>
        <p:nvSpPr>
          <p:cNvPr id="15" name="文本框 14"/>
          <p:cNvSpPr txBox="1"/>
          <p:nvPr/>
        </p:nvSpPr>
        <p:spPr>
          <a:xfrm>
            <a:off x="1022025" y="6342066"/>
            <a:ext cx="4130690" cy="441325"/>
          </a:xfrm>
          <a:prstGeom prst="rect">
            <a:avLst/>
          </a:prstGeom>
          <a:noFill/>
          <a:ln w="9525">
            <a:noFill/>
          </a:ln>
        </p:spPr>
        <p:txBody>
          <a:bodyPr wrap="square"/>
          <a:lstStyle/>
          <a:p>
            <a:r>
              <a:rPr lang="zh-CN" altLang="en-US" sz="1600" dirty="0">
                <a:latin typeface="Times New Roman" panose="02020603050405020304" pitchFamily="18" charset="0"/>
                <a:cs typeface="Times New Roman" panose="02020603050405020304" pitchFamily="18" charset="0"/>
              </a:rPr>
              <a:t>Data source: Tushare financial big data platform</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76225"/>
            <a:ext cx="7790815" cy="46037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Daily Data Set of CSI All Share Index </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2753360" y="1092835"/>
            <a:ext cx="8581183" cy="5785506"/>
            <a:chOff x="4794" y="1767"/>
            <a:chExt cx="12985" cy="8819"/>
          </a:xfrm>
        </p:grpSpPr>
        <p:sp>
          <p:nvSpPr>
            <p:cNvPr id="30" name="文本框 29"/>
            <p:cNvSpPr txBox="1"/>
            <p:nvPr/>
          </p:nvSpPr>
          <p:spPr>
            <a:xfrm>
              <a:off x="4794" y="1767"/>
              <a:ext cx="11317" cy="568"/>
            </a:xfrm>
            <a:prstGeom prst="rect">
              <a:avLst/>
            </a:prstGeom>
            <a:noFill/>
            <a:ln w="9525">
              <a:noFill/>
            </a:ln>
          </p:spPr>
          <p:txBody>
            <a:bodyPr wrap="square"/>
            <a:lstStyle/>
            <a:p>
              <a:pPr algn="ct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P</a:t>
              </a:r>
              <a:r>
                <a:rPr lang="zh-CN" altLang="en-US" sz="1600" b="1" dirty="0">
                  <a:latin typeface="Times New Roman" panose="02020603050405020304" pitchFamily="18" charset="0"/>
                  <a:cs typeface="Times New Roman" panose="02020603050405020304" pitchFamily="18" charset="0"/>
                </a:rPr>
                <a:t>artial </a:t>
              </a:r>
              <a:r>
                <a:rPr lang="en-US" altLang="zh-CN" sz="1600" b="1" dirty="0">
                  <a:latin typeface="Times New Roman" panose="02020603050405020304" pitchFamily="18" charset="0"/>
                  <a:cs typeface="Times New Roman" panose="02020603050405020304" pitchFamily="18" charset="0"/>
                </a:rPr>
                <a:t>P</a:t>
              </a:r>
              <a:r>
                <a:rPr lang="zh-CN" altLang="en-US" sz="1600" b="1" dirty="0">
                  <a:latin typeface="Times New Roman" panose="02020603050405020304" pitchFamily="18" charset="0"/>
                  <a:cs typeface="Times New Roman" panose="02020603050405020304" pitchFamily="18" charset="0"/>
                </a:rPr>
                <a:t>resentation of the </a:t>
              </a:r>
              <a:r>
                <a:rPr lang="en-US" altLang="zh-CN" sz="1600" b="1" dirty="0">
                  <a:latin typeface="Times New Roman" panose="02020603050405020304" pitchFamily="18" charset="0"/>
                  <a:cs typeface="Times New Roman" panose="02020603050405020304" pitchFamily="18" charset="0"/>
                </a:rPr>
                <a:t>D</a:t>
              </a:r>
              <a:r>
                <a:rPr lang="zh-CN" altLang="en-US" sz="1600" b="1" dirty="0">
                  <a:latin typeface="Times New Roman" panose="02020603050405020304" pitchFamily="18" charset="0"/>
                  <a:cs typeface="Times New Roman" panose="02020603050405020304" pitchFamily="18" charset="0"/>
                  <a:sym typeface="+mn-ea"/>
                </a:rPr>
                <a:t>aily </a:t>
              </a:r>
              <a:r>
                <a:rPr lang="en-US" altLang="zh-CN" sz="1600" b="1" dirty="0">
                  <a:latin typeface="Times New Roman" panose="02020603050405020304" pitchFamily="18" charset="0"/>
                  <a:cs typeface="Times New Roman" panose="02020603050405020304" pitchFamily="18" charset="0"/>
                  <a:sym typeface="+mn-ea"/>
                </a:rPr>
                <a:t>D</a:t>
              </a:r>
              <a:r>
                <a:rPr lang="zh-CN" altLang="en-US" sz="1600" b="1" dirty="0">
                  <a:latin typeface="Times New Roman" panose="02020603050405020304" pitchFamily="18" charset="0"/>
                  <a:cs typeface="Times New Roman" panose="02020603050405020304" pitchFamily="18" charset="0"/>
                  <a:sym typeface="+mn-ea"/>
                </a:rPr>
                <a:t>ata </a:t>
              </a:r>
              <a:r>
                <a:rPr lang="en-US" altLang="zh-CN" sz="1600" b="1" dirty="0">
                  <a:latin typeface="Times New Roman" panose="02020603050405020304" pitchFamily="18" charset="0"/>
                  <a:cs typeface="Times New Roman" panose="02020603050405020304" pitchFamily="18" charset="0"/>
                  <a:sym typeface="+mn-ea"/>
                </a:rPr>
                <a:t>S</a:t>
              </a:r>
              <a:r>
                <a:rPr lang="zh-CN" altLang="en-US" sz="1600" b="1" dirty="0">
                  <a:latin typeface="Times New Roman" panose="02020603050405020304" pitchFamily="18" charset="0"/>
                  <a:cs typeface="Times New Roman" panose="02020603050405020304" pitchFamily="18" charset="0"/>
                  <a:sym typeface="+mn-ea"/>
                </a:rPr>
                <a:t>et </a:t>
              </a:r>
              <a:r>
                <a:rPr lang="en-US" altLang="zh-CN" sz="1600" b="1" dirty="0">
                  <a:latin typeface="Times New Roman" panose="02020603050405020304" pitchFamily="18" charset="0"/>
                  <a:cs typeface="Times New Roman" panose="02020603050405020304" pitchFamily="18" charset="0"/>
                </a:rPr>
                <a:t>of</a:t>
              </a:r>
              <a:r>
                <a:rPr lang="zh-CN" altLang="en-US" sz="1600" b="1" dirty="0">
                  <a:latin typeface="Times New Roman" panose="02020603050405020304" pitchFamily="18" charset="0"/>
                  <a:cs typeface="Times New Roman" panose="02020603050405020304" pitchFamily="18" charset="0"/>
                </a:rPr>
                <a:t> CSI All Share Index </a:t>
              </a:r>
            </a:p>
          </p:txBody>
        </p:sp>
        <p:pic>
          <p:nvPicPr>
            <p:cNvPr id="9" name="图片 8"/>
            <p:cNvPicPr>
              <a:picLocks noChangeAspect="1"/>
            </p:cNvPicPr>
            <p:nvPr/>
          </p:nvPicPr>
          <p:blipFill>
            <a:blip r:embed="rId3"/>
            <a:stretch>
              <a:fillRect/>
            </a:stretch>
          </p:blipFill>
          <p:spPr>
            <a:xfrm>
              <a:off x="4909" y="2211"/>
              <a:ext cx="12870" cy="7563"/>
            </a:xfrm>
            <a:prstGeom prst="rect">
              <a:avLst/>
            </a:prstGeom>
          </p:spPr>
        </p:pic>
        <p:sp>
          <p:nvSpPr>
            <p:cNvPr id="10" name="文本框 9"/>
            <p:cNvSpPr txBox="1"/>
            <p:nvPr/>
          </p:nvSpPr>
          <p:spPr>
            <a:xfrm>
              <a:off x="12270" y="9891"/>
              <a:ext cx="5509" cy="695"/>
            </a:xfrm>
            <a:prstGeom prst="rect">
              <a:avLst/>
            </a:prstGeom>
            <a:noFill/>
            <a:ln w="9525">
              <a:noFill/>
            </a:ln>
          </p:spPr>
          <p:txBody>
            <a:bodyPr wrap="square"/>
            <a:lstStyle/>
            <a:p>
              <a:r>
                <a:rPr lang="zh-CN" altLang="en-US" sz="1600" dirty="0"/>
                <a:t>[5057 rows x 7 columns]</a:t>
              </a:r>
            </a:p>
          </p:txBody>
        </p:sp>
        <p:sp>
          <p:nvSpPr>
            <p:cNvPr id="15" name="文本框 14"/>
            <p:cNvSpPr txBox="1"/>
            <p:nvPr/>
          </p:nvSpPr>
          <p:spPr>
            <a:xfrm>
              <a:off x="4822" y="9891"/>
              <a:ext cx="6297" cy="695"/>
            </a:xfrm>
            <a:prstGeom prst="rect">
              <a:avLst/>
            </a:prstGeom>
            <a:noFill/>
            <a:ln w="9525">
              <a:noFill/>
            </a:ln>
          </p:spPr>
          <p:txBody>
            <a:bodyPr wrap="square"/>
            <a:lstStyle/>
            <a:p>
              <a:r>
                <a:rPr lang="zh-CN" altLang="en-US" sz="1600" dirty="0">
                  <a:latin typeface="Times New Roman" panose="02020603050405020304" pitchFamily="18" charset="0"/>
                  <a:cs typeface="Times New Roman" panose="02020603050405020304" pitchFamily="18" charset="0"/>
                </a:rPr>
                <a:t>Data source: Tushare financial big data platform</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76225"/>
            <a:ext cx="7790815"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Price-volume Factors</a:t>
            </a:r>
            <a:endPar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3404870" y="1960245"/>
            <a:ext cx="7054850" cy="5271770"/>
            <a:chOff x="5362" y="3087"/>
            <a:chExt cx="11110" cy="8302"/>
          </a:xfrm>
        </p:grpSpPr>
        <p:sp>
          <p:nvSpPr>
            <p:cNvPr id="30" name="文本框 29"/>
            <p:cNvSpPr txBox="1"/>
            <p:nvPr/>
          </p:nvSpPr>
          <p:spPr>
            <a:xfrm>
              <a:off x="7630" y="3087"/>
              <a:ext cx="6451" cy="695"/>
            </a:xfrm>
            <a:prstGeom prst="rect">
              <a:avLst/>
            </a:prstGeom>
            <a:noFill/>
            <a:ln w="9525">
              <a:noFill/>
            </a:ln>
          </p:spPr>
          <p:txBody>
            <a:bodyPr wrap="square"/>
            <a:lstStyle/>
            <a:p>
              <a:r>
                <a:rPr lang="en-US" altLang="zh-CN" sz="1600" b="1" dirty="0"/>
                <a:t>         </a:t>
              </a:r>
              <a:r>
                <a:rPr lang="zh-CN" altLang="en-US" sz="1600" b="1" dirty="0">
                  <a:latin typeface="Times New Roman" panose="02020603050405020304" pitchFamily="18" charset="0"/>
                  <a:cs typeface="Times New Roman" panose="02020603050405020304" pitchFamily="18" charset="0"/>
                </a:rPr>
                <a:t>Partial </a:t>
              </a:r>
              <a:r>
                <a:rPr lang="en-US" altLang="zh-CN" sz="1600" b="1" dirty="0">
                  <a:latin typeface="Times New Roman" panose="02020603050405020304" pitchFamily="18" charset="0"/>
                  <a:cs typeface="Times New Roman" panose="02020603050405020304" pitchFamily="18" charset="0"/>
                </a:rPr>
                <a:t>P</a:t>
              </a:r>
              <a:r>
                <a:rPr lang="zh-CN" altLang="en-US" sz="1600" b="1" dirty="0">
                  <a:latin typeface="Times New Roman" panose="02020603050405020304" pitchFamily="18" charset="0"/>
                  <a:cs typeface="Times New Roman" panose="02020603050405020304" pitchFamily="18" charset="0"/>
                </a:rPr>
                <a:t>rice</a:t>
              </a:r>
              <a:r>
                <a:rPr lang="en-US" altLang="zh-CN" sz="1600" b="1" dirty="0">
                  <a:latin typeface="Times New Roman" panose="02020603050405020304" pitchFamily="18" charset="0"/>
                  <a:cs typeface="Times New Roman" panose="02020603050405020304" pitchFamily="18" charset="0"/>
                </a:rPr>
                <a:t>-v</a:t>
              </a:r>
              <a:r>
                <a:rPr lang="zh-CN" altLang="en-US" sz="1600" b="1" dirty="0">
                  <a:latin typeface="Times New Roman" panose="02020603050405020304" pitchFamily="18" charset="0"/>
                  <a:cs typeface="Times New Roman" panose="02020603050405020304" pitchFamily="18" charset="0"/>
                </a:rPr>
                <a:t>olume </a:t>
              </a:r>
              <a:r>
                <a:rPr lang="en-US" altLang="zh-CN" sz="1600" b="1" dirty="0">
                  <a:latin typeface="Times New Roman" panose="02020603050405020304" pitchFamily="18" charset="0"/>
                  <a:cs typeface="Times New Roman" panose="02020603050405020304" pitchFamily="18" charset="0"/>
                </a:rPr>
                <a:t>F</a:t>
              </a:r>
              <a:r>
                <a:rPr lang="zh-CN" altLang="en-US" sz="1600" b="1" dirty="0">
                  <a:latin typeface="Times New Roman" panose="02020603050405020304" pitchFamily="18" charset="0"/>
                  <a:cs typeface="Times New Roman" panose="02020603050405020304" pitchFamily="18" charset="0"/>
                </a:rPr>
                <a:t>actors</a:t>
              </a:r>
            </a:p>
          </p:txBody>
        </p:sp>
        <p:pic>
          <p:nvPicPr>
            <p:cNvPr id="15" name="图片 14"/>
            <p:cNvPicPr>
              <a:picLocks noChangeAspect="1"/>
            </p:cNvPicPr>
            <p:nvPr/>
          </p:nvPicPr>
          <p:blipFill>
            <a:blip r:embed="rId3"/>
            <a:stretch>
              <a:fillRect/>
            </a:stretch>
          </p:blipFill>
          <p:spPr>
            <a:xfrm>
              <a:off x="5362" y="3805"/>
              <a:ext cx="11111" cy="7585"/>
            </a:xfrm>
            <a:prstGeom prst="rect">
              <a:avLst/>
            </a:prstGeom>
          </p:spPr>
        </p:pic>
      </p:grpSp>
      <p:grpSp>
        <p:nvGrpSpPr>
          <p:cNvPr id="3" name="组合 2"/>
          <p:cNvGrpSpPr/>
          <p:nvPr/>
        </p:nvGrpSpPr>
        <p:grpSpPr>
          <a:xfrm>
            <a:off x="1125855" y="-55880"/>
            <a:ext cx="11693525" cy="2794000"/>
            <a:chOff x="688" y="1685"/>
            <a:chExt cx="18415" cy="4400"/>
          </a:xfrm>
        </p:grpSpPr>
        <p:sp>
          <p:nvSpPr>
            <p:cNvPr id="4" name="文本框 3"/>
            <p:cNvSpPr txBox="1"/>
            <p:nvPr/>
          </p:nvSpPr>
          <p:spPr>
            <a:xfrm>
              <a:off x="688" y="3159"/>
              <a:ext cx="17044" cy="1452"/>
            </a:xfrm>
            <a:prstGeom prst="rect">
              <a:avLst/>
            </a:prstGeom>
            <a:solidFill>
              <a:srgbClr val="C00000"/>
            </a:solidFill>
          </p:spPr>
          <p:txBody>
            <a:bodyPr wrap="square" rtlCol="0">
              <a:spAutoFit/>
            </a:bodyPr>
            <a:lstStyle/>
            <a:p>
              <a:endParaRPr lang="zh-CN" altLang="en-US"/>
            </a:p>
            <a:p>
              <a:endParaRPr lang="zh-CN" altLang="en-US"/>
            </a:p>
            <a:p>
              <a:endParaRPr lang="zh-CN" altLang="en-US"/>
            </a:p>
          </p:txBody>
        </p:sp>
        <p:sp>
          <p:nvSpPr>
            <p:cNvPr id="2" name="Text Placeholder 7"/>
            <p:cNvSpPr txBox="1"/>
            <p:nvPr/>
          </p:nvSpPr>
          <p:spPr>
            <a:xfrm>
              <a:off x="1276" y="1685"/>
              <a:ext cx="17827"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 following price-volume factors were obtained using genetic programming and </a:t>
              </a:r>
            </a:p>
            <a:p>
              <a:pPr algn="l"/>
              <a:r>
                <a:rPr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manual data mining methods.</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grpSp>
        <p:nvGrpSpPr>
          <p:cNvPr id="12" name="组合 11"/>
          <p:cNvGrpSpPr/>
          <p:nvPr/>
        </p:nvGrpSpPr>
        <p:grpSpPr>
          <a:xfrm>
            <a:off x="3620770" y="1887855"/>
            <a:ext cx="6336030" cy="5408295"/>
            <a:chOff x="5702" y="2973"/>
            <a:chExt cx="9978" cy="8517"/>
          </a:xfrm>
        </p:grpSpPr>
        <p:sp>
          <p:nvSpPr>
            <p:cNvPr id="30" name="文本框 29"/>
            <p:cNvSpPr txBox="1"/>
            <p:nvPr/>
          </p:nvSpPr>
          <p:spPr>
            <a:xfrm>
              <a:off x="7548" y="2973"/>
              <a:ext cx="6451" cy="695"/>
            </a:xfrm>
            <a:prstGeom prst="rect">
              <a:avLst/>
            </a:prstGeom>
            <a:noFill/>
            <a:ln w="9525">
              <a:noFill/>
            </a:ln>
          </p:spPr>
          <p:txBody>
            <a:bodyPr wrap="square"/>
            <a:lstStyle/>
            <a:p>
              <a:r>
                <a:rPr lang="en-US" altLang="zh-CN" sz="1600" b="1" dirty="0"/>
                <a:t>         </a:t>
              </a:r>
              <a:r>
                <a:rPr lang="en-US" altLang="zh-CN" sz="1600" b="1" dirty="0">
                  <a:latin typeface="Times New Roman" panose="02020603050405020304" pitchFamily="18" charset="0"/>
                  <a:cs typeface="Times New Roman" panose="02020603050405020304" pitchFamily="18" charset="0"/>
                </a:rPr>
                <a:t>   IR Test Table for the Factors</a:t>
              </a:r>
            </a:p>
          </p:txBody>
        </p:sp>
        <p:pic>
          <p:nvPicPr>
            <p:cNvPr id="15" name="图片 14"/>
            <p:cNvPicPr>
              <a:picLocks noChangeAspect="1"/>
            </p:cNvPicPr>
            <p:nvPr/>
          </p:nvPicPr>
          <p:blipFill>
            <a:blip r:embed="rId3"/>
            <a:stretch>
              <a:fillRect/>
            </a:stretch>
          </p:blipFill>
          <p:spPr>
            <a:xfrm>
              <a:off x="5702" y="3496"/>
              <a:ext cx="9979" cy="7995"/>
            </a:xfrm>
            <a:prstGeom prst="rect">
              <a:avLst/>
            </a:prstGeom>
          </p:spPr>
        </p:pic>
      </p:grpSp>
      <p:sp>
        <p:nvSpPr>
          <p:cNvPr id="3" name="文本框 2"/>
          <p:cNvSpPr txBox="1"/>
          <p:nvPr/>
        </p:nvSpPr>
        <p:spPr>
          <a:xfrm>
            <a:off x="1100783" y="211146"/>
            <a:ext cx="2764155" cy="445135"/>
          </a:xfrm>
          <a:prstGeom prst="rect">
            <a:avLst/>
          </a:prstGeom>
          <a:noFill/>
        </p:spPr>
        <p:txBody>
          <a:bodyPr wrap="square" rtlCol="0">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Factor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esting</a:t>
            </a:r>
          </a:p>
        </p:txBody>
      </p:sp>
      <p:grpSp>
        <p:nvGrpSpPr>
          <p:cNvPr id="2" name="组合 1"/>
          <p:cNvGrpSpPr/>
          <p:nvPr/>
        </p:nvGrpSpPr>
        <p:grpSpPr>
          <a:xfrm>
            <a:off x="1244600" y="-128270"/>
            <a:ext cx="11614150" cy="2794000"/>
            <a:chOff x="813" y="1677"/>
            <a:chExt cx="18290" cy="4400"/>
          </a:xfrm>
        </p:grpSpPr>
        <p:sp>
          <p:nvSpPr>
            <p:cNvPr id="4" name="文本框 3"/>
            <p:cNvSpPr txBox="1"/>
            <p:nvPr/>
          </p:nvSpPr>
          <p:spPr>
            <a:xfrm>
              <a:off x="813" y="2933"/>
              <a:ext cx="18290" cy="1888"/>
            </a:xfrm>
            <a:prstGeom prst="rect">
              <a:avLst/>
            </a:prstGeom>
            <a:solidFill>
              <a:srgbClr val="C00000"/>
            </a:solidFill>
          </p:spPr>
          <p:txBody>
            <a:bodyPr wrap="square" rtlCol="0">
              <a:spAutoFit/>
            </a:bodyPr>
            <a:lstStyle/>
            <a:p>
              <a:endParaRPr lang="zh-CN" altLang="en-US"/>
            </a:p>
            <a:p>
              <a:endParaRPr lang="zh-CN" altLang="en-US"/>
            </a:p>
            <a:p>
              <a:endParaRPr lang="zh-CN" altLang="en-US"/>
            </a:p>
            <a:p>
              <a:endParaRPr lang="zh-CN" altLang="en-US"/>
            </a:p>
          </p:txBody>
        </p:sp>
        <p:sp>
          <p:nvSpPr>
            <p:cNvPr id="6" name="Text Placeholder 7"/>
            <p:cNvSpPr txBox="1"/>
            <p:nvPr/>
          </p:nvSpPr>
          <p:spPr>
            <a:xfrm>
              <a:off x="1032" y="1677"/>
              <a:ext cx="18015"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sz="23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After IR testing, the table shown below is obtained in descending order of IR. From the table below we can see that the IR of all the 50 selected price-volume factors is greater than 0.5, which indicates that these factors have a strong ability to obtain excess returns steadily.</a:t>
              </a:r>
            </a:p>
          </p:txBody>
        </p:sp>
      </p:grpSp>
    </p:spTree>
  </p:cSld>
  <p:clrMapOvr>
    <a:masterClrMapping/>
  </p:clrMapOvr>
  <mc:AlternateContent xmlns:mc="http://schemas.openxmlformats.org/markup-compatibility/2006" xmlns:p14="http://schemas.microsoft.com/office/powerpoint/2010/main">
    <mc:Choice Requires="p14">
      <p:transition spd="slow" p14:dur="120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grpSp>
        <p:nvGrpSpPr>
          <p:cNvPr id="6" name="组合 5"/>
          <p:cNvGrpSpPr/>
          <p:nvPr/>
        </p:nvGrpSpPr>
        <p:grpSpPr>
          <a:xfrm>
            <a:off x="614045" y="0"/>
            <a:ext cx="11951335" cy="2794000"/>
            <a:chOff x="779" y="1685"/>
            <a:chExt cx="18821" cy="4400"/>
          </a:xfrm>
        </p:grpSpPr>
        <p:sp>
          <p:nvSpPr>
            <p:cNvPr id="7" name="文本框 6"/>
            <p:cNvSpPr txBox="1"/>
            <p:nvPr/>
          </p:nvSpPr>
          <p:spPr>
            <a:xfrm>
              <a:off x="779" y="3159"/>
              <a:ext cx="18821" cy="1452"/>
            </a:xfrm>
            <a:prstGeom prst="rect">
              <a:avLst/>
            </a:prstGeom>
            <a:solidFill>
              <a:srgbClr val="C00000"/>
            </a:solidFill>
          </p:spPr>
          <p:txBody>
            <a:bodyPr wrap="square" rtlCol="0">
              <a:spAutoFit/>
            </a:bodyPr>
            <a:lstStyle/>
            <a:p>
              <a:endParaRPr lang="zh-CN" altLang="en-US"/>
            </a:p>
            <a:p>
              <a:endParaRPr lang="zh-CN" altLang="en-US"/>
            </a:p>
            <a:p>
              <a:endParaRPr lang="zh-CN" altLang="en-US"/>
            </a:p>
          </p:txBody>
        </p:sp>
        <p:sp>
          <p:nvSpPr>
            <p:cNvPr id="8" name="Text Placeholder 7"/>
            <p:cNvSpPr txBox="1"/>
            <p:nvPr/>
          </p:nvSpPr>
          <p:spPr>
            <a:xfrm>
              <a:off x="1024" y="1685"/>
              <a:ext cx="17827"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en-US" altLang="zh-CN" sz="2000" b="0" dirty="0">
                  <a:solidFill>
                    <a:schemeClr val="tx1">
                      <a:lumMod val="65000"/>
                      <a:lumOff val="35000"/>
                    </a:schemeClr>
                  </a:solidFill>
                  <a:ea typeface="微软雅黑" panose="020B0503020204020204" pitchFamily="34" charset="-122"/>
                </a:rPr>
                <a:t>    </a:t>
              </a:r>
              <a:r>
                <a:rPr lang="en-US" altLang="zh-CN" sz="2000" b="0" dirty="0">
                  <a:solidFill>
                    <a:schemeClr val="bg1"/>
                  </a:solidFill>
                  <a:ea typeface="微软雅黑" panose="020B0503020204020204" pitchFamily="34" charset="-122"/>
                </a:rPr>
                <a:t> </a:t>
              </a:r>
              <a:r>
                <a:rPr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Factor selection was performed using LightGBM, and the top ten factors were ranked according to factor importance as the factors selected for this cross-section</a:t>
              </a:r>
            </a:p>
          </p:txBody>
        </p:sp>
      </p:grpSp>
      <p:grpSp>
        <p:nvGrpSpPr>
          <p:cNvPr id="17" name="组合 16"/>
          <p:cNvGrpSpPr/>
          <p:nvPr/>
        </p:nvGrpSpPr>
        <p:grpSpPr>
          <a:xfrm>
            <a:off x="2252663" y="1955165"/>
            <a:ext cx="10464800" cy="5375910"/>
            <a:chOff x="3497" y="4010"/>
            <a:chExt cx="16480" cy="8466"/>
          </a:xfrm>
        </p:grpSpPr>
        <p:sp>
          <p:nvSpPr>
            <p:cNvPr id="5" name="文本框 4"/>
            <p:cNvSpPr txBox="1"/>
            <p:nvPr/>
          </p:nvSpPr>
          <p:spPr>
            <a:xfrm>
              <a:off x="6911" y="4010"/>
              <a:ext cx="7708" cy="695"/>
            </a:xfrm>
            <a:prstGeom prst="rect">
              <a:avLst/>
            </a:prstGeom>
            <a:noFill/>
            <a:ln w="9525">
              <a:noFill/>
            </a:ln>
          </p:spPr>
          <p:txBody>
            <a:bodyPr wrap="square"/>
            <a:lstStyle/>
            <a:p>
              <a:r>
                <a:rPr lang="zh-CN" altLang="en-US" sz="1600" b="1" dirty="0">
                  <a:latin typeface="Times New Roman" panose="02020603050405020304" pitchFamily="18" charset="0"/>
                  <a:cs typeface="Times New Roman" panose="02020603050405020304" pitchFamily="18" charset="0"/>
                </a:rPr>
                <a:t>Ranking of the </a:t>
              </a:r>
              <a:r>
                <a:rPr lang="en-US" altLang="zh-CN" sz="1600" b="1" dirty="0">
                  <a:latin typeface="Times New Roman" panose="02020603050405020304" pitchFamily="18" charset="0"/>
                  <a:cs typeface="Times New Roman" panose="02020603050405020304" pitchFamily="18" charset="0"/>
                </a:rPr>
                <a:t>I</a:t>
              </a:r>
              <a:r>
                <a:rPr lang="zh-CN" altLang="en-US" sz="1600" b="1" dirty="0">
                  <a:latin typeface="Times New Roman" panose="02020603050405020304" pitchFamily="18" charset="0"/>
                  <a:cs typeface="Times New Roman" panose="02020603050405020304" pitchFamily="18" charset="0"/>
                </a:rPr>
                <a:t>mportance of </a:t>
              </a:r>
              <a:r>
                <a:rPr lang="en-US" altLang="zh-CN" sz="1600" b="1" dirty="0">
                  <a:latin typeface="Times New Roman" panose="02020603050405020304" pitchFamily="18" charset="0"/>
                  <a:cs typeface="Times New Roman" panose="02020603050405020304" pitchFamily="18" charset="0"/>
                </a:rPr>
                <a:t>S</a:t>
              </a:r>
              <a:r>
                <a:rPr lang="zh-CN" altLang="en-US" sz="1600" b="1" dirty="0">
                  <a:latin typeface="Times New Roman" panose="02020603050405020304" pitchFamily="18" charset="0"/>
                  <a:cs typeface="Times New Roman" panose="02020603050405020304" pitchFamily="18" charset="0"/>
                </a:rPr>
                <a:t>ome </a:t>
              </a:r>
              <a:r>
                <a:rPr lang="en-US" altLang="zh-CN" sz="1600" b="1" dirty="0">
                  <a:latin typeface="Times New Roman" panose="02020603050405020304" pitchFamily="18" charset="0"/>
                  <a:cs typeface="Times New Roman" panose="02020603050405020304" pitchFamily="18" charset="0"/>
                </a:rPr>
                <a:t>S</a:t>
              </a:r>
              <a:r>
                <a:rPr lang="zh-CN" altLang="en-US" sz="1600" b="1" dirty="0">
                  <a:latin typeface="Times New Roman" panose="02020603050405020304" pitchFamily="18" charset="0"/>
                  <a:cs typeface="Times New Roman" panose="02020603050405020304" pitchFamily="18" charset="0"/>
                </a:rPr>
                <a:t>elected </a:t>
              </a:r>
              <a:r>
                <a:rPr lang="en-US" altLang="zh-CN" sz="1600" b="1" dirty="0">
                  <a:latin typeface="Times New Roman" panose="02020603050405020304" pitchFamily="18" charset="0"/>
                  <a:cs typeface="Times New Roman" panose="02020603050405020304" pitchFamily="18" charset="0"/>
                </a:rPr>
                <a:t>F</a:t>
              </a:r>
              <a:r>
                <a:rPr lang="zh-CN" altLang="en-US" sz="1600" b="1" dirty="0">
                  <a:latin typeface="Times New Roman" panose="02020603050405020304" pitchFamily="18" charset="0"/>
                  <a:cs typeface="Times New Roman" panose="02020603050405020304" pitchFamily="18" charset="0"/>
                </a:rPr>
                <a:t>actors</a:t>
              </a:r>
            </a:p>
          </p:txBody>
        </p:sp>
        <p:pic>
          <p:nvPicPr>
            <p:cNvPr id="9" name="图片 8"/>
            <p:cNvPicPr>
              <a:picLocks noChangeAspect="1"/>
            </p:cNvPicPr>
            <p:nvPr/>
          </p:nvPicPr>
          <p:blipFill>
            <a:blip r:embed="rId3"/>
            <a:stretch>
              <a:fillRect/>
            </a:stretch>
          </p:blipFill>
          <p:spPr>
            <a:xfrm>
              <a:off x="3497" y="4619"/>
              <a:ext cx="16480" cy="7857"/>
            </a:xfrm>
            <a:prstGeom prst="rect">
              <a:avLst/>
            </a:prstGeom>
          </p:spPr>
        </p:pic>
      </p:grpSp>
      <p:sp>
        <p:nvSpPr>
          <p:cNvPr id="2" name="文本框 1"/>
          <p:cNvSpPr txBox="1"/>
          <p:nvPr/>
        </p:nvSpPr>
        <p:spPr>
          <a:xfrm>
            <a:off x="1125530" y="260435"/>
            <a:ext cx="4196080" cy="445135"/>
          </a:xfrm>
          <a:prstGeom prst="rect">
            <a:avLst/>
          </a:prstGeom>
          <a:noFill/>
        </p:spPr>
        <p:txBody>
          <a:bodyPr wrap="square" rtlCol="0">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Factor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election of L</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ightGBM</a:t>
            </a:r>
            <a:endPar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grpSp>
        <p:nvGrpSpPr>
          <p:cNvPr id="6" name="组合 5"/>
          <p:cNvGrpSpPr/>
          <p:nvPr/>
        </p:nvGrpSpPr>
        <p:grpSpPr>
          <a:xfrm>
            <a:off x="614045" y="0"/>
            <a:ext cx="11951335" cy="2794000"/>
            <a:chOff x="779" y="1685"/>
            <a:chExt cx="18821" cy="4400"/>
          </a:xfrm>
        </p:grpSpPr>
        <p:sp>
          <p:nvSpPr>
            <p:cNvPr id="7" name="文本框 6"/>
            <p:cNvSpPr txBox="1"/>
            <p:nvPr/>
          </p:nvSpPr>
          <p:spPr>
            <a:xfrm>
              <a:off x="779" y="3159"/>
              <a:ext cx="18821" cy="1452"/>
            </a:xfrm>
            <a:prstGeom prst="rect">
              <a:avLst/>
            </a:prstGeom>
            <a:solidFill>
              <a:srgbClr val="C00000"/>
            </a:solidFill>
          </p:spPr>
          <p:txBody>
            <a:bodyPr wrap="square" rtlCol="0">
              <a:spAutoFit/>
            </a:bodyPr>
            <a:lstStyle/>
            <a:p>
              <a:endParaRPr lang="zh-CN" altLang="en-US"/>
            </a:p>
            <a:p>
              <a:endParaRPr lang="zh-CN" altLang="en-US"/>
            </a:p>
            <a:p>
              <a:endParaRPr lang="zh-CN" altLang="en-US"/>
            </a:p>
          </p:txBody>
        </p:sp>
        <p:sp>
          <p:nvSpPr>
            <p:cNvPr id="8" name="Text Placeholder 7"/>
            <p:cNvSpPr txBox="1"/>
            <p:nvPr/>
          </p:nvSpPr>
          <p:spPr>
            <a:xfrm>
              <a:off x="1276" y="1685"/>
              <a:ext cx="17827"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ctr"/>
              <a:r>
                <a:rPr lang="en-US" altLang="zh-CN" sz="2000" b="0" dirty="0">
                  <a:solidFill>
                    <a:schemeClr val="tx1">
                      <a:lumMod val="65000"/>
                      <a:lumOff val="35000"/>
                    </a:schemeClr>
                  </a:solidFill>
                  <a:ea typeface="微软雅黑" panose="020B0503020204020204" pitchFamily="34" charset="-122"/>
                </a:rPr>
                <a:t>    </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Factor </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combination </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was performed using </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BiLSTM</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 can get the expected return of each stock in the next month.</a:t>
              </a:r>
              <a:endPar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文本框 1"/>
          <p:cNvSpPr txBox="1"/>
          <p:nvPr/>
        </p:nvSpPr>
        <p:spPr>
          <a:xfrm>
            <a:off x="1125530" y="260435"/>
            <a:ext cx="4196080" cy="445135"/>
          </a:xfrm>
          <a:prstGeom prst="rect">
            <a:avLst/>
          </a:prstGeom>
          <a:noFill/>
        </p:spPr>
        <p:txBody>
          <a:bodyPr wrap="square" rtlCol="0">
            <a:spAutoFit/>
          </a:bodyPr>
          <a:lstStyle/>
          <a:p>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Factor Combination </a:t>
            </a:r>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of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BiLSTM</a:t>
            </a:r>
            <a:endPar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676400" y="2104390"/>
            <a:ext cx="9170670" cy="4703445"/>
            <a:chOff x="2640" y="3314"/>
            <a:chExt cx="14442" cy="7407"/>
          </a:xfrm>
        </p:grpSpPr>
        <p:sp>
          <p:nvSpPr>
            <p:cNvPr id="5" name="文本框 4"/>
            <p:cNvSpPr txBox="1"/>
            <p:nvPr/>
          </p:nvSpPr>
          <p:spPr>
            <a:xfrm>
              <a:off x="7176" y="3314"/>
              <a:ext cx="7708" cy="695"/>
            </a:xfrm>
            <a:prstGeom prst="rect">
              <a:avLst/>
            </a:prstGeom>
            <a:noFill/>
            <a:ln w="9525">
              <a:noFill/>
            </a:ln>
          </p:spPr>
          <p:txBody>
            <a:bodyPr wrap="square"/>
            <a:lstStyle/>
            <a:p>
              <a:r>
                <a:rPr lang="en-US" altLang="zh-CN" sz="1600" b="1" dirty="0">
                  <a:latin typeface="Times New Roman" panose="02020603050405020304" pitchFamily="18" charset="0"/>
                  <a:cs typeface="Times New Roman" panose="02020603050405020304" pitchFamily="18" charset="0"/>
                </a:rPr>
                <a:t>Partial Returns of Stocks</a:t>
              </a:r>
              <a:endParaRPr lang="zh-CN" altLang="en-US" sz="1600" b="1" dirty="0">
                <a:latin typeface="Times New Roman" panose="02020603050405020304" pitchFamily="18" charset="0"/>
                <a:cs typeface="Times New Roman" panose="02020603050405020304" pitchFamily="18" charset="0"/>
              </a:endParaRPr>
            </a:p>
          </p:txBody>
        </p:sp>
        <p:pic>
          <p:nvPicPr>
            <p:cNvPr id="10" name="图片 9" descr="表格&#10;&#10;描述已自动生成"/>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2640" y="3881"/>
              <a:ext cx="14443" cy="684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grpSp>
        <p:nvGrpSpPr>
          <p:cNvPr id="12" name="组合 11"/>
          <p:cNvGrpSpPr/>
          <p:nvPr/>
        </p:nvGrpSpPr>
        <p:grpSpPr>
          <a:xfrm>
            <a:off x="3909060" y="808355"/>
            <a:ext cx="5324847" cy="928370"/>
            <a:chOff x="1155" y="2541"/>
            <a:chExt cx="4708" cy="705"/>
          </a:xfrm>
        </p:grpSpPr>
        <p:sp>
          <p:nvSpPr>
            <p:cNvPr id="13" name="文本框 12"/>
            <p:cNvSpPr txBox="1"/>
            <p:nvPr/>
          </p:nvSpPr>
          <p:spPr>
            <a:xfrm>
              <a:off x="1155" y="2649"/>
              <a:ext cx="4144" cy="490"/>
            </a:xfrm>
            <a:prstGeom prst="rect">
              <a:avLst/>
            </a:prstGeom>
            <a:solidFill>
              <a:srgbClr val="C00000"/>
            </a:solidFill>
          </p:spPr>
          <p:txBody>
            <a:bodyPr wrap="square" rtlCol="0">
              <a:spAutoFit/>
            </a:bodyPr>
            <a:lstStyle/>
            <a:p>
              <a:endParaRPr lang="zh-CN" altLang="en-US"/>
            </a:p>
            <a:p>
              <a:endParaRPr lang="zh-CN" altLang="en-US"/>
            </a:p>
          </p:txBody>
        </p:sp>
        <p:sp>
          <p:nvSpPr>
            <p:cNvPr id="14" name="Text Placeholder 7"/>
            <p:cNvSpPr txBox="1"/>
            <p:nvPr/>
          </p:nvSpPr>
          <p:spPr>
            <a:xfrm>
              <a:off x="1307" y="2541"/>
              <a:ext cx="4556" cy="705"/>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Investment </a:t>
              </a:r>
              <a:r>
                <a:rPr lang="en-US" altLang="zh-CN" sz="2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trategy and </a:t>
              </a:r>
              <a:r>
                <a:rPr lang="en-US" altLang="zh-CN" sz="2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2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acktesting</a:t>
              </a:r>
            </a:p>
          </p:txBody>
        </p:sp>
      </p:grpSp>
      <p:sp>
        <p:nvSpPr>
          <p:cNvPr id="3" name="文本框 2"/>
          <p:cNvSpPr txBox="1"/>
          <p:nvPr/>
        </p:nvSpPr>
        <p:spPr>
          <a:xfrm>
            <a:off x="1125855" y="276225"/>
            <a:ext cx="7790815" cy="82994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Investment Strategy and Backtesting</a:t>
            </a:r>
            <a:endPar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sz="2400" dirty="0">
              <a:solidFill>
                <a:srgbClr val="C00000"/>
              </a:solidFill>
              <a:ea typeface="微软雅黑" panose="020B0503020204020204" pitchFamily="34" charset="-122"/>
              <a:sym typeface="+mn-ea"/>
            </a:endParaRPr>
          </a:p>
        </p:txBody>
      </p:sp>
      <p:sp>
        <p:nvSpPr>
          <p:cNvPr id="7" name="Text Placeholder 7"/>
          <p:cNvSpPr txBox="1"/>
          <p:nvPr/>
        </p:nvSpPr>
        <p:spPr>
          <a:xfrm>
            <a:off x="845873" y="1941844"/>
            <a:ext cx="11345545" cy="455422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latinLnBrk="0">
              <a:lnSpc>
                <a:spcPts val="3500"/>
              </a:lnSpc>
            </a:pPr>
            <a:r>
              <a:rPr lang="en-US" sz="2000" b="0" dirty="0">
                <a:solidFill>
                  <a:schemeClr val="tx1"/>
                </a:solidFill>
              </a:rPr>
              <a:t>    </a:t>
            </a:r>
            <a:r>
              <a:rPr lang="en-US" sz="2000" b="0" dirty="0">
                <a:solidFill>
                  <a:schemeClr val="tx1"/>
                </a:solidFill>
                <a:latin typeface="Times New Roman" panose="02020603050405020304" pitchFamily="18" charset="0"/>
                <a:cs typeface="Times New Roman" panose="02020603050405020304" pitchFamily="18" charset="0"/>
              </a:rPr>
              <a:t> </a:t>
            </a:r>
            <a:r>
              <a:rPr sz="2000" b="0" dirty="0">
                <a:solidFill>
                  <a:schemeClr val="tx1"/>
                </a:solidFill>
                <a:latin typeface="Times New Roman" panose="02020603050405020304" pitchFamily="18" charset="0"/>
                <a:cs typeface="Times New Roman" panose="02020603050405020304" pitchFamily="18" charset="0"/>
              </a:rPr>
              <a:t>The quantitative trading strategy in this paper </a:t>
            </a:r>
            <a:r>
              <a:rPr lang="en-US" sz="2000" b="0" dirty="0">
                <a:solidFill>
                  <a:schemeClr val="tx1"/>
                </a:solidFill>
                <a:latin typeface="Times New Roman" panose="02020603050405020304" pitchFamily="18" charset="0"/>
                <a:cs typeface="Times New Roman" panose="02020603050405020304" pitchFamily="18" charset="0"/>
              </a:rPr>
              <a:t>is</a:t>
            </a:r>
            <a:r>
              <a:rPr sz="2000" b="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latin typeface="Times New Roman" panose="02020603050405020304" pitchFamily="18" charset="0"/>
                <a:cs typeface="Times New Roman" panose="02020603050405020304" pitchFamily="18" charset="0"/>
              </a:rPr>
              <a:t>to convert </a:t>
            </a:r>
            <a:r>
              <a:rPr sz="2000" b="0" dirty="0">
                <a:solidFill>
                  <a:schemeClr val="tx1"/>
                </a:solidFill>
                <a:latin typeface="Times New Roman" panose="02020603050405020304" pitchFamily="18" charset="0"/>
                <a:cs typeface="Times New Roman" panose="02020603050405020304" pitchFamily="18" charset="0"/>
              </a:rPr>
              <a:t>position</a:t>
            </a:r>
            <a:r>
              <a:rPr lang="en-US" sz="2000" b="0" dirty="0">
                <a:solidFill>
                  <a:schemeClr val="tx1"/>
                </a:solidFill>
                <a:latin typeface="Times New Roman" panose="02020603050405020304" pitchFamily="18" charset="0"/>
                <a:cs typeface="Times New Roman" panose="02020603050405020304" pitchFamily="18" charset="0"/>
              </a:rPr>
              <a:t>s</a:t>
            </a:r>
            <a:r>
              <a:rPr sz="2000" b="0" dirty="0">
                <a:solidFill>
                  <a:schemeClr val="tx1"/>
                </a:solidFill>
                <a:latin typeface="Times New Roman" panose="02020603050405020304" pitchFamily="18" charset="0"/>
                <a:cs typeface="Times New Roman" panose="02020603050405020304" pitchFamily="18" charset="0"/>
              </a:rPr>
              <a:t> every other month (i.e., a 28-trading-day transfer cycle), and each </a:t>
            </a:r>
            <a:r>
              <a:rPr lang="en-US" sz="2000" b="0" dirty="0">
                <a:solidFill>
                  <a:schemeClr val="tx1"/>
                </a:solidFill>
                <a:latin typeface="Times New Roman" panose="02020603050405020304" pitchFamily="18" charset="0"/>
                <a:cs typeface="Times New Roman" panose="02020603050405020304" pitchFamily="18" charset="0"/>
              </a:rPr>
              <a:t>position convertibility</a:t>
            </a:r>
            <a:r>
              <a:rPr sz="2000" b="0" dirty="0">
                <a:solidFill>
                  <a:schemeClr val="tx1"/>
                </a:solidFill>
                <a:latin typeface="Times New Roman" panose="02020603050405020304" pitchFamily="18" charset="0"/>
                <a:cs typeface="Times New Roman" panose="02020603050405020304" pitchFamily="18" charset="0"/>
              </a:rPr>
              <a:t> takes the form of buying the 25 stocks with the highest expected returns predicted by BiLSTM in equal shares and selling the stocks originally held. The backtesting time and rules in this paper are as follows.</a:t>
            </a:r>
            <a:endParaRPr sz="2000" b="0" dirty="0">
              <a:solidFill>
                <a:schemeClr val="tx1"/>
              </a:solidFill>
            </a:endParaRPr>
          </a:p>
          <a:p>
            <a:pPr algn="l"/>
            <a:endParaRPr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sz="2000" b="0" dirty="0">
                <a:solidFill>
                  <a:schemeClr val="tx1"/>
                </a:solidFill>
                <a:latin typeface="Times New Roman" panose="02020603050405020304" pitchFamily="18" charset="0"/>
                <a:cs typeface="Times New Roman" panose="02020603050405020304" pitchFamily="18" charset="0"/>
              </a:rPr>
              <a:t>Backtesting period: from January 2012 to October 2020.</a:t>
            </a:r>
            <a:endParaRPr sz="2000" b="0" dirty="0">
              <a:solidFill>
                <a:schemeClr val="tx1"/>
              </a:solidFill>
            </a:endParaRPr>
          </a:p>
          <a:p>
            <a:pPr algn="l"/>
            <a:endParaRPr sz="2000" b="0" dirty="0">
              <a:solidFill>
                <a:schemeClr val="tx1"/>
              </a:solidFill>
            </a:endParaRPr>
          </a:p>
          <a:p>
            <a:pPr algn="l"/>
            <a:r>
              <a:rPr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sz="2000" b="0" dirty="0">
                <a:solidFill>
                  <a:schemeClr val="tx1"/>
                </a:solidFill>
                <a:latin typeface="Times New Roman" panose="02020603050405020304" pitchFamily="18" charset="0"/>
                <a:cs typeface="Times New Roman" panose="02020603050405020304" pitchFamily="18" charset="0"/>
              </a:rPr>
              <a:t>Backtest stock pool: All A-shares, excluding Special treatment (ST) stocks.</a:t>
            </a:r>
            <a:endParaRPr sz="2000" b="0" dirty="0">
              <a:solidFill>
                <a:schemeClr val="tx1"/>
              </a:solidFill>
            </a:endParaRPr>
          </a:p>
          <a:p>
            <a:pPr algn="l"/>
            <a:endParaRPr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latinLnBrk="0">
              <a:lnSpc>
                <a:spcPts val="3500"/>
              </a:lnSpc>
            </a:pPr>
            <a:r>
              <a:rPr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sz="2000" b="0" dirty="0">
                <a:solidFill>
                  <a:schemeClr val="tx1"/>
                </a:solidFill>
                <a:latin typeface="Times New Roman" panose="02020603050405020304" pitchFamily="18" charset="0"/>
                <a:cs typeface="Times New Roman" panose="02020603050405020304" pitchFamily="18" charset="0"/>
              </a:rPr>
              <a:t>Trading commission: 2% per thousand for buying and 2% per thousand for selling, of which if the commission for a single transaction is less than $5, the </a:t>
            </a:r>
            <a:r>
              <a:rPr lang="en-US" sz="2000" b="0" dirty="0">
                <a:solidFill>
                  <a:schemeClr val="tx1"/>
                </a:solidFill>
                <a:latin typeface="Times New Roman" panose="02020603050405020304" pitchFamily="18" charset="0"/>
                <a:cs typeface="Times New Roman" panose="02020603050405020304" pitchFamily="18" charset="0"/>
              </a:rPr>
              <a:t>s</a:t>
            </a:r>
            <a:r>
              <a:rPr sz="2000" b="0" dirty="0">
                <a:solidFill>
                  <a:schemeClr val="tx1"/>
                </a:solidFill>
                <a:latin typeface="Times New Roman" panose="02020603050405020304" pitchFamily="18" charset="0"/>
                <a:cs typeface="Times New Roman" panose="02020603050405020304" pitchFamily="18" charset="0"/>
              </a:rPr>
              <a:t>ecurities </a:t>
            </a:r>
            <a:r>
              <a:rPr lang="en-US" sz="2000" b="0" dirty="0">
                <a:solidFill>
                  <a:schemeClr val="tx1"/>
                </a:solidFill>
                <a:latin typeface="Times New Roman" panose="02020603050405020304" pitchFamily="18" charset="0"/>
                <a:cs typeface="Times New Roman" panose="02020603050405020304" pitchFamily="18" charset="0"/>
              </a:rPr>
              <a:t>t</a:t>
            </a:r>
            <a:r>
              <a:rPr sz="2000" b="0" dirty="0">
                <a:solidFill>
                  <a:schemeClr val="tx1"/>
                </a:solidFill>
                <a:latin typeface="Times New Roman" panose="02020603050405020304" pitchFamily="18" charset="0"/>
                <a:cs typeface="Times New Roman" panose="02020603050405020304" pitchFamily="18" charset="0"/>
              </a:rPr>
              <a:t>rader will charge a trading commission of $5.</a:t>
            </a:r>
            <a:endParaRPr sz="2000" b="0" dirty="0">
              <a:solidFill>
                <a:schemeClr val="tx1"/>
              </a:solidFill>
            </a:endParaRPr>
          </a:p>
          <a:p>
            <a:pPr algn="l"/>
            <a:endParaRPr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sz="2000" b="0" dirty="0">
                <a:solidFill>
                  <a:schemeClr val="tx1"/>
                </a:solidFill>
                <a:latin typeface="Times New Roman" panose="02020603050405020304" pitchFamily="18" charset="0"/>
                <a:cs typeface="Times New Roman" panose="02020603050405020304" pitchFamily="18" charset="0"/>
              </a:rPr>
              <a:t>Buying and selling rules: If </a:t>
            </a:r>
            <a:r>
              <a:rPr lang="en-US" sz="2000" b="0" dirty="0">
                <a:solidFill>
                  <a:schemeClr val="tx1"/>
                </a:solidFill>
                <a:latin typeface="Times New Roman" panose="02020603050405020304" pitchFamily="18" charset="0"/>
                <a:cs typeface="Times New Roman" panose="02020603050405020304" pitchFamily="18" charset="0"/>
              </a:rPr>
              <a:t>the stock hits</a:t>
            </a:r>
            <a:r>
              <a:rPr sz="2000" b="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latin typeface="Times New Roman" panose="02020603050405020304" pitchFamily="18" charset="0"/>
                <a:cs typeface="Times New Roman" panose="02020603050405020304" pitchFamily="18" charset="0"/>
              </a:rPr>
              <a:t>the limit-up the day</a:t>
            </a:r>
            <a:r>
              <a:rPr sz="2000" b="0" dirty="0">
                <a:solidFill>
                  <a:schemeClr val="tx1"/>
                </a:solidFill>
                <a:latin typeface="Times New Roman" panose="02020603050405020304" pitchFamily="18" charset="0"/>
                <a:cs typeface="Times New Roman" panose="02020603050405020304" pitchFamily="18" charset="0"/>
              </a:rPr>
              <a:t>, the stock cannot be bought, and if </a:t>
            </a:r>
            <a:r>
              <a:rPr lang="en-US" sz="2000" b="0" dirty="0">
                <a:solidFill>
                  <a:schemeClr val="tx1"/>
                </a:solidFill>
                <a:latin typeface="Times New Roman" panose="02020603050405020304" pitchFamily="18" charset="0"/>
                <a:cs typeface="Times New Roman" panose="02020603050405020304" pitchFamily="18" charset="0"/>
              </a:rPr>
              <a:t>it hits limit-down</a:t>
            </a:r>
            <a:r>
              <a:rPr sz="2000" b="0" dirty="0">
                <a:solidFill>
                  <a:schemeClr val="tx1"/>
                </a:solidFill>
                <a:latin typeface="Times New Roman" panose="02020603050405020304" pitchFamily="18" charset="0"/>
                <a:cs typeface="Times New Roman" panose="02020603050405020304" pitchFamily="18" charset="0"/>
              </a:rPr>
              <a:t>, the stock cannot be sold.</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3" name="文本框 2"/>
          <p:cNvSpPr txBox="1"/>
          <p:nvPr/>
        </p:nvSpPr>
        <p:spPr>
          <a:xfrm>
            <a:off x="1125855" y="276225"/>
            <a:ext cx="7790815" cy="46037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Backtesting Results and </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nalysis</a:t>
            </a:r>
          </a:p>
        </p:txBody>
      </p:sp>
      <p:grpSp>
        <p:nvGrpSpPr>
          <p:cNvPr id="9" name="组合 8"/>
          <p:cNvGrpSpPr/>
          <p:nvPr/>
        </p:nvGrpSpPr>
        <p:grpSpPr>
          <a:xfrm>
            <a:off x="-15537" y="2536156"/>
            <a:ext cx="8138297" cy="4980764"/>
            <a:chOff x="63" y="1687"/>
            <a:chExt cx="21062" cy="2159"/>
          </a:xfrm>
        </p:grpSpPr>
        <p:sp>
          <p:nvSpPr>
            <p:cNvPr id="10" name="文本框 9"/>
            <p:cNvSpPr txBox="1"/>
            <p:nvPr/>
          </p:nvSpPr>
          <p:spPr>
            <a:xfrm>
              <a:off x="63" y="1767"/>
              <a:ext cx="21062" cy="1961"/>
            </a:xfrm>
            <a:prstGeom prst="rect">
              <a:avLst/>
            </a:prstGeom>
            <a:solidFill>
              <a:srgbClr val="C00000"/>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1" name="Text Placeholder 7"/>
            <p:cNvSpPr txBox="1"/>
            <p:nvPr/>
          </p:nvSpPr>
          <p:spPr>
            <a:xfrm>
              <a:off x="252" y="1687"/>
              <a:ext cx="20684" cy="2159"/>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2000" b="0" dirty="0">
                  <a:solidFill>
                    <a:schemeClr val="bg1"/>
                  </a:solidFill>
                </a:rPr>
                <a:t>    </a:t>
              </a:r>
              <a:r>
                <a:rPr lang="en-US" altLang="zh-CN" sz="2000" b="0" dirty="0">
                  <a:solidFill>
                    <a:schemeClr val="bg1"/>
                  </a:solidFill>
                  <a:latin typeface="Times New Roman" panose="02020603050405020304" pitchFamily="18" charset="0"/>
                  <a:cs typeface="Times New Roman" panose="02020603050405020304" pitchFamily="18" charset="0"/>
                </a:rPr>
                <a:t>1.As can be seen from the results above, the total rate of return and annualized rate of return of this strategy are much higher than the benchmark, and the Sharpe ratio is higher than the benchmark. These three backtesting indexes show that the Lightgbm-BiLSTM quantitative strategy is indeed able to deliver greater returns to investors.</a:t>
              </a:r>
              <a:endParaRPr lang="en-US" altLang="zh-CN" sz="2000" b="0" dirty="0">
                <a:solidFill>
                  <a:schemeClr val="bg1"/>
                </a:solidFill>
              </a:endParaRPr>
            </a:p>
            <a:p>
              <a:pPr algn="l"/>
              <a:endParaRPr lang="en-US" sz="2000" b="0" dirty="0">
                <a:solidFill>
                  <a:schemeClr val="bg1"/>
                </a:solidFill>
              </a:endParaRPr>
            </a:p>
            <a:p>
              <a:pPr algn="l"/>
              <a:r>
                <a:rPr lang="en-US" altLang="zh-CN" sz="2000" b="0" dirty="0">
                  <a:solidFill>
                    <a:schemeClr val="bg1"/>
                  </a:solidFill>
                </a:rPr>
                <a:t>    </a:t>
              </a:r>
              <a:r>
                <a:rPr lang="en-US" altLang="zh-CN" sz="2000" b="0" dirty="0">
                  <a:solidFill>
                    <a:schemeClr val="bg1"/>
                  </a:solidFill>
                  <a:latin typeface="Times New Roman" panose="02020603050405020304" pitchFamily="18" charset="0"/>
                  <a:cs typeface="Times New Roman" panose="02020603050405020304" pitchFamily="18" charset="0"/>
                </a:rPr>
                <a:t>2. The annualized volatility of this strategy is greater than the benchmark, and the maximum drawdown is less than the benchmark. These two backtesting indexes indicate that the Lightgbm-BiLSTM quantitative strategy has some risk, especially it is very difficult to withstand shocks of systematic risk.</a:t>
              </a:r>
            </a:p>
            <a:p>
              <a:pPr algn="l"/>
              <a:endParaRPr lang="en-US" altLang="zh-CN" sz="2000" b="0" dirty="0">
                <a:solidFill>
                  <a:schemeClr val="bg1"/>
                </a:solidFill>
              </a:endParaRPr>
            </a:p>
            <a:p>
              <a:pPr algn="l"/>
              <a:r>
                <a:rPr lang="en-US" sz="2000" b="0" dirty="0">
                  <a:solidFill>
                    <a:schemeClr val="bg1"/>
                  </a:solidFill>
                </a:rPr>
                <a:t>   </a:t>
              </a:r>
              <a:r>
                <a:rPr lang="en-US" sz="2000" b="0" dirty="0">
                  <a:solidFill>
                    <a:schemeClr val="bg1"/>
                  </a:solidFill>
                  <a:latin typeface="Times New Roman" panose="02020603050405020304" pitchFamily="18" charset="0"/>
                  <a:cs typeface="Times New Roman" panose="02020603050405020304" pitchFamily="18" charset="0"/>
                </a:rPr>
                <a:t>  </a:t>
              </a:r>
              <a:r>
                <a:rPr lang="en-US" altLang="zh-CN" sz="2000" b="0" dirty="0">
                  <a:solidFill>
                    <a:schemeClr val="bg1"/>
                  </a:solidFill>
                  <a:latin typeface="Times New Roman" panose="02020603050405020304" pitchFamily="18" charset="0"/>
                  <a:cs typeface="Times New Roman" panose="02020603050405020304" pitchFamily="18" charset="0"/>
                </a:rPr>
                <a:t>3.</a:t>
              </a:r>
              <a:r>
                <a:rPr sz="2000" b="0" dirty="0">
                  <a:solidFill>
                    <a:schemeClr val="bg1"/>
                  </a:solidFill>
                  <a:latin typeface="Times New Roman" panose="02020603050405020304" pitchFamily="18" charset="0"/>
                  <a:cs typeface="Times New Roman" panose="02020603050405020304" pitchFamily="18" charset="0"/>
                </a:rPr>
                <a:t>  Overall, the return of this Lightgbm-BiLSTM quantitative strategy is very promising, but there </a:t>
              </a:r>
              <a:r>
                <a:rPr lang="en-US" sz="2000" b="0" dirty="0">
                  <a:solidFill>
                    <a:schemeClr val="bg1"/>
                  </a:solidFill>
                  <a:latin typeface="Times New Roman" panose="02020603050405020304" pitchFamily="18" charset="0"/>
                  <a:cs typeface="Times New Roman" panose="02020603050405020304" pitchFamily="18" charset="0"/>
                </a:rPr>
                <a:t>are</a:t>
              </a:r>
              <a:r>
                <a:rPr sz="2000" b="0" dirty="0">
                  <a:solidFill>
                    <a:schemeClr val="bg1"/>
                  </a:solidFill>
                  <a:latin typeface="Times New Roman" panose="02020603050405020304" pitchFamily="18" charset="0"/>
                  <a:cs typeface="Times New Roman" panose="02020603050405020304" pitchFamily="18" charset="0"/>
                </a:rPr>
                <a:t> still some risk</a:t>
              </a:r>
              <a:r>
                <a:rPr lang="en-US" sz="2000" b="0" dirty="0">
                  <a:solidFill>
                    <a:schemeClr val="bg1"/>
                  </a:solidFill>
                  <a:latin typeface="Times New Roman" panose="02020603050405020304" pitchFamily="18" charset="0"/>
                  <a:cs typeface="Times New Roman" panose="02020603050405020304" pitchFamily="18" charset="0"/>
                </a:rPr>
                <a:t>s</a:t>
              </a:r>
              <a:r>
                <a:rPr sz="2000" b="0" dirty="0">
                  <a:solidFill>
                    <a:schemeClr val="bg1"/>
                  </a:solidFill>
                  <a:latin typeface="Times New Roman" panose="02020603050405020304" pitchFamily="18" charset="0"/>
                  <a:cs typeface="Times New Roman" panose="02020603050405020304" pitchFamily="18" charset="0"/>
                </a:rPr>
                <a:t>.</a:t>
              </a:r>
            </a:p>
          </p:txBody>
        </p:sp>
      </p:grpSp>
      <p:pic>
        <p:nvPicPr>
          <p:cNvPr id="8" name="图片 7" descr="图表, 直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725" y="2891790"/>
            <a:ext cx="4427220" cy="3402965"/>
          </a:xfrm>
          <a:prstGeom prst="rect">
            <a:avLst/>
          </a:prstGeom>
        </p:spPr>
      </p:pic>
      <p:grpSp>
        <p:nvGrpSpPr>
          <p:cNvPr id="2" name="组合 1"/>
          <p:cNvGrpSpPr/>
          <p:nvPr/>
        </p:nvGrpSpPr>
        <p:grpSpPr>
          <a:xfrm>
            <a:off x="1388745" y="677545"/>
            <a:ext cx="10974070" cy="1990725"/>
            <a:chOff x="2187" y="1118"/>
            <a:chExt cx="17282" cy="3135"/>
          </a:xfrm>
        </p:grpSpPr>
        <p:sp>
          <p:nvSpPr>
            <p:cNvPr id="5" name="文本框 4"/>
            <p:cNvSpPr txBox="1"/>
            <p:nvPr/>
          </p:nvSpPr>
          <p:spPr>
            <a:xfrm>
              <a:off x="7847" y="1118"/>
              <a:ext cx="6451" cy="695"/>
            </a:xfrm>
            <a:prstGeom prst="rect">
              <a:avLst/>
            </a:prstGeom>
            <a:noFill/>
            <a:ln w="9525">
              <a:noFill/>
            </a:ln>
          </p:spPr>
          <p:txBody>
            <a:bodyPr wrap="square"/>
            <a:lstStyle/>
            <a:p>
              <a:r>
                <a:rPr lang="zh-CN" altLang="en-US" sz="1600" b="1">
                  <a:latin typeface="Times New Roman" panose="02020603050405020304" pitchFamily="18" charset="0"/>
                  <a:cs typeface="Times New Roman" panose="02020603050405020304" pitchFamily="18" charset="0"/>
                </a:rPr>
                <a:t>Strategy </a:t>
              </a:r>
              <a:r>
                <a:rPr lang="en-US" altLang="zh-CN" sz="1600" b="1">
                  <a:latin typeface="Times New Roman" panose="02020603050405020304" pitchFamily="18" charset="0"/>
                  <a:cs typeface="Times New Roman" panose="02020603050405020304" pitchFamily="18" charset="0"/>
                </a:rPr>
                <a:t>B</a:t>
              </a:r>
              <a:r>
                <a:rPr lang="zh-CN" altLang="en-US" sz="1600" b="1">
                  <a:latin typeface="Times New Roman" panose="02020603050405020304" pitchFamily="18" charset="0"/>
                  <a:cs typeface="Times New Roman" panose="02020603050405020304" pitchFamily="18" charset="0"/>
                </a:rPr>
                <a:t>acktesting </a:t>
              </a:r>
              <a:r>
                <a:rPr lang="en-US" altLang="zh-CN" sz="1600" b="1">
                  <a:latin typeface="Times New Roman" panose="02020603050405020304" pitchFamily="18" charset="0"/>
                  <a:cs typeface="Times New Roman" panose="02020603050405020304" pitchFamily="18" charset="0"/>
                </a:rPr>
                <a:t>R</a:t>
              </a:r>
              <a:r>
                <a:rPr lang="zh-CN" altLang="en-US" sz="1600" b="1">
                  <a:latin typeface="Times New Roman" panose="02020603050405020304" pitchFamily="18" charset="0"/>
                  <a:cs typeface="Times New Roman" panose="02020603050405020304" pitchFamily="18" charset="0"/>
                </a:rPr>
                <a:t>esults</a:t>
              </a:r>
            </a:p>
          </p:txBody>
        </p:sp>
        <p:grpSp>
          <p:nvGrpSpPr>
            <p:cNvPr id="18" name="Group 45"/>
            <p:cNvGrpSpPr>
              <a:grpSpLocks noChangeAspect="1"/>
            </p:cNvGrpSpPr>
            <p:nvPr/>
          </p:nvGrpSpPr>
          <p:grpSpPr bwMode="auto">
            <a:xfrm>
              <a:off x="2187" y="1681"/>
              <a:ext cx="17283" cy="2573"/>
              <a:chOff x="1268" y="900"/>
              <a:chExt cx="6913" cy="1029"/>
            </a:xfrm>
          </p:grpSpPr>
          <p:sp>
            <p:nvSpPr>
              <p:cNvPr id="19" name="AutoShape 44"/>
              <p:cNvSpPr>
                <a:spLocks noChangeAspect="1" noChangeArrowheads="1" noTextEdit="1"/>
              </p:cNvSpPr>
              <p:nvPr/>
            </p:nvSpPr>
            <p:spPr bwMode="auto">
              <a:xfrm>
                <a:off x="1268" y="900"/>
                <a:ext cx="6913"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6"/>
              <p:cNvSpPr>
                <a:spLocks noChangeArrowheads="1"/>
              </p:cNvSpPr>
              <p:nvPr/>
            </p:nvSpPr>
            <p:spPr bwMode="auto">
              <a:xfrm>
                <a:off x="1921" y="932"/>
                <a:ext cx="2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Times New Roman" panose="02020603050405020304" pitchFamily="18" charset="0"/>
                  </a:rPr>
                  <a: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47"/>
              <p:cNvSpPr>
                <a:spLocks noChangeArrowheads="1"/>
              </p:cNvSpPr>
              <p:nvPr/>
            </p:nvSpPr>
            <p:spPr bwMode="auto">
              <a:xfrm>
                <a:off x="1921" y="1098"/>
                <a:ext cx="25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rate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48"/>
              <p:cNvSpPr>
                <a:spLocks noChangeArrowheads="1"/>
              </p:cNvSpPr>
              <p:nvPr/>
            </p:nvSpPr>
            <p:spPr bwMode="auto">
              <a:xfrm>
                <a:off x="2123" y="1098"/>
                <a:ext cx="1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of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49"/>
              <p:cNvSpPr>
                <a:spLocks noChangeArrowheads="1"/>
              </p:cNvSpPr>
              <p:nvPr/>
            </p:nvSpPr>
            <p:spPr bwMode="auto">
              <a:xfrm>
                <a:off x="2257" y="1098"/>
                <a:ext cx="38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return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50"/>
              <p:cNvSpPr>
                <a:spLocks noChangeArrowheads="1"/>
              </p:cNvSpPr>
              <p:nvPr/>
            </p:nvSpPr>
            <p:spPr bwMode="auto">
              <a:xfrm>
                <a:off x="2689" y="932"/>
                <a:ext cx="64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Annualized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51"/>
              <p:cNvSpPr>
                <a:spLocks noChangeArrowheads="1"/>
              </p:cNvSpPr>
              <p:nvPr/>
            </p:nvSpPr>
            <p:spPr bwMode="auto">
              <a:xfrm>
                <a:off x="2689" y="1098"/>
                <a:ext cx="5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0" dirty="0">
                    <a:solidFill>
                      <a:srgbClr val="000000"/>
                    </a:solidFill>
                    <a:latin typeface="Times New Roman" panose="02020603050405020304" pitchFamily="18" charset="0"/>
                  </a:rPr>
                  <a:t>r</a:t>
                </a:r>
                <a:r>
                  <a:rPr kumimoji="0" lang="en-US" altLang="zh-CN" sz="1400" b="0" i="0" u="none" strike="noStrike" cap="none" normalizeH="0" baseline="0" dirty="0">
                    <a:ln>
                      <a:noFill/>
                    </a:ln>
                    <a:solidFill>
                      <a:srgbClr val="000000"/>
                    </a:solidFill>
                    <a:effectLst/>
                    <a:latin typeface="Times New Roman" panose="02020603050405020304" pitchFamily="18" charset="0"/>
                  </a:rPr>
                  <a:t>ate of return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52"/>
              <p:cNvSpPr>
                <a:spLocks noChangeArrowheads="1"/>
              </p:cNvSpPr>
              <p:nvPr/>
            </p:nvSpPr>
            <p:spPr bwMode="auto">
              <a:xfrm>
                <a:off x="3419" y="932"/>
                <a:ext cx="64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Annualized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53"/>
              <p:cNvSpPr>
                <a:spLocks noChangeArrowheads="1"/>
              </p:cNvSpPr>
              <p:nvPr/>
            </p:nvSpPr>
            <p:spPr bwMode="auto">
              <a:xfrm>
                <a:off x="3419" y="1098"/>
                <a:ext cx="50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volatility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54"/>
              <p:cNvSpPr>
                <a:spLocks noChangeArrowheads="1"/>
              </p:cNvSpPr>
              <p:nvPr/>
            </p:nvSpPr>
            <p:spPr bwMode="auto">
              <a:xfrm>
                <a:off x="4158" y="932"/>
                <a:ext cx="4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Sharpe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55"/>
              <p:cNvSpPr>
                <a:spLocks noChangeArrowheads="1"/>
              </p:cNvSpPr>
              <p:nvPr/>
            </p:nvSpPr>
            <p:spPr bwMode="auto">
              <a:xfrm>
                <a:off x="4158" y="1098"/>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ratio</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56"/>
              <p:cNvSpPr>
                <a:spLocks noChangeArrowheads="1"/>
              </p:cNvSpPr>
              <p:nvPr/>
            </p:nvSpPr>
            <p:spPr bwMode="auto">
              <a:xfrm>
                <a:off x="4657" y="932"/>
                <a:ext cx="60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Times New Roman" panose="02020603050405020304" pitchFamily="18" charset="0"/>
                  </a:rPr>
                  <a:t>Maximum</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57"/>
              <p:cNvSpPr>
                <a:spLocks noChangeArrowheads="1"/>
              </p:cNvSpPr>
              <p:nvPr/>
            </p:nvSpPr>
            <p:spPr bwMode="auto">
              <a:xfrm>
                <a:off x="4657" y="1098"/>
                <a:ext cx="4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0" dirty="0">
                    <a:solidFill>
                      <a:srgbClr val="000000"/>
                    </a:solidFill>
                    <a:latin typeface="Times New Roman" panose="02020603050405020304" pitchFamily="18" charset="0"/>
                  </a:rPr>
                  <a:t>d</a:t>
                </a:r>
                <a:r>
                  <a:rPr kumimoji="0" lang="en-US" altLang="zh-CN" sz="1400" b="0" i="0" u="none" strike="noStrike" cap="none" normalizeH="0" baseline="0" dirty="0">
                    <a:ln>
                      <a:noFill/>
                    </a:ln>
                    <a:solidFill>
                      <a:srgbClr val="000000"/>
                    </a:solidFill>
                    <a:effectLst/>
                    <a:latin typeface="Times New Roman" panose="02020603050405020304" pitchFamily="18" charset="0"/>
                  </a:rPr>
                  <a:t>rawdown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58"/>
              <p:cNvSpPr>
                <a:spLocks noChangeArrowheads="1"/>
              </p:cNvSpPr>
              <p:nvPr/>
            </p:nvSpPr>
            <p:spPr bwMode="auto">
              <a:xfrm>
                <a:off x="5349" y="932"/>
                <a:ext cx="64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Annualized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59"/>
              <p:cNvSpPr>
                <a:spLocks noChangeArrowheads="1"/>
              </p:cNvSpPr>
              <p:nvPr/>
            </p:nvSpPr>
            <p:spPr bwMode="auto">
              <a:xfrm>
                <a:off x="5349" y="1098"/>
                <a:ext cx="51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turnover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60"/>
              <p:cNvSpPr>
                <a:spLocks noChangeArrowheads="1"/>
              </p:cNvSpPr>
              <p:nvPr/>
            </p:nvSpPr>
            <p:spPr bwMode="auto">
              <a:xfrm>
                <a:off x="5781" y="1098"/>
                <a:ext cx="25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rate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61"/>
              <p:cNvSpPr>
                <a:spLocks noChangeArrowheads="1"/>
              </p:cNvSpPr>
              <p:nvPr/>
            </p:nvSpPr>
            <p:spPr bwMode="auto">
              <a:xfrm>
                <a:off x="6107" y="932"/>
                <a:ext cx="64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Annualized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62"/>
              <p:cNvSpPr>
                <a:spLocks noChangeArrowheads="1"/>
              </p:cNvSpPr>
              <p:nvPr/>
            </p:nvSpPr>
            <p:spPr bwMode="auto">
              <a:xfrm>
                <a:off x="6107" y="1098"/>
                <a:ext cx="65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transaction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63"/>
              <p:cNvSpPr>
                <a:spLocks noChangeArrowheads="1"/>
              </p:cNvSpPr>
              <p:nvPr/>
            </p:nvSpPr>
            <p:spPr bwMode="auto">
              <a:xfrm>
                <a:off x="6107" y="1264"/>
                <a:ext cx="28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cost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64"/>
              <p:cNvSpPr>
                <a:spLocks noChangeArrowheads="1"/>
              </p:cNvSpPr>
              <p:nvPr/>
            </p:nvSpPr>
            <p:spPr bwMode="auto">
              <a:xfrm>
                <a:off x="6328" y="1264"/>
                <a:ext cx="25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rate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65"/>
              <p:cNvSpPr>
                <a:spLocks noChangeArrowheads="1"/>
              </p:cNvSpPr>
              <p:nvPr/>
            </p:nvSpPr>
            <p:spPr bwMode="auto">
              <a:xfrm>
                <a:off x="1335" y="1438"/>
                <a:ext cx="4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Times New Roman" panose="02020603050405020304" pitchFamily="18" charset="0"/>
                  </a:rPr>
                  <a:t>my </a:t>
                </a:r>
                <a:r>
                  <a:rPr kumimoji="0" lang="zh-CN" altLang="zh-CN" sz="1400" b="0" i="0" u="none" strike="noStrike" cap="none" normalizeH="0" baseline="0" dirty="0">
                    <a:ln>
                      <a:noFill/>
                    </a:ln>
                    <a:solidFill>
                      <a:srgbClr val="000000"/>
                    </a:solidFill>
                    <a:effectLst/>
                    <a:latin typeface="Times New Roman" panose="02020603050405020304" pitchFamily="18" charset="0"/>
                  </a:rPr>
                  <a:t>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66"/>
              <p:cNvSpPr>
                <a:spLocks noChangeArrowheads="1"/>
              </p:cNvSpPr>
              <p:nvPr/>
            </p:nvSpPr>
            <p:spPr bwMode="auto">
              <a:xfrm>
                <a:off x="1921" y="1438"/>
                <a:ext cx="54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701.00%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67"/>
              <p:cNvSpPr>
                <a:spLocks noChangeArrowheads="1"/>
              </p:cNvSpPr>
              <p:nvPr/>
            </p:nvSpPr>
            <p:spPr bwMode="auto">
              <a:xfrm>
                <a:off x="2689" y="1438"/>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29.18%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68"/>
              <p:cNvSpPr>
                <a:spLocks noChangeArrowheads="1"/>
              </p:cNvSpPr>
              <p:nvPr/>
            </p:nvSpPr>
            <p:spPr bwMode="auto">
              <a:xfrm>
                <a:off x="3419" y="1438"/>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33.44%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69"/>
              <p:cNvSpPr>
                <a:spLocks noChangeArrowheads="1"/>
              </p:cNvSpPr>
              <p:nvPr/>
            </p:nvSpPr>
            <p:spPr bwMode="auto">
              <a:xfrm>
                <a:off x="4158" y="1438"/>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0.77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70"/>
              <p:cNvSpPr>
                <a:spLocks noChangeArrowheads="1"/>
              </p:cNvSpPr>
              <p:nvPr/>
            </p:nvSpPr>
            <p:spPr bwMode="auto">
              <a:xfrm>
                <a:off x="4657" y="1438"/>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51.10%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71"/>
              <p:cNvSpPr>
                <a:spLocks noChangeArrowheads="1"/>
              </p:cNvSpPr>
              <p:nvPr/>
            </p:nvSpPr>
            <p:spPr bwMode="auto">
              <a:xfrm>
                <a:off x="5349" y="1438"/>
                <a:ext cx="36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11.35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72"/>
              <p:cNvSpPr>
                <a:spLocks noChangeArrowheads="1"/>
              </p:cNvSpPr>
              <p:nvPr/>
            </p:nvSpPr>
            <p:spPr bwMode="auto">
              <a:xfrm>
                <a:off x="6107" y="1438"/>
                <a:ext cx="41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2.29%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73"/>
              <p:cNvSpPr>
                <a:spLocks noChangeArrowheads="1"/>
              </p:cNvSpPr>
              <p:nvPr/>
            </p:nvSpPr>
            <p:spPr bwMode="auto">
              <a:xfrm>
                <a:off x="1335" y="1604"/>
                <a:ext cx="50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0000"/>
                    </a:solidFill>
                    <a:effectLst/>
                    <a:latin typeface="Times New Roman" panose="02020603050405020304" pitchFamily="18" charset="0"/>
                  </a:rPr>
                  <a:t>benchmark</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74"/>
              <p:cNvSpPr>
                <a:spLocks noChangeArrowheads="1"/>
              </p:cNvSpPr>
              <p:nvPr/>
            </p:nvSpPr>
            <p:spPr bwMode="auto">
              <a:xfrm>
                <a:off x="1921" y="1604"/>
                <a:ext cx="54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110.40%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75"/>
              <p:cNvSpPr>
                <a:spLocks noChangeArrowheads="1"/>
              </p:cNvSpPr>
              <p:nvPr/>
            </p:nvSpPr>
            <p:spPr bwMode="auto">
              <a:xfrm>
                <a:off x="2689" y="1604"/>
                <a:ext cx="41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9.70%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76"/>
              <p:cNvSpPr>
                <a:spLocks noChangeArrowheads="1"/>
              </p:cNvSpPr>
              <p:nvPr/>
            </p:nvSpPr>
            <p:spPr bwMode="auto">
              <a:xfrm>
                <a:off x="3419" y="1604"/>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26.01%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77"/>
              <p:cNvSpPr>
                <a:spLocks noChangeArrowheads="1"/>
              </p:cNvSpPr>
              <p:nvPr/>
            </p:nvSpPr>
            <p:spPr bwMode="auto">
              <a:xfrm>
                <a:off x="4158" y="1604"/>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0.24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78"/>
              <p:cNvSpPr>
                <a:spLocks noChangeArrowheads="1"/>
              </p:cNvSpPr>
              <p:nvPr/>
            </p:nvSpPr>
            <p:spPr bwMode="auto">
              <a:xfrm>
                <a:off x="4657" y="1604"/>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58.49%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79"/>
              <p:cNvSpPr>
                <a:spLocks noChangeArrowheads="1"/>
              </p:cNvSpPr>
              <p:nvPr/>
            </p:nvSpPr>
            <p:spPr bwMode="auto">
              <a:xfrm>
                <a:off x="5349" y="1604"/>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0.00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80"/>
              <p:cNvSpPr>
                <a:spLocks noChangeArrowheads="1"/>
              </p:cNvSpPr>
              <p:nvPr/>
            </p:nvSpPr>
            <p:spPr bwMode="auto">
              <a:xfrm>
                <a:off x="6107" y="1604"/>
                <a:ext cx="41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a:ln>
                      <a:noFill/>
                    </a:ln>
                    <a:solidFill>
                      <a:srgbClr val="000000"/>
                    </a:solidFill>
                    <a:effectLst/>
                    <a:latin typeface="Times New Roman" panose="02020603050405020304" pitchFamily="18" charset="0"/>
                  </a:rPr>
                  <a:t>0.00%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Line 81"/>
              <p:cNvSpPr>
                <a:spLocks noChangeShapeType="1"/>
              </p:cNvSpPr>
              <p:nvPr/>
            </p:nvSpPr>
            <p:spPr bwMode="auto">
              <a:xfrm>
                <a:off x="1268" y="908"/>
                <a:ext cx="5569" cy="0"/>
              </a:xfrm>
              <a:prstGeom prst="line">
                <a:avLst/>
              </a:prstGeom>
              <a:noFill/>
              <a:ln w="30163">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Line 82"/>
              <p:cNvSpPr>
                <a:spLocks noChangeShapeType="1"/>
              </p:cNvSpPr>
              <p:nvPr/>
            </p:nvSpPr>
            <p:spPr bwMode="auto">
              <a:xfrm>
                <a:off x="1268" y="1755"/>
                <a:ext cx="5569" cy="0"/>
              </a:xfrm>
              <a:prstGeom prst="line">
                <a:avLst/>
              </a:prstGeom>
              <a:noFill/>
              <a:ln w="30163">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3" name="Line 83"/>
              <p:cNvSpPr>
                <a:spLocks noChangeShapeType="1"/>
              </p:cNvSpPr>
              <p:nvPr/>
            </p:nvSpPr>
            <p:spPr bwMode="auto">
              <a:xfrm>
                <a:off x="1268" y="1415"/>
                <a:ext cx="5569" cy="0"/>
              </a:xfrm>
              <a:prstGeom prst="line">
                <a:avLst/>
              </a:prstGeom>
              <a:noFill/>
              <a:ln w="15875">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V="1">
            <a:off x="6023847" y="2542222"/>
            <a:ext cx="0" cy="1997848"/>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60277" y="419382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Times New Roman" panose="02020603050405020304" pitchFamily="18" charset="0"/>
                <a:ea typeface="+mj-ea"/>
                <a:cs typeface="Times New Roman" panose="02020603050405020304" pitchFamily="18" charset="0"/>
              </a:rPr>
              <a:t>PART IV</a:t>
            </a:r>
            <a:endParaRPr lang="zh-CN" altLang="en-US" sz="2250" dirty="0">
              <a:solidFill>
                <a:schemeClr val="tx1">
                  <a:lumMod val="65000"/>
                  <a:lumOff val="35000"/>
                </a:schemeClr>
              </a:solidFill>
              <a:latin typeface="Times New Roman" panose="02020603050405020304" pitchFamily="18" charset="0"/>
              <a:ea typeface="+mj-ea"/>
              <a:cs typeface="Times New Roman" panose="02020603050405020304" pitchFamily="18" charset="0"/>
            </a:endParaRPr>
          </a:p>
        </p:txBody>
      </p:sp>
      <p:grpSp>
        <p:nvGrpSpPr>
          <p:cNvPr id="16" name="组合 15"/>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4234631" y="2737376"/>
            <a:ext cx="1269558" cy="1081405"/>
          </a:xfrm>
          <a:prstGeom prst="rect">
            <a:avLst/>
          </a:prstGeom>
          <a:noFill/>
        </p:spPr>
        <p:txBody>
          <a:bodyPr wrap="square" lIns="0" tIns="0" rIns="0" bIns="0" rtlCol="0">
            <a:spAutoFit/>
          </a:bodyPr>
          <a:lstStyle/>
          <a:p>
            <a:r>
              <a:rPr lang="en-US" altLang="zh-CN" sz="7030" b="1" dirty="0">
                <a:solidFill>
                  <a:srgbClr val="C00000"/>
                </a:solidFill>
                <a:latin typeface="+mj-ea"/>
                <a:ea typeface="+mj-ea"/>
              </a:rPr>
              <a:t>04</a:t>
            </a:r>
            <a:endParaRPr lang="zh-CN" altLang="en-US" sz="7030" b="1" dirty="0">
              <a:solidFill>
                <a:srgbClr val="C00000"/>
              </a:solidFill>
              <a:latin typeface="+mj-ea"/>
              <a:ea typeface="+mj-ea"/>
            </a:endParaRPr>
          </a:p>
        </p:txBody>
      </p:sp>
      <p:grpSp>
        <p:nvGrpSpPr>
          <p:cNvPr id="20" name="组合 19"/>
          <p:cNvGrpSpPr/>
          <p:nvPr/>
        </p:nvGrpSpPr>
        <p:grpSpPr>
          <a:xfrm>
            <a:off x="195580" y="114935"/>
            <a:ext cx="4192270" cy="949960"/>
            <a:chOff x="8503" y="1000"/>
            <a:chExt cx="14242" cy="3538"/>
          </a:xfrm>
        </p:grpSpPr>
        <p:pic>
          <p:nvPicPr>
            <p:cNvPr id="32" name="图片 3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grpSp>
        <p:nvGrpSpPr>
          <p:cNvPr id="2" name="组合 1"/>
          <p:cNvGrpSpPr/>
          <p:nvPr/>
        </p:nvGrpSpPr>
        <p:grpSpPr>
          <a:xfrm>
            <a:off x="7437120" y="3813810"/>
            <a:ext cx="5427345" cy="4087495"/>
            <a:chOff x="6156" y="71"/>
            <a:chExt cx="14092" cy="10527"/>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5838" t="15154" r="46640" b="10176"/>
            <a:stretch>
              <a:fillRect/>
            </a:stretch>
          </p:blipFill>
          <p:spPr>
            <a:xfrm>
              <a:off x="6156" y="84"/>
              <a:ext cx="9393" cy="10515"/>
            </a:xfrm>
            <a:prstGeom prst="rect">
              <a:avLst/>
            </a:prstGeom>
          </p:spPr>
        </p:pic>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l="70721" b="60952"/>
            <a:stretch>
              <a:fillRect/>
            </a:stretch>
          </p:blipFill>
          <p:spPr>
            <a:xfrm>
              <a:off x="11826" y="71"/>
              <a:ext cx="8423" cy="6319"/>
            </a:xfrm>
            <a:prstGeom prst="rect">
              <a:avLst/>
            </a:prstGeom>
          </p:spPr>
        </p:pic>
      </p:grpSp>
      <p:sp>
        <p:nvSpPr>
          <p:cNvPr id="3" name="TextBox 11"/>
          <p:cNvSpPr txBox="1"/>
          <p:nvPr/>
        </p:nvSpPr>
        <p:spPr>
          <a:xfrm>
            <a:off x="6212716" y="2628151"/>
            <a:ext cx="3655060" cy="1300480"/>
          </a:xfrm>
          <a:prstGeom prst="rect">
            <a:avLst/>
          </a:prstGeom>
          <a:noFill/>
        </p:spPr>
        <p:txBody>
          <a:bodyPr wrap="none" rtlCol="0">
            <a:spAutoFit/>
          </a:bodyPr>
          <a:lstStyle/>
          <a:p>
            <a:pPr marL="0" lvl="1" algn="l"/>
            <a:r>
              <a:rPr lang="zh-CN" altLang="en-US" sz="1970" b="1" dirty="0">
                <a:solidFill>
                  <a:srgbClr val="C00000"/>
                </a:solidFill>
                <a:latin typeface="+mj-ea"/>
                <a:ea typeface="+mj-ea"/>
              </a:rPr>
              <a:t> </a:t>
            </a:r>
            <a:r>
              <a:rPr lang="en-US" altLang="zh-CN" sz="2800" b="1" dirty="0">
                <a:solidFill>
                  <a:srgbClr val="C00000"/>
                </a:solidFill>
                <a:latin typeface="Times New Roman" panose="02020603050405020304" pitchFamily="18" charset="0"/>
                <a:ea typeface="+mj-ea"/>
                <a:cs typeface="Times New Roman" panose="02020603050405020304" pitchFamily="18" charset="0"/>
              </a:rPr>
              <a:t>PART IV</a:t>
            </a:r>
          </a:p>
          <a:p>
            <a:pPr marL="0" lvl="1" algn="l"/>
            <a:r>
              <a:rPr lang="zh-CN" altLang="en-US" sz="5060" dirty="0">
                <a:solidFill>
                  <a:srgbClr val="C00000"/>
                </a:solidFill>
                <a:latin typeface="Times New Roman" panose="02020603050405020304" pitchFamily="18" charset="0"/>
                <a:ea typeface="+mj-ea"/>
                <a:cs typeface="Times New Roman" panose="02020603050405020304" pitchFamily="18" charset="0"/>
              </a:rPr>
              <a:t>   </a:t>
            </a:r>
            <a:r>
              <a:rPr lang="en-US" altLang="zh-CN" sz="3200" dirty="0">
                <a:solidFill>
                  <a:srgbClr val="C00000"/>
                </a:solidFill>
                <a:latin typeface="Times New Roman" panose="02020603050405020304" pitchFamily="18" charset="0"/>
                <a:ea typeface="+mj-ea"/>
                <a:cs typeface="Times New Roman" panose="02020603050405020304" pitchFamily="18" charset="0"/>
              </a:rPr>
              <a:t>Research Prospect</a:t>
            </a:r>
          </a:p>
        </p:txBody>
      </p:sp>
    </p:spTree>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anim calcmode="lin" valueType="num">
                                      <p:cBhvr>
                                        <p:cTn id="16" dur="500" fill="hold"/>
                                        <p:tgtEl>
                                          <p:spTgt spid="75"/>
                                        </p:tgtEl>
                                        <p:attrNameLst>
                                          <p:attrName>ppt_x</p:attrName>
                                        </p:attrNameLst>
                                      </p:cBhvr>
                                      <p:tavLst>
                                        <p:tav tm="0">
                                          <p:val>
                                            <p:strVal val="#ppt_x"/>
                                          </p:val>
                                        </p:tav>
                                        <p:tav tm="100000">
                                          <p:val>
                                            <p:strVal val="#ppt_x"/>
                                          </p:val>
                                        </p:tav>
                                      </p:tavLst>
                                    </p:anim>
                                    <p:anim calcmode="lin" valueType="num">
                                      <p:cBhvr>
                                        <p:cTn id="17" dur="500" fill="hold"/>
                                        <p:tgtEl>
                                          <p:spTgt spid="7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ppt_x</p:attrName>
                                        </p:attrNameLst>
                                      </p:cBhvr>
                                      <p:tavLst>
                                        <p:tav tm="0">
                                          <p:val>
                                            <p:strVal val="#ppt_x-#ppt_w*1.125000"/>
                                          </p:val>
                                        </p:tav>
                                        <p:tav tm="100000">
                                          <p:val>
                                            <p:strVal val="#ppt_x"/>
                                          </p:val>
                                        </p:tav>
                                      </p:tavLst>
                                    </p:anim>
                                    <p:animEffect transition="in" filter="wipe(righ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1/AppData/Local/Temp/kaimatting/20210121004311/output_aiMatting_20210121004315.pngoutput_aiMatting_20210121004315"/>
          <p:cNvPicPr>
            <a:picLocks noChangeAspect="1"/>
          </p:cNvPicPr>
          <p:nvPr/>
        </p:nvPicPr>
        <p:blipFill>
          <a:blip r:embed="rId3"/>
          <a:stretch>
            <a:fillRect/>
          </a:stretch>
        </p:blipFill>
        <p:spPr>
          <a:xfrm>
            <a:off x="0" y="0"/>
            <a:ext cx="3671570" cy="7199630"/>
          </a:xfrm>
          <a:prstGeom prst="rect">
            <a:avLst/>
          </a:prstGeom>
        </p:spPr>
      </p:pic>
      <p:grpSp>
        <p:nvGrpSpPr>
          <p:cNvPr id="9" name="组合 8"/>
          <p:cNvGrpSpPr/>
          <p:nvPr/>
        </p:nvGrpSpPr>
        <p:grpSpPr>
          <a:xfrm>
            <a:off x="4955540" y="101600"/>
            <a:ext cx="7065010" cy="1940560"/>
            <a:chOff x="7300" y="868"/>
            <a:chExt cx="11836" cy="3538"/>
          </a:xfrm>
        </p:grpSpPr>
        <p:pic>
          <p:nvPicPr>
            <p:cNvPr id="10" name="图片 9"/>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7300" y="868"/>
              <a:ext cx="3538" cy="3538"/>
            </a:xfrm>
            <a:prstGeom prst="rect">
              <a:avLst/>
            </a:prstGeom>
          </p:spPr>
        </p:pic>
        <p:sp>
          <p:nvSpPr>
            <p:cNvPr id="19" name="文本框 13"/>
            <p:cNvSpPr txBox="1">
              <a:spLocks noChangeArrowheads="1"/>
            </p:cNvSpPr>
            <p:nvPr/>
          </p:nvSpPr>
          <p:spPr bwMode="auto">
            <a:xfrm>
              <a:off x="10838" y="1838"/>
              <a:ext cx="8298"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zh-CN" sz="36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20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grpSp>
        <p:nvGrpSpPr>
          <p:cNvPr id="84" name="组合 83"/>
          <p:cNvGrpSpPr/>
          <p:nvPr/>
        </p:nvGrpSpPr>
        <p:grpSpPr>
          <a:xfrm>
            <a:off x="4773459" y="4563476"/>
            <a:ext cx="7586345" cy="928370"/>
            <a:chOff x="8595" y="4861"/>
            <a:chExt cx="11947" cy="1462"/>
          </a:xfrm>
        </p:grpSpPr>
        <p:sp>
          <p:nvSpPr>
            <p:cNvPr id="85" name="文本框 84"/>
            <p:cNvSpPr txBox="1"/>
            <p:nvPr/>
          </p:nvSpPr>
          <p:spPr>
            <a:xfrm>
              <a:off x="12519" y="5016"/>
              <a:ext cx="8023" cy="1307"/>
            </a:xfrm>
            <a:prstGeom prst="rect">
              <a:avLst/>
            </a:prstGeom>
            <a:noFill/>
          </p:spPr>
          <p:txBody>
            <a:bodyPr wrap="square" rtlCol="0">
              <a:spAutoFit/>
            </a:bodyPr>
            <a:lstStyle/>
            <a:p>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Quantitative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nvestment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trategy based on Lightgbm-BiLSTM</a:t>
              </a:r>
            </a:p>
          </p:txBody>
        </p:sp>
        <p:cxnSp>
          <p:nvCxnSpPr>
            <p:cNvPr id="86" name="直接连接符 85"/>
            <p:cNvCxnSpPr/>
            <p:nvPr/>
          </p:nvCxnSpPr>
          <p:spPr>
            <a:xfrm>
              <a:off x="10030" y="5396"/>
              <a:ext cx="2489" cy="23"/>
            </a:xfrm>
            <a:prstGeom prst="line">
              <a:avLst/>
            </a:prstGeom>
            <a:ln w="317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8660" y="4861"/>
              <a:ext cx="989" cy="989"/>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fontAlgn="auto">
                <a:spcBef>
                  <a:spcPts val="0"/>
                </a:spcBef>
                <a:spcAft>
                  <a:spcPts val="0"/>
                </a:spcAft>
                <a:defRPr/>
              </a:pPr>
              <a:endParaRPr lang="zh-CN" altLang="en-US" sz="1900" kern="0" dirty="0">
                <a:solidFill>
                  <a:sysClr val="windowText" lastClr="000000"/>
                </a:solidFill>
              </a:endParaRPr>
            </a:p>
          </p:txBody>
        </p:sp>
        <p:sp>
          <p:nvSpPr>
            <p:cNvPr id="88" name="文本框 87"/>
            <p:cNvSpPr txBox="1"/>
            <p:nvPr/>
          </p:nvSpPr>
          <p:spPr>
            <a:xfrm>
              <a:off x="8595" y="4919"/>
              <a:ext cx="1120" cy="860"/>
            </a:xfrm>
            <a:prstGeom prst="rect">
              <a:avLst/>
            </a:prstGeom>
            <a:noFill/>
          </p:spPr>
          <p:txBody>
            <a:bodyPr wrap="square" rtlCol="0">
              <a:spAutoFit/>
            </a:bodyPr>
            <a:lstStyle/>
            <a:p>
              <a:pPr algn="ctr" defTabSz="964565" fontAlgn="auto">
                <a:spcBef>
                  <a:spcPts val="0"/>
                </a:spcBef>
                <a:spcAft>
                  <a:spcPts val="0"/>
                </a:spcAft>
                <a:defRPr/>
              </a:pPr>
              <a:r>
                <a:rPr lang="en-US" altLang="zh-CN" sz="2955" b="1" kern="0" dirty="0">
                  <a:solidFill>
                    <a:schemeClr val="bg1"/>
                  </a:solidFill>
                  <a:latin typeface="Agency FB" panose="020B0503020202020204" pitchFamily="34" charset="0"/>
                </a:rPr>
                <a:t>03</a:t>
              </a:r>
              <a:endParaRPr lang="zh-CN" altLang="en-US" sz="2955" b="1" kern="0" dirty="0">
                <a:solidFill>
                  <a:schemeClr val="bg1"/>
                </a:solidFill>
                <a:latin typeface="Agency FB" panose="020B0503020202020204" pitchFamily="34" charset="0"/>
              </a:endParaRPr>
            </a:p>
          </p:txBody>
        </p:sp>
      </p:grpSp>
      <p:grpSp>
        <p:nvGrpSpPr>
          <p:cNvPr id="90" name="组合 89"/>
          <p:cNvGrpSpPr/>
          <p:nvPr/>
        </p:nvGrpSpPr>
        <p:grpSpPr>
          <a:xfrm>
            <a:off x="4773295" y="2277745"/>
            <a:ext cx="5325110" cy="628015"/>
            <a:chOff x="8595" y="4861"/>
            <a:chExt cx="8386" cy="989"/>
          </a:xfrm>
        </p:grpSpPr>
        <p:sp>
          <p:nvSpPr>
            <p:cNvPr id="91" name="文本框 90"/>
            <p:cNvSpPr txBox="1"/>
            <p:nvPr/>
          </p:nvSpPr>
          <p:spPr>
            <a:xfrm>
              <a:off x="12481" y="5018"/>
              <a:ext cx="4500" cy="727"/>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Abstract</a:t>
              </a:r>
            </a:p>
          </p:txBody>
        </p:sp>
        <p:cxnSp>
          <p:nvCxnSpPr>
            <p:cNvPr id="92" name="直接连接符 91"/>
            <p:cNvCxnSpPr/>
            <p:nvPr/>
          </p:nvCxnSpPr>
          <p:spPr>
            <a:xfrm>
              <a:off x="10030" y="5396"/>
              <a:ext cx="2489" cy="23"/>
            </a:xfrm>
            <a:prstGeom prst="line">
              <a:avLst/>
            </a:prstGeom>
            <a:ln w="317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8660" y="4861"/>
              <a:ext cx="989" cy="989"/>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fontAlgn="auto">
                <a:spcBef>
                  <a:spcPts val="0"/>
                </a:spcBef>
                <a:spcAft>
                  <a:spcPts val="0"/>
                </a:spcAft>
                <a:defRPr/>
              </a:pPr>
              <a:endParaRPr lang="zh-CN" altLang="en-US" sz="1900" kern="0" dirty="0">
                <a:solidFill>
                  <a:sysClr val="windowText" lastClr="000000"/>
                </a:solidFill>
              </a:endParaRPr>
            </a:p>
          </p:txBody>
        </p:sp>
        <p:sp>
          <p:nvSpPr>
            <p:cNvPr id="94" name="文本框 93"/>
            <p:cNvSpPr txBox="1"/>
            <p:nvPr/>
          </p:nvSpPr>
          <p:spPr>
            <a:xfrm>
              <a:off x="8595" y="4919"/>
              <a:ext cx="1120" cy="861"/>
            </a:xfrm>
            <a:prstGeom prst="rect">
              <a:avLst/>
            </a:prstGeom>
            <a:noFill/>
          </p:spPr>
          <p:txBody>
            <a:bodyPr wrap="square" rtlCol="0">
              <a:spAutoFit/>
            </a:bodyPr>
            <a:lstStyle/>
            <a:p>
              <a:pPr algn="ctr" defTabSz="964565" fontAlgn="auto">
                <a:spcBef>
                  <a:spcPts val="0"/>
                </a:spcBef>
                <a:spcAft>
                  <a:spcPts val="0"/>
                </a:spcAft>
                <a:defRPr/>
              </a:pPr>
              <a:r>
                <a:rPr lang="en-US" altLang="zh-CN" sz="2955" b="1" kern="0" dirty="0">
                  <a:solidFill>
                    <a:schemeClr val="bg1"/>
                  </a:solidFill>
                  <a:latin typeface="Agency FB" panose="020B0503020202020204" pitchFamily="34" charset="0"/>
                </a:rPr>
                <a:t>01</a:t>
              </a:r>
              <a:endParaRPr lang="zh-CN" altLang="en-US" sz="2955" b="1" kern="0" dirty="0">
                <a:solidFill>
                  <a:schemeClr val="bg1"/>
                </a:solidFill>
                <a:latin typeface="Agency FB" panose="020B0503020202020204" pitchFamily="34" charset="0"/>
              </a:endParaRPr>
            </a:p>
          </p:txBody>
        </p:sp>
      </p:grpSp>
      <p:grpSp>
        <p:nvGrpSpPr>
          <p:cNvPr id="100" name="组合 99"/>
          <p:cNvGrpSpPr/>
          <p:nvPr/>
        </p:nvGrpSpPr>
        <p:grpSpPr>
          <a:xfrm>
            <a:off x="4773295" y="3289300"/>
            <a:ext cx="8038466" cy="880110"/>
            <a:chOff x="8595" y="4861"/>
            <a:chExt cx="12447" cy="1386"/>
          </a:xfrm>
        </p:grpSpPr>
        <p:sp>
          <p:nvSpPr>
            <p:cNvPr id="101" name="文本框 100"/>
            <p:cNvSpPr txBox="1"/>
            <p:nvPr/>
          </p:nvSpPr>
          <p:spPr>
            <a:xfrm>
              <a:off x="12484" y="4940"/>
              <a:ext cx="8558" cy="1307"/>
            </a:xfrm>
            <a:prstGeom prst="rect">
              <a:avLst/>
            </a:prstGeom>
            <a:noFill/>
          </p:spPr>
          <p:txBody>
            <a:bodyPr wrap="square" rtlCol="0">
              <a:spAutoFit/>
            </a:bodyPr>
            <a:lstStyle/>
            <a:p>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omparative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tudy of LSTM, GRU and BiLSTM on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tock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losing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rice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rediction</a:t>
              </a:r>
            </a:p>
          </p:txBody>
        </p:sp>
        <p:cxnSp>
          <p:nvCxnSpPr>
            <p:cNvPr id="102" name="直接连接符 101"/>
            <p:cNvCxnSpPr/>
            <p:nvPr/>
          </p:nvCxnSpPr>
          <p:spPr>
            <a:xfrm>
              <a:off x="10030" y="5396"/>
              <a:ext cx="2489" cy="23"/>
            </a:xfrm>
            <a:prstGeom prst="line">
              <a:avLst/>
            </a:prstGeom>
            <a:ln w="317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8660" y="4861"/>
              <a:ext cx="989" cy="989"/>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fontAlgn="auto">
                <a:spcBef>
                  <a:spcPts val="0"/>
                </a:spcBef>
                <a:spcAft>
                  <a:spcPts val="0"/>
                </a:spcAft>
                <a:defRPr/>
              </a:pPr>
              <a:endParaRPr lang="zh-CN" altLang="en-US" sz="1900" kern="0" dirty="0">
                <a:solidFill>
                  <a:sysClr val="windowText" lastClr="000000"/>
                </a:solidFill>
              </a:endParaRPr>
            </a:p>
          </p:txBody>
        </p:sp>
        <p:sp>
          <p:nvSpPr>
            <p:cNvPr id="104" name="文本框 103"/>
            <p:cNvSpPr txBox="1"/>
            <p:nvPr/>
          </p:nvSpPr>
          <p:spPr>
            <a:xfrm>
              <a:off x="8595" y="4889"/>
              <a:ext cx="1120" cy="860"/>
            </a:xfrm>
            <a:prstGeom prst="rect">
              <a:avLst/>
            </a:prstGeom>
            <a:noFill/>
          </p:spPr>
          <p:txBody>
            <a:bodyPr wrap="square" rtlCol="0">
              <a:spAutoFit/>
            </a:bodyPr>
            <a:lstStyle/>
            <a:p>
              <a:pPr algn="ctr" defTabSz="964565" fontAlgn="auto">
                <a:spcBef>
                  <a:spcPts val="0"/>
                </a:spcBef>
                <a:spcAft>
                  <a:spcPts val="0"/>
                </a:spcAft>
                <a:defRPr/>
              </a:pPr>
              <a:r>
                <a:rPr lang="en-US" altLang="zh-CN" sz="2955" b="1" kern="0" dirty="0">
                  <a:solidFill>
                    <a:schemeClr val="bg1"/>
                  </a:solidFill>
                  <a:latin typeface="Agency FB" panose="020B0503020202020204" pitchFamily="34" charset="0"/>
                </a:rPr>
                <a:t>02</a:t>
              </a:r>
              <a:endParaRPr lang="zh-CN" altLang="en-US" sz="2955" b="1" kern="0" dirty="0">
                <a:solidFill>
                  <a:schemeClr val="bg1"/>
                </a:solidFill>
                <a:latin typeface="Agency FB" panose="020B0503020202020204" pitchFamily="34" charset="0"/>
              </a:endParaRPr>
            </a:p>
          </p:txBody>
        </p:sp>
      </p:grpSp>
      <p:grpSp>
        <p:nvGrpSpPr>
          <p:cNvPr id="2" name="组合 1"/>
          <p:cNvGrpSpPr/>
          <p:nvPr/>
        </p:nvGrpSpPr>
        <p:grpSpPr>
          <a:xfrm>
            <a:off x="4773400" y="5809528"/>
            <a:ext cx="5368925" cy="628015"/>
            <a:chOff x="8595" y="4861"/>
            <a:chExt cx="8455" cy="989"/>
          </a:xfrm>
        </p:grpSpPr>
        <p:sp>
          <p:nvSpPr>
            <p:cNvPr id="3" name="文本框 2"/>
            <p:cNvSpPr txBox="1"/>
            <p:nvPr/>
          </p:nvSpPr>
          <p:spPr>
            <a:xfrm>
              <a:off x="12550" y="5074"/>
              <a:ext cx="4500" cy="725"/>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esearch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rospect</a:t>
              </a:r>
            </a:p>
          </p:txBody>
        </p:sp>
        <p:cxnSp>
          <p:nvCxnSpPr>
            <p:cNvPr id="4" name="直接连接符 3"/>
            <p:cNvCxnSpPr/>
            <p:nvPr/>
          </p:nvCxnSpPr>
          <p:spPr>
            <a:xfrm>
              <a:off x="10030" y="5396"/>
              <a:ext cx="2489" cy="23"/>
            </a:xfrm>
            <a:prstGeom prst="line">
              <a:avLst/>
            </a:prstGeom>
            <a:ln w="317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660" y="4861"/>
              <a:ext cx="989" cy="989"/>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fontAlgn="auto">
                <a:spcBef>
                  <a:spcPts val="0"/>
                </a:spcBef>
                <a:spcAft>
                  <a:spcPts val="0"/>
                </a:spcAft>
                <a:defRPr/>
              </a:pPr>
              <a:endParaRPr lang="zh-CN" altLang="en-US" sz="1900" kern="0" dirty="0">
                <a:solidFill>
                  <a:sysClr val="windowText" lastClr="000000"/>
                </a:solidFill>
              </a:endParaRPr>
            </a:p>
          </p:txBody>
        </p:sp>
        <p:sp>
          <p:nvSpPr>
            <p:cNvPr id="6" name="文本框 5"/>
            <p:cNvSpPr txBox="1"/>
            <p:nvPr/>
          </p:nvSpPr>
          <p:spPr>
            <a:xfrm>
              <a:off x="8595" y="4919"/>
              <a:ext cx="1120" cy="860"/>
            </a:xfrm>
            <a:prstGeom prst="rect">
              <a:avLst/>
            </a:prstGeom>
            <a:noFill/>
          </p:spPr>
          <p:txBody>
            <a:bodyPr wrap="square" rtlCol="0">
              <a:spAutoFit/>
            </a:bodyPr>
            <a:lstStyle/>
            <a:p>
              <a:pPr algn="ctr" defTabSz="964565" fontAlgn="auto">
                <a:spcBef>
                  <a:spcPts val="0"/>
                </a:spcBef>
                <a:spcAft>
                  <a:spcPts val="0"/>
                </a:spcAft>
                <a:defRPr/>
              </a:pPr>
              <a:r>
                <a:rPr lang="en-US" altLang="zh-CN" sz="2955" b="1" kern="0" dirty="0">
                  <a:solidFill>
                    <a:schemeClr val="bg1"/>
                  </a:solidFill>
                  <a:latin typeface="Agency FB" panose="020B0503020202020204" pitchFamily="34" charset="0"/>
                </a:rPr>
                <a:t>04</a:t>
              </a:r>
              <a:endParaRPr lang="zh-CN" altLang="en-US" sz="2955" b="1" kern="0" dirty="0">
                <a:solidFill>
                  <a:schemeClr val="bg1"/>
                </a:solidFill>
                <a:latin typeface="Agency FB" panose="020B050302020202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par>
                                <p:cTn id="8" presetID="3" presetClass="entr" presetSubtype="1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blinds(horizontal)">
                                      <p:cBhvr>
                                        <p:cTn id="10" dur="500"/>
                                        <p:tgtEl>
                                          <p:spTgt spid="100"/>
                                        </p:tgtEl>
                                      </p:cBhvr>
                                    </p:animEffect>
                                  </p:childTnLst>
                                </p:cTn>
                              </p:par>
                              <p:par>
                                <p:cTn id="11" presetID="3" presetClass="entr" presetSubtype="1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blinds(horizontal)">
                                      <p:cBhvr>
                                        <p:cTn id="13" dur="500"/>
                                        <p:tgtEl>
                                          <p:spTgt spid="84"/>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组合 157"/>
          <p:cNvGrpSpPr/>
          <p:nvPr/>
        </p:nvGrpSpPr>
        <p:grpSpPr>
          <a:xfrm>
            <a:off x="4674235" y="1726565"/>
            <a:ext cx="3510915" cy="3430271"/>
            <a:chOff x="3949820" y="1619561"/>
            <a:chExt cx="3886079" cy="3886079"/>
          </a:xfrm>
        </p:grpSpPr>
        <p:grpSp>
          <p:nvGrpSpPr>
            <p:cNvPr id="159" name="组合 158"/>
            <p:cNvGrpSpPr/>
            <p:nvPr/>
          </p:nvGrpSpPr>
          <p:grpSpPr>
            <a:xfrm rot="2031950">
              <a:off x="3949820" y="1619561"/>
              <a:ext cx="3886079" cy="3886079"/>
              <a:chOff x="743479" y="1548106"/>
              <a:chExt cx="3941689" cy="3941690"/>
            </a:xfrm>
          </p:grpSpPr>
          <p:sp>
            <p:nvSpPr>
              <p:cNvPr id="161" name="饼形 160"/>
              <p:cNvSpPr/>
              <p:nvPr/>
            </p:nvSpPr>
            <p:spPr>
              <a:xfrm>
                <a:off x="743479" y="1548106"/>
                <a:ext cx="3941689" cy="3941690"/>
              </a:xfrm>
              <a:prstGeom prst="pie">
                <a:avLst>
                  <a:gd name="adj1" fmla="val 5499603"/>
                  <a:gd name="adj2" fmla="val 141425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black"/>
                  </a:solidFill>
                </a:endParaRPr>
              </a:p>
            </p:txBody>
          </p:sp>
          <p:sp>
            <p:nvSpPr>
              <p:cNvPr id="162" name="饼形 161"/>
              <p:cNvSpPr/>
              <p:nvPr/>
            </p:nvSpPr>
            <p:spPr>
              <a:xfrm>
                <a:off x="743479" y="1548106"/>
                <a:ext cx="3941689" cy="3941690"/>
              </a:xfrm>
              <a:prstGeom prst="pie">
                <a:avLst>
                  <a:gd name="adj1" fmla="val 20312866"/>
                  <a:gd name="adj2" fmla="val 5509031"/>
                </a:avLst>
              </a:prstGeom>
              <a:solidFill>
                <a:srgbClr val="7A1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black"/>
                  </a:solidFill>
                </a:endParaRPr>
              </a:p>
            </p:txBody>
          </p:sp>
          <p:sp>
            <p:nvSpPr>
              <p:cNvPr id="163" name="饼形 162"/>
              <p:cNvSpPr/>
              <p:nvPr/>
            </p:nvSpPr>
            <p:spPr>
              <a:xfrm>
                <a:off x="743479" y="1548106"/>
                <a:ext cx="3941689" cy="3941690"/>
              </a:xfrm>
              <a:prstGeom prst="pie">
                <a:avLst>
                  <a:gd name="adj1" fmla="val 14082830"/>
                  <a:gd name="adj2" fmla="val 2030664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black"/>
                  </a:solidFill>
                </a:endParaRPr>
              </a:p>
            </p:txBody>
          </p:sp>
          <p:sp>
            <p:nvSpPr>
              <p:cNvPr id="164" name="椭圆 163"/>
              <p:cNvSpPr/>
              <p:nvPr/>
            </p:nvSpPr>
            <p:spPr>
              <a:xfrm>
                <a:off x="1151852" y="1956480"/>
                <a:ext cx="3124943" cy="3124943"/>
              </a:xfrm>
              <a:prstGeom prst="ellipse">
                <a:avLst/>
              </a:prstGeom>
              <a:gradFill>
                <a:gsLst>
                  <a:gs pos="100000">
                    <a:srgbClr val="F7F7F7"/>
                  </a:gs>
                  <a:gs pos="0">
                    <a:srgbClr val="B0B0B0"/>
                  </a:gs>
                </a:gsLst>
                <a:lin ang="2700000" scaled="1"/>
              </a:gradFill>
              <a:ln w="63500">
                <a:gradFill flip="none" rotWithShape="1">
                  <a:gsLst>
                    <a:gs pos="0">
                      <a:schemeClr val="bg1"/>
                    </a:gs>
                    <a:gs pos="100000">
                      <a:schemeClr val="bg1">
                        <a:lumMod val="6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grpSp>
        <p:sp>
          <p:nvSpPr>
            <p:cNvPr id="160" name="文本框 32"/>
            <p:cNvSpPr txBox="1"/>
            <p:nvPr/>
          </p:nvSpPr>
          <p:spPr>
            <a:xfrm>
              <a:off x="4696953" y="2536768"/>
              <a:ext cx="2474046" cy="2864562"/>
            </a:xfrm>
            <a:prstGeom prst="rect">
              <a:avLst/>
            </a:prstGeom>
            <a:noFill/>
          </p:spPr>
          <p:txBody>
            <a:bodyPr wrap="square" rtlCol="0">
              <a:spAutoFit/>
            </a:bodyPr>
            <a:lstStyle/>
            <a:p>
              <a:pPr marL="0" lvl="1" algn="ctr">
                <a:lnSpc>
                  <a:spcPct val="120000"/>
                </a:lnSpc>
              </a:pPr>
              <a:r>
                <a:rPr lang="en-US" altLang="zh-CN" sz="4400" dirty="0">
                  <a:solidFill>
                    <a:srgbClr val="C00000"/>
                  </a:solidFill>
                  <a:latin typeface="Times New Roman" panose="02020603050405020304" pitchFamily="18" charset="0"/>
                  <a:ea typeface="+mj-ea"/>
                  <a:cs typeface="Times New Roman" panose="02020603050405020304" pitchFamily="18" charset="0"/>
                  <a:sym typeface="+mn-ea"/>
                </a:rPr>
                <a:t>R</a:t>
              </a:r>
              <a:r>
                <a:rPr lang="zh-CN" altLang="en-US" sz="4400" dirty="0">
                  <a:solidFill>
                    <a:srgbClr val="C00000"/>
                  </a:solidFill>
                  <a:latin typeface="Times New Roman" panose="02020603050405020304" pitchFamily="18" charset="0"/>
                  <a:ea typeface="+mj-ea"/>
                  <a:cs typeface="Times New Roman" panose="02020603050405020304" pitchFamily="18" charset="0"/>
                  <a:sym typeface="+mn-ea"/>
                </a:rPr>
                <a:t>esearch </a:t>
              </a:r>
              <a:r>
                <a:rPr lang="en-US" altLang="zh-CN" sz="4400" dirty="0">
                  <a:solidFill>
                    <a:srgbClr val="C00000"/>
                  </a:solidFill>
                  <a:latin typeface="Times New Roman" panose="02020603050405020304" pitchFamily="18" charset="0"/>
                  <a:ea typeface="+mj-ea"/>
                  <a:cs typeface="Times New Roman" panose="02020603050405020304" pitchFamily="18" charset="0"/>
                  <a:sym typeface="+mn-ea"/>
                </a:rPr>
                <a:t>P</a:t>
              </a:r>
              <a:r>
                <a:rPr lang="zh-CN" altLang="en-US" sz="4400" dirty="0">
                  <a:solidFill>
                    <a:srgbClr val="C00000"/>
                  </a:solidFill>
                  <a:latin typeface="Times New Roman" panose="02020603050405020304" pitchFamily="18" charset="0"/>
                  <a:ea typeface="+mj-ea"/>
                  <a:cs typeface="Times New Roman" panose="02020603050405020304" pitchFamily="18" charset="0"/>
                  <a:sym typeface="+mn-ea"/>
                </a:rPr>
                <a:t>rospect</a:t>
              </a:r>
              <a:endParaRPr lang="zh-CN" altLang="en-US" sz="4400" dirty="0">
                <a:solidFill>
                  <a:srgbClr val="C00000"/>
                </a:solidFill>
                <a:latin typeface="+mj-ea"/>
                <a:ea typeface="+mj-ea"/>
              </a:endParaRPr>
            </a:p>
            <a:p>
              <a:pPr algn="ctr">
                <a:lnSpc>
                  <a:spcPct val="120000"/>
                </a:lnSpc>
              </a:pPr>
              <a:endParaRPr lang="zh-CN" altLang="en-US" sz="4400" dirty="0">
                <a:solidFill>
                  <a:srgbClr val="C00000"/>
                </a:solidFill>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a:off x="4099560" y="1948815"/>
            <a:ext cx="1057910" cy="1033780"/>
            <a:chOff x="4297826" y="4749111"/>
            <a:chExt cx="1170670" cy="1170670"/>
          </a:xfrm>
        </p:grpSpPr>
        <p:grpSp>
          <p:nvGrpSpPr>
            <p:cNvPr id="166" name="组合 165"/>
            <p:cNvGrpSpPr/>
            <p:nvPr/>
          </p:nvGrpSpPr>
          <p:grpSpPr>
            <a:xfrm>
              <a:off x="4297826" y="4749111"/>
              <a:ext cx="1170670" cy="1170670"/>
              <a:chOff x="2586038" y="2761615"/>
              <a:chExt cx="1334770" cy="1334770"/>
            </a:xfrm>
          </p:grpSpPr>
          <p:sp>
            <p:nvSpPr>
              <p:cNvPr id="175" name="椭圆 174"/>
              <p:cNvSpPr/>
              <p:nvPr/>
            </p:nvSpPr>
            <p:spPr>
              <a:xfrm>
                <a:off x="2586038" y="2761615"/>
                <a:ext cx="1334770" cy="1334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176" name="椭圆 175"/>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grpSp>
        <p:grpSp>
          <p:nvGrpSpPr>
            <p:cNvPr id="167" name="Group 52"/>
            <p:cNvGrpSpPr>
              <a:grpSpLocks noChangeAspect="1"/>
            </p:cNvGrpSpPr>
            <p:nvPr/>
          </p:nvGrpSpPr>
          <p:grpSpPr bwMode="auto">
            <a:xfrm>
              <a:off x="4664238" y="5118239"/>
              <a:ext cx="436173" cy="432413"/>
              <a:chOff x="3783" y="2102"/>
              <a:chExt cx="116" cy="115"/>
            </a:xfrm>
            <a:solidFill>
              <a:srgbClr val="E87071"/>
            </a:solidFill>
            <a:effectLst/>
          </p:grpSpPr>
          <p:sp>
            <p:nvSpPr>
              <p:cNvPr id="168"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69"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70"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71"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72"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73"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74"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grpSp>
      </p:grpSp>
      <p:grpSp>
        <p:nvGrpSpPr>
          <p:cNvPr id="177" name="组合 176"/>
          <p:cNvGrpSpPr/>
          <p:nvPr/>
        </p:nvGrpSpPr>
        <p:grpSpPr>
          <a:xfrm>
            <a:off x="7681595" y="3847465"/>
            <a:ext cx="1057910" cy="1033780"/>
            <a:chOff x="7585822" y="3753035"/>
            <a:chExt cx="1170670" cy="1170670"/>
          </a:xfrm>
        </p:grpSpPr>
        <p:grpSp>
          <p:nvGrpSpPr>
            <p:cNvPr id="178" name="组合 177"/>
            <p:cNvGrpSpPr/>
            <p:nvPr/>
          </p:nvGrpSpPr>
          <p:grpSpPr>
            <a:xfrm>
              <a:off x="7585822" y="3753035"/>
              <a:ext cx="1170670" cy="1170670"/>
              <a:chOff x="2586038" y="2761615"/>
              <a:chExt cx="1334770" cy="1334770"/>
            </a:xfrm>
          </p:grpSpPr>
          <p:sp>
            <p:nvSpPr>
              <p:cNvPr id="183" name="椭圆 182"/>
              <p:cNvSpPr/>
              <p:nvPr/>
            </p:nvSpPr>
            <p:spPr>
              <a:xfrm>
                <a:off x="2586038" y="2761615"/>
                <a:ext cx="1334770" cy="1334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184" name="椭圆 183"/>
              <p:cNvSpPr/>
              <p:nvPr/>
            </p:nvSpPr>
            <p:spPr>
              <a:xfrm>
                <a:off x="2742565" y="2919095"/>
                <a:ext cx="1019810" cy="1019810"/>
              </a:xfrm>
              <a:prstGeom prst="ellipse">
                <a:avLst/>
              </a:prstGeom>
              <a:gradFill>
                <a:gsLst>
                  <a:gs pos="100000">
                    <a:srgbClr val="F7F7F7"/>
                  </a:gs>
                  <a:gs pos="0">
                    <a:srgbClr val="B0B0B0"/>
                  </a:gs>
                </a:gsLst>
                <a:lin ang="2700000" scaled="1"/>
              </a:gradFill>
              <a:ln w="3810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grpSp>
        <p:grpSp>
          <p:nvGrpSpPr>
            <p:cNvPr id="179" name="Group 62"/>
            <p:cNvGrpSpPr>
              <a:grpSpLocks noChangeAspect="1"/>
            </p:cNvGrpSpPr>
            <p:nvPr/>
          </p:nvGrpSpPr>
          <p:grpSpPr bwMode="auto">
            <a:xfrm>
              <a:off x="7952069" y="4169753"/>
              <a:ext cx="465122" cy="371377"/>
              <a:chOff x="3775" y="2110"/>
              <a:chExt cx="129" cy="103"/>
            </a:xfrm>
            <a:solidFill>
              <a:srgbClr val="00BBCF"/>
            </a:solidFill>
            <a:effectLst/>
          </p:grpSpPr>
          <p:sp>
            <p:nvSpPr>
              <p:cNvPr id="180"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81"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sp>
            <p:nvSpPr>
              <p:cNvPr id="182"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sz="1425">
                  <a:solidFill>
                    <a:prstClr val="black"/>
                  </a:solidFill>
                </a:endParaRPr>
              </a:p>
            </p:txBody>
          </p:sp>
        </p:grpSp>
      </p:grpSp>
      <p:sp>
        <p:nvSpPr>
          <p:cNvPr id="206" name="圆角矩形 205"/>
          <p:cNvSpPr/>
          <p:nvPr/>
        </p:nvSpPr>
        <p:spPr>
          <a:xfrm rot="962035">
            <a:off x="1617949" y="6221878"/>
            <a:ext cx="719315" cy="719055"/>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07" name="圆角矩形 206"/>
          <p:cNvSpPr/>
          <p:nvPr/>
        </p:nvSpPr>
        <p:spPr>
          <a:xfrm rot="962035">
            <a:off x="10709442" y="5633098"/>
            <a:ext cx="873025" cy="872709"/>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08" name="圆角矩形 207"/>
          <p:cNvSpPr/>
          <p:nvPr/>
        </p:nvSpPr>
        <p:spPr>
          <a:xfrm rot="962035">
            <a:off x="10118749" y="2557673"/>
            <a:ext cx="753835" cy="753562"/>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09" name="圆角矩形 208"/>
          <p:cNvSpPr/>
          <p:nvPr/>
        </p:nvSpPr>
        <p:spPr>
          <a:xfrm rot="962035">
            <a:off x="3330648" y="5825126"/>
            <a:ext cx="591082" cy="590868"/>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10" name="圆角矩形 209"/>
          <p:cNvSpPr/>
          <p:nvPr/>
        </p:nvSpPr>
        <p:spPr>
          <a:xfrm rot="962035">
            <a:off x="3986804" y="830133"/>
            <a:ext cx="681922" cy="681676"/>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11" name="圆角矩形 210"/>
          <p:cNvSpPr/>
          <p:nvPr/>
        </p:nvSpPr>
        <p:spPr>
          <a:xfrm rot="962035">
            <a:off x="9202089" y="2471419"/>
            <a:ext cx="451051" cy="450888"/>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sp>
        <p:nvSpPr>
          <p:cNvPr id="212" name="圆角矩形 211"/>
          <p:cNvSpPr/>
          <p:nvPr/>
        </p:nvSpPr>
        <p:spPr>
          <a:xfrm rot="962035">
            <a:off x="2658376" y="1214285"/>
            <a:ext cx="386186" cy="386045"/>
          </a:xfrm>
          <a:prstGeom prst="roundRect">
            <a:avLst>
              <a:gd name="adj" fmla="val 50000"/>
            </a:avLst>
          </a:prstGeom>
          <a:solidFill>
            <a:srgbClr val="C0000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prstClr val="white"/>
              </a:solidFill>
            </a:endParaRPr>
          </a:p>
        </p:txBody>
      </p:sp>
      <p:grpSp>
        <p:nvGrpSpPr>
          <p:cNvPr id="54" name="组合 53"/>
          <p:cNvGrpSpPr/>
          <p:nvPr/>
        </p:nvGrpSpPr>
        <p:grpSpPr>
          <a:xfrm>
            <a:off x="-15395" y="211146"/>
            <a:ext cx="12874145" cy="7085220"/>
            <a:chOff x="-15395" y="211146"/>
            <a:chExt cx="12874145" cy="7085220"/>
          </a:xfrm>
        </p:grpSpPr>
        <p:sp>
          <p:nvSpPr>
            <p:cNvPr id="55" name="任意多边形 54"/>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65" name="椭圆 6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111" name="文本框 110"/>
          <p:cNvSpPr txBox="1"/>
          <p:nvPr/>
        </p:nvSpPr>
        <p:spPr>
          <a:xfrm>
            <a:off x="524510" y="1592580"/>
            <a:ext cx="4189730" cy="4605020"/>
          </a:xfrm>
          <a:prstGeom prst="rect">
            <a:avLst/>
          </a:prstGeom>
          <a:noFill/>
          <a:ln w="9525">
            <a:noFill/>
          </a:ln>
        </p:spPr>
        <p:txBody>
          <a:bodyPr wrap="square">
            <a:spAutoFit/>
          </a:bodyPr>
          <a:lstStyle/>
          <a:p>
            <a:pPr marL="0" indent="304800" eaLnBrk="1" latinLnBrk="0" hangingPunct="1">
              <a:lnSpc>
                <a:spcPts val="3200"/>
              </a:lnSpc>
            </a:pPr>
            <a:r>
              <a:rPr lang="en-US" sz="2000" b="0" dirty="0">
                <a:latin typeface="Times New Roman" panose="02020603050405020304" pitchFamily="18" charset="0"/>
                <a:ea typeface="+mn-ea"/>
                <a:cs typeface="Times New Roman" panose="02020603050405020304" pitchFamily="18" charset="0"/>
              </a:rPr>
              <a:t> </a:t>
            </a:r>
            <a:r>
              <a:rPr sz="2200" b="0" dirty="0">
                <a:latin typeface="Times New Roman" panose="02020603050405020304" pitchFamily="18" charset="0"/>
                <a:ea typeface="+mn-ea"/>
                <a:cs typeface="Times New Roman" panose="02020603050405020304" pitchFamily="18" charset="0"/>
              </a:rPr>
              <a:t>The factors used in this paper for constructing quantitative investment strategies are all technical </a:t>
            </a:r>
            <a:r>
              <a:rPr lang="en-US" sz="2200" b="0" dirty="0">
                <a:latin typeface="Times New Roman" panose="02020603050405020304" pitchFamily="18" charset="0"/>
                <a:ea typeface="+mn-ea"/>
                <a:cs typeface="Times New Roman" panose="02020603050405020304" pitchFamily="18" charset="0"/>
              </a:rPr>
              <a:t>price-volume</a:t>
            </a:r>
            <a:r>
              <a:rPr sz="2200" b="0" dirty="0">
                <a:latin typeface="Times New Roman" panose="02020603050405020304" pitchFamily="18" charset="0"/>
                <a:ea typeface="+mn-ea"/>
                <a:cs typeface="Times New Roman" panose="02020603050405020304" pitchFamily="18" charset="0"/>
              </a:rPr>
              <a:t> factors, and the variety of factors is single. In the future, different kinds of factors such as financial factor, sentiment factor, momentum factor and growth factor can be selected to improve the performance of the strategy.</a:t>
            </a:r>
          </a:p>
        </p:txBody>
      </p:sp>
      <p:grpSp>
        <p:nvGrpSpPr>
          <p:cNvPr id="24" name="组合 23"/>
          <p:cNvGrpSpPr/>
          <p:nvPr/>
        </p:nvGrpSpPr>
        <p:grpSpPr>
          <a:xfrm>
            <a:off x="4413885" y="6308090"/>
            <a:ext cx="4468495" cy="653415"/>
            <a:chOff x="6800" y="9112"/>
            <a:chExt cx="7037" cy="1029"/>
          </a:xfrm>
        </p:grpSpPr>
        <p:sp>
          <p:nvSpPr>
            <p:cNvPr id="3" name="椭圆 2"/>
            <p:cNvSpPr/>
            <p:nvPr/>
          </p:nvSpPr>
          <p:spPr>
            <a:xfrm>
              <a:off x="10410" y="9517"/>
              <a:ext cx="608" cy="608"/>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8" name="椭圆 7"/>
            <p:cNvSpPr/>
            <p:nvPr/>
          </p:nvSpPr>
          <p:spPr>
            <a:xfrm>
              <a:off x="9754" y="9779"/>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9" name="椭圆 8"/>
            <p:cNvSpPr/>
            <p:nvPr/>
          </p:nvSpPr>
          <p:spPr>
            <a:xfrm>
              <a:off x="11539" y="9511"/>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0" name="椭圆 9"/>
            <p:cNvSpPr/>
            <p:nvPr/>
          </p:nvSpPr>
          <p:spPr>
            <a:xfrm>
              <a:off x="13283" y="9587"/>
              <a:ext cx="554" cy="554"/>
            </a:xfrm>
            <a:prstGeom prst="ellipse">
              <a:avLst/>
            </a:prstGeom>
            <a:solidFill>
              <a:srgbClr val="C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1" name="椭圆 10"/>
            <p:cNvSpPr/>
            <p:nvPr/>
          </p:nvSpPr>
          <p:spPr>
            <a:xfrm>
              <a:off x="9343" y="9802"/>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2" name="椭圆 11"/>
            <p:cNvSpPr/>
            <p:nvPr/>
          </p:nvSpPr>
          <p:spPr>
            <a:xfrm>
              <a:off x="11857" y="9392"/>
              <a:ext cx="713" cy="713"/>
            </a:xfrm>
            <a:prstGeom prst="ellipse">
              <a:avLst/>
            </a:prstGeom>
            <a:solidFill>
              <a:sysClr val="windowText" lastClr="0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3" name="椭圆 12"/>
            <p:cNvSpPr/>
            <p:nvPr/>
          </p:nvSpPr>
          <p:spPr>
            <a:xfrm>
              <a:off x="7431" y="9517"/>
              <a:ext cx="608" cy="608"/>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4" name="椭圆 13"/>
            <p:cNvSpPr/>
            <p:nvPr/>
          </p:nvSpPr>
          <p:spPr>
            <a:xfrm>
              <a:off x="6800" y="9807"/>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5" name="椭圆 14"/>
            <p:cNvSpPr/>
            <p:nvPr/>
          </p:nvSpPr>
          <p:spPr>
            <a:xfrm>
              <a:off x="8057" y="9112"/>
              <a:ext cx="475" cy="475"/>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23" name="椭圆 22"/>
            <p:cNvSpPr/>
            <p:nvPr/>
          </p:nvSpPr>
          <p:spPr>
            <a:xfrm>
              <a:off x="8502" y="9634"/>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grpSp>
      <p:sp>
        <p:nvSpPr>
          <p:cNvPr id="2" name="文本框 1"/>
          <p:cNvSpPr txBox="1"/>
          <p:nvPr/>
        </p:nvSpPr>
        <p:spPr>
          <a:xfrm>
            <a:off x="8843010" y="3400425"/>
            <a:ext cx="3674745" cy="2143125"/>
          </a:xfrm>
          <a:prstGeom prst="rect">
            <a:avLst/>
          </a:prstGeom>
          <a:noFill/>
          <a:ln w="9525">
            <a:noFill/>
          </a:ln>
        </p:spPr>
        <p:txBody>
          <a:bodyPr wrap="square">
            <a:spAutoFit/>
          </a:bodyPr>
          <a:lstStyle/>
          <a:p>
            <a:pPr marL="0" indent="304800" eaLnBrk="1" latinLnBrk="0" hangingPunct="1">
              <a:lnSpc>
                <a:spcPts val="3200"/>
              </a:lnSpc>
            </a:pPr>
            <a:r>
              <a:rPr lang="en-US" sz="2200" b="0" dirty="0">
                <a:latin typeface="Times New Roman" panose="02020603050405020304" pitchFamily="18" charset="0"/>
                <a:ea typeface="+mn-ea"/>
                <a:cs typeface="Times New Roman" panose="02020603050405020304" pitchFamily="18" charset="0"/>
              </a:rPr>
              <a:t>In the future, the </a:t>
            </a:r>
            <a:r>
              <a:rPr lang="en-US" sz="2200" dirty="0">
                <a:latin typeface="Times New Roman" panose="02020603050405020304" pitchFamily="18" charset="0"/>
                <a:ea typeface="+mn-ea"/>
                <a:cs typeface="Times New Roman" panose="02020603050405020304" pitchFamily="18" charset="0"/>
              </a:rPr>
              <a:t>quadratic programming </a:t>
            </a:r>
            <a:r>
              <a:rPr lang="en-US" sz="2200" b="0" dirty="0">
                <a:latin typeface="Times New Roman" panose="02020603050405020304" pitchFamily="18" charset="0"/>
                <a:ea typeface="+mn-ea"/>
                <a:cs typeface="Times New Roman" panose="02020603050405020304" pitchFamily="18" charset="0"/>
              </a:rPr>
              <a:t>of operations research can be used to optimize the portfolio and reduce the risk of the portfolio.</a:t>
            </a:r>
          </a:p>
        </p:txBody>
      </p:sp>
      <p:grpSp>
        <p:nvGrpSpPr>
          <p:cNvPr id="5" name="组合 4"/>
          <p:cNvGrpSpPr/>
          <p:nvPr/>
        </p:nvGrpSpPr>
        <p:grpSpPr>
          <a:xfrm>
            <a:off x="8768080" y="0"/>
            <a:ext cx="4192270" cy="949960"/>
            <a:chOff x="8503" y="1000"/>
            <a:chExt cx="14242" cy="3538"/>
          </a:xfrm>
        </p:grpSpPr>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7"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2" name="文本框 21"/>
          <p:cNvSpPr txBox="1"/>
          <p:nvPr/>
        </p:nvSpPr>
        <p:spPr>
          <a:xfrm>
            <a:off x="1125860" y="288909"/>
            <a:ext cx="2474560" cy="460375"/>
          </a:xfrm>
          <a:prstGeom prst="rect">
            <a:avLst/>
          </a:prstGeom>
          <a:noFill/>
        </p:spPr>
        <p:txBody>
          <a:bodyPr wrap="square">
            <a:spAutoFit/>
          </a:bodyPr>
          <a:lstStyle/>
          <a:p>
            <a:pPr marL="0" lvl="1"/>
            <a:r>
              <a:rPr lang="en-US" altLang="zh-CN" sz="2400" dirty="0">
                <a:solidFill>
                  <a:srgbClr val="C00000"/>
                </a:solidFill>
                <a:latin typeface="Times New Roman" panose="02020603050405020304" pitchFamily="18" charset="0"/>
                <a:ea typeface="+mj-ea"/>
                <a:cs typeface="Times New Roman" panose="02020603050405020304" pitchFamily="18" charset="0"/>
                <a:sym typeface="+mn-ea"/>
              </a:rPr>
              <a:t>R</a:t>
            </a:r>
            <a:r>
              <a:rPr lang="zh-CN" altLang="en-US" sz="2400" dirty="0">
                <a:solidFill>
                  <a:srgbClr val="C00000"/>
                </a:solidFill>
                <a:latin typeface="Times New Roman" panose="02020603050405020304" pitchFamily="18" charset="0"/>
                <a:ea typeface="+mj-ea"/>
                <a:cs typeface="Times New Roman" panose="02020603050405020304" pitchFamily="18" charset="0"/>
                <a:sym typeface="+mn-ea"/>
              </a:rPr>
              <a:t>esearch </a:t>
            </a:r>
            <a:r>
              <a:rPr lang="en-US" altLang="zh-CN" sz="2400" dirty="0">
                <a:solidFill>
                  <a:srgbClr val="C00000"/>
                </a:solidFill>
                <a:latin typeface="Times New Roman" panose="02020603050405020304" pitchFamily="18" charset="0"/>
                <a:ea typeface="+mj-ea"/>
                <a:cs typeface="Times New Roman" panose="02020603050405020304" pitchFamily="18" charset="0"/>
                <a:sym typeface="+mn-ea"/>
              </a:rPr>
              <a:t>P</a:t>
            </a:r>
            <a:r>
              <a:rPr lang="zh-CN" altLang="en-US" sz="2400" dirty="0">
                <a:solidFill>
                  <a:srgbClr val="C00000"/>
                </a:solidFill>
                <a:latin typeface="Times New Roman" panose="02020603050405020304" pitchFamily="18" charset="0"/>
                <a:ea typeface="+mj-ea"/>
                <a:cs typeface="Times New Roman" panose="02020603050405020304" pitchFamily="18" charset="0"/>
                <a:sym typeface="+mn-ea"/>
              </a:rPr>
              <a:t>rospect</a:t>
            </a:r>
            <a:endParaRPr lang="zh-CN" altLang="en-US" sz="2400" dirty="0">
              <a:solidFill>
                <a:srgbClr val="C00000"/>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 calcmode="lin" valueType="num">
                                      <p:cBhvr>
                                        <p:cTn id="9" dur="500" fill="hold"/>
                                        <p:tgtEl>
                                          <p:spTgt spid="57"/>
                                        </p:tgtEl>
                                        <p:attrNameLst>
                                          <p:attrName>ppt_x</p:attrName>
                                        </p:attrNameLst>
                                      </p:cBhvr>
                                      <p:tavLst>
                                        <p:tav tm="0">
                                          <p:val>
                                            <p:fltVal val="0.5"/>
                                          </p:val>
                                        </p:tav>
                                        <p:tav tm="100000">
                                          <p:val>
                                            <p:strVal val="#ppt_x"/>
                                          </p:val>
                                        </p:tav>
                                      </p:tavLst>
                                    </p:anim>
                                    <p:anim calcmode="lin" valueType="num">
                                      <p:cBhvr>
                                        <p:cTn id="10" dur="500" fill="hold"/>
                                        <p:tgtEl>
                                          <p:spTgt spid="57"/>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58"/>
                                        </p:tgtEl>
                                        <p:attrNameLst>
                                          <p:attrName>style.visibility</p:attrName>
                                        </p:attrNameLst>
                                      </p:cBhvr>
                                      <p:to>
                                        <p:strVal val="visible"/>
                                      </p:to>
                                    </p:set>
                                    <p:animEffect transition="in" filter="wheel(1)">
                                      <p:cBhvr>
                                        <p:cTn id="14" dur="1000"/>
                                        <p:tgtEl>
                                          <p:spTgt spid="158"/>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10"/>
                                        </p:tgtEl>
                                        <p:attrNameLst>
                                          <p:attrName>style.visibility</p:attrName>
                                        </p:attrNameLst>
                                      </p:cBhvr>
                                      <p:to>
                                        <p:strVal val="visible"/>
                                      </p:to>
                                    </p:set>
                                    <p:animEffect transition="in" filter="fade">
                                      <p:cBhvr>
                                        <p:cTn id="18" dur="250"/>
                                        <p:tgtEl>
                                          <p:spTgt spid="2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fade">
                                      <p:cBhvr>
                                        <p:cTn id="22" dur="250"/>
                                        <p:tgtEl>
                                          <p:spTgt spid="209"/>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08"/>
                                        </p:tgtEl>
                                        <p:attrNameLst>
                                          <p:attrName>style.visibility</p:attrName>
                                        </p:attrNameLst>
                                      </p:cBhvr>
                                      <p:to>
                                        <p:strVal val="visible"/>
                                      </p:to>
                                    </p:set>
                                    <p:animEffect transition="in" filter="fade">
                                      <p:cBhvr>
                                        <p:cTn id="26" dur="250"/>
                                        <p:tgtEl>
                                          <p:spTgt spid="208"/>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fade">
                                      <p:cBhvr>
                                        <p:cTn id="30" dur="250"/>
                                        <p:tgtEl>
                                          <p:spTgt spid="212"/>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207"/>
                                        </p:tgtEl>
                                        <p:attrNameLst>
                                          <p:attrName>style.visibility</p:attrName>
                                        </p:attrNameLst>
                                      </p:cBhvr>
                                      <p:to>
                                        <p:strVal val="visible"/>
                                      </p:to>
                                    </p:set>
                                    <p:animEffect transition="in" filter="fade">
                                      <p:cBhvr>
                                        <p:cTn id="34" dur="250"/>
                                        <p:tgtEl>
                                          <p:spTgt spid="207"/>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206"/>
                                        </p:tgtEl>
                                        <p:attrNameLst>
                                          <p:attrName>style.visibility</p:attrName>
                                        </p:attrNameLst>
                                      </p:cBhvr>
                                      <p:to>
                                        <p:strVal val="visible"/>
                                      </p:to>
                                    </p:set>
                                    <p:animEffect transition="in" filter="fade">
                                      <p:cBhvr>
                                        <p:cTn id="38" dur="250"/>
                                        <p:tgtEl>
                                          <p:spTgt spid="206"/>
                                        </p:tgtEl>
                                      </p:cBhvr>
                                    </p:animEffect>
                                  </p:childTnLst>
                                </p:cTn>
                              </p:par>
                            </p:childTnLst>
                          </p:cTn>
                        </p:par>
                        <p:par>
                          <p:cTn id="39" fill="hold">
                            <p:stCondLst>
                              <p:cond delay="4500"/>
                            </p:stCondLst>
                            <p:childTnLst>
                              <p:par>
                                <p:cTn id="40" presetID="10" presetClass="entr" presetSubtype="0" fill="hold" grpId="0" nodeType="afterEffect">
                                  <p:stCondLst>
                                    <p:cond delay="0"/>
                                  </p:stCondLst>
                                  <p:childTnLst>
                                    <p:set>
                                      <p:cBhvr>
                                        <p:cTn id="41" dur="1" fill="hold">
                                          <p:stCondLst>
                                            <p:cond delay="0"/>
                                          </p:stCondLst>
                                        </p:cTn>
                                        <p:tgtEl>
                                          <p:spTgt spid="211"/>
                                        </p:tgtEl>
                                        <p:attrNameLst>
                                          <p:attrName>style.visibility</p:attrName>
                                        </p:attrNameLst>
                                      </p:cBhvr>
                                      <p:to>
                                        <p:strVal val="visible"/>
                                      </p:to>
                                    </p:set>
                                    <p:animEffect transition="in" filter="fade">
                                      <p:cBhvr>
                                        <p:cTn id="42" dur="250"/>
                                        <p:tgtEl>
                                          <p:spTgt spid="211"/>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165"/>
                                        </p:tgtEl>
                                        <p:attrNameLst>
                                          <p:attrName>style.visibility</p:attrName>
                                        </p:attrNameLst>
                                      </p:cBhvr>
                                      <p:to>
                                        <p:strVal val="visible"/>
                                      </p:to>
                                    </p:set>
                                    <p:animEffect transition="in" filter="fade">
                                      <p:cBhvr>
                                        <p:cTn id="46" dur="500"/>
                                        <p:tgtEl>
                                          <p:spTgt spid="165"/>
                                        </p:tgtEl>
                                      </p:cBhvr>
                                    </p:animEffect>
                                  </p:childTnLst>
                                </p:cTn>
                              </p:par>
                            </p:childTnLst>
                          </p:cTn>
                        </p:par>
                        <p:par>
                          <p:cTn id="47" fill="hold">
                            <p:stCondLst>
                              <p:cond delay="5500"/>
                            </p:stCondLst>
                            <p:childTnLst>
                              <p:par>
                                <p:cTn id="48" presetID="10" presetClass="entr" presetSubtype="0" fill="hold" nodeType="afterEffect">
                                  <p:stCondLst>
                                    <p:cond delay="0"/>
                                  </p:stCondLst>
                                  <p:childTnLst>
                                    <p:set>
                                      <p:cBhvr>
                                        <p:cTn id="49" dur="1" fill="hold">
                                          <p:stCondLst>
                                            <p:cond delay="0"/>
                                          </p:stCondLst>
                                        </p:cTn>
                                        <p:tgtEl>
                                          <p:spTgt spid="177"/>
                                        </p:tgtEl>
                                        <p:attrNameLst>
                                          <p:attrName>style.visibility</p:attrName>
                                        </p:attrNameLst>
                                      </p:cBhvr>
                                      <p:to>
                                        <p:strVal val="visible"/>
                                      </p:to>
                                    </p:set>
                                    <p:animEffect transition="in" filter="fade">
                                      <p:cBhvr>
                                        <p:cTn id="50" dur="500"/>
                                        <p:tgtEl>
                                          <p:spTgt spid="17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checkerboard(across)">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checkerboard(across)">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bldLvl="0" animBg="1"/>
      <p:bldP spid="207" grpId="0" bldLvl="0" animBg="1"/>
      <p:bldP spid="208" grpId="0" bldLvl="0" animBg="1"/>
      <p:bldP spid="209" grpId="0" bldLvl="0" animBg="1"/>
      <p:bldP spid="210" grpId="0" bldLvl="0" animBg="1"/>
      <p:bldP spid="211" grpId="0" bldLvl="0" animBg="1"/>
      <p:bldP spid="212" grpId="0" bldLvl="0" animBg="1"/>
      <p:bldP spid="111"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Monitor-Light.png"/>
          <p:cNvPicPr>
            <a:picLocks noChangeAspect="1"/>
          </p:cNvPicPr>
          <p:nvPr/>
        </p:nvPicPr>
        <p:blipFill>
          <a:blip r:embed="rId4" cstate="print"/>
          <a:stretch>
            <a:fillRect/>
          </a:stretch>
        </p:blipFill>
        <p:spPr>
          <a:xfrm>
            <a:off x="8315227" y="1276445"/>
            <a:ext cx="1689161" cy="2066672"/>
          </a:xfrm>
          <a:prstGeom prst="rect">
            <a:avLst/>
          </a:prstGeom>
        </p:spPr>
      </p:pic>
      <p:pic>
        <p:nvPicPr>
          <p:cNvPr id="39" name="Picture 7" descr="ipad-light.png"/>
          <p:cNvPicPr>
            <a:picLocks noChangeAspect="1"/>
          </p:cNvPicPr>
          <p:nvPr/>
        </p:nvPicPr>
        <p:blipFill>
          <a:blip r:embed="rId5"/>
          <a:stretch>
            <a:fillRect/>
          </a:stretch>
        </p:blipFill>
        <p:spPr>
          <a:xfrm flipH="1">
            <a:off x="10142857" y="1975094"/>
            <a:ext cx="1287124" cy="2913137"/>
          </a:xfrm>
          <a:prstGeom prst="rect">
            <a:avLst/>
          </a:prstGeom>
        </p:spPr>
      </p:pic>
      <p:grpSp>
        <p:nvGrpSpPr>
          <p:cNvPr id="16" name="组合 15"/>
          <p:cNvGrpSpPr/>
          <p:nvPr/>
        </p:nvGrpSpPr>
        <p:grpSpPr>
          <a:xfrm>
            <a:off x="-15395" y="211146"/>
            <a:ext cx="12874145" cy="7085220"/>
            <a:chOff x="-15395" y="211146"/>
            <a:chExt cx="12874145" cy="7085220"/>
          </a:xfrm>
        </p:grpSpPr>
        <p:sp>
          <p:nvSpPr>
            <p:cNvPr id="17" name="任意多边形 16"/>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5860" y="288909"/>
            <a:ext cx="1991147" cy="460375"/>
          </a:xfrm>
          <a:prstGeom prst="rect">
            <a:avLst/>
          </a:prstGeom>
          <a:noFill/>
        </p:spPr>
        <p:txBody>
          <a:bodyPr wrap="square">
            <a:spAutoFit/>
          </a:bodyPr>
          <a:lstStyle/>
          <a:p>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References</a:t>
            </a:r>
          </a:p>
        </p:txBody>
      </p:sp>
      <p:grpSp>
        <p:nvGrpSpPr>
          <p:cNvPr id="6" name="组合 5"/>
          <p:cNvGrpSpPr/>
          <p:nvPr/>
        </p:nvGrpSpPr>
        <p:grpSpPr>
          <a:xfrm>
            <a:off x="8784590" y="182245"/>
            <a:ext cx="4192270" cy="949960"/>
            <a:chOff x="8503" y="1000"/>
            <a:chExt cx="14242" cy="3538"/>
          </a:xfrm>
        </p:grpSpPr>
        <p:pic>
          <p:nvPicPr>
            <p:cNvPr id="7" name="图片 6"/>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 name="文本框 1"/>
          <p:cNvSpPr txBox="1"/>
          <p:nvPr>
            <p:custDataLst>
              <p:tags r:id="rId1"/>
            </p:custDataLst>
          </p:nvPr>
        </p:nvSpPr>
        <p:spPr>
          <a:xfrm>
            <a:off x="929640" y="993140"/>
            <a:ext cx="10871200" cy="5323205"/>
          </a:xfrm>
          <a:prstGeom prst="rect">
            <a:avLst/>
          </a:prstGeom>
          <a:noFill/>
        </p:spPr>
        <p:txBody>
          <a:bodyPr wrap="square" rtlCol="0">
            <a:spAutoFit/>
          </a:bodyPr>
          <a:lstStyle/>
          <a:p>
            <a:r>
              <a:rPr lang="zh-CN" altLang="en-US" sz="2000"/>
              <a:t>[1] White H. Economic prediction using neural networks: The case of IBM daily stock returns[C]//ICNN. 1988, 2: 451-458.</a:t>
            </a:r>
          </a:p>
          <a:p>
            <a:r>
              <a:rPr lang="zh-CN" altLang="en-US" sz="2000"/>
              <a:t>[2] Kimoto T, Asakawa K, Yoda M, et al. Stock market prediction system with modular neural networks[C]//1990 IJCNN international joint conference on neural networks. IEEE, 1990: 1-6.</a:t>
            </a:r>
          </a:p>
          <a:p>
            <a:r>
              <a:rPr lang="zh-CN" altLang="en-US" sz="2000"/>
              <a:t>[3] Zhang G P. Time series forecasting using a hybrid ARIMA and neural network model[J]. Neurocomputing, 2003, 50: 159-175.</a:t>
            </a:r>
          </a:p>
          <a:p>
            <a:r>
              <a:rPr lang="zh-CN" altLang="en-US" sz="2000"/>
              <a:t>[4] Akita R, Yoshihara A, Matsubara T, et al. Deep learning for stock prediction using numerical and textual information[C]//2016 IEEE/ACIS 15th International Conference on Computer and Information Science (ICIS). IEEE, 2016: 1-6.</a:t>
            </a:r>
          </a:p>
          <a:p>
            <a:r>
              <a:rPr lang="zh-CN" altLang="en-US" sz="2000"/>
              <a:t>[5]宮崎邦洋, 松尾豊. Deep Learning を用いた株価予測の分析[C]//人工知能学会全国大会論文集 第 31 回全国大会 (2017). 一般社団法人 人工知能学会, 2017: 2D3OS19a3-2D3OS19a3.</a:t>
            </a:r>
          </a:p>
          <a:p>
            <a:r>
              <a:rPr lang="zh-CN" altLang="en-US" sz="2000"/>
              <a:t>[6] Kim T, Kim H Y. Forecasting stock prices with a feature fusion LSTM-CNN model using different representations of the same data[J]. PloS one, 2019, 14(2): e0212320.</a:t>
            </a:r>
          </a:p>
          <a:p>
            <a:r>
              <a:rPr lang="zh-CN" altLang="en-US" sz="2000"/>
              <a:t>[7]张健,陈勇,夏罡,何永保.人工神经网络之股票预测[J].计算机工程,1997(02):52-55.</a:t>
            </a:r>
          </a:p>
          <a:p>
            <a:r>
              <a:rPr lang="zh-CN" altLang="en-US" sz="2000"/>
              <a:t>[8]孙瑞奇. 基于LSTM神经网络的美股股指价格趋势预测模型的研究[D].首都经济贸易大学,2016.</a:t>
            </a:r>
          </a:p>
          <a:p>
            <a:r>
              <a:rPr lang="zh-CN" altLang="en-US" sz="2000"/>
              <a:t>[9]任君,王建华,王传美,王建祥.基于正则化LSTM模型的股票指数预测[J].计算机应用与软件,2018,35(04):44-48+108.</a:t>
            </a:r>
          </a:p>
        </p:txBody>
      </p:sp>
      <p:grpSp>
        <p:nvGrpSpPr>
          <p:cNvPr id="24" name="组合 23"/>
          <p:cNvGrpSpPr/>
          <p:nvPr/>
        </p:nvGrpSpPr>
        <p:grpSpPr>
          <a:xfrm>
            <a:off x="3846830" y="6062980"/>
            <a:ext cx="4468495" cy="653415"/>
            <a:chOff x="6800" y="9112"/>
            <a:chExt cx="7037" cy="1029"/>
          </a:xfrm>
        </p:grpSpPr>
        <p:sp>
          <p:nvSpPr>
            <p:cNvPr id="3" name="椭圆 2"/>
            <p:cNvSpPr/>
            <p:nvPr/>
          </p:nvSpPr>
          <p:spPr>
            <a:xfrm>
              <a:off x="10410" y="9517"/>
              <a:ext cx="608" cy="608"/>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8" name="椭圆 7"/>
            <p:cNvSpPr/>
            <p:nvPr/>
          </p:nvSpPr>
          <p:spPr>
            <a:xfrm>
              <a:off x="9754" y="9779"/>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9" name="椭圆 8"/>
            <p:cNvSpPr/>
            <p:nvPr/>
          </p:nvSpPr>
          <p:spPr>
            <a:xfrm>
              <a:off x="11539" y="9511"/>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0" name="椭圆 9"/>
            <p:cNvSpPr/>
            <p:nvPr/>
          </p:nvSpPr>
          <p:spPr>
            <a:xfrm>
              <a:off x="13283" y="9587"/>
              <a:ext cx="554" cy="554"/>
            </a:xfrm>
            <a:prstGeom prst="ellipse">
              <a:avLst/>
            </a:prstGeom>
            <a:solidFill>
              <a:srgbClr val="C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1" name="椭圆 10"/>
            <p:cNvSpPr/>
            <p:nvPr/>
          </p:nvSpPr>
          <p:spPr>
            <a:xfrm>
              <a:off x="9343" y="9802"/>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2" name="椭圆 11"/>
            <p:cNvSpPr/>
            <p:nvPr/>
          </p:nvSpPr>
          <p:spPr>
            <a:xfrm>
              <a:off x="11857" y="9392"/>
              <a:ext cx="713" cy="713"/>
            </a:xfrm>
            <a:prstGeom prst="ellipse">
              <a:avLst/>
            </a:prstGeom>
            <a:solidFill>
              <a:sysClr val="windowText" lastClr="0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3" name="椭圆 12"/>
            <p:cNvSpPr/>
            <p:nvPr/>
          </p:nvSpPr>
          <p:spPr>
            <a:xfrm>
              <a:off x="7431" y="9517"/>
              <a:ext cx="608" cy="608"/>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4" name="椭圆 13"/>
            <p:cNvSpPr/>
            <p:nvPr/>
          </p:nvSpPr>
          <p:spPr>
            <a:xfrm>
              <a:off x="6800" y="9807"/>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5" name="椭圆 14"/>
            <p:cNvSpPr/>
            <p:nvPr/>
          </p:nvSpPr>
          <p:spPr>
            <a:xfrm>
              <a:off x="8057" y="9112"/>
              <a:ext cx="475" cy="475"/>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23" name="椭圆 22"/>
            <p:cNvSpPr/>
            <p:nvPr/>
          </p:nvSpPr>
          <p:spPr>
            <a:xfrm>
              <a:off x="8502" y="9634"/>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Monitor-Light.png"/>
          <p:cNvPicPr>
            <a:picLocks noChangeAspect="1"/>
          </p:cNvPicPr>
          <p:nvPr/>
        </p:nvPicPr>
        <p:blipFill>
          <a:blip r:embed="rId4" cstate="print"/>
          <a:stretch>
            <a:fillRect/>
          </a:stretch>
        </p:blipFill>
        <p:spPr>
          <a:xfrm>
            <a:off x="8315227" y="1276445"/>
            <a:ext cx="1689161" cy="2066672"/>
          </a:xfrm>
          <a:prstGeom prst="rect">
            <a:avLst/>
          </a:prstGeom>
        </p:spPr>
      </p:pic>
      <p:pic>
        <p:nvPicPr>
          <p:cNvPr id="39" name="Picture 7" descr="ipad-light.png"/>
          <p:cNvPicPr>
            <a:picLocks noChangeAspect="1"/>
          </p:cNvPicPr>
          <p:nvPr/>
        </p:nvPicPr>
        <p:blipFill>
          <a:blip r:embed="rId5"/>
          <a:stretch>
            <a:fillRect/>
          </a:stretch>
        </p:blipFill>
        <p:spPr>
          <a:xfrm flipH="1">
            <a:off x="10142857" y="1975094"/>
            <a:ext cx="1287124" cy="2913137"/>
          </a:xfrm>
          <a:prstGeom prst="rect">
            <a:avLst/>
          </a:prstGeom>
        </p:spPr>
      </p:pic>
      <p:grpSp>
        <p:nvGrpSpPr>
          <p:cNvPr id="16" name="组合 15"/>
          <p:cNvGrpSpPr/>
          <p:nvPr/>
        </p:nvGrpSpPr>
        <p:grpSpPr>
          <a:xfrm>
            <a:off x="-15395" y="211146"/>
            <a:ext cx="12874145" cy="7085220"/>
            <a:chOff x="-15395" y="211146"/>
            <a:chExt cx="12874145" cy="7085220"/>
          </a:xfrm>
        </p:grpSpPr>
        <p:sp>
          <p:nvSpPr>
            <p:cNvPr id="17" name="任意多边形 16"/>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5860" y="288909"/>
            <a:ext cx="1991147" cy="460375"/>
          </a:xfrm>
          <a:prstGeom prst="rect">
            <a:avLst/>
          </a:prstGeom>
          <a:noFill/>
        </p:spPr>
        <p:txBody>
          <a:bodyPr wrap="square">
            <a:spAutoFit/>
          </a:bodyPr>
          <a:lstStyle/>
          <a:p>
            <a:r>
              <a:rPr lang="zh-CN" altLang="en-US" sz="2400" dirty="0">
                <a:solidFill>
                  <a:srgbClr val="C00000"/>
                </a:solidFill>
                <a:ea typeface="微软雅黑" panose="020B0503020204020204" pitchFamily="34" charset="-122"/>
              </a:rPr>
              <a:t>References</a:t>
            </a:r>
            <a:endParaRPr lang="zh-CN" altLang="en-US" dirty="0">
              <a:solidFill>
                <a:srgbClr val="C00000"/>
              </a:solidFill>
              <a:ea typeface="微软雅黑" panose="020B0503020204020204" pitchFamily="34" charset="-122"/>
            </a:endParaRPr>
          </a:p>
        </p:txBody>
      </p:sp>
      <p:grpSp>
        <p:nvGrpSpPr>
          <p:cNvPr id="6" name="组合 5"/>
          <p:cNvGrpSpPr/>
          <p:nvPr/>
        </p:nvGrpSpPr>
        <p:grpSpPr>
          <a:xfrm>
            <a:off x="8784590" y="182245"/>
            <a:ext cx="4192270" cy="949960"/>
            <a:chOff x="8503" y="1000"/>
            <a:chExt cx="14242" cy="3538"/>
          </a:xfrm>
        </p:grpSpPr>
        <p:pic>
          <p:nvPicPr>
            <p:cNvPr id="7" name="图片 6"/>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 name="文本框 1"/>
          <p:cNvSpPr txBox="1"/>
          <p:nvPr>
            <p:custDataLst>
              <p:tags r:id="rId1"/>
            </p:custDataLst>
          </p:nvPr>
        </p:nvSpPr>
        <p:spPr>
          <a:xfrm>
            <a:off x="896620" y="1224915"/>
            <a:ext cx="10871200" cy="5015865"/>
          </a:xfrm>
          <a:prstGeom prst="rect">
            <a:avLst/>
          </a:prstGeom>
          <a:noFill/>
        </p:spPr>
        <p:txBody>
          <a:bodyPr wrap="square" rtlCol="0">
            <a:spAutoFit/>
          </a:bodyPr>
          <a:lstStyle/>
          <a:p>
            <a:r>
              <a:rPr lang="zh-CN" altLang="en-US" sz="2000"/>
              <a:t>[10]谢合亮. LSTM在多因子量化投资模型中的改进及应用研究[D].中央财经大学,2019.</a:t>
            </a:r>
          </a:p>
          <a:p>
            <a:r>
              <a:rPr lang="zh-CN" altLang="en-US" sz="2000"/>
              <a:t>[11]乔若羽. 基于注意力机制的神经网络预测模型[D].中国科学技术大学,2020.</a:t>
            </a:r>
          </a:p>
          <a:p>
            <a:r>
              <a:rPr lang="zh-CN" altLang="en-US" sz="2000"/>
              <a:t>[12] Hochreiter S, Schmidhuber J. Long short-term memory[J]. Neural computation, 1997, 9(8): 1735-1780.</a:t>
            </a:r>
          </a:p>
          <a:p>
            <a:r>
              <a:rPr lang="zh-CN" altLang="en-US" sz="2000"/>
              <a:t>[13] Cho K, Van Merriënboer B, Gulcehre C, et al. Learning phrase representations using RNN encoder-decoder for statistical machine translation[J]. arXiv preprint arXiv:1406.1078, 2014.</a:t>
            </a:r>
          </a:p>
          <a:p>
            <a:r>
              <a:rPr lang="zh-CN" altLang="en-US" sz="2000"/>
              <a:t>[14] Chung J, Gulcehre C, Cho K H, et al. Empirical evaluation of gated recurrent neural networks on sequence modeling[J]. arXiv preprint arXiv:1412.3555, 2014.</a:t>
            </a:r>
          </a:p>
          <a:p>
            <a:r>
              <a:rPr lang="zh-CN" altLang="en-US" sz="2000"/>
              <a:t>[15] Gruber N, Jockisch A. Are GRU cells more specific and LSTM cells more sensitive in motive classification of text?[J]. Frontiers in Artificial Intelligence, 2020, 3(40): 1-6.</a:t>
            </a:r>
          </a:p>
          <a:p>
            <a:r>
              <a:rPr lang="zh-CN" altLang="en-US" sz="2000"/>
              <a:t>[16] Markowitz, H. (1952). Portfolio Selection. The Journal of Finance, 7(1), 77-91. doi:10.2307/2975974.</a:t>
            </a:r>
          </a:p>
          <a:p>
            <a:r>
              <a:rPr lang="zh-CN" altLang="en-US" sz="2000"/>
              <a:t>[17] Merton R C. An analytic derivation of the efficient portfolio frontier[J]. Journal of financial and quantitative analysis, 1972: 1851-1872.</a:t>
            </a:r>
          </a:p>
          <a:p>
            <a:r>
              <a:rPr lang="zh-CN" altLang="en-US" sz="2000"/>
              <a:t>[18] Sharpe W F. Capital asset prices: A theory of market equilibrium under conditions of risk[J]. The journal of finance, 1964, 19(3): 425-442. </a:t>
            </a:r>
          </a:p>
          <a:p>
            <a:endParaRPr lang="zh-CN" altLang="en-US" sz="2000"/>
          </a:p>
        </p:txBody>
      </p:sp>
      <p:grpSp>
        <p:nvGrpSpPr>
          <p:cNvPr id="24" name="组合 23"/>
          <p:cNvGrpSpPr/>
          <p:nvPr/>
        </p:nvGrpSpPr>
        <p:grpSpPr>
          <a:xfrm>
            <a:off x="3846830" y="6062980"/>
            <a:ext cx="4468495" cy="653415"/>
            <a:chOff x="6800" y="9112"/>
            <a:chExt cx="7037" cy="1029"/>
          </a:xfrm>
        </p:grpSpPr>
        <p:sp>
          <p:nvSpPr>
            <p:cNvPr id="3" name="椭圆 2"/>
            <p:cNvSpPr/>
            <p:nvPr/>
          </p:nvSpPr>
          <p:spPr>
            <a:xfrm>
              <a:off x="10410" y="9517"/>
              <a:ext cx="608" cy="608"/>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8" name="椭圆 7"/>
            <p:cNvSpPr/>
            <p:nvPr/>
          </p:nvSpPr>
          <p:spPr>
            <a:xfrm>
              <a:off x="9754" y="9779"/>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9" name="椭圆 8"/>
            <p:cNvSpPr/>
            <p:nvPr/>
          </p:nvSpPr>
          <p:spPr>
            <a:xfrm>
              <a:off x="11539" y="9511"/>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0" name="椭圆 9"/>
            <p:cNvSpPr/>
            <p:nvPr/>
          </p:nvSpPr>
          <p:spPr>
            <a:xfrm>
              <a:off x="13283" y="9587"/>
              <a:ext cx="554" cy="554"/>
            </a:xfrm>
            <a:prstGeom prst="ellipse">
              <a:avLst/>
            </a:prstGeom>
            <a:solidFill>
              <a:srgbClr val="C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1" name="椭圆 10"/>
            <p:cNvSpPr/>
            <p:nvPr/>
          </p:nvSpPr>
          <p:spPr>
            <a:xfrm>
              <a:off x="9343" y="9802"/>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2" name="椭圆 11"/>
            <p:cNvSpPr/>
            <p:nvPr/>
          </p:nvSpPr>
          <p:spPr>
            <a:xfrm>
              <a:off x="11857" y="9392"/>
              <a:ext cx="713" cy="713"/>
            </a:xfrm>
            <a:prstGeom prst="ellipse">
              <a:avLst/>
            </a:prstGeom>
            <a:solidFill>
              <a:sysClr val="windowText" lastClr="0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3" name="椭圆 12"/>
            <p:cNvSpPr/>
            <p:nvPr/>
          </p:nvSpPr>
          <p:spPr>
            <a:xfrm>
              <a:off x="7431" y="9517"/>
              <a:ext cx="608" cy="608"/>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4" name="椭圆 13"/>
            <p:cNvSpPr/>
            <p:nvPr/>
          </p:nvSpPr>
          <p:spPr>
            <a:xfrm>
              <a:off x="6800" y="9807"/>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5" name="椭圆 14"/>
            <p:cNvSpPr/>
            <p:nvPr/>
          </p:nvSpPr>
          <p:spPr>
            <a:xfrm>
              <a:off x="8057" y="9112"/>
              <a:ext cx="475" cy="475"/>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23" name="椭圆 22"/>
            <p:cNvSpPr/>
            <p:nvPr/>
          </p:nvSpPr>
          <p:spPr>
            <a:xfrm>
              <a:off x="8502" y="9634"/>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Monitor-Light.png"/>
          <p:cNvPicPr>
            <a:picLocks noChangeAspect="1"/>
          </p:cNvPicPr>
          <p:nvPr/>
        </p:nvPicPr>
        <p:blipFill>
          <a:blip r:embed="rId4" cstate="print"/>
          <a:stretch>
            <a:fillRect/>
          </a:stretch>
        </p:blipFill>
        <p:spPr>
          <a:xfrm>
            <a:off x="8315227" y="1276445"/>
            <a:ext cx="1689161" cy="2066672"/>
          </a:xfrm>
          <a:prstGeom prst="rect">
            <a:avLst/>
          </a:prstGeom>
        </p:spPr>
      </p:pic>
      <p:pic>
        <p:nvPicPr>
          <p:cNvPr id="39" name="Picture 7" descr="ipad-light.png"/>
          <p:cNvPicPr>
            <a:picLocks noChangeAspect="1"/>
          </p:cNvPicPr>
          <p:nvPr/>
        </p:nvPicPr>
        <p:blipFill>
          <a:blip r:embed="rId5"/>
          <a:stretch>
            <a:fillRect/>
          </a:stretch>
        </p:blipFill>
        <p:spPr>
          <a:xfrm flipH="1">
            <a:off x="10142857" y="1975094"/>
            <a:ext cx="1287124" cy="2913137"/>
          </a:xfrm>
          <a:prstGeom prst="rect">
            <a:avLst/>
          </a:prstGeom>
        </p:spPr>
      </p:pic>
      <p:grpSp>
        <p:nvGrpSpPr>
          <p:cNvPr id="16" name="组合 15"/>
          <p:cNvGrpSpPr/>
          <p:nvPr/>
        </p:nvGrpSpPr>
        <p:grpSpPr>
          <a:xfrm>
            <a:off x="-15395" y="211146"/>
            <a:ext cx="12874145" cy="7085220"/>
            <a:chOff x="-15395" y="211146"/>
            <a:chExt cx="12874145" cy="7085220"/>
          </a:xfrm>
        </p:grpSpPr>
        <p:sp>
          <p:nvSpPr>
            <p:cNvPr id="17" name="任意多边形 16"/>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5860" y="288909"/>
            <a:ext cx="1991147" cy="46037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References</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8784590" y="182245"/>
            <a:ext cx="4192270" cy="949960"/>
            <a:chOff x="8503" y="1000"/>
            <a:chExt cx="14242" cy="3538"/>
          </a:xfrm>
        </p:grpSpPr>
        <p:pic>
          <p:nvPicPr>
            <p:cNvPr id="7" name="图片 6"/>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 name="文本框 1"/>
          <p:cNvSpPr txBox="1"/>
          <p:nvPr>
            <p:custDataLst>
              <p:tags r:id="rId1"/>
            </p:custDataLst>
          </p:nvPr>
        </p:nvSpPr>
        <p:spPr>
          <a:xfrm>
            <a:off x="896620" y="1052195"/>
            <a:ext cx="10871200" cy="5323205"/>
          </a:xfrm>
          <a:prstGeom prst="rect">
            <a:avLst/>
          </a:prstGeom>
          <a:noFill/>
        </p:spPr>
        <p:txBody>
          <a:bodyPr wrap="square" rtlCol="0">
            <a:spAutoFit/>
          </a:bodyPr>
          <a:lstStyle/>
          <a:p>
            <a:r>
              <a:rPr lang="zh-CN" altLang="en-US" sz="2000"/>
              <a:t>[19] Lintner J. The Valuation of Risk Assets and the Selection of Risky Investments in Stock Portfolios and Capital Budgets[J]. Review of Economics and Statistics, 1965, 47(1): 13-37. </a:t>
            </a:r>
          </a:p>
          <a:p>
            <a:r>
              <a:rPr lang="zh-CN" altLang="en-US" sz="2000"/>
              <a:t>[20] Mossin J. Equilibrium in a capital asset market[J]. Econometrica: Journal of the econometric society, 1966: 768-783.</a:t>
            </a:r>
          </a:p>
          <a:p>
            <a:r>
              <a:rPr lang="zh-CN" altLang="en-US" sz="2000"/>
              <a:t>[21] Ross S A. The arbitrage theory of capital asset pricing[J]. Journal of Economic Theory, 1976, 13(3): 341-60.</a:t>
            </a:r>
          </a:p>
          <a:p>
            <a:r>
              <a:rPr lang="zh-CN" altLang="en-US" sz="2000"/>
              <a:t>[22] Fama E F, French K R. Common risk factors in the returns on stocks and bonds[J]. Journal of financial economics, 1993, 33(1): 3-56.</a:t>
            </a:r>
          </a:p>
          <a:p>
            <a:r>
              <a:rPr lang="zh-CN" altLang="en-US" sz="2000"/>
              <a:t>[23] Fama E F, French K R. A five-factor asset pricing model[J]. Journal of financial economics, 2015, 116(1): 1-22.</a:t>
            </a:r>
          </a:p>
          <a:p>
            <a:r>
              <a:rPr lang="zh-CN" altLang="en-US" sz="2000"/>
              <a:t>[24] Kingma D P, Ba J. Adam: A method for stochastic optimization[J]. arXiv preprint arXiv:1412.6980, 2014.</a:t>
            </a:r>
          </a:p>
          <a:p>
            <a:r>
              <a:rPr lang="zh-CN" altLang="en-US" sz="2000"/>
              <a:t>[25] Friedman J H. Greedy function approximation: a gradient boosting machine[J]. Annals of statistics, 2001: 1189-1232.</a:t>
            </a:r>
          </a:p>
          <a:p>
            <a:r>
              <a:rPr lang="zh-CN" altLang="en-US" sz="2000"/>
              <a:t>[26] Kopitar L, Kocbek P, Cilar L, et al. Early detection of type 2 diabetes mellitus using machine learning-based prediction models[J]. Scientific reports, 2020, 10(1): 1-12.</a:t>
            </a:r>
          </a:p>
          <a:p>
            <a:endParaRPr lang="zh-CN" altLang="en-US" sz="2000"/>
          </a:p>
        </p:txBody>
      </p:sp>
      <p:grpSp>
        <p:nvGrpSpPr>
          <p:cNvPr id="24" name="组合 23"/>
          <p:cNvGrpSpPr/>
          <p:nvPr/>
        </p:nvGrpSpPr>
        <p:grpSpPr>
          <a:xfrm>
            <a:off x="3846830" y="6062980"/>
            <a:ext cx="4468495" cy="653415"/>
            <a:chOff x="6800" y="9112"/>
            <a:chExt cx="7037" cy="1029"/>
          </a:xfrm>
        </p:grpSpPr>
        <p:sp>
          <p:nvSpPr>
            <p:cNvPr id="3" name="椭圆 2"/>
            <p:cNvSpPr/>
            <p:nvPr/>
          </p:nvSpPr>
          <p:spPr>
            <a:xfrm>
              <a:off x="10410" y="9517"/>
              <a:ext cx="608" cy="608"/>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8" name="椭圆 7"/>
            <p:cNvSpPr/>
            <p:nvPr/>
          </p:nvSpPr>
          <p:spPr>
            <a:xfrm>
              <a:off x="9754" y="9779"/>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9" name="椭圆 8"/>
            <p:cNvSpPr/>
            <p:nvPr/>
          </p:nvSpPr>
          <p:spPr>
            <a:xfrm>
              <a:off x="11539" y="9511"/>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0" name="椭圆 9"/>
            <p:cNvSpPr/>
            <p:nvPr/>
          </p:nvSpPr>
          <p:spPr>
            <a:xfrm>
              <a:off x="13283" y="9587"/>
              <a:ext cx="554" cy="554"/>
            </a:xfrm>
            <a:prstGeom prst="ellipse">
              <a:avLst/>
            </a:prstGeom>
            <a:solidFill>
              <a:srgbClr val="C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1" name="椭圆 10"/>
            <p:cNvSpPr/>
            <p:nvPr/>
          </p:nvSpPr>
          <p:spPr>
            <a:xfrm>
              <a:off x="9343" y="9802"/>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2" name="椭圆 11"/>
            <p:cNvSpPr/>
            <p:nvPr/>
          </p:nvSpPr>
          <p:spPr>
            <a:xfrm>
              <a:off x="11857" y="9392"/>
              <a:ext cx="713" cy="713"/>
            </a:xfrm>
            <a:prstGeom prst="ellipse">
              <a:avLst/>
            </a:prstGeom>
            <a:solidFill>
              <a:sysClr val="windowText" lastClr="0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3" name="椭圆 12"/>
            <p:cNvSpPr/>
            <p:nvPr/>
          </p:nvSpPr>
          <p:spPr>
            <a:xfrm>
              <a:off x="7431" y="9517"/>
              <a:ext cx="608" cy="608"/>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4" name="椭圆 13"/>
            <p:cNvSpPr/>
            <p:nvPr/>
          </p:nvSpPr>
          <p:spPr>
            <a:xfrm>
              <a:off x="6800" y="9807"/>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5" name="椭圆 14"/>
            <p:cNvSpPr/>
            <p:nvPr/>
          </p:nvSpPr>
          <p:spPr>
            <a:xfrm>
              <a:off x="8057" y="9112"/>
              <a:ext cx="475" cy="475"/>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23" name="椭圆 22"/>
            <p:cNvSpPr/>
            <p:nvPr/>
          </p:nvSpPr>
          <p:spPr>
            <a:xfrm>
              <a:off x="8502" y="9634"/>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Monitor-Light.png"/>
          <p:cNvPicPr>
            <a:picLocks noChangeAspect="1"/>
          </p:cNvPicPr>
          <p:nvPr/>
        </p:nvPicPr>
        <p:blipFill>
          <a:blip r:embed="rId4" cstate="print"/>
          <a:stretch>
            <a:fillRect/>
          </a:stretch>
        </p:blipFill>
        <p:spPr>
          <a:xfrm>
            <a:off x="8315227" y="1276445"/>
            <a:ext cx="1689161" cy="2066672"/>
          </a:xfrm>
          <a:prstGeom prst="rect">
            <a:avLst/>
          </a:prstGeom>
        </p:spPr>
      </p:pic>
      <p:pic>
        <p:nvPicPr>
          <p:cNvPr id="39" name="Picture 7" descr="ipad-light.png"/>
          <p:cNvPicPr>
            <a:picLocks noChangeAspect="1"/>
          </p:cNvPicPr>
          <p:nvPr/>
        </p:nvPicPr>
        <p:blipFill>
          <a:blip r:embed="rId5"/>
          <a:stretch>
            <a:fillRect/>
          </a:stretch>
        </p:blipFill>
        <p:spPr>
          <a:xfrm flipH="1">
            <a:off x="10142857" y="1975094"/>
            <a:ext cx="1287124" cy="2913137"/>
          </a:xfrm>
          <a:prstGeom prst="rect">
            <a:avLst/>
          </a:prstGeom>
        </p:spPr>
      </p:pic>
      <p:grpSp>
        <p:nvGrpSpPr>
          <p:cNvPr id="16" name="组合 15"/>
          <p:cNvGrpSpPr/>
          <p:nvPr/>
        </p:nvGrpSpPr>
        <p:grpSpPr>
          <a:xfrm>
            <a:off x="-15395" y="211146"/>
            <a:ext cx="12874145" cy="7085220"/>
            <a:chOff x="-15395" y="211146"/>
            <a:chExt cx="12874145" cy="7085220"/>
          </a:xfrm>
        </p:grpSpPr>
        <p:sp>
          <p:nvSpPr>
            <p:cNvPr id="17" name="任意多边形 16"/>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5860" y="288909"/>
            <a:ext cx="1991147" cy="460375"/>
          </a:xfrm>
          <a:prstGeom prst="rect">
            <a:avLst/>
          </a:prstGeom>
          <a:noFill/>
        </p:spPr>
        <p:txBody>
          <a:bodyPr wrap="squar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References</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8784590" y="182245"/>
            <a:ext cx="4192270" cy="949960"/>
            <a:chOff x="8503" y="1000"/>
            <a:chExt cx="14242" cy="3538"/>
          </a:xfrm>
        </p:grpSpPr>
        <p:pic>
          <p:nvPicPr>
            <p:cNvPr id="7" name="图片 6"/>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 name="文本框 1"/>
          <p:cNvSpPr txBox="1"/>
          <p:nvPr>
            <p:custDataLst>
              <p:tags r:id="rId1"/>
            </p:custDataLst>
          </p:nvPr>
        </p:nvSpPr>
        <p:spPr>
          <a:xfrm>
            <a:off x="896620" y="1052195"/>
            <a:ext cx="10871200" cy="5632311"/>
          </a:xfrm>
          <a:prstGeom prst="rect">
            <a:avLst/>
          </a:prstGeom>
          <a:noFill/>
        </p:spPr>
        <p:txBody>
          <a:bodyPr wrap="square" rtlCol="0">
            <a:spAutoFit/>
          </a:bodyPr>
          <a:lstStyle/>
          <a:p>
            <a:r>
              <a:rPr lang="zh-CN" altLang="en-US" sz="2000" dirty="0"/>
              <a:t>[27] Ke G, Meng Q, Finley T, et al. Lightgbm: A highly efficient gradient boosting decision tree[J]. Advances in neural information processing systems, 2017, 30: 3146-3154.</a:t>
            </a:r>
          </a:p>
          <a:p>
            <a:r>
              <a:rPr lang="zh-CN" altLang="en-US" sz="2000" dirty="0"/>
              <a:t>[28] Bottou L, Curtis F E, Nocedal J. Optimization methods for large-scale machine learning[J]. Siam Review, 2018, 60(2): 223-311.</a:t>
            </a:r>
          </a:p>
          <a:p>
            <a:r>
              <a:rPr lang="zh-CN" altLang="en-US" sz="2000" dirty="0"/>
              <a:t>[29]陈守东,陈雷,刘艳武.中国沪深股市收益率及波动性相关分析[J].金融研究,2003(07):80-85.</a:t>
            </a:r>
          </a:p>
          <a:p>
            <a:r>
              <a:rPr lang="zh-CN" altLang="en-US" sz="2000" dirty="0"/>
              <a:t>[30] Sharpe W F. Mutual fund performance[J]. The Journal of business, 1966, 39(1): 119-138.</a:t>
            </a:r>
          </a:p>
          <a:p>
            <a:r>
              <a:rPr lang="zh-CN" altLang="en-US" sz="2000" dirty="0"/>
              <a:t>[31] Sharpe W F. The sharpe ratio[J]. Journal of portfolio management, 1994, 21(1): 49-58.</a:t>
            </a:r>
          </a:p>
          <a:p>
            <a:r>
              <a:rPr lang="zh-CN" altLang="en-US" sz="2000" dirty="0"/>
              <a:t>[32] Bachelier L. Théorie de la spéculation[C]//Annales scientifiques de l'École normale supérieure. 1900, 17: 21-86.</a:t>
            </a:r>
          </a:p>
          <a:p>
            <a:r>
              <a:rPr lang="zh-CN" altLang="en-US" sz="2000" dirty="0"/>
              <a:t>[33] Fromlet H. Behavioral finance-theory and practical application: Systematic analysis of departures from the homo oeconomicus paradigm are essential for realistic financial research and analysis[J]. Business economics, 2001: 63-69.</a:t>
            </a:r>
          </a:p>
          <a:p>
            <a:r>
              <a:rPr lang="zh-CN" altLang="en-US" sz="2000" dirty="0"/>
              <a:t>[34] Lo A W. The adaptive markets hypothesis[J]. The Journal of Portfolio Management, 2004, 30(5): 15-29.</a:t>
            </a:r>
          </a:p>
          <a:p>
            <a:r>
              <a:rPr lang="zh-CN" altLang="en-US" sz="2000" dirty="0"/>
              <a:t>[35] 酒井 浩之, 和泉 潔, 八木 勲, 西山 昇, 中山 慎一郎, &amp; 山本 竜市 (2015). OS-13 金融情報学 : ファイナンスにおける人工知能応用(オーガナイズドセッション,&lt;特集&gt;2015年度人工知能学会全国大会(第29回))人工知能, 30(6), 784-784.</a:t>
            </a:r>
          </a:p>
          <a:p>
            <a:endParaRPr lang="zh-CN" altLang="en-US" sz="2000" dirty="0"/>
          </a:p>
        </p:txBody>
      </p:sp>
      <p:grpSp>
        <p:nvGrpSpPr>
          <p:cNvPr id="24" name="组合 23"/>
          <p:cNvGrpSpPr/>
          <p:nvPr/>
        </p:nvGrpSpPr>
        <p:grpSpPr>
          <a:xfrm>
            <a:off x="3859400" y="6262657"/>
            <a:ext cx="4468495" cy="653415"/>
            <a:chOff x="6800" y="9112"/>
            <a:chExt cx="7037" cy="1029"/>
          </a:xfrm>
        </p:grpSpPr>
        <p:sp>
          <p:nvSpPr>
            <p:cNvPr id="3" name="椭圆 2"/>
            <p:cNvSpPr/>
            <p:nvPr/>
          </p:nvSpPr>
          <p:spPr>
            <a:xfrm>
              <a:off x="10410" y="9517"/>
              <a:ext cx="608" cy="608"/>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8" name="椭圆 7"/>
            <p:cNvSpPr/>
            <p:nvPr/>
          </p:nvSpPr>
          <p:spPr>
            <a:xfrm>
              <a:off x="9754" y="9779"/>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9" name="椭圆 8"/>
            <p:cNvSpPr/>
            <p:nvPr/>
          </p:nvSpPr>
          <p:spPr>
            <a:xfrm>
              <a:off x="11539" y="9511"/>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0" name="椭圆 9"/>
            <p:cNvSpPr/>
            <p:nvPr/>
          </p:nvSpPr>
          <p:spPr>
            <a:xfrm>
              <a:off x="13283" y="9587"/>
              <a:ext cx="554" cy="554"/>
            </a:xfrm>
            <a:prstGeom prst="ellipse">
              <a:avLst/>
            </a:prstGeom>
            <a:solidFill>
              <a:srgbClr val="C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1" name="椭圆 10"/>
            <p:cNvSpPr/>
            <p:nvPr/>
          </p:nvSpPr>
          <p:spPr>
            <a:xfrm>
              <a:off x="9343" y="9802"/>
              <a:ext cx="304" cy="304"/>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2" name="椭圆 11"/>
            <p:cNvSpPr/>
            <p:nvPr/>
          </p:nvSpPr>
          <p:spPr>
            <a:xfrm>
              <a:off x="11857" y="9392"/>
              <a:ext cx="713" cy="713"/>
            </a:xfrm>
            <a:prstGeom prst="ellipse">
              <a:avLst/>
            </a:prstGeom>
            <a:solidFill>
              <a:sysClr val="windowText" lastClr="000000"/>
            </a:solidFill>
            <a:ln w="28575" cap="flat" cmpd="sng" algn="ctr">
              <a:noFill/>
              <a:prstDash val="solid"/>
            </a:ln>
            <a:effectLst>
              <a:outerShdw blurRad="317500" dist="190500" dir="8100000" algn="tr" rotWithShape="0">
                <a:prstClr val="black">
                  <a:alpha val="5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3" name="椭圆 12"/>
            <p:cNvSpPr/>
            <p:nvPr/>
          </p:nvSpPr>
          <p:spPr>
            <a:xfrm>
              <a:off x="7431" y="9517"/>
              <a:ext cx="608" cy="608"/>
            </a:xfrm>
            <a:prstGeom prst="ellipse">
              <a:avLst/>
            </a:prstGeom>
            <a:solidFill>
              <a:srgbClr val="C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4" name="椭圆 13"/>
            <p:cNvSpPr/>
            <p:nvPr/>
          </p:nvSpPr>
          <p:spPr>
            <a:xfrm>
              <a:off x="6800" y="9807"/>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15" name="椭圆 14"/>
            <p:cNvSpPr/>
            <p:nvPr/>
          </p:nvSpPr>
          <p:spPr>
            <a:xfrm>
              <a:off x="8057" y="9112"/>
              <a:ext cx="475" cy="475"/>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sp>
          <p:nvSpPr>
            <p:cNvPr id="23" name="椭圆 22"/>
            <p:cNvSpPr/>
            <p:nvPr/>
          </p:nvSpPr>
          <p:spPr>
            <a:xfrm>
              <a:off x="8502" y="9634"/>
              <a:ext cx="304" cy="304"/>
            </a:xfrm>
            <a:prstGeom prst="ellipse">
              <a:avLst/>
            </a:prstGeom>
            <a:solidFill>
              <a:sysClr val="windowText" lastClr="000000"/>
            </a:solidFill>
            <a:ln w="28575" cap="flat" cmpd="sng" algn="ctr">
              <a:noFill/>
              <a:prstDash val="solid"/>
            </a:ln>
            <a:effectLst>
              <a:outerShdw blurRad="254000" dist="127000" dir="8100000" algn="tr" rotWithShape="0">
                <a:prstClr val="black">
                  <a:alpha val="60000"/>
                </a:prstClr>
              </a:outerShdw>
            </a:effectLst>
          </p:spPr>
          <p:txBody>
            <a:bodyPr rtlCol="0" anchor="ctr"/>
            <a:lstStyle/>
            <a:p>
              <a:pPr algn="ctr" defTabSz="1285240" fontAlgn="auto">
                <a:spcBef>
                  <a:spcPts val="0"/>
                </a:spcBef>
                <a:spcAft>
                  <a:spcPts val="0"/>
                </a:spcAft>
                <a:defRPr/>
              </a:pPr>
              <a:endParaRPr lang="zh-CN" altLang="en-US" sz="2530" kern="0">
                <a:solidFill>
                  <a:sysClr val="window" lastClr="FFFFFF"/>
                </a:solidFill>
                <a:latin typeface="Palatino Linotype" panose="020405020505050303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3"/>
          <p:cNvSpPr txBox="1">
            <a:spLocks noChangeArrowheads="1"/>
          </p:cNvSpPr>
          <p:nvPr/>
        </p:nvSpPr>
        <p:spPr bwMode="auto">
          <a:xfrm>
            <a:off x="2973047" y="5056299"/>
            <a:ext cx="516953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zh-CN" sz="4400" b="1" dirty="0">
                <a:solidFill>
                  <a:srgbClr val="C00000"/>
                </a:solidFill>
                <a:latin typeface="Times New Roman" panose="02020603050405020304" pitchFamily="18" charset="0"/>
                <a:ea typeface="+mj-ea"/>
                <a:cs typeface="Times New Roman" panose="02020603050405020304" pitchFamily="18" charset="0"/>
              </a:rPr>
              <a:t>Thanks for listening!</a:t>
            </a:r>
          </a:p>
        </p:txBody>
      </p:sp>
      <p:pic>
        <p:nvPicPr>
          <p:cNvPr id="3" name="图片 2" descr="C:/Users/ADMINI~1/AppData/Local/Temp/kaimatting/20210121000346/output_aiMatting_20210121000352.pngoutput_aiMatting_20210121000352"/>
          <p:cNvPicPr>
            <a:picLocks noChangeAspect="1"/>
          </p:cNvPicPr>
          <p:nvPr/>
        </p:nvPicPr>
        <p:blipFill>
          <a:blip r:embed="rId3"/>
          <a:stretch>
            <a:fillRect/>
          </a:stretch>
        </p:blipFill>
        <p:spPr>
          <a:xfrm>
            <a:off x="0" y="0"/>
            <a:ext cx="12859385" cy="4787900"/>
          </a:xfrm>
          <a:prstGeom prst="rect">
            <a:avLst/>
          </a:prstGeom>
        </p:spPr>
      </p:pic>
      <p:pic>
        <p:nvPicPr>
          <p:cNvPr id="10" name="图片 9"/>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584815" y="4954905"/>
            <a:ext cx="2246630" cy="2246630"/>
          </a:xfrm>
          <a:prstGeom prst="rect">
            <a:avLst/>
          </a:prstGeom>
        </p:spPr>
      </p:pic>
      <p:sp>
        <p:nvSpPr>
          <p:cNvPr id="6" name="圆角矩形 10">
            <a:extLst>
              <a:ext uri="{FF2B5EF4-FFF2-40B4-BE49-F238E27FC236}">
                <a16:creationId xmlns:a16="http://schemas.microsoft.com/office/drawing/2014/main" id="{14CD46C4-6DBA-4A93-8E44-328EB518AD9D}"/>
              </a:ext>
            </a:extLst>
          </p:cNvPr>
          <p:cNvSpPr/>
          <p:nvPr/>
        </p:nvSpPr>
        <p:spPr>
          <a:xfrm>
            <a:off x="4125595" y="6280785"/>
            <a:ext cx="2807836" cy="5524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Times New Roman" panose="02020603050405020304" pitchFamily="18" charset="0"/>
                <a:cs typeface="Times New Roman" panose="02020603050405020304" pitchFamily="18" charset="0"/>
              </a:rPr>
              <a:t>Reporter</a:t>
            </a:r>
            <a:r>
              <a:rPr lang="zh-CN" altLang="en-US" sz="2000" dirty="0">
                <a:solidFill>
                  <a:schemeClr val="bg1"/>
                </a:solidFill>
                <a:latin typeface="Times New Roman" panose="02020603050405020304" pitchFamily="18" charset="0"/>
                <a:cs typeface="Times New Roman" panose="02020603050405020304" pitchFamily="18" charset="0"/>
              </a:rPr>
              <a:t>：</a:t>
            </a:r>
            <a:r>
              <a:rPr lang="en-US" altLang="zh-CN" sz="2000" dirty="0">
                <a:solidFill>
                  <a:schemeClr val="bg1"/>
                </a:solidFill>
                <a:latin typeface="Times New Roman" panose="02020603050405020304" pitchFamily="18" charset="0"/>
                <a:cs typeface="Times New Roman" panose="02020603050405020304" pitchFamily="18" charset="0"/>
              </a:rPr>
              <a:t>SHUI  YUE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716906" y="2737371"/>
            <a:ext cx="2308225" cy="1300480"/>
          </a:xfrm>
          <a:prstGeom prst="rect">
            <a:avLst/>
          </a:prstGeom>
          <a:noFill/>
        </p:spPr>
        <p:txBody>
          <a:bodyPr wrap="none" rtlCol="0">
            <a:spAutoFit/>
          </a:bodyPr>
          <a:lstStyle/>
          <a:p>
            <a:pPr marL="0" lvl="1"/>
            <a:r>
              <a:rPr lang="zh-CN" altLang="en-US" sz="1970" b="1" dirty="0">
                <a:solidFill>
                  <a:srgbClr val="C00000"/>
                </a:solidFill>
                <a:latin typeface="+mj-ea"/>
                <a:ea typeface="+mj-ea"/>
              </a:rPr>
              <a:t> </a:t>
            </a:r>
            <a:r>
              <a:rPr lang="en-US" altLang="zh-CN" sz="2800" b="1" dirty="0">
                <a:solidFill>
                  <a:srgbClr val="C00000"/>
                </a:solidFill>
                <a:latin typeface="Times New Roman" panose="02020603050405020304" pitchFamily="18" charset="0"/>
                <a:ea typeface="+mj-ea"/>
                <a:cs typeface="Times New Roman" panose="02020603050405020304" pitchFamily="18" charset="0"/>
              </a:rPr>
              <a:t>PART I</a:t>
            </a:r>
          </a:p>
          <a:p>
            <a:pPr marL="0" lvl="1" algn="ctr"/>
            <a:r>
              <a:rPr lang="zh-CN" altLang="en-US" sz="5060" dirty="0">
                <a:solidFill>
                  <a:srgbClr val="C00000"/>
                </a:solidFill>
                <a:latin typeface="Times New Roman" panose="02020603050405020304" pitchFamily="18" charset="0"/>
                <a:ea typeface="+mj-ea"/>
                <a:cs typeface="Times New Roman" panose="02020603050405020304" pitchFamily="18" charset="0"/>
              </a:rPr>
              <a:t>   </a:t>
            </a:r>
            <a:r>
              <a:rPr lang="en-US" altLang="zh-CN" sz="3200" dirty="0">
                <a:solidFill>
                  <a:srgbClr val="C00000"/>
                </a:solidFill>
                <a:latin typeface="Times New Roman" panose="02020603050405020304" pitchFamily="18" charset="0"/>
                <a:ea typeface="+mj-ea"/>
                <a:cs typeface="Times New Roman" panose="02020603050405020304" pitchFamily="18" charset="0"/>
              </a:rPr>
              <a:t>Abstract</a:t>
            </a:r>
          </a:p>
        </p:txBody>
      </p:sp>
      <p:cxnSp>
        <p:nvCxnSpPr>
          <p:cNvPr id="13" name="直接连接符 12"/>
          <p:cNvCxnSpPr/>
          <p:nvPr/>
        </p:nvCxnSpPr>
        <p:spPr>
          <a:xfrm flipV="1">
            <a:off x="6023847" y="2542222"/>
            <a:ext cx="0" cy="1997848"/>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60277" y="419382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Times New Roman" panose="02020603050405020304" pitchFamily="18" charset="0"/>
                <a:ea typeface="+mj-ea"/>
                <a:cs typeface="Times New Roman" panose="02020603050405020304" pitchFamily="18" charset="0"/>
              </a:rPr>
              <a:t>PART I</a:t>
            </a:r>
            <a:endParaRPr lang="zh-CN" altLang="en-US" sz="2250" dirty="0">
              <a:solidFill>
                <a:schemeClr val="tx1">
                  <a:lumMod val="65000"/>
                  <a:lumOff val="35000"/>
                </a:schemeClr>
              </a:solidFill>
              <a:latin typeface="Times New Roman" panose="02020603050405020304" pitchFamily="18" charset="0"/>
              <a:ea typeface="+mj-ea"/>
              <a:cs typeface="Times New Roman" panose="02020603050405020304" pitchFamily="18" charset="0"/>
            </a:endParaRPr>
          </a:p>
        </p:txBody>
      </p:sp>
      <p:grpSp>
        <p:nvGrpSpPr>
          <p:cNvPr id="16" name="组合 15"/>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4234631" y="2737376"/>
            <a:ext cx="1269558" cy="1081963"/>
          </a:xfrm>
          <a:prstGeom prst="rect">
            <a:avLst/>
          </a:prstGeom>
          <a:noFill/>
        </p:spPr>
        <p:txBody>
          <a:bodyPr wrap="square" lIns="0" tIns="0" rIns="0" bIns="0" rtlCol="0">
            <a:spAutoFit/>
          </a:bodyPr>
          <a:lstStyle/>
          <a:p>
            <a:r>
              <a:rPr lang="en-US" altLang="zh-CN" sz="7030" b="1" dirty="0">
                <a:solidFill>
                  <a:srgbClr val="C00000"/>
                </a:solidFill>
                <a:latin typeface="+mj-ea"/>
                <a:ea typeface="+mj-ea"/>
              </a:rPr>
              <a:t>01</a:t>
            </a:r>
            <a:endParaRPr lang="zh-CN" altLang="en-US" sz="7030" b="1" dirty="0">
              <a:solidFill>
                <a:srgbClr val="C00000"/>
              </a:solidFill>
              <a:latin typeface="+mj-ea"/>
              <a:ea typeface="+mj-ea"/>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4799" t="9180" r="24239" b="9180"/>
          <a:stretch>
            <a:fillRect/>
          </a:stretch>
        </p:blipFill>
        <p:spPr>
          <a:xfrm>
            <a:off x="8234102" y="3472309"/>
            <a:ext cx="4094577" cy="3689619"/>
          </a:xfrm>
          <a:prstGeom prst="rect">
            <a:avLst/>
          </a:prstGeom>
        </p:spPr>
      </p:pic>
      <p:grpSp>
        <p:nvGrpSpPr>
          <p:cNvPr id="20" name="组合 19"/>
          <p:cNvGrpSpPr/>
          <p:nvPr/>
        </p:nvGrpSpPr>
        <p:grpSpPr>
          <a:xfrm>
            <a:off x="195580" y="114935"/>
            <a:ext cx="4192270" cy="949960"/>
            <a:chOff x="8503" y="1000"/>
            <a:chExt cx="14242" cy="3538"/>
          </a:xfrm>
        </p:grpSpPr>
        <p:pic>
          <p:nvPicPr>
            <p:cNvPr id="32" name="图片 3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Tree>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anim calcmode="lin" valueType="num">
                                      <p:cBhvr>
                                        <p:cTn id="16" dur="500" fill="hold"/>
                                        <p:tgtEl>
                                          <p:spTgt spid="75"/>
                                        </p:tgtEl>
                                        <p:attrNameLst>
                                          <p:attrName>ppt_x</p:attrName>
                                        </p:attrNameLst>
                                      </p:cBhvr>
                                      <p:tavLst>
                                        <p:tav tm="0">
                                          <p:val>
                                            <p:strVal val="#ppt_x"/>
                                          </p:val>
                                        </p:tav>
                                        <p:tav tm="100000">
                                          <p:val>
                                            <p:strVal val="#ppt_x"/>
                                          </p:val>
                                        </p:tav>
                                      </p:tavLst>
                                    </p:anim>
                                    <p:anim calcmode="lin" valueType="num">
                                      <p:cBhvr>
                                        <p:cTn id="17" dur="500" fill="hold"/>
                                        <p:tgtEl>
                                          <p:spTgt spid="7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right)">
                                      <p:cBhvr>
                                        <p:cTn id="22" dur="500"/>
                                        <p:tgtEl>
                                          <p:spTgt spid="12"/>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anim calcmode="lin" valueType="num">
                                      <p:cBhvr>
                                        <p:cTn id="27" dur="500" fill="hold"/>
                                        <p:tgtEl>
                                          <p:spTgt spid="14"/>
                                        </p:tgtEl>
                                        <p:attrNameLst>
                                          <p:attrName>ppt_x</p:attrName>
                                        </p:attrNameLst>
                                      </p:cBhvr>
                                      <p:tavLst>
                                        <p:tav tm="0">
                                          <p:val>
                                            <p:strVal val="#ppt_x"/>
                                          </p:val>
                                        </p:tav>
                                        <p:tav tm="100000">
                                          <p:val>
                                            <p:strVal val="#ppt_x"/>
                                          </p:val>
                                        </p:tav>
                                      </p:tavLst>
                                    </p:anim>
                                    <p:anim calcmode="lin" valueType="num">
                                      <p:cBhvr>
                                        <p:cTn id="28" dur="5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1435" y="2968625"/>
            <a:ext cx="12910185" cy="2861310"/>
          </a:xfrm>
          <a:prstGeom prst="rect">
            <a:avLst/>
          </a:prstGeom>
          <a:solidFill>
            <a:srgbClr val="C00000"/>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grpSp>
        <p:nvGrpSpPr>
          <p:cNvPr id="2" name="组合 1"/>
          <p:cNvGrpSpPr/>
          <p:nvPr/>
        </p:nvGrpSpPr>
        <p:grpSpPr>
          <a:xfrm>
            <a:off x="4340776" y="1744536"/>
            <a:ext cx="3855428" cy="758408"/>
            <a:chOff x="1155" y="2606"/>
            <a:chExt cx="6042" cy="576"/>
          </a:xfrm>
        </p:grpSpPr>
        <p:sp>
          <p:nvSpPr>
            <p:cNvPr id="4" name="文本框 3"/>
            <p:cNvSpPr txBox="1"/>
            <p:nvPr/>
          </p:nvSpPr>
          <p:spPr>
            <a:xfrm>
              <a:off x="1155" y="2649"/>
              <a:ext cx="5817" cy="490"/>
            </a:xfrm>
            <a:prstGeom prst="rect">
              <a:avLst/>
            </a:prstGeom>
            <a:solidFill>
              <a:srgbClr val="C00000"/>
            </a:solidFill>
          </p:spPr>
          <p:txBody>
            <a:bodyPr wrap="square" rtlCol="0">
              <a:spAutoFit/>
            </a:bodyPr>
            <a:lstStyle/>
            <a:p>
              <a:endParaRPr lang="zh-CN" altLang="en-US"/>
            </a:p>
            <a:p>
              <a:endParaRPr lang="zh-CN" altLang="en-US"/>
            </a:p>
          </p:txBody>
        </p:sp>
        <p:sp>
          <p:nvSpPr>
            <p:cNvPr id="5" name="Text Placeholder 7"/>
            <p:cNvSpPr txBox="1"/>
            <p:nvPr/>
          </p:nvSpPr>
          <p:spPr>
            <a:xfrm>
              <a:off x="1696" y="2606"/>
              <a:ext cx="5501" cy="576"/>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lumMod val="65000"/>
                      <a:lumOff val="35000"/>
                    </a:schemeClr>
                  </a:solidFill>
                  <a:ea typeface="微软雅黑" panose="020B0503020204020204" pitchFamily="34" charset="-122"/>
                </a:rPr>
                <a:t>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Brief </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ntroduction</a:t>
              </a:r>
            </a:p>
          </p:txBody>
        </p:sp>
      </p:grpSp>
      <p:pic>
        <p:nvPicPr>
          <p:cNvPr id="36" name="Picture 4" descr="Monitor-Light.png"/>
          <p:cNvPicPr>
            <a:picLocks noChangeAspect="1"/>
          </p:cNvPicPr>
          <p:nvPr/>
        </p:nvPicPr>
        <p:blipFill>
          <a:blip r:embed="rId3" cstate="print"/>
          <a:stretch>
            <a:fillRect/>
          </a:stretch>
        </p:blipFill>
        <p:spPr>
          <a:xfrm>
            <a:off x="8328660" y="2171700"/>
            <a:ext cx="1689100" cy="2066925"/>
          </a:xfrm>
          <a:prstGeom prst="rect">
            <a:avLst/>
          </a:prstGeom>
        </p:spPr>
      </p:pic>
      <p:pic>
        <p:nvPicPr>
          <p:cNvPr id="7" name="Picture 7" descr="ipad-light.png"/>
          <p:cNvPicPr>
            <a:picLocks noChangeAspect="1"/>
          </p:cNvPicPr>
          <p:nvPr/>
        </p:nvPicPr>
        <p:blipFill>
          <a:blip r:embed="rId4"/>
          <a:stretch>
            <a:fillRect/>
          </a:stretch>
        </p:blipFill>
        <p:spPr>
          <a:xfrm flipH="1">
            <a:off x="10156190" y="2870200"/>
            <a:ext cx="1287145" cy="2913380"/>
          </a:xfrm>
          <a:prstGeom prst="rect">
            <a:avLst/>
          </a:prstGeom>
        </p:spPr>
      </p:pic>
      <p:sp>
        <p:nvSpPr>
          <p:cNvPr id="3" name="Text Placeholder 7"/>
          <p:cNvSpPr txBox="1"/>
          <p:nvPr/>
        </p:nvSpPr>
        <p:spPr>
          <a:xfrm>
            <a:off x="419735" y="3112135"/>
            <a:ext cx="12047855" cy="251079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latinLnBrk="0">
              <a:lnSpc>
                <a:spcPct val="110000"/>
              </a:lnSpc>
            </a:pPr>
            <a:r>
              <a:rPr lang="en-US" altLang="zh-CN" sz="2000" b="0" dirty="0">
                <a:solidFill>
                  <a:schemeClr val="tx1">
                    <a:lumMod val="65000"/>
                    <a:lumOff val="35000"/>
                  </a:schemeClr>
                </a:solidFill>
                <a:ea typeface="微软雅黑" panose="020B0503020204020204" pitchFamily="34" charset="-122"/>
              </a:rPr>
              <a:t>   </a:t>
            </a:r>
            <a:r>
              <a:rPr lang="en-US" altLang="zh-CN" sz="1800" b="0" dirty="0">
                <a:solidFill>
                  <a:schemeClr val="tx1">
                    <a:lumMod val="65000"/>
                    <a:lumOff val="35000"/>
                  </a:schemeClr>
                </a:solidFill>
                <a:ea typeface="微软雅黑" panose="020B0503020204020204" pitchFamily="34" charset="-122"/>
              </a:rPr>
              <a:t> </a:t>
            </a:r>
            <a:r>
              <a:rPr lang="en-US" altLang="zh-CN" sz="1800" b="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sz="2000" b="0" dirty="0">
                <a:solidFill>
                  <a:schemeClr val="bg1"/>
                </a:solidFill>
                <a:latin typeface="Times New Roman" panose="02020603050405020304" pitchFamily="18" charset="0"/>
                <a:cs typeface="Times New Roman" panose="02020603050405020304" pitchFamily="18" charset="0"/>
              </a:rPr>
              <a:t>The first part of the experiments in th</a:t>
            </a:r>
            <a:r>
              <a:rPr lang="en-US" sz="2000" b="0" dirty="0">
                <a:solidFill>
                  <a:schemeClr val="bg1"/>
                </a:solidFill>
                <a:latin typeface="Times New Roman" panose="02020603050405020304" pitchFamily="18" charset="0"/>
                <a:cs typeface="Times New Roman" panose="02020603050405020304" pitchFamily="18" charset="0"/>
              </a:rPr>
              <a:t>is</a:t>
            </a:r>
            <a:r>
              <a:rPr sz="2000" b="0" dirty="0">
                <a:solidFill>
                  <a:schemeClr val="bg1"/>
                </a:solidFill>
                <a:latin typeface="Times New Roman" panose="02020603050405020304" pitchFamily="18" charset="0"/>
                <a:cs typeface="Times New Roman" panose="02020603050405020304" pitchFamily="18" charset="0"/>
              </a:rPr>
              <a:t> paper uses the </a:t>
            </a:r>
            <a:r>
              <a:rPr lang="en-US" sz="2000" b="0" dirty="0">
                <a:solidFill>
                  <a:schemeClr val="bg1"/>
                </a:solidFill>
                <a:latin typeface="Times New Roman" panose="02020603050405020304" pitchFamily="18" charset="0"/>
                <a:cs typeface="Times New Roman" panose="02020603050405020304" pitchFamily="18" charset="0"/>
              </a:rPr>
              <a:t>SPDB</a:t>
            </a:r>
            <a:r>
              <a:rPr sz="2000" b="0" dirty="0">
                <a:solidFill>
                  <a:schemeClr val="bg1"/>
                </a:solidFill>
                <a:latin typeface="Times New Roman" panose="02020603050405020304" pitchFamily="18" charset="0"/>
                <a:cs typeface="Times New Roman" panose="02020603050405020304" pitchFamily="18" charset="0"/>
              </a:rPr>
              <a:t> and IBM data to build stock prediction models with LSTM, GRU, and BiLSTM, respectively. By comparing the prediction results of these three deep learning models, it is found that for both datasets the BiLSTM model outperforms the other models and has better prediction accuracy. The second part uses the </a:t>
            </a:r>
            <a:r>
              <a:rPr lang="en-US" sz="2000" b="0" dirty="0">
                <a:solidFill>
                  <a:schemeClr val="bg1"/>
                </a:solidFill>
                <a:latin typeface="Times New Roman" panose="02020603050405020304" pitchFamily="18" charset="0"/>
                <a:cs typeface="Times New Roman" panose="02020603050405020304" pitchFamily="18" charset="0"/>
              </a:rPr>
              <a:t>complete-</a:t>
            </a:r>
            <a:r>
              <a:rPr sz="2000" b="0" dirty="0">
                <a:solidFill>
                  <a:schemeClr val="bg1"/>
                </a:solidFill>
                <a:latin typeface="Times New Roman" panose="02020603050405020304" pitchFamily="18" charset="0"/>
                <a:cs typeface="Times New Roman" panose="02020603050405020304" pitchFamily="18" charset="0"/>
              </a:rPr>
              <a:t>market stock data </a:t>
            </a:r>
            <a:r>
              <a:rPr lang="en-US" sz="2000" b="0" dirty="0">
                <a:solidFill>
                  <a:schemeClr val="bg1"/>
                </a:solidFill>
                <a:latin typeface="Times New Roman" panose="02020603050405020304" pitchFamily="18" charset="0"/>
                <a:cs typeface="Times New Roman" panose="02020603050405020304" pitchFamily="18" charset="0"/>
              </a:rPr>
              <a:t>of </a:t>
            </a:r>
            <a:r>
              <a:rPr sz="2000" b="0" dirty="0">
                <a:solidFill>
                  <a:schemeClr val="bg1"/>
                </a:solidFill>
                <a:latin typeface="Times New Roman" panose="02020603050405020304" pitchFamily="18" charset="0"/>
                <a:cs typeface="Times New Roman" panose="02020603050405020304" pitchFamily="18" charset="0"/>
                <a:sym typeface="+mn-ea"/>
              </a:rPr>
              <a:t>A-share </a:t>
            </a:r>
            <a:r>
              <a:rPr sz="2000" b="0" dirty="0">
                <a:solidFill>
                  <a:schemeClr val="bg1"/>
                </a:solidFill>
                <a:latin typeface="Times New Roman" panose="02020603050405020304" pitchFamily="18" charset="0"/>
                <a:cs typeface="Times New Roman" panose="02020603050405020304" pitchFamily="18" charset="0"/>
              </a:rPr>
              <a:t>and uses the Lightgbm model to filter the 50 price-volume factors and select the 10 factors with the highest importance. After that, the BiLSTM model is used to combine the factors and establish a quantitative investment strategy. Finally, the strategy is empirically tested and back-tested, and it is found that the strategy outperforms the market benchmark index, which illustrates the practical application value of the BiLSTM model in stock price prediction and quantitative investment.</a:t>
            </a:r>
          </a:p>
        </p:txBody>
      </p:sp>
      <p:sp>
        <p:nvSpPr>
          <p:cNvPr id="8" name="文本框 7"/>
          <p:cNvSpPr txBox="1"/>
          <p:nvPr/>
        </p:nvSpPr>
        <p:spPr>
          <a:xfrm>
            <a:off x="1125860" y="288909"/>
            <a:ext cx="1991147" cy="460375"/>
          </a:xfrm>
          <a:prstGeom prst="rect">
            <a:avLst/>
          </a:prstGeom>
          <a:noFill/>
        </p:spPr>
        <p:txBody>
          <a:bodyPr wrap="square">
            <a:spAutoFit/>
          </a:bodyPr>
          <a:lstStyle/>
          <a:p>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Abstract</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V="1">
            <a:off x="4854812" y="2267902"/>
            <a:ext cx="0" cy="1997848"/>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1242" y="3919501"/>
            <a:ext cx="1269558" cy="346075"/>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Times New Roman" panose="02020603050405020304" pitchFamily="18" charset="0"/>
                <a:ea typeface="+mj-ea"/>
                <a:cs typeface="Times New Roman" panose="02020603050405020304" pitchFamily="18" charset="0"/>
              </a:rPr>
              <a:t>PART II</a:t>
            </a:r>
            <a:endParaRPr lang="zh-CN" altLang="en-US" sz="2250" dirty="0">
              <a:solidFill>
                <a:schemeClr val="tx1">
                  <a:lumMod val="65000"/>
                  <a:lumOff val="35000"/>
                </a:schemeClr>
              </a:solidFill>
              <a:latin typeface="Times New Roman" panose="02020603050405020304" pitchFamily="18" charset="0"/>
              <a:ea typeface="+mj-ea"/>
              <a:cs typeface="Times New Roman" panose="02020603050405020304" pitchFamily="18" charset="0"/>
            </a:endParaRPr>
          </a:p>
        </p:txBody>
      </p:sp>
      <p:grpSp>
        <p:nvGrpSpPr>
          <p:cNvPr id="16" name="组合 15"/>
          <p:cNvGrpSpPr/>
          <p:nvPr/>
        </p:nvGrpSpPr>
        <p:grpSpPr>
          <a:xfrm>
            <a:off x="2883792" y="2231109"/>
            <a:ext cx="1477008" cy="1477008"/>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065596" y="2463056"/>
            <a:ext cx="1269558" cy="1081963"/>
          </a:xfrm>
          <a:prstGeom prst="rect">
            <a:avLst/>
          </a:prstGeom>
          <a:noFill/>
        </p:spPr>
        <p:txBody>
          <a:bodyPr wrap="square" lIns="0" tIns="0" rIns="0" bIns="0" rtlCol="0">
            <a:spAutoFit/>
          </a:bodyPr>
          <a:lstStyle/>
          <a:p>
            <a:r>
              <a:rPr lang="en-US" altLang="zh-CN" sz="7030" b="1" dirty="0">
                <a:solidFill>
                  <a:srgbClr val="C00000"/>
                </a:solidFill>
                <a:latin typeface="+mj-ea"/>
                <a:ea typeface="+mj-ea"/>
              </a:rPr>
              <a:t>02</a:t>
            </a:r>
            <a:endParaRPr lang="zh-CN" altLang="en-US" sz="7030" b="1" dirty="0">
              <a:solidFill>
                <a:srgbClr val="C00000"/>
              </a:solidFill>
              <a:latin typeface="+mj-ea"/>
              <a:ea typeface="+mj-ea"/>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40480"/>
          <a:stretch>
            <a:fillRect/>
          </a:stretch>
        </p:blipFill>
        <p:spPr>
          <a:xfrm>
            <a:off x="8086029" y="2824298"/>
            <a:ext cx="4914608" cy="4644572"/>
          </a:xfrm>
          <a:prstGeom prst="rect">
            <a:avLst/>
          </a:prstGeom>
        </p:spPr>
      </p:pic>
      <p:grpSp>
        <p:nvGrpSpPr>
          <p:cNvPr id="20" name="组合 19"/>
          <p:cNvGrpSpPr/>
          <p:nvPr/>
        </p:nvGrpSpPr>
        <p:grpSpPr>
          <a:xfrm>
            <a:off x="195580" y="114935"/>
            <a:ext cx="4192270" cy="949960"/>
            <a:chOff x="8503" y="1000"/>
            <a:chExt cx="14242" cy="3538"/>
          </a:xfrm>
        </p:grpSpPr>
        <p:pic>
          <p:nvPicPr>
            <p:cNvPr id="32" name="图片 3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503" y="1000"/>
              <a:ext cx="3538" cy="3538"/>
            </a:xfrm>
            <a:prstGeom prst="rect">
              <a:avLst/>
            </a:prstGeom>
          </p:spPr>
        </p:pic>
        <p:sp>
          <p:nvSpPr>
            <p:cNvPr id="33" name="文本框 13"/>
            <p:cNvSpPr txBox="1">
              <a:spLocks noChangeArrowheads="1"/>
            </p:cNvSpPr>
            <p:nvPr/>
          </p:nvSpPr>
          <p:spPr bwMode="auto">
            <a:xfrm>
              <a:off x="10838" y="1838"/>
              <a:ext cx="11907" cy="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a:buNone/>
              </a:pPr>
              <a:r>
                <a:rPr lang="en-US" altLang="zh-CN" sz="2400" b="1" dirty="0">
                  <a:solidFill>
                    <a:srgbClr val="C00000"/>
                  </a:solidFill>
                  <a:latin typeface="华文行楷" panose="02010800040101010101" charset="-122"/>
                  <a:ea typeface="华文行楷" panose="02010800040101010101" charset="-122"/>
                  <a:cs typeface="Arial" panose="020B0604020202020204" pitchFamily="34" charset="0"/>
                </a:rPr>
                <a:t>     </a:t>
              </a:r>
              <a:r>
                <a:rPr lang="zh-CN" sz="2000" b="1" dirty="0">
                  <a:solidFill>
                    <a:srgbClr val="C00000"/>
                  </a:solidFill>
                  <a:latin typeface="华文行楷" panose="02010800040101010101" charset="-122"/>
                  <a:ea typeface="华文行楷" panose="02010800040101010101" charset="-122"/>
                  <a:cs typeface="Arial" panose="020B0604020202020204" pitchFamily="34" charset="0"/>
                </a:rPr>
                <a:t>上海立信会计金融学院</a:t>
              </a:r>
            </a:p>
            <a:p>
              <a:pPr algn="ctr">
                <a:buNone/>
              </a:pPr>
              <a:r>
                <a:rPr lang="zh-CN" sz="1200" dirty="0">
                  <a:solidFill>
                    <a:schemeClr val="bg1">
                      <a:lumMod val="65000"/>
                    </a:schemeClr>
                  </a:solidFill>
                  <a:latin typeface="华文行楷" panose="02010800040101010101" charset="-122"/>
                  <a:ea typeface="华文行楷" panose="02010800040101010101" charset="-122"/>
                  <a:cs typeface="Arial" panose="020B0604020202020204" pitchFamily="34" charset="0"/>
                </a:rPr>
                <a:t>Shanghai Lixin University of Accounting and Finance</a:t>
              </a:r>
            </a:p>
          </p:txBody>
        </p:sp>
      </p:grpSp>
      <p:sp>
        <p:nvSpPr>
          <p:cNvPr id="2" name="TextBox 11"/>
          <p:cNvSpPr txBox="1"/>
          <p:nvPr/>
        </p:nvSpPr>
        <p:spPr>
          <a:xfrm>
            <a:off x="5205730" y="2124075"/>
            <a:ext cx="5401945" cy="2285365"/>
          </a:xfrm>
          <a:prstGeom prst="rect">
            <a:avLst/>
          </a:prstGeom>
          <a:noFill/>
        </p:spPr>
        <p:txBody>
          <a:bodyPr wrap="square" rtlCol="0">
            <a:spAutoFit/>
          </a:bodyPr>
          <a:lstStyle/>
          <a:p>
            <a:pPr marL="0" lvl="1" algn="l"/>
            <a:r>
              <a:rPr lang="zh-CN" altLang="en-US" sz="1970" b="1" dirty="0">
                <a:solidFill>
                  <a:srgbClr val="C00000"/>
                </a:solidFill>
                <a:latin typeface="+mj-ea"/>
                <a:ea typeface="+mj-ea"/>
              </a:rPr>
              <a:t> </a:t>
            </a:r>
            <a:r>
              <a:rPr lang="en-US" altLang="zh-CN" sz="2800" b="1" dirty="0">
                <a:solidFill>
                  <a:srgbClr val="C00000"/>
                </a:solidFill>
                <a:latin typeface="Times New Roman" panose="02020603050405020304" pitchFamily="18" charset="0"/>
                <a:ea typeface="+mj-ea"/>
                <a:cs typeface="Times New Roman" panose="02020603050405020304" pitchFamily="18" charset="0"/>
              </a:rPr>
              <a:t>PART </a:t>
            </a:r>
            <a:r>
              <a:rPr lang="en-US" altLang="zh-CN" sz="2800" b="1" dirty="0">
                <a:solidFill>
                  <a:srgbClr val="C00000"/>
                </a:solidFill>
                <a:latin typeface="Times New Roman" panose="02020603050405020304" pitchFamily="18" charset="0"/>
                <a:ea typeface="+mj-ea"/>
                <a:cs typeface="Times New Roman" panose="02020603050405020304" pitchFamily="18" charset="0"/>
                <a:sym typeface="+mn-ea"/>
              </a:rPr>
              <a:t>II</a:t>
            </a:r>
            <a:endParaRPr lang="en-US" altLang="zh-CN" sz="2800" b="1" dirty="0">
              <a:solidFill>
                <a:srgbClr val="C00000"/>
              </a:solidFill>
              <a:latin typeface="Times New Roman" panose="02020603050405020304" pitchFamily="18" charset="0"/>
              <a:ea typeface="+mj-ea"/>
              <a:cs typeface="Times New Roman" panose="02020603050405020304" pitchFamily="18" charset="0"/>
            </a:endParaRPr>
          </a:p>
          <a:p>
            <a:pPr marL="0" lvl="1" algn="l"/>
            <a:r>
              <a:rPr lang="zh-CN" altLang="en-US" sz="5060" dirty="0">
                <a:solidFill>
                  <a:srgbClr val="C00000"/>
                </a:solidFill>
                <a:latin typeface="Times New Roman" panose="02020603050405020304" pitchFamily="18" charset="0"/>
                <a:ea typeface="+mj-ea"/>
                <a:cs typeface="Times New Roman" panose="02020603050405020304" pitchFamily="18" charset="0"/>
              </a:rPr>
              <a:t>   </a:t>
            </a:r>
            <a:r>
              <a:rPr lang="en-US" altLang="zh-CN" sz="3200" dirty="0">
                <a:solidFill>
                  <a:srgbClr val="C00000"/>
                </a:solidFill>
                <a:latin typeface="Times New Roman" panose="02020603050405020304" pitchFamily="18" charset="0"/>
                <a:ea typeface="+mj-ea"/>
                <a:cs typeface="Times New Roman" panose="02020603050405020304" pitchFamily="18" charset="0"/>
              </a:rPr>
              <a:t>A comparative study of   LSTM, GRU and BiLSTM on stock closing price prediction</a:t>
            </a: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anim calcmode="lin" valueType="num">
                                      <p:cBhvr>
                                        <p:cTn id="16" dur="500" fill="hold"/>
                                        <p:tgtEl>
                                          <p:spTgt spid="75"/>
                                        </p:tgtEl>
                                        <p:attrNameLst>
                                          <p:attrName>ppt_x</p:attrName>
                                        </p:attrNameLst>
                                      </p:cBhvr>
                                      <p:tavLst>
                                        <p:tav tm="0">
                                          <p:val>
                                            <p:strVal val="#ppt_x"/>
                                          </p:val>
                                        </p:tav>
                                        <p:tav tm="100000">
                                          <p:val>
                                            <p:strVal val="#ppt_x"/>
                                          </p:val>
                                        </p:tav>
                                      </p:tavLst>
                                    </p:anim>
                                    <p:anim calcmode="lin" valueType="num">
                                      <p:cBhvr>
                                        <p:cTn id="17" dur="500" fill="hold"/>
                                        <p:tgtEl>
                                          <p:spTgt spid="7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12" presetClass="entr" presetSubtype="8"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p:tgtEl>
                                          <p:spTgt spid="2"/>
                                        </p:tgtEl>
                                        <p:attrNameLst>
                                          <p:attrName>ppt_x</p:attrName>
                                        </p:attrNameLst>
                                      </p:cBhvr>
                                      <p:tavLst>
                                        <p:tav tm="0">
                                          <p:val>
                                            <p:strVal val="#ppt_x-#ppt_w*1.125000"/>
                                          </p:val>
                                        </p:tav>
                                        <p:tav tm="100000">
                                          <p:val>
                                            <p:strVal val="#ppt_x"/>
                                          </p:val>
                                        </p:tav>
                                      </p:tavLst>
                                    </p:anim>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88925"/>
            <a:ext cx="7790815"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SPDB Data</a:t>
            </a:r>
          </a:p>
        </p:txBody>
      </p:sp>
      <p:sp>
        <p:nvSpPr>
          <p:cNvPr id="5" name="Text Placeholder 7"/>
          <p:cNvSpPr txBox="1"/>
          <p:nvPr/>
        </p:nvSpPr>
        <p:spPr>
          <a:xfrm>
            <a:off x="257375" y="897890"/>
            <a:ext cx="12143613" cy="1762125"/>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endParaRPr lang="zh-CN" altLang="en-US" sz="2000" b="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a:off x="1316990" y="1239867"/>
            <a:ext cx="12627946" cy="5152246"/>
            <a:chOff x="1462" y="2293"/>
            <a:chExt cx="18372" cy="7603"/>
          </a:xfrm>
        </p:grpSpPr>
        <p:sp>
          <p:nvSpPr>
            <p:cNvPr id="30" name="文本框 29"/>
            <p:cNvSpPr txBox="1"/>
            <p:nvPr/>
          </p:nvSpPr>
          <p:spPr>
            <a:xfrm>
              <a:off x="6609" y="2293"/>
              <a:ext cx="5977" cy="695"/>
            </a:xfrm>
            <a:prstGeom prst="rect">
              <a:avLst/>
            </a:prstGeom>
            <a:noFill/>
            <a:ln w="9525">
              <a:noFill/>
            </a:ln>
          </p:spPr>
          <p:txBody>
            <a:bodyPr wrap="square"/>
            <a:lstStyle/>
            <a:p>
              <a:r>
                <a:rPr lang="zh-CN" altLang="en-US" sz="1600" b="1" dirty="0">
                  <a:latin typeface="Times New Roman" panose="02020603050405020304" pitchFamily="18" charset="0"/>
                  <a:cs typeface="Times New Roman" panose="02020603050405020304" pitchFamily="18" charset="0"/>
                </a:rPr>
                <a:t>Partial </a:t>
              </a:r>
              <a:r>
                <a:rPr lang="en-US" altLang="zh-CN" sz="1600" b="1" dirty="0">
                  <a:latin typeface="Times New Roman" panose="02020603050405020304" pitchFamily="18" charset="0"/>
                  <a:cs typeface="Times New Roman" panose="02020603050405020304" pitchFamily="18" charset="0"/>
                </a:rPr>
                <a:t>Presentation</a:t>
              </a:r>
              <a:r>
                <a:rPr lang="zh-CN" altLang="en-US" sz="1600" b="1" dirty="0">
                  <a:latin typeface="Times New Roman" panose="02020603050405020304" pitchFamily="18" charset="0"/>
                  <a:cs typeface="Times New Roman" panose="02020603050405020304" pitchFamily="18" charset="0"/>
                </a:rPr>
                <a:t> of the SPDB </a:t>
              </a:r>
              <a:r>
                <a:rPr lang="en-US" altLang="zh-CN" sz="1600" b="1" dirty="0">
                  <a:latin typeface="Times New Roman" panose="02020603050405020304" pitchFamily="18" charset="0"/>
                  <a:cs typeface="Times New Roman" panose="02020603050405020304" pitchFamily="18" charset="0"/>
                </a:rPr>
                <a:t>D</a:t>
              </a:r>
              <a:r>
                <a:rPr lang="zh-CN" altLang="en-US" sz="1600" b="1" dirty="0">
                  <a:latin typeface="Times New Roman" panose="02020603050405020304" pitchFamily="18" charset="0"/>
                  <a:cs typeface="Times New Roman" panose="02020603050405020304" pitchFamily="18" charset="0"/>
                </a:rPr>
                <a:t>ataset</a:t>
              </a:r>
            </a:p>
          </p:txBody>
        </p:sp>
        <p:sp>
          <p:nvSpPr>
            <p:cNvPr id="3" name="文本框 2"/>
            <p:cNvSpPr txBox="1"/>
            <p:nvPr/>
          </p:nvSpPr>
          <p:spPr>
            <a:xfrm>
              <a:off x="1462" y="9201"/>
              <a:ext cx="6124" cy="695"/>
            </a:xfrm>
            <a:prstGeom prst="rect">
              <a:avLst/>
            </a:prstGeom>
            <a:noFill/>
            <a:ln w="9525">
              <a:noFill/>
            </a:ln>
          </p:spPr>
          <p:txBody>
            <a:bodyPr wrap="square"/>
            <a:lstStyle/>
            <a:p>
              <a:r>
                <a:rPr lang="zh-CN" altLang="en-US" sz="1600" dirty="0">
                  <a:latin typeface="Times New Roman" panose="02020603050405020304" pitchFamily="18" charset="0"/>
                  <a:cs typeface="Times New Roman" panose="02020603050405020304" pitchFamily="18" charset="0"/>
                </a:rPr>
                <a:t>Data source: Tushare financial big data platform</a:t>
              </a:r>
            </a:p>
            <a:p>
              <a:endParaRPr lang="zh-CN" altLang="en-US" sz="1400" dirty="0"/>
            </a:p>
          </p:txBody>
        </p:sp>
        <p:pic>
          <p:nvPicPr>
            <p:cNvPr id="10" name="图片 9"/>
            <p:cNvPicPr>
              <a:picLocks noChangeAspect="1"/>
            </p:cNvPicPr>
            <p:nvPr/>
          </p:nvPicPr>
          <p:blipFill>
            <a:blip r:embed="rId3"/>
            <a:stretch>
              <a:fillRect/>
            </a:stretch>
          </p:blipFill>
          <p:spPr>
            <a:xfrm>
              <a:off x="1462" y="3011"/>
              <a:ext cx="18372" cy="6608"/>
            </a:xfrm>
            <a:prstGeom prst="rect">
              <a:avLst/>
            </a:prstGeom>
          </p:spPr>
        </p:pic>
        <p:sp>
          <p:nvSpPr>
            <p:cNvPr id="15" name="文本框 14"/>
            <p:cNvSpPr txBox="1"/>
            <p:nvPr/>
          </p:nvSpPr>
          <p:spPr>
            <a:xfrm>
              <a:off x="13195" y="9201"/>
              <a:ext cx="5509" cy="695"/>
            </a:xfrm>
            <a:prstGeom prst="rect">
              <a:avLst/>
            </a:prstGeom>
            <a:noFill/>
            <a:ln w="9525">
              <a:noFill/>
            </a:ln>
          </p:spPr>
          <p:txBody>
            <a:bodyPr wrap="square"/>
            <a:lstStyle/>
            <a:p>
              <a:r>
                <a:rPr lang="zh-CN" altLang="en-US" sz="1600" dirty="0"/>
                <a:t>[ </a:t>
              </a:r>
              <a:r>
                <a:rPr lang="en-US" altLang="zh-CN" sz="1600" dirty="0"/>
                <a:t>3114</a:t>
              </a:r>
              <a:r>
                <a:rPr lang="zh-CN" altLang="en-US" sz="1600" dirty="0"/>
                <a:t>rows x  </a:t>
              </a:r>
              <a:r>
                <a:rPr lang="en-US" altLang="zh-CN" sz="1600" dirty="0"/>
                <a:t>7</a:t>
              </a:r>
              <a:r>
                <a:rPr lang="zh-CN" altLang="en-US" sz="1600" dirty="0"/>
                <a:t>columns]</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88925"/>
            <a:ext cx="7790815" cy="460375"/>
          </a:xfrm>
          <a:prstGeom prst="rect">
            <a:avLst/>
          </a:prstGeom>
          <a:noFill/>
        </p:spPr>
        <p:txBody>
          <a:bodyPr wrap="square">
            <a:spAutoFit/>
          </a:bodyPr>
          <a:lstStyle/>
          <a:p>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IBM Data</a:t>
            </a:r>
            <a:endPar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1388731" y="1167733"/>
            <a:ext cx="14869897" cy="5072886"/>
            <a:chOff x="2454" y="2040"/>
            <a:chExt cx="22314" cy="7600"/>
          </a:xfrm>
        </p:grpSpPr>
        <p:sp>
          <p:nvSpPr>
            <p:cNvPr id="30" name="文本框 29"/>
            <p:cNvSpPr txBox="1"/>
            <p:nvPr/>
          </p:nvSpPr>
          <p:spPr>
            <a:xfrm>
              <a:off x="6885" y="2040"/>
              <a:ext cx="7577" cy="695"/>
            </a:xfrm>
            <a:prstGeom prst="rect">
              <a:avLst/>
            </a:prstGeom>
            <a:noFill/>
            <a:ln w="9525">
              <a:noFill/>
            </a:ln>
          </p:spPr>
          <p:txBody>
            <a:bodyPr wrap="square"/>
            <a:lstStyle/>
            <a:p>
              <a:r>
                <a:rPr lang="zh-CN" altLang="en-US" sz="1600" b="1" dirty="0">
                  <a:latin typeface="Times New Roman" panose="02020603050405020304" pitchFamily="18" charset="0"/>
                  <a:cs typeface="Times New Roman" panose="02020603050405020304" pitchFamily="18" charset="0"/>
                  <a:sym typeface="+mn-ea"/>
                </a:rPr>
                <a:t>Partial </a:t>
              </a:r>
              <a:r>
                <a:rPr lang="en-US" altLang="zh-CN" sz="1600" b="1" dirty="0">
                  <a:latin typeface="Times New Roman" panose="02020603050405020304" pitchFamily="18" charset="0"/>
                  <a:cs typeface="Times New Roman" panose="02020603050405020304" pitchFamily="18" charset="0"/>
                  <a:sym typeface="+mn-ea"/>
                </a:rPr>
                <a:t>Presentation</a:t>
              </a:r>
              <a:r>
                <a:rPr lang="zh-CN" altLang="en-US" sz="1600" b="1" dirty="0">
                  <a:latin typeface="Times New Roman" panose="02020603050405020304" pitchFamily="18" charset="0"/>
                  <a:cs typeface="Times New Roman" panose="02020603050405020304" pitchFamily="18" charset="0"/>
                  <a:sym typeface="+mn-ea"/>
                </a:rPr>
                <a:t> of the </a:t>
              </a:r>
              <a:r>
                <a:rPr lang="en-US" altLang="zh-CN" sz="1600" b="1" dirty="0">
                  <a:latin typeface="Times New Roman" panose="02020603050405020304" pitchFamily="18" charset="0"/>
                  <a:cs typeface="Times New Roman" panose="02020603050405020304" pitchFamily="18" charset="0"/>
                  <a:sym typeface="+mn-ea"/>
                </a:rPr>
                <a:t>IBM</a:t>
              </a:r>
              <a:r>
                <a:rPr lang="zh-CN" altLang="en-US" sz="1600" b="1" dirty="0">
                  <a:latin typeface="Times New Roman" panose="02020603050405020304" pitchFamily="18" charset="0"/>
                  <a:cs typeface="Times New Roman" panose="02020603050405020304" pitchFamily="18" charset="0"/>
                  <a:sym typeface="+mn-ea"/>
                </a:rPr>
                <a:t> </a:t>
              </a:r>
              <a:r>
                <a:rPr lang="en-US" altLang="zh-CN" sz="1600" b="1" dirty="0">
                  <a:latin typeface="Times New Roman" panose="02020603050405020304" pitchFamily="18" charset="0"/>
                  <a:cs typeface="Times New Roman" panose="02020603050405020304" pitchFamily="18" charset="0"/>
                  <a:sym typeface="+mn-ea"/>
                </a:rPr>
                <a:t>D</a:t>
              </a:r>
              <a:r>
                <a:rPr lang="zh-CN" altLang="en-US" sz="1600" b="1" dirty="0">
                  <a:latin typeface="Times New Roman" panose="02020603050405020304" pitchFamily="18" charset="0"/>
                  <a:cs typeface="Times New Roman" panose="02020603050405020304" pitchFamily="18" charset="0"/>
                  <a:sym typeface="+mn-ea"/>
                </a:rPr>
                <a:t>ataset</a:t>
              </a:r>
              <a:endParaRPr lang="zh-CN" altLang="en-US" sz="1600" b="1" dirty="0">
                <a:latin typeface="Times New Roman" panose="02020603050405020304" pitchFamily="18" charset="0"/>
                <a:cs typeface="Times New Roman" panose="02020603050405020304" pitchFamily="18" charset="0"/>
              </a:endParaRPr>
            </a:p>
            <a:p>
              <a:endParaRPr lang="zh-CN" altLang="en-US" sz="1600" b="1" dirty="0"/>
            </a:p>
          </p:txBody>
        </p:sp>
        <p:sp>
          <p:nvSpPr>
            <p:cNvPr id="7" name="文本框 6"/>
            <p:cNvSpPr txBox="1"/>
            <p:nvPr/>
          </p:nvSpPr>
          <p:spPr>
            <a:xfrm>
              <a:off x="2454" y="8945"/>
              <a:ext cx="5509" cy="695"/>
            </a:xfrm>
            <a:prstGeom prst="rect">
              <a:avLst/>
            </a:prstGeom>
            <a:noFill/>
            <a:ln w="9525">
              <a:noFill/>
            </a:ln>
          </p:spPr>
          <p:txBody>
            <a:bodyPr wrap="square"/>
            <a:lstStyle/>
            <a:p>
              <a:r>
                <a:rPr lang="zh-CN" altLang="en-US" sz="1600" dirty="0">
                  <a:latin typeface="Times New Roman" panose="02020603050405020304" pitchFamily="18" charset="0"/>
                  <a:cs typeface="Times New Roman" panose="02020603050405020304" pitchFamily="18" charset="0"/>
                </a:rPr>
                <a:t>Data source: </a:t>
              </a:r>
              <a:r>
                <a:rPr lang="zh-CN" altLang="en-US" sz="1600" dirty="0"/>
                <a:t>： Yahoo Finance</a:t>
              </a:r>
            </a:p>
          </p:txBody>
        </p:sp>
        <p:pic>
          <p:nvPicPr>
            <p:cNvPr id="8" name="图片 7"/>
            <p:cNvPicPr>
              <a:picLocks noChangeAspect="1"/>
            </p:cNvPicPr>
            <p:nvPr/>
          </p:nvPicPr>
          <p:blipFill>
            <a:blip r:embed="rId3"/>
            <a:stretch>
              <a:fillRect/>
            </a:stretch>
          </p:blipFill>
          <p:spPr>
            <a:xfrm>
              <a:off x="2454" y="2795"/>
              <a:ext cx="18475" cy="6645"/>
            </a:xfrm>
            <a:prstGeom prst="rect">
              <a:avLst/>
            </a:prstGeom>
          </p:spPr>
        </p:pic>
        <p:sp>
          <p:nvSpPr>
            <p:cNvPr id="16" name="文本框 15"/>
            <p:cNvSpPr txBox="1"/>
            <p:nvPr/>
          </p:nvSpPr>
          <p:spPr>
            <a:xfrm>
              <a:off x="14124" y="8945"/>
              <a:ext cx="10644" cy="507"/>
            </a:xfrm>
            <a:prstGeom prst="rect">
              <a:avLst/>
            </a:prstGeom>
            <a:noFill/>
          </p:spPr>
          <p:txBody>
            <a:bodyPr wrap="square">
              <a:spAutoFit/>
            </a:bodyPr>
            <a:lstStyle/>
            <a:p>
              <a:r>
                <a:rPr lang="zh-CN" altLang="en-US" sz="1600" dirty="0"/>
                <a:t>[</a:t>
              </a:r>
              <a:r>
                <a:rPr lang="en-US" altLang="zh-CN" sz="1600" dirty="0"/>
                <a:t>7278</a:t>
              </a:r>
              <a:r>
                <a:rPr lang="zh-CN" altLang="en-US" sz="1600" dirty="0"/>
                <a:t>rows x  </a:t>
              </a:r>
              <a:r>
                <a:rPr lang="en-US" altLang="zh-CN" sz="1600" dirty="0"/>
                <a:t>7</a:t>
              </a:r>
              <a:r>
                <a:rPr lang="zh-CN" altLang="en-US" sz="1600" dirty="0"/>
                <a:t>columns]</a:t>
              </a: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76225"/>
            <a:ext cx="7790815"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Prediction Results of SPDB</a:t>
            </a:r>
          </a:p>
        </p:txBody>
      </p:sp>
      <p:sp>
        <p:nvSpPr>
          <p:cNvPr id="27" name="文本框 26"/>
          <p:cNvSpPr txBox="1"/>
          <p:nvPr/>
        </p:nvSpPr>
        <p:spPr>
          <a:xfrm>
            <a:off x="4175760" y="1423670"/>
            <a:ext cx="5673090"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Comparison of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valuation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Index</a:t>
            </a:r>
          </a:p>
        </p:txBody>
      </p:sp>
      <p:grpSp>
        <p:nvGrpSpPr>
          <p:cNvPr id="3" name="组合 2"/>
          <p:cNvGrpSpPr/>
          <p:nvPr/>
        </p:nvGrpSpPr>
        <p:grpSpPr>
          <a:xfrm>
            <a:off x="445770" y="3966845"/>
            <a:ext cx="11951335" cy="2794000"/>
            <a:chOff x="716" y="1741"/>
            <a:chExt cx="18821" cy="4400"/>
          </a:xfrm>
        </p:grpSpPr>
        <p:sp>
          <p:nvSpPr>
            <p:cNvPr id="4" name="文本框 3"/>
            <p:cNvSpPr txBox="1"/>
            <p:nvPr/>
          </p:nvSpPr>
          <p:spPr>
            <a:xfrm>
              <a:off x="716" y="2778"/>
              <a:ext cx="18821" cy="2325"/>
            </a:xfrm>
            <a:prstGeom prst="rect">
              <a:avLst/>
            </a:prstGeom>
            <a:solidFill>
              <a:srgbClr val="C00000"/>
            </a:solidFill>
          </p:spPr>
          <p:txBody>
            <a:bodyPr wrap="square" rtlCol="0">
              <a:spAutoFit/>
            </a:bodyPr>
            <a:lstStyle/>
            <a:p>
              <a:endParaRPr lang="zh-CN" altLang="en-US"/>
            </a:p>
            <a:p>
              <a:endParaRPr lang="zh-CN" altLang="en-US"/>
            </a:p>
            <a:p>
              <a:endParaRPr lang="zh-CN" altLang="en-US"/>
            </a:p>
            <a:p>
              <a:endParaRPr lang="zh-CN" altLang="en-US"/>
            </a:p>
            <a:p>
              <a:endParaRPr lang="zh-CN" altLang="en-US"/>
            </a:p>
          </p:txBody>
        </p:sp>
        <p:sp>
          <p:nvSpPr>
            <p:cNvPr id="5" name="Text Placeholder 7"/>
            <p:cNvSpPr txBox="1"/>
            <p:nvPr/>
          </p:nvSpPr>
          <p:spPr>
            <a:xfrm>
              <a:off x="1276" y="1741"/>
              <a:ext cx="17827"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It can be found that the MSE, RMSE and MAE of the BiLSTM model are smaller than those of the LSTM model and the GRU model, while the R-</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quared are larger than those of the LSTM model and the GRU model, which indicates that the BiLST</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model fits better.  </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p:txBody>
        </p:sp>
      </p:grpSp>
      <p:pic>
        <p:nvPicPr>
          <p:cNvPr id="6" name="图片 5"/>
          <p:cNvPicPr>
            <a:picLocks noChangeAspect="1"/>
          </p:cNvPicPr>
          <p:nvPr/>
        </p:nvPicPr>
        <p:blipFill>
          <a:blip r:embed="rId3"/>
          <a:stretch>
            <a:fillRect/>
          </a:stretch>
        </p:blipFill>
        <p:spPr>
          <a:xfrm>
            <a:off x="1485900" y="2198370"/>
            <a:ext cx="11596370" cy="2142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395" y="211146"/>
            <a:ext cx="12874145" cy="7085220"/>
            <a:chOff x="-15395" y="211146"/>
            <a:chExt cx="12874145" cy="7085220"/>
          </a:xfrm>
        </p:grpSpPr>
        <p:sp>
          <p:nvSpPr>
            <p:cNvPr id="39" name="任意多边形 38"/>
            <p:cNvSpPr/>
            <p:nvPr/>
          </p:nvSpPr>
          <p:spPr>
            <a:xfrm>
              <a:off x="-15395" y="211146"/>
              <a:ext cx="944710" cy="524859"/>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5395" y="7219411"/>
              <a:ext cx="12874145" cy="76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19591" y="260435"/>
            <a:ext cx="426282" cy="42628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fontAlgn="auto">
                <a:spcBef>
                  <a:spcPts val="0"/>
                </a:spcBef>
                <a:spcAft>
                  <a:spcPts val="0"/>
                </a:spcAft>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44" name="文本框 43"/>
          <p:cNvSpPr txBox="1"/>
          <p:nvPr/>
        </p:nvSpPr>
        <p:spPr>
          <a:xfrm>
            <a:off x="1125855" y="276225"/>
            <a:ext cx="7790815"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Prediction Results of IBM</a:t>
            </a:r>
            <a:endPar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26"/>
          <p:cNvSpPr txBox="1"/>
          <p:nvPr/>
        </p:nvSpPr>
        <p:spPr>
          <a:xfrm>
            <a:off x="3914775" y="1550035"/>
            <a:ext cx="6052820" cy="445135"/>
          </a:xfrm>
          <a:prstGeom prst="rect">
            <a:avLst/>
          </a:prstGeom>
          <a:noFill/>
        </p:spPr>
        <p:txBody>
          <a:bodyPr wrap="square">
            <a:spAutoFit/>
          </a:bodyPr>
          <a:lstStyle/>
          <a:p>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Comparison of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valuation </a:t>
            </a:r>
            <a:r>
              <a:rPr lang="en-US" altLang="zh-CN" sz="23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Index</a:t>
            </a:r>
          </a:p>
        </p:txBody>
      </p:sp>
      <p:grpSp>
        <p:nvGrpSpPr>
          <p:cNvPr id="3" name="组合 2"/>
          <p:cNvGrpSpPr/>
          <p:nvPr/>
        </p:nvGrpSpPr>
        <p:grpSpPr>
          <a:xfrm>
            <a:off x="398145" y="4047490"/>
            <a:ext cx="11951335" cy="2794000"/>
            <a:chOff x="716" y="1685"/>
            <a:chExt cx="18821" cy="4400"/>
          </a:xfrm>
        </p:grpSpPr>
        <p:sp>
          <p:nvSpPr>
            <p:cNvPr id="4" name="文本框 3"/>
            <p:cNvSpPr txBox="1"/>
            <p:nvPr/>
          </p:nvSpPr>
          <p:spPr>
            <a:xfrm>
              <a:off x="716" y="2722"/>
              <a:ext cx="18821" cy="2325"/>
            </a:xfrm>
            <a:prstGeom prst="rect">
              <a:avLst/>
            </a:prstGeom>
            <a:solidFill>
              <a:srgbClr val="C00000"/>
            </a:solidFill>
          </p:spPr>
          <p:txBody>
            <a:bodyPr wrap="square" rtlCol="0">
              <a:spAutoFit/>
            </a:bodyPr>
            <a:lstStyle/>
            <a:p>
              <a:endParaRPr lang="zh-CN" altLang="en-US"/>
            </a:p>
            <a:p>
              <a:endParaRPr lang="zh-CN" altLang="en-US"/>
            </a:p>
            <a:p>
              <a:endParaRPr lang="zh-CN" altLang="en-US"/>
            </a:p>
            <a:p>
              <a:endParaRPr lang="zh-CN" altLang="en-US"/>
            </a:p>
            <a:p>
              <a:endParaRPr lang="zh-CN" altLang="en-US"/>
            </a:p>
          </p:txBody>
        </p:sp>
        <p:sp>
          <p:nvSpPr>
            <p:cNvPr id="5" name="Text Placeholder 7"/>
            <p:cNvSpPr txBox="1"/>
            <p:nvPr/>
          </p:nvSpPr>
          <p:spPr>
            <a:xfrm>
              <a:off x="1276" y="1685"/>
              <a:ext cx="17827" cy="4400"/>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It can be found that the MSE, RMSE and MAE of the BiLSTM model are smaller than those of the LSTM model and the GRU model, while the R-Squared are larger than those of the LSTM model and the GRU model, which indicates that the BiLST</a:t>
              </a:r>
              <a:r>
                <a:rPr lang="en-US" altLang="zh-CN"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model fits better.</a:t>
              </a:r>
              <a:r>
                <a:rPr lang="zh-CN" altLang="en-US" sz="2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p>
          </p:txBody>
        </p:sp>
      </p:grpSp>
      <p:pic>
        <p:nvPicPr>
          <p:cNvPr id="2" name="图片 1"/>
          <p:cNvPicPr>
            <a:picLocks noChangeAspect="1"/>
          </p:cNvPicPr>
          <p:nvPr/>
        </p:nvPicPr>
        <p:blipFill>
          <a:blip r:embed="rId3"/>
          <a:stretch>
            <a:fillRect/>
          </a:stretch>
        </p:blipFill>
        <p:spPr>
          <a:xfrm>
            <a:off x="1278255" y="2207260"/>
            <a:ext cx="12734925" cy="2353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3.pptx"/>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6506881108_1_1"/>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6506892227_1_1"/>
</p:tagLst>
</file>

<file path=ppt/tags/tag4.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6506903700_1_1"/>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6506913100_1_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2644</Words>
  <Application>Microsoft Office PowerPoint</Application>
  <PresentationFormat>自定义</PresentationFormat>
  <Paragraphs>242</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Lato Regular</vt:lpstr>
      <vt:lpstr>华文行楷</vt:lpstr>
      <vt:lpstr>宋体</vt:lpstr>
      <vt:lpstr>微软雅黑</vt:lpstr>
      <vt:lpstr>Agency FB</vt:lpstr>
      <vt:lpstr>Arial</vt:lpstr>
      <vt:lpstr>Calibri</vt:lpstr>
      <vt:lpstr>Palatino Linotype</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cp:revision>
  <dcterms:created xsi:type="dcterms:W3CDTF">2016-09-19T15:34:00Z</dcterms:created>
  <dcterms:modified xsi:type="dcterms:W3CDTF">2021-03-30T05:48:27Z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9BAD1299CEB64AF39835127649F6E819</vt:lpwstr>
  </property>
</Properties>
</file>