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61" r:id="rId3"/>
    <p:sldId id="335" r:id="rId4"/>
    <p:sldId id="336" r:id="rId5"/>
    <p:sldId id="337" r:id="rId6"/>
    <p:sldId id="341" r:id="rId7"/>
    <p:sldId id="338" r:id="rId8"/>
    <p:sldId id="342" r:id="rId9"/>
    <p:sldId id="339" r:id="rId10"/>
    <p:sldId id="343" r:id="rId11"/>
    <p:sldId id="340" r:id="rId12"/>
    <p:sldId id="304" r:id="rId13"/>
    <p:sldId id="344" r:id="rId14"/>
    <p:sldId id="345" r:id="rId15"/>
    <p:sldId id="282" r:id="rId16"/>
    <p:sldId id="334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48" r:id="rId28"/>
    <p:sldId id="347" r:id="rId29"/>
    <p:sldId id="279" r:id="rId30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363744"/>
      </a:buClr>
      <a:buSzTx/>
      <a:buFont typeface="Calibri"/>
      <a:buNone/>
      <a:tabLst/>
      <a:defRPr kumimoji="0" sz="1800" b="0" i="0" u="none" strike="noStrike" cap="none" spc="0" normalizeH="0" baseline="0">
        <a:ln>
          <a:noFill/>
        </a:ln>
        <a:solidFill>
          <a:srgbClr val="363744"/>
        </a:solidFill>
        <a:effectLst/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363744"/>
      </a:buClr>
      <a:buSzTx/>
      <a:buFont typeface="Calibri"/>
      <a:buNone/>
      <a:tabLst/>
      <a:defRPr kumimoji="0" sz="1800" b="0" i="0" u="none" strike="noStrike" cap="none" spc="0" normalizeH="0" baseline="0">
        <a:ln>
          <a:noFill/>
        </a:ln>
        <a:solidFill>
          <a:srgbClr val="363744"/>
        </a:solidFill>
        <a:effectLst/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363744"/>
      </a:buClr>
      <a:buSzTx/>
      <a:buFont typeface="Calibri"/>
      <a:buNone/>
      <a:tabLst/>
      <a:defRPr kumimoji="0" sz="1800" b="0" i="0" u="none" strike="noStrike" cap="none" spc="0" normalizeH="0" baseline="0">
        <a:ln>
          <a:noFill/>
        </a:ln>
        <a:solidFill>
          <a:srgbClr val="363744"/>
        </a:solidFill>
        <a:effectLst/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363744"/>
      </a:buClr>
      <a:buSzTx/>
      <a:buFont typeface="Calibri"/>
      <a:buNone/>
      <a:tabLst/>
      <a:defRPr kumimoji="0" sz="1800" b="0" i="0" u="none" strike="noStrike" cap="none" spc="0" normalizeH="0" baseline="0">
        <a:ln>
          <a:noFill/>
        </a:ln>
        <a:solidFill>
          <a:srgbClr val="363744"/>
        </a:solidFill>
        <a:effectLst/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363744"/>
      </a:buClr>
      <a:buSzTx/>
      <a:buFont typeface="Calibri"/>
      <a:buNone/>
      <a:tabLst/>
      <a:defRPr kumimoji="0" sz="1800" b="0" i="0" u="none" strike="noStrike" cap="none" spc="0" normalizeH="0" baseline="0">
        <a:ln>
          <a:noFill/>
        </a:ln>
        <a:solidFill>
          <a:srgbClr val="363744"/>
        </a:solidFill>
        <a:effectLst/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363744"/>
      </a:buClr>
      <a:buSzTx/>
      <a:buFont typeface="Calibri"/>
      <a:buNone/>
      <a:tabLst/>
      <a:defRPr kumimoji="0" sz="1800" b="0" i="0" u="none" strike="noStrike" cap="none" spc="0" normalizeH="0" baseline="0">
        <a:ln>
          <a:noFill/>
        </a:ln>
        <a:solidFill>
          <a:srgbClr val="363744"/>
        </a:solidFill>
        <a:effectLst/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363744"/>
      </a:buClr>
      <a:buSzTx/>
      <a:buFont typeface="Calibri"/>
      <a:buNone/>
      <a:tabLst/>
      <a:defRPr kumimoji="0" sz="1800" b="0" i="0" u="none" strike="noStrike" cap="none" spc="0" normalizeH="0" baseline="0">
        <a:ln>
          <a:noFill/>
        </a:ln>
        <a:solidFill>
          <a:srgbClr val="363744"/>
        </a:solidFill>
        <a:effectLst/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363744"/>
      </a:buClr>
      <a:buSzTx/>
      <a:buFont typeface="Calibri"/>
      <a:buNone/>
      <a:tabLst/>
      <a:defRPr kumimoji="0" sz="1800" b="0" i="0" u="none" strike="noStrike" cap="none" spc="0" normalizeH="0" baseline="0">
        <a:ln>
          <a:noFill/>
        </a:ln>
        <a:solidFill>
          <a:srgbClr val="363744"/>
        </a:solidFill>
        <a:effectLst/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363744"/>
      </a:buClr>
      <a:buSzTx/>
      <a:buFont typeface="Calibri"/>
      <a:buNone/>
      <a:tabLst/>
      <a:defRPr kumimoji="0" sz="1800" b="0" i="0" u="none" strike="noStrike" cap="none" spc="0" normalizeH="0" baseline="0">
        <a:ln>
          <a:noFill/>
        </a:ln>
        <a:solidFill>
          <a:srgbClr val="363744"/>
        </a:solidFill>
        <a:effectLst/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>
          <a:latin typeface="Calibri"/>
          <a:ea typeface="Calibri"/>
          <a:cs typeface="Calibri"/>
        </a:font>
        <a:srgbClr val="36374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F0EE"/>
          </a:solidFill>
        </a:fill>
      </a:tcStyle>
    </a:wholeTbl>
    <a:band2H>
      <a:tcTxStyle/>
      <a:tcStyle>
        <a:tcBdr/>
        <a:fill>
          <a:solidFill>
            <a:srgbClr val="F7F8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B1A9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B1A9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A4B1A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2"/>
    <p:restoredTop sz="62815"/>
  </p:normalViewPr>
  <p:slideViewPr>
    <p:cSldViewPr snapToGrid="0" snapToObjects="1">
      <p:cViewPr varScale="1">
        <p:scale>
          <a:sx n="43" d="100"/>
          <a:sy n="43" d="100"/>
        </p:scale>
        <p:origin x="2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rgbClr val="363744"/>
        </a:solidFill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1pPr>
    <a:lvl2pPr indent="228600" defTabSz="457200" latinLnBrk="0">
      <a:defRPr sz="1200">
        <a:solidFill>
          <a:srgbClr val="363744"/>
        </a:solidFill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2pPr>
    <a:lvl3pPr indent="457200" defTabSz="457200" latinLnBrk="0">
      <a:defRPr sz="1200">
        <a:solidFill>
          <a:srgbClr val="363744"/>
        </a:solidFill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3pPr>
    <a:lvl4pPr indent="685800" defTabSz="457200" latinLnBrk="0">
      <a:defRPr sz="1200">
        <a:solidFill>
          <a:srgbClr val="363744"/>
        </a:solidFill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4pPr>
    <a:lvl5pPr indent="914400" defTabSz="457200" latinLnBrk="0">
      <a:defRPr sz="1200">
        <a:solidFill>
          <a:srgbClr val="363744"/>
        </a:solidFill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5pPr>
    <a:lvl6pPr indent="1143000" defTabSz="457200" latinLnBrk="0">
      <a:defRPr sz="1200">
        <a:solidFill>
          <a:srgbClr val="363744"/>
        </a:solidFill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6pPr>
    <a:lvl7pPr indent="1371600" defTabSz="457200" latinLnBrk="0">
      <a:defRPr sz="1200">
        <a:solidFill>
          <a:srgbClr val="363744"/>
        </a:solidFill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7pPr>
    <a:lvl8pPr indent="1600200" defTabSz="457200" latinLnBrk="0">
      <a:defRPr sz="1200">
        <a:solidFill>
          <a:srgbClr val="363744"/>
        </a:solidFill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8pPr>
    <a:lvl9pPr indent="1828800" defTabSz="457200" latinLnBrk="0">
      <a:defRPr sz="1200">
        <a:solidFill>
          <a:srgbClr val="363744"/>
        </a:solidFill>
        <a:uFill>
          <a:solidFill>
            <a:srgbClr val="363744"/>
          </a:solidFill>
        </a:uFill>
        <a:latin typeface="Calibri"/>
        <a:ea typeface="Calibri"/>
        <a:cs typeface="Calibri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6886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kubectl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-f ../</a:t>
            </a:r>
            <a:r>
              <a:rPr lang="de-DE" dirty="0" err="1"/>
              <a:t>traefik</a:t>
            </a:r>
            <a:r>
              <a:rPr lang="de-DE" dirty="0"/>
              <a:t>/</a:t>
            </a:r>
            <a:r>
              <a:rPr lang="de-DE" dirty="0" err="1"/>
              <a:t>traefik-routes-middleware.yaml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6779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kubectl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-f ../</a:t>
            </a:r>
            <a:r>
              <a:rPr lang="de-DE" dirty="0" err="1"/>
              <a:t>traefik</a:t>
            </a:r>
            <a:r>
              <a:rPr lang="de-DE" dirty="0"/>
              <a:t>/</a:t>
            </a:r>
            <a:r>
              <a:rPr lang="de-DE" dirty="0" err="1"/>
              <a:t>traefik-routes-middleware.yaml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4937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7396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271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7583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287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250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8963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6407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979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kubectl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-f ../</a:t>
            </a:r>
            <a:r>
              <a:rPr lang="de-DE" dirty="0" err="1"/>
              <a:t>traefik</a:t>
            </a:r>
            <a:r>
              <a:rPr lang="de-DE" dirty="0"/>
              <a:t>/</a:t>
            </a:r>
            <a:r>
              <a:rPr lang="de-DE" dirty="0" err="1"/>
              <a:t>traefik-routes-middleware.yaml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787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2853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0960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175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confirm-rollout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canary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and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approval</a:t>
            </a:r>
            <a:r>
              <a:rPr lang="de-DE" dirty="0"/>
              <a:t>. The </a:t>
            </a:r>
            <a:r>
              <a:rPr lang="de-DE" dirty="0" err="1"/>
              <a:t>rollout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paused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hook </a:t>
            </a:r>
            <a:r>
              <a:rPr lang="de-DE" dirty="0" err="1"/>
              <a:t>returns</a:t>
            </a:r>
            <a:r>
              <a:rPr lang="de-DE" dirty="0"/>
              <a:t> a </a:t>
            </a:r>
            <a:r>
              <a:rPr lang="de-DE" dirty="0" err="1"/>
              <a:t>successful</a:t>
            </a:r>
            <a:r>
              <a:rPr lang="de-DE" dirty="0"/>
              <a:t> HTTP </a:t>
            </a:r>
            <a:r>
              <a:rPr lang="de-DE" dirty="0" err="1"/>
              <a:t>status</a:t>
            </a:r>
            <a:r>
              <a:rPr lang="de-DE" dirty="0"/>
              <a:t>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pre-rollout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routing</a:t>
            </a:r>
            <a:r>
              <a:rPr lang="de-DE" dirty="0"/>
              <a:t> </a:t>
            </a:r>
            <a:r>
              <a:rPr lang="de-DE" dirty="0" err="1"/>
              <a:t>traffic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canary</a:t>
            </a:r>
            <a:r>
              <a:rPr lang="de-DE" dirty="0"/>
              <a:t>. The </a:t>
            </a:r>
            <a:r>
              <a:rPr lang="de-DE" dirty="0" err="1"/>
              <a:t>canary</a:t>
            </a:r>
            <a:r>
              <a:rPr lang="de-DE" dirty="0"/>
              <a:t> </a:t>
            </a:r>
            <a:r>
              <a:rPr lang="de-DE" dirty="0" err="1"/>
              <a:t>advancement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paused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pre-rollout</a:t>
            </a:r>
            <a:r>
              <a:rPr lang="de-DE" dirty="0"/>
              <a:t> hook </a:t>
            </a:r>
            <a:r>
              <a:rPr lang="de-DE" dirty="0" err="1"/>
              <a:t>fails</a:t>
            </a:r>
            <a:r>
              <a:rPr lang="de-DE" dirty="0"/>
              <a:t> and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failures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canary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rollout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on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iteration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rollout</a:t>
            </a:r>
            <a:r>
              <a:rPr lang="de-DE" dirty="0"/>
              <a:t> hook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fails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canary</a:t>
            </a:r>
            <a:r>
              <a:rPr lang="de-DE" dirty="0"/>
              <a:t> </a:t>
            </a:r>
            <a:r>
              <a:rPr lang="de-DE" dirty="0" err="1"/>
              <a:t>advancement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paused</a:t>
            </a:r>
            <a:r>
              <a:rPr lang="de-DE" dirty="0"/>
              <a:t> and </a:t>
            </a:r>
            <a:r>
              <a:rPr lang="de-DE" dirty="0" err="1"/>
              <a:t>eventfully</a:t>
            </a:r>
            <a:r>
              <a:rPr lang="de-DE" dirty="0"/>
              <a:t> </a:t>
            </a:r>
            <a:r>
              <a:rPr lang="de-DE" dirty="0" err="1"/>
              <a:t>rolled</a:t>
            </a:r>
            <a:r>
              <a:rPr lang="de-DE" dirty="0"/>
              <a:t> 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confirm-traffic-increase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weight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canary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increased</a:t>
            </a:r>
            <a:r>
              <a:rPr lang="de-DE" dirty="0"/>
              <a:t>. The </a:t>
            </a:r>
            <a:r>
              <a:rPr lang="de-DE" dirty="0" err="1"/>
              <a:t>canary</a:t>
            </a:r>
            <a:r>
              <a:rPr lang="de-DE" dirty="0"/>
              <a:t> </a:t>
            </a:r>
            <a:r>
              <a:rPr lang="de-DE" dirty="0" err="1"/>
              <a:t>advancement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paused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hook </a:t>
            </a:r>
            <a:r>
              <a:rPr lang="de-DE" dirty="0" err="1"/>
              <a:t>returns</a:t>
            </a:r>
            <a:r>
              <a:rPr lang="de-DE" dirty="0"/>
              <a:t> HTTP 200.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confirm</a:t>
            </a:r>
            <a:r>
              <a:rPr lang="de-DE" b="1" dirty="0"/>
              <a:t>-promotion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promotion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. The </a:t>
            </a:r>
            <a:r>
              <a:rPr lang="de-DE" dirty="0" err="1"/>
              <a:t>canary</a:t>
            </a:r>
            <a:r>
              <a:rPr lang="de-DE" dirty="0"/>
              <a:t> </a:t>
            </a:r>
            <a:r>
              <a:rPr lang="de-DE" dirty="0" err="1"/>
              <a:t>promotion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paused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 </a:t>
            </a:r>
            <a:r>
              <a:rPr lang="de-DE" dirty="0" err="1"/>
              <a:t>return</a:t>
            </a:r>
            <a:r>
              <a:rPr lang="de-DE" dirty="0"/>
              <a:t> HTTP 200.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promotion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paused</a:t>
            </a:r>
            <a:r>
              <a:rPr lang="de-DE" dirty="0"/>
              <a:t>, </a:t>
            </a:r>
            <a:r>
              <a:rPr lang="de-DE" dirty="0" err="1"/>
              <a:t>Flagger</a:t>
            </a:r>
            <a:r>
              <a:rPr lang="de-DE" dirty="0"/>
              <a:t> will </a:t>
            </a:r>
            <a:r>
              <a:rPr lang="de-DE" dirty="0" err="1"/>
              <a:t>continue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checks</a:t>
            </a:r>
            <a:r>
              <a:rPr lang="de-DE" dirty="0"/>
              <a:t> and </a:t>
            </a:r>
            <a:r>
              <a:rPr lang="de-DE" dirty="0" err="1"/>
              <a:t>rollout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post-</a:t>
            </a:r>
            <a:r>
              <a:rPr lang="de-DE" b="1" dirty="0" err="1"/>
              <a:t>rollout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after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canary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been</a:t>
            </a:r>
            <a:r>
              <a:rPr lang="de-DE" dirty="0"/>
              <a:t> </a:t>
            </a:r>
            <a:r>
              <a:rPr lang="de-DE" dirty="0" err="1"/>
              <a:t>promoted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rolled</a:t>
            </a:r>
            <a:r>
              <a:rPr lang="de-DE" dirty="0"/>
              <a:t> back.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post</a:t>
            </a:r>
            <a:r>
              <a:rPr lang="de-DE" dirty="0"/>
              <a:t> </a:t>
            </a:r>
            <a:r>
              <a:rPr lang="de-DE" dirty="0" err="1"/>
              <a:t>rollout</a:t>
            </a:r>
            <a:r>
              <a:rPr lang="de-DE" dirty="0"/>
              <a:t> hook </a:t>
            </a:r>
            <a:r>
              <a:rPr lang="de-DE" dirty="0" err="1"/>
              <a:t>fails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logged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rollback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a </a:t>
            </a:r>
            <a:r>
              <a:rPr lang="de-DE" dirty="0" err="1"/>
              <a:t>canary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de-DE" dirty="0" err="1"/>
              <a:t>Progressing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Waiting </a:t>
            </a:r>
            <a:r>
              <a:rPr lang="de-DE" dirty="0" err="1"/>
              <a:t>status</a:t>
            </a:r>
            <a:r>
              <a:rPr lang="de-DE" dirty="0"/>
              <a:t>. This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rollback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waiting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confirmation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rollback</a:t>
            </a:r>
            <a:r>
              <a:rPr lang="de-DE" dirty="0"/>
              <a:t> hook </a:t>
            </a:r>
            <a:r>
              <a:rPr lang="de-DE" dirty="0" err="1"/>
              <a:t>returns</a:t>
            </a:r>
            <a:r>
              <a:rPr lang="de-DE" dirty="0"/>
              <a:t> a </a:t>
            </a:r>
            <a:r>
              <a:rPr lang="de-DE" dirty="0" err="1"/>
              <a:t>successful</a:t>
            </a:r>
            <a:r>
              <a:rPr lang="de-DE" dirty="0"/>
              <a:t> HTTP </a:t>
            </a:r>
            <a:r>
              <a:rPr lang="de-DE" dirty="0" err="1"/>
              <a:t>status</a:t>
            </a:r>
            <a:r>
              <a:rPr lang="de-DE" dirty="0"/>
              <a:t> code, </a:t>
            </a:r>
            <a:r>
              <a:rPr lang="de-DE" dirty="0" err="1"/>
              <a:t>Flagger</a:t>
            </a:r>
            <a:r>
              <a:rPr lang="de-DE" dirty="0"/>
              <a:t> will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and </a:t>
            </a:r>
            <a:r>
              <a:rPr lang="de-DE" dirty="0" err="1"/>
              <a:t>mark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canary</a:t>
            </a:r>
            <a:r>
              <a:rPr lang="de-DE" dirty="0"/>
              <a:t> release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failed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 err="1"/>
              <a:t>event</a:t>
            </a:r>
            <a:r>
              <a:rPr lang="de-DE" dirty="0"/>
              <a:t> </a:t>
            </a:r>
            <a:r>
              <a:rPr lang="de-DE" dirty="0" err="1"/>
              <a:t>hooks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executed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time </a:t>
            </a:r>
            <a:r>
              <a:rPr lang="de-DE" dirty="0" err="1"/>
              <a:t>Flagger</a:t>
            </a:r>
            <a:r>
              <a:rPr lang="de-DE" dirty="0"/>
              <a:t> </a:t>
            </a:r>
            <a:r>
              <a:rPr lang="de-DE" dirty="0" err="1"/>
              <a:t>emits</a:t>
            </a:r>
            <a:r>
              <a:rPr lang="de-DE" dirty="0"/>
              <a:t> a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configured</a:t>
            </a:r>
            <a:r>
              <a:rPr lang="de-DE" dirty="0"/>
              <a:t>,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Flagger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a </a:t>
            </a:r>
            <a:r>
              <a:rPr lang="de-DE" dirty="0" err="1"/>
              <a:t>canary</a:t>
            </a:r>
            <a:r>
              <a:rPr lang="de-DE" dirty="0"/>
              <a:t> </a:t>
            </a:r>
            <a:r>
              <a:rPr lang="de-DE" dirty="0" err="1"/>
              <a:t>deployment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sent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JSON via an HTTP POST </a:t>
            </a:r>
            <a:r>
              <a:rPr lang="de-DE" dirty="0" err="1"/>
              <a:t>request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2143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247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77690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2939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>
                <a:effectLst/>
              </a:rPr>
              <a:t>kubectl</a:t>
            </a:r>
            <a:r>
              <a:rPr lang="de-DE" dirty="0">
                <a:effectLst/>
              </a:rPr>
              <a:t> -</a:t>
            </a:r>
            <a:r>
              <a:rPr lang="de-DE" dirty="0" err="1">
                <a:effectLst/>
              </a:rPr>
              <a:t>n</a:t>
            </a:r>
            <a:r>
              <a:rPr lang="de-DE" dirty="0">
                <a:effectLst/>
              </a:rPr>
              <a:t> </a:t>
            </a:r>
            <a:r>
              <a:rPr lang="de-DE" dirty="0" err="1">
                <a:solidFill>
                  <a:srgbClr val="007020"/>
                </a:solidFill>
                <a:effectLst/>
              </a:rPr>
              <a:t>prod</a:t>
            </a:r>
            <a:r>
              <a:rPr lang="de-DE" dirty="0">
                <a:effectLst/>
              </a:rPr>
              <a:t> </a:t>
            </a:r>
            <a:r>
              <a:rPr lang="de-DE" dirty="0" err="1">
                <a:solidFill>
                  <a:srgbClr val="007020"/>
                </a:solidFill>
                <a:effectLst/>
              </a:rPr>
              <a:t>exec</a:t>
            </a:r>
            <a:r>
              <a:rPr lang="de-DE" dirty="0">
                <a:effectLst/>
              </a:rPr>
              <a:t> -</a:t>
            </a:r>
            <a:r>
              <a:rPr lang="de-DE" dirty="0" err="1">
                <a:effectLst/>
              </a:rPr>
              <a:t>it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flagger-loadtester-xxxx-xxxx</a:t>
            </a:r>
            <a:r>
              <a:rPr lang="de-DE" dirty="0">
                <a:effectLst/>
              </a:rPr>
              <a:t> sh </a:t>
            </a:r>
            <a:r>
              <a:rPr lang="de-DE" dirty="0" err="1">
                <a:effectLst/>
              </a:rPr>
              <a:t>curl</a:t>
            </a:r>
            <a:r>
              <a:rPr lang="de-DE" dirty="0">
                <a:effectLst/>
              </a:rPr>
              <a:t> -d </a:t>
            </a:r>
            <a:r>
              <a:rPr lang="de-DE" dirty="0">
                <a:solidFill>
                  <a:srgbClr val="4070A0"/>
                </a:solidFill>
                <a:effectLst/>
              </a:rPr>
              <a:t>'{"</a:t>
            </a:r>
            <a:r>
              <a:rPr lang="de-DE" dirty="0" err="1">
                <a:solidFill>
                  <a:srgbClr val="4070A0"/>
                </a:solidFill>
                <a:effectLst/>
              </a:rPr>
              <a:t>name</a:t>
            </a:r>
            <a:r>
              <a:rPr lang="de-DE" dirty="0">
                <a:solidFill>
                  <a:srgbClr val="4070A0"/>
                </a:solidFill>
                <a:effectLst/>
              </a:rPr>
              <a:t>": “</a:t>
            </a:r>
            <a:r>
              <a:rPr lang="de-DE" dirty="0" err="1">
                <a:solidFill>
                  <a:srgbClr val="4070A0"/>
                </a:solidFill>
                <a:effectLst/>
              </a:rPr>
              <a:t>frontend</a:t>
            </a:r>
            <a:r>
              <a:rPr lang="de-DE" dirty="0">
                <a:solidFill>
                  <a:srgbClr val="4070A0"/>
                </a:solidFill>
                <a:effectLst/>
              </a:rPr>
              <a:t>","</a:t>
            </a:r>
            <a:r>
              <a:rPr lang="de-DE" dirty="0" err="1">
                <a:solidFill>
                  <a:srgbClr val="4070A0"/>
                </a:solidFill>
                <a:effectLst/>
              </a:rPr>
              <a:t>namespace</a:t>
            </a:r>
            <a:r>
              <a:rPr lang="de-DE" dirty="0">
                <a:solidFill>
                  <a:srgbClr val="4070A0"/>
                </a:solidFill>
                <a:effectLst/>
              </a:rPr>
              <a:t>":“</a:t>
            </a:r>
            <a:r>
              <a:rPr lang="de-DE" dirty="0" err="1">
                <a:solidFill>
                  <a:srgbClr val="4070A0"/>
                </a:solidFill>
                <a:effectLst/>
              </a:rPr>
              <a:t>prod</a:t>
            </a:r>
            <a:r>
              <a:rPr lang="de-DE" dirty="0">
                <a:solidFill>
                  <a:srgbClr val="4070A0"/>
                </a:solidFill>
                <a:effectLst/>
              </a:rPr>
              <a:t>"}'</a:t>
            </a:r>
            <a:r>
              <a:rPr lang="de-DE" dirty="0">
                <a:effectLst/>
              </a:rPr>
              <a:t> http://localhost:8080/</a:t>
            </a:r>
            <a:r>
              <a:rPr lang="de-DE" dirty="0" err="1">
                <a:effectLst/>
              </a:rPr>
              <a:t>gate</a:t>
            </a:r>
            <a:r>
              <a:rPr lang="de-DE" dirty="0">
                <a:effectLst/>
              </a:rPr>
              <a:t>/open</a:t>
            </a:r>
            <a:br>
              <a:rPr lang="de-DE" dirty="0">
                <a:effectLst/>
              </a:rPr>
            </a:br>
            <a:r>
              <a:rPr lang="de-DE" dirty="0" err="1">
                <a:effectLst/>
              </a:rPr>
              <a:t>kubectl</a:t>
            </a:r>
            <a:r>
              <a:rPr lang="de-DE" dirty="0">
                <a:effectLst/>
              </a:rPr>
              <a:t> -</a:t>
            </a:r>
            <a:r>
              <a:rPr lang="de-DE" dirty="0" err="1">
                <a:effectLst/>
              </a:rPr>
              <a:t>n</a:t>
            </a:r>
            <a:r>
              <a:rPr lang="de-DE" dirty="0">
                <a:effectLst/>
              </a:rPr>
              <a:t> </a:t>
            </a:r>
            <a:r>
              <a:rPr lang="de-DE" dirty="0" err="1">
                <a:solidFill>
                  <a:srgbClr val="007020"/>
                </a:solidFill>
                <a:effectLst/>
              </a:rPr>
              <a:t>prod</a:t>
            </a:r>
            <a:r>
              <a:rPr lang="de-DE" dirty="0">
                <a:effectLst/>
              </a:rPr>
              <a:t> </a:t>
            </a:r>
            <a:r>
              <a:rPr lang="de-DE" dirty="0" err="1">
                <a:solidFill>
                  <a:srgbClr val="007020"/>
                </a:solidFill>
                <a:effectLst/>
              </a:rPr>
              <a:t>exec</a:t>
            </a:r>
            <a:r>
              <a:rPr lang="de-DE" dirty="0">
                <a:effectLst/>
              </a:rPr>
              <a:t> -</a:t>
            </a:r>
            <a:r>
              <a:rPr lang="de-DE" dirty="0" err="1">
                <a:effectLst/>
              </a:rPr>
              <a:t>it</a:t>
            </a:r>
            <a:r>
              <a:rPr lang="de-DE" dirty="0">
                <a:effectLst/>
              </a:rPr>
              <a:t> </a:t>
            </a:r>
            <a:r>
              <a:rPr lang="de-DE" dirty="0" err="1">
                <a:effectLst/>
              </a:rPr>
              <a:t>flagger-loadtester-xxxx-xxxx</a:t>
            </a:r>
            <a:r>
              <a:rPr lang="de-DE" dirty="0">
                <a:effectLst/>
              </a:rPr>
              <a:t> sh </a:t>
            </a:r>
            <a:r>
              <a:rPr lang="de-DE" dirty="0" err="1">
                <a:effectLst/>
              </a:rPr>
              <a:t>curl</a:t>
            </a:r>
            <a:r>
              <a:rPr lang="de-DE" dirty="0">
                <a:effectLst/>
              </a:rPr>
              <a:t> -d </a:t>
            </a:r>
            <a:r>
              <a:rPr lang="de-DE" dirty="0">
                <a:solidFill>
                  <a:srgbClr val="4070A0"/>
                </a:solidFill>
                <a:effectLst/>
              </a:rPr>
              <a:t>'{"</a:t>
            </a:r>
            <a:r>
              <a:rPr lang="de-DE" dirty="0" err="1">
                <a:solidFill>
                  <a:srgbClr val="4070A0"/>
                </a:solidFill>
                <a:effectLst/>
              </a:rPr>
              <a:t>name</a:t>
            </a:r>
            <a:r>
              <a:rPr lang="de-DE" dirty="0">
                <a:solidFill>
                  <a:srgbClr val="4070A0"/>
                </a:solidFill>
                <a:effectLst/>
              </a:rPr>
              <a:t>": “</a:t>
            </a:r>
            <a:r>
              <a:rPr lang="de-DE" dirty="0" err="1">
                <a:solidFill>
                  <a:srgbClr val="4070A0"/>
                </a:solidFill>
                <a:effectLst/>
              </a:rPr>
              <a:t>frontend</a:t>
            </a:r>
            <a:r>
              <a:rPr lang="de-DE" dirty="0">
                <a:solidFill>
                  <a:srgbClr val="4070A0"/>
                </a:solidFill>
                <a:effectLst/>
              </a:rPr>
              <a:t>","</a:t>
            </a:r>
            <a:r>
              <a:rPr lang="de-DE" dirty="0" err="1">
                <a:solidFill>
                  <a:srgbClr val="4070A0"/>
                </a:solidFill>
                <a:effectLst/>
              </a:rPr>
              <a:t>namespace</a:t>
            </a:r>
            <a:r>
              <a:rPr lang="de-DE" dirty="0">
                <a:solidFill>
                  <a:srgbClr val="4070A0"/>
                </a:solidFill>
                <a:effectLst/>
              </a:rPr>
              <a:t>":“</a:t>
            </a:r>
            <a:r>
              <a:rPr lang="de-DE" dirty="0" err="1">
                <a:solidFill>
                  <a:srgbClr val="4070A0"/>
                </a:solidFill>
                <a:effectLst/>
              </a:rPr>
              <a:t>prod</a:t>
            </a:r>
            <a:r>
              <a:rPr lang="de-DE" dirty="0">
                <a:solidFill>
                  <a:srgbClr val="4070A0"/>
                </a:solidFill>
                <a:effectLst/>
              </a:rPr>
              <a:t>"}'</a:t>
            </a:r>
            <a:r>
              <a:rPr lang="de-DE" dirty="0">
                <a:effectLst/>
              </a:rPr>
              <a:t> http://localhost:8080/</a:t>
            </a:r>
            <a:r>
              <a:rPr lang="de-DE" dirty="0" err="1">
                <a:effectLst/>
              </a:rPr>
              <a:t>gate</a:t>
            </a:r>
            <a:r>
              <a:rPr lang="de-DE" dirty="0">
                <a:effectLst/>
              </a:rPr>
              <a:t>/</a:t>
            </a:r>
            <a:r>
              <a:rPr lang="de-DE" dirty="0" err="1">
                <a:effectLst/>
              </a:rPr>
              <a:t>close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54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kubectl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-f ../</a:t>
            </a:r>
            <a:r>
              <a:rPr lang="de-DE" dirty="0" err="1"/>
              <a:t>traefik</a:t>
            </a:r>
            <a:r>
              <a:rPr lang="de-DE" dirty="0"/>
              <a:t>/</a:t>
            </a:r>
            <a:r>
              <a:rPr lang="de-DE" dirty="0" err="1"/>
              <a:t>traefik-routes-middleware.yaml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0046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kubectl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-f ../</a:t>
            </a:r>
            <a:r>
              <a:rPr lang="de-DE" dirty="0" err="1"/>
              <a:t>traefik</a:t>
            </a:r>
            <a:r>
              <a:rPr lang="de-DE" dirty="0"/>
              <a:t>/</a:t>
            </a:r>
            <a:r>
              <a:rPr lang="de-DE" dirty="0" err="1"/>
              <a:t>traefik-routes-middleware.yaml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639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kubectl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-f ../</a:t>
            </a:r>
            <a:r>
              <a:rPr lang="de-DE" dirty="0" err="1"/>
              <a:t>traefik</a:t>
            </a:r>
            <a:r>
              <a:rPr lang="de-DE" dirty="0"/>
              <a:t>/</a:t>
            </a:r>
            <a:r>
              <a:rPr lang="de-DE" dirty="0" err="1"/>
              <a:t>traefik-routes-middleware.yaml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206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kubectl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-f ../</a:t>
            </a:r>
            <a:r>
              <a:rPr lang="de-DE" dirty="0" err="1"/>
              <a:t>traefik</a:t>
            </a:r>
            <a:r>
              <a:rPr lang="de-DE" dirty="0"/>
              <a:t>/</a:t>
            </a:r>
            <a:r>
              <a:rPr lang="de-DE" dirty="0" err="1"/>
              <a:t>traefik-routes-middleware.yaml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95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kubectl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-f ../</a:t>
            </a:r>
            <a:r>
              <a:rPr lang="de-DE" dirty="0" err="1"/>
              <a:t>traefik</a:t>
            </a:r>
            <a:r>
              <a:rPr lang="de-DE" dirty="0"/>
              <a:t>/</a:t>
            </a:r>
            <a:r>
              <a:rPr lang="de-DE" dirty="0" err="1"/>
              <a:t>traefik-routes-middleware.yaml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2004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kubectl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-f ../</a:t>
            </a:r>
            <a:r>
              <a:rPr lang="de-DE" dirty="0" err="1"/>
              <a:t>traefik</a:t>
            </a:r>
            <a:r>
              <a:rPr lang="de-DE" dirty="0"/>
              <a:t>/</a:t>
            </a:r>
            <a:r>
              <a:rPr lang="de-DE" dirty="0" err="1"/>
              <a:t>traefik-routes-middleware.yaml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231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kubectl</a:t>
            </a:r>
            <a:r>
              <a:rPr lang="de-DE" dirty="0"/>
              <a:t> </a:t>
            </a:r>
            <a:r>
              <a:rPr lang="de-DE" dirty="0" err="1"/>
              <a:t>apply</a:t>
            </a:r>
            <a:r>
              <a:rPr lang="de-DE" dirty="0"/>
              <a:t> -f ../</a:t>
            </a:r>
            <a:r>
              <a:rPr lang="de-DE" dirty="0" err="1"/>
              <a:t>traefik</a:t>
            </a:r>
            <a:r>
              <a:rPr lang="de-DE" dirty="0"/>
              <a:t>/</a:t>
            </a:r>
            <a:r>
              <a:rPr lang="de-DE" dirty="0" err="1"/>
              <a:t>traefik-routes-middleware.yaml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974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slix.de" TargetMode="External"/><Relationship Id="rId5" Type="http://schemas.openxmlformats.org/officeDocument/2006/relationships/hyperlink" Target="mailto:Thorsten.wussow@slix.de" TargetMode="Externa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Default -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</p:spPr>
        <p:txBody>
          <a:bodyPr/>
          <a:lstStyle>
            <a:lvl1pPr algn="ctr">
              <a:defRPr sz="4400">
                <a:solidFill>
                  <a:srgbClr val="B54D32"/>
                </a:solidFill>
                <a:uFill>
                  <a:solidFill>
                    <a:srgbClr val="B54D32"/>
                  </a:solidFill>
                </a:uFill>
              </a:defRPr>
            </a:lvl1pPr>
          </a:lstStyle>
          <a:p>
            <a:r>
              <a:t>Titeltext</a:t>
            </a:r>
          </a:p>
        </p:txBody>
      </p:sp>
      <p:sp>
        <p:nvSpPr>
          <p:cNvPr id="14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ABABB0"/>
              </a:buClr>
              <a:buSzTx/>
              <a:buFont typeface="Aller Light"/>
              <a:buNone/>
              <a:defRPr sz="2000"/>
            </a:lvl1pPr>
            <a:lvl2pPr marL="457200" indent="0">
              <a:buClr>
                <a:srgbClr val="ABABB0"/>
              </a:buClr>
              <a:buSzTx/>
              <a:buFont typeface="Aller Light"/>
              <a:buNone/>
              <a:defRPr sz="2800"/>
            </a:lvl2pPr>
            <a:lvl3pPr marL="914400" indent="0">
              <a:buClr>
                <a:srgbClr val="ABABB0"/>
              </a:buClr>
              <a:buSzTx/>
              <a:buFont typeface="Aller Light"/>
              <a:buNone/>
              <a:defRPr sz="2400"/>
            </a:lvl3pPr>
            <a:lvl4pPr marL="1371600" indent="0">
              <a:buClr>
                <a:srgbClr val="ABABB0"/>
              </a:buClr>
              <a:buSzTx/>
              <a:buFont typeface="Aller Light"/>
              <a:buNone/>
            </a:lvl4pPr>
            <a:lvl5pPr marL="1828800" indent="0">
              <a:buClr>
                <a:srgbClr val="ABABB0"/>
              </a:buClr>
              <a:buSzTx/>
              <a:buFont typeface="Aller Light"/>
              <a:buNone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droppedImage.png" descr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67" y="0"/>
            <a:ext cx="9211734" cy="690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" name="Bild1.png" descr="Bild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2717800"/>
            <a:ext cx="3568700" cy="1460500"/>
          </a:xfrm>
          <a:prstGeom prst="rect">
            <a:avLst/>
          </a:prstGeom>
          <a:ln w="12700">
            <a:miter lim="400000"/>
          </a:ln>
        </p:spPr>
      </p:pic>
      <p:sp>
        <p:nvSpPr>
          <p:cNvPr id="24" name="LOREM IPSUM DOLOR SIT AMET CONSECTETEUR"/>
          <p:cNvSpPr txBox="1"/>
          <p:nvPr/>
        </p:nvSpPr>
        <p:spPr>
          <a:xfrm>
            <a:off x="1073819" y="4584700"/>
            <a:ext cx="6972301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R="457200" algn="ctr">
              <a:lnSpc>
                <a:spcPts val="3100"/>
              </a:lnSpc>
              <a:buClrTx/>
              <a:buFontTx/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ller"/>
              </a:defRPr>
            </a:lvl1pPr>
          </a:lstStyle>
          <a:p>
            <a:r>
              <a:t>LOREM IPSUM DOLOR SIT AMET CONSECTETEUR</a:t>
            </a:r>
          </a:p>
        </p:txBody>
      </p:sp>
      <p:sp>
        <p:nvSpPr>
          <p:cNvPr id="25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droppedImage.png" descr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67" y="-25400"/>
            <a:ext cx="9211734" cy="690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33" name="Bild1.png" descr="Bild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2984500"/>
            <a:ext cx="2235201" cy="914762"/>
          </a:xfrm>
          <a:prstGeom prst="rect">
            <a:avLst/>
          </a:prstGeom>
          <a:ln w="12700">
            <a:miter lim="400000"/>
          </a:ln>
        </p:spPr>
      </p:pic>
      <p:pic>
        <p:nvPicPr>
          <p:cNvPr id="34" name="Linie.png" descr="Lin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100" y="2679700"/>
            <a:ext cx="15808" cy="14859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Thorsten Wussow"/>
          <p:cNvSpPr txBox="1"/>
          <p:nvPr/>
        </p:nvSpPr>
        <p:spPr>
          <a:xfrm>
            <a:off x="4635500" y="2679700"/>
            <a:ext cx="2451100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ller"/>
              </a:defRPr>
            </a:lvl1pPr>
          </a:lstStyle>
          <a:p>
            <a:r>
              <a:t>Thorsten Wussow</a:t>
            </a:r>
          </a:p>
        </p:txBody>
      </p:sp>
      <p:sp>
        <p:nvSpPr>
          <p:cNvPr id="36" name="SLIX Gesellschaft für Computersysteme mbH…"/>
          <p:cNvSpPr txBox="1"/>
          <p:nvPr/>
        </p:nvSpPr>
        <p:spPr>
          <a:xfrm>
            <a:off x="4635500" y="3086100"/>
            <a:ext cx="2678938" cy="495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ller"/>
              </a:defRPr>
            </a:pPr>
            <a:r>
              <a:t>SLIX Gesellschaft für Computersysteme mbH</a:t>
            </a:r>
          </a:p>
          <a:p>
            <a:pPr>
              <a:defRPr sz="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ller"/>
              </a:defRPr>
            </a:pPr>
            <a:r>
              <a:t>Nandlstädter Weg 6</a:t>
            </a:r>
          </a:p>
          <a:p>
            <a:pPr>
              <a:defRPr sz="10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ller"/>
              </a:defRPr>
            </a:pPr>
            <a:r>
              <a:t>84072 Au i. D. Hallertau</a:t>
            </a:r>
          </a:p>
        </p:txBody>
      </p:sp>
      <p:sp>
        <p:nvSpPr>
          <p:cNvPr id="37" name="phone…"/>
          <p:cNvSpPr txBox="1"/>
          <p:nvPr/>
        </p:nvSpPr>
        <p:spPr>
          <a:xfrm>
            <a:off x="4635500" y="3708400"/>
            <a:ext cx="445059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ller"/>
              </a:defRPr>
            </a:pPr>
            <a:r>
              <a:t>phone</a:t>
            </a:r>
          </a:p>
          <a:p>
            <a:pPr>
              <a:defRPr sz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ller"/>
              </a:defRPr>
            </a:pPr>
            <a:r>
              <a:t>mail</a:t>
            </a:r>
          </a:p>
          <a:p>
            <a:pPr>
              <a:defRPr sz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ller"/>
              </a:defRPr>
            </a:pPr>
            <a:r>
              <a:t>web</a:t>
            </a:r>
          </a:p>
        </p:txBody>
      </p:sp>
      <p:sp>
        <p:nvSpPr>
          <p:cNvPr id="38" name="+49 1733208013…"/>
          <p:cNvSpPr txBox="1"/>
          <p:nvPr/>
        </p:nvSpPr>
        <p:spPr>
          <a:xfrm>
            <a:off x="5054600" y="3708400"/>
            <a:ext cx="152400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sz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ller"/>
              </a:defRPr>
            </a:pPr>
            <a:r>
              <a:t>+49 1733208013</a:t>
            </a:r>
          </a:p>
          <a:p>
            <a:pPr>
              <a:defRPr sz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ller"/>
              </a:defRPr>
            </a:pPr>
            <a:r>
              <a:rPr u="sng">
                <a:hlinkClick r:id="rId5"/>
              </a:rPr>
              <a:t>thorsten.wussow@slix.de</a:t>
            </a:r>
          </a:p>
          <a:p>
            <a:pPr>
              <a:defRPr sz="9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ller"/>
              </a:defRPr>
            </a:pPr>
            <a:r>
              <a:rPr u="sng">
                <a:hlinkClick r:id="rId6"/>
              </a:rPr>
              <a:t>www.slix.de</a:t>
            </a:r>
          </a:p>
        </p:txBody>
      </p:sp>
      <p:sp>
        <p:nvSpPr>
          <p:cNvPr id="39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 -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47" name="Textebene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48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Bild2.png" descr="Bil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0" y="279400"/>
            <a:ext cx="647700" cy="647700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Titel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Titeltext</a:t>
            </a:r>
          </a:p>
        </p:txBody>
      </p:sp>
      <p:sp>
        <p:nvSpPr>
          <p:cNvPr id="5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 - Titel und Inhalt Ko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Bild2.png" descr="Bild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0" y="5842000"/>
            <a:ext cx="558801" cy="558801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eltext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</p:spPr>
        <p:txBody>
          <a:bodyPr/>
          <a:lstStyle>
            <a:lvl1pPr algn="ctr">
              <a:defRPr sz="4400">
                <a:solidFill>
                  <a:srgbClr val="B54D32"/>
                </a:solidFill>
                <a:uFill>
                  <a:solidFill>
                    <a:srgbClr val="B54D32"/>
                  </a:solidFill>
                </a:uFill>
              </a:defRPr>
            </a:lvl1pPr>
          </a:lstStyle>
          <a:p>
            <a:r>
              <a:t>Titeltext</a:t>
            </a:r>
          </a:p>
        </p:txBody>
      </p:sp>
      <p:sp>
        <p:nvSpPr>
          <p:cNvPr id="66" name="Textebene 1…"/>
          <p:cNvSpPr txBox="1">
            <a:spLocks noGrp="1"/>
          </p:cNvSpPr>
          <p:nvPr>
            <p:ph type="body" idx="1"/>
          </p:nvPr>
        </p:nvSpPr>
        <p:spPr>
          <a:xfrm>
            <a:off x="457200" y="1600199"/>
            <a:ext cx="8229600" cy="4525964"/>
          </a:xfrm>
          <a:prstGeom prst="rect">
            <a:avLst/>
          </a:prstGeom>
        </p:spPr>
        <p:txBody>
          <a:bodyPr/>
          <a:lstStyle>
            <a:lvl1pPr marL="214312" indent="-214312">
              <a:defRPr sz="2000">
                <a:solidFill>
                  <a:srgbClr val="B54D32"/>
                </a:solidFill>
                <a:uFill>
                  <a:solidFill>
                    <a:srgbClr val="B54D32"/>
                  </a:solidFill>
                </a:uFill>
              </a:defRPr>
            </a:lvl1pPr>
            <a:lvl2pPr>
              <a:buClr>
                <a:srgbClr val="B54D32"/>
              </a:buClr>
              <a:defRPr sz="2800">
                <a:solidFill>
                  <a:srgbClr val="B54D32"/>
                </a:solidFill>
                <a:uFill>
                  <a:solidFill>
                    <a:srgbClr val="B54D32"/>
                  </a:solidFill>
                </a:uFill>
              </a:defRPr>
            </a:lvl2pPr>
            <a:lvl3pPr>
              <a:buClr>
                <a:srgbClr val="B54D32"/>
              </a:buClr>
              <a:defRPr sz="2400">
                <a:solidFill>
                  <a:srgbClr val="B54D32"/>
                </a:solidFill>
                <a:uFill>
                  <a:solidFill>
                    <a:srgbClr val="B54D32"/>
                  </a:solidFill>
                </a:uFill>
              </a:defRPr>
            </a:lvl3pPr>
            <a:lvl4pPr>
              <a:buClr>
                <a:srgbClr val="B54D32"/>
              </a:buClr>
              <a:defRPr>
                <a:solidFill>
                  <a:srgbClr val="B54D32"/>
                </a:solidFill>
                <a:uFill>
                  <a:solidFill>
                    <a:srgbClr val="B54D32"/>
                  </a:solidFill>
                </a:uFill>
              </a:defRPr>
            </a:lvl4pPr>
            <a:lvl5pPr>
              <a:buClr>
                <a:srgbClr val="B54D32"/>
              </a:buClr>
              <a:defRPr>
                <a:solidFill>
                  <a:srgbClr val="B54D32"/>
                </a:solidFill>
                <a:uFill>
                  <a:solidFill>
                    <a:srgbClr val="B54D32"/>
                  </a:solidFill>
                </a:u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7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roppedImage.png" descr="dropped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272263"/>
            <a:ext cx="9160231" cy="1727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Bild2.png" descr="Bild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28000" y="279400"/>
            <a:ext cx="647700" cy="647700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iteltext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7581900" cy="647701"/>
          </a:xfrm>
          <a:prstGeom prst="rect">
            <a:avLst/>
          </a:prstGeom>
          <a:solidFill>
            <a:srgbClr val="000000"/>
          </a:solidFill>
          <a:ln w="12700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ctr">
            <a:normAutofit/>
          </a:bodyPr>
          <a:lstStyle/>
          <a:p>
            <a:r>
              <a:t>Titeltext</a:t>
            </a:r>
          </a:p>
        </p:txBody>
      </p:sp>
      <p:sp>
        <p:nvSpPr>
          <p:cNvPr id="5" name="Textebene 1…"/>
          <p:cNvSpPr txBox="1">
            <a:spLocks noGrp="1"/>
          </p:cNvSpPr>
          <p:nvPr>
            <p:ph type="body" idx="1"/>
          </p:nvPr>
        </p:nvSpPr>
        <p:spPr>
          <a:xfrm>
            <a:off x="457200" y="1084262"/>
            <a:ext cx="8318500" cy="4191001"/>
          </a:xfrm>
          <a:prstGeom prst="rect">
            <a:avLst/>
          </a:prstGeom>
          <a:ln w="12700"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>
            <a:lvl2pPr marL="742950" indent="-285750">
              <a:buClr>
                <a:srgbClr val="000000"/>
              </a:buClr>
              <a:buFont typeface="Arial"/>
              <a:buChar char="–"/>
              <a:defRPr sz="2000"/>
            </a:lvl2pPr>
            <a:lvl3pPr marL="1143000" indent="-228600">
              <a:spcBef>
                <a:spcPts val="500"/>
              </a:spcBef>
              <a:buFont typeface="Arial"/>
              <a:defRPr sz="2000"/>
            </a:lvl3pPr>
            <a:lvl4pPr marL="1600200" indent="-228600">
              <a:spcBef>
                <a:spcPts val="400"/>
              </a:spcBef>
              <a:buClr>
                <a:srgbClr val="000000"/>
              </a:buClr>
              <a:buFont typeface="Arial"/>
              <a:buChar char="–"/>
              <a:defRPr sz="2000"/>
            </a:lvl4pPr>
            <a:lvl5pPr marL="2057400" indent="-228600">
              <a:spcBef>
                <a:spcPts val="400"/>
              </a:spcBef>
              <a:buFont typeface="Arial"/>
              <a:buChar char="»"/>
              <a:defRPr sz="2000"/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6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8443416" y="6467475"/>
            <a:ext cx="243384" cy="254000"/>
          </a:xfrm>
          <a:prstGeom prst="rect">
            <a:avLst/>
          </a:prstGeom>
          <a:ln w="12700"/>
        </p:spPr>
        <p:txBody>
          <a:bodyPr wrap="none" lIns="38100" tIns="38100" rIns="38100" bIns="38100" anchor="ctr">
            <a:normAutofit/>
          </a:bodyPr>
          <a:lstStyle>
            <a:lvl1pPr algn="r">
              <a:buClrTx/>
              <a:buFontTx/>
              <a:defRPr sz="1200">
                <a:solidFill>
                  <a:srgbClr val="ABABB0"/>
                </a:solidFill>
                <a:uFill>
                  <a:solidFill>
                    <a:srgbClr val="ABABB0"/>
                  </a:solidFill>
                </a:uFill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/>
  <p:txStyles>
    <p:titleStyle>
      <a:lvl1pPr marL="0" marR="0" indent="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ller"/>
        </a:defRPr>
      </a:lvl1pPr>
      <a:lvl2pPr marL="0" marR="0" indent="228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ller"/>
        </a:defRPr>
      </a:lvl2pPr>
      <a:lvl3pPr marL="0" marR="0" indent="457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ller"/>
        </a:defRPr>
      </a:lvl3pPr>
      <a:lvl4pPr marL="0" marR="0" indent="685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ller"/>
        </a:defRPr>
      </a:lvl4pPr>
      <a:lvl5pPr marL="0" marR="0" indent="9144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ller"/>
        </a:defRPr>
      </a:lvl5pPr>
      <a:lvl6pPr marL="0" marR="0" indent="11430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ller"/>
        </a:defRPr>
      </a:lvl6pPr>
      <a:lvl7pPr marL="0" marR="0" indent="13716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ller"/>
        </a:defRPr>
      </a:lvl7pPr>
      <a:lvl8pPr marL="0" marR="0" indent="16002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ller"/>
        </a:defRPr>
      </a:lvl8pPr>
      <a:lvl9pPr marL="0" marR="0" indent="1828800" algn="l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Aller"/>
        </a:defRPr>
      </a:lvl9pPr>
    </p:titleStyle>
    <p:bodyStyle>
      <a:lvl1pPr marL="342900" marR="0" indent="-342900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ller"/>
        </a:defRPr>
      </a:lvl1pPr>
      <a:lvl2pPr marL="800100" marR="0" indent="-342900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ller"/>
        </a:defRPr>
      </a:lvl2pPr>
      <a:lvl3pPr marL="1188719" marR="0" indent="-274319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ller"/>
        </a:defRPr>
      </a:lvl3pPr>
      <a:lvl4pPr marL="1645920" marR="0" indent="-274320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ller"/>
        </a:defRPr>
      </a:lvl4pPr>
      <a:lvl5pPr marL="2103120" marR="0" indent="-274320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ller"/>
        </a:defRPr>
      </a:lvl5pPr>
      <a:lvl6pPr marL="3136900" marR="0" indent="-685800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71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ller"/>
        </a:defRPr>
      </a:lvl6pPr>
      <a:lvl7pPr marL="3492500" marR="0" indent="-685800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71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ller"/>
        </a:defRPr>
      </a:lvl7pPr>
      <a:lvl8pPr marL="3848100" marR="0" indent="-685800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71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ller"/>
        </a:defRPr>
      </a:lvl8pPr>
      <a:lvl9pPr marL="4203700" marR="0" indent="-685800" algn="l" defTabSz="914400" latinLnBrk="0">
        <a:lnSpc>
          <a:spcPct val="100000"/>
        </a:lnSpc>
        <a:spcBef>
          <a:spcPts val="600"/>
        </a:spcBef>
        <a:spcAft>
          <a:spcPts val="0"/>
        </a:spcAft>
        <a:buClrTx/>
        <a:buSzPct val="171000"/>
        <a:buFontTx/>
        <a:buChar char="•"/>
        <a:tabLst/>
        <a:defRPr sz="2400" b="0" i="0" u="none" strike="noStrike" cap="none" spc="0" baseline="0">
          <a:ln>
            <a:noFill/>
          </a:ln>
          <a:solidFill>
            <a:srgbClr val="000000"/>
          </a:solidFill>
          <a:uFill>
            <a:solidFill>
              <a:srgbClr val="000000"/>
            </a:solidFill>
          </a:uFill>
          <a:latin typeface="+mn-lt"/>
          <a:ea typeface="+mn-ea"/>
          <a:cs typeface="+mn-cs"/>
          <a:sym typeface="Aller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ABABB0"/>
            </a:solidFill>
          </a:uFill>
          <a:latin typeface="+mn-lt"/>
          <a:ea typeface="+mn-ea"/>
          <a:cs typeface="+mn-cs"/>
          <a:sym typeface="Calibri"/>
        </a:defRPr>
      </a:lvl1pPr>
      <a:lvl2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ABABB0"/>
            </a:solidFill>
          </a:uFill>
          <a:latin typeface="+mn-lt"/>
          <a:ea typeface="+mn-ea"/>
          <a:cs typeface="+mn-cs"/>
          <a:sym typeface="Calibri"/>
        </a:defRPr>
      </a:lvl2pPr>
      <a:lvl3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ABABB0"/>
            </a:solidFill>
          </a:uFill>
          <a:latin typeface="+mn-lt"/>
          <a:ea typeface="+mn-ea"/>
          <a:cs typeface="+mn-cs"/>
          <a:sym typeface="Calibri"/>
        </a:defRPr>
      </a:lvl3pPr>
      <a:lvl4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ABABB0"/>
            </a:solidFill>
          </a:uFill>
          <a:latin typeface="+mn-lt"/>
          <a:ea typeface="+mn-ea"/>
          <a:cs typeface="+mn-cs"/>
          <a:sym typeface="Calibri"/>
        </a:defRPr>
      </a:lvl4pPr>
      <a:lvl5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ABABB0"/>
            </a:solidFill>
          </a:uFill>
          <a:latin typeface="+mn-lt"/>
          <a:ea typeface="+mn-ea"/>
          <a:cs typeface="+mn-cs"/>
          <a:sym typeface="Calibri"/>
        </a:defRPr>
      </a:lvl5pPr>
      <a:lvl6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ABABB0"/>
            </a:solidFill>
          </a:uFill>
          <a:latin typeface="+mn-lt"/>
          <a:ea typeface="+mn-ea"/>
          <a:cs typeface="+mn-cs"/>
          <a:sym typeface="Calibri"/>
        </a:defRPr>
      </a:lvl6pPr>
      <a:lvl7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ABABB0"/>
            </a:solidFill>
          </a:uFill>
          <a:latin typeface="+mn-lt"/>
          <a:ea typeface="+mn-ea"/>
          <a:cs typeface="+mn-cs"/>
          <a:sym typeface="Calibri"/>
        </a:defRPr>
      </a:lvl7pPr>
      <a:lvl8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ABABB0"/>
            </a:solidFill>
          </a:uFill>
          <a:latin typeface="+mn-lt"/>
          <a:ea typeface="+mn-ea"/>
          <a:cs typeface="+mn-cs"/>
          <a:sym typeface="Calibri"/>
        </a:defRPr>
      </a:lvl8pPr>
      <a:lvl9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>
            <a:solidFill>
              <a:srgbClr val="ABABB0"/>
            </a:solidFill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frontend-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droppedImage.png" descr="dropped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36" y="-260262"/>
            <a:ext cx="9208736" cy="7226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6" name="Bild1.png" descr="Bild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557" y="2683586"/>
            <a:ext cx="3320443" cy="135890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Play with Ansible -  Provisioning von Weblogic mit Ansible"/>
          <p:cNvSpPr txBox="1"/>
          <p:nvPr/>
        </p:nvSpPr>
        <p:spPr>
          <a:xfrm>
            <a:off x="1371600" y="4254500"/>
            <a:ext cx="6375400" cy="446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def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ller"/>
              </a:defRPr>
            </a:lvl1pPr>
          </a:lstStyle>
          <a:p>
            <a:r>
              <a:rPr lang="de-DE" dirty="0"/>
              <a:t>Progressive </a:t>
            </a:r>
            <a:r>
              <a:rPr lang="de-DE" dirty="0" err="1"/>
              <a:t>Deployments</a:t>
            </a:r>
            <a:r>
              <a:rPr lang="de-DE" dirty="0"/>
              <a:t> mit </a:t>
            </a:r>
            <a:r>
              <a:rPr lang="de-DE" dirty="0" err="1"/>
              <a:t>Flagger</a:t>
            </a:r>
            <a:endParaRPr lang="de-DE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Blue/Green </a:t>
            </a:r>
            <a:r>
              <a:rPr lang="de-DE" dirty="0" err="1"/>
              <a:t>Deployment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3" name="Grafik 2" descr="Ein Bild, das Diagramm, Reihe, Kreis, Origami enthält.&#10;&#10;Automatisch generierte Beschreibung">
            <a:extLst>
              <a:ext uri="{FF2B5EF4-FFF2-40B4-BE49-F238E27FC236}">
                <a16:creationId xmlns:a16="http://schemas.microsoft.com/office/drawing/2014/main" id="{9693745A-D213-3704-AF33-545E44797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57" y="1389815"/>
            <a:ext cx="8262543" cy="365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50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Überblick </a:t>
            </a:r>
            <a:r>
              <a:rPr lang="de-DE" dirty="0" err="1"/>
              <a:t>Flagger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02" name="Ansible wird von einem ManagementServer ausgeführt…"/>
          <p:cNvSpPr txBox="1">
            <a:spLocks noGrp="1"/>
          </p:cNvSpPr>
          <p:nvPr>
            <p:ph type="body" idx="4294967295"/>
          </p:nvPr>
        </p:nvSpPr>
        <p:spPr>
          <a:xfrm>
            <a:off x="457200" y="1072688"/>
            <a:ext cx="8318500" cy="53947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Operator zum automatisieren des progressiven </a:t>
            </a:r>
            <a:r>
              <a:rPr lang="de-DE" dirty="0" err="1"/>
              <a:t>Deployments</a:t>
            </a:r>
            <a:endParaRPr lang="de-DE" dirty="0"/>
          </a:p>
          <a:p>
            <a:r>
              <a:rPr lang="de-DE" dirty="0"/>
              <a:t>Aktuelle Version 1.41.0</a:t>
            </a:r>
          </a:p>
          <a:p>
            <a:r>
              <a:rPr lang="de-DE" dirty="0"/>
              <a:t>Hat diverse </a:t>
            </a:r>
            <a:r>
              <a:rPr lang="de-DE" dirty="0" err="1"/>
              <a:t>Deploymentstrategien</a:t>
            </a:r>
            <a:r>
              <a:rPr lang="de-DE" dirty="0"/>
              <a:t> implementiert</a:t>
            </a:r>
          </a:p>
          <a:p>
            <a:r>
              <a:rPr lang="de-DE" dirty="0"/>
              <a:t>Benötigte Tools:</a:t>
            </a:r>
          </a:p>
          <a:p>
            <a:pPr lvl="1"/>
            <a:r>
              <a:rPr lang="de-DE" dirty="0" err="1"/>
              <a:t>ServiceMesh</a:t>
            </a:r>
            <a:r>
              <a:rPr lang="de-DE" dirty="0"/>
              <a:t> (</a:t>
            </a:r>
            <a:r>
              <a:rPr lang="de-DE" dirty="0" err="1"/>
              <a:t>istio</a:t>
            </a:r>
            <a:r>
              <a:rPr lang="de-DE" dirty="0"/>
              <a:t>, </a:t>
            </a:r>
            <a:r>
              <a:rPr lang="de-DE" dirty="0" err="1"/>
              <a:t>linkerd</a:t>
            </a:r>
            <a:r>
              <a:rPr lang="de-DE" dirty="0"/>
              <a:t>, </a:t>
            </a:r>
            <a:r>
              <a:rPr lang="de-DE" dirty="0" err="1"/>
              <a:t>kuma</a:t>
            </a:r>
            <a:r>
              <a:rPr lang="de-DE" dirty="0"/>
              <a:t> usw.)</a:t>
            </a:r>
          </a:p>
          <a:p>
            <a:pPr lvl="1"/>
            <a:r>
              <a:rPr lang="de-DE" dirty="0"/>
              <a:t>Oder </a:t>
            </a:r>
            <a:r>
              <a:rPr lang="de-DE" dirty="0" err="1"/>
              <a:t>IngressController</a:t>
            </a:r>
            <a:r>
              <a:rPr lang="de-DE" dirty="0"/>
              <a:t> (</a:t>
            </a:r>
            <a:r>
              <a:rPr lang="de-DE" dirty="0" err="1"/>
              <a:t>nginx</a:t>
            </a:r>
            <a:r>
              <a:rPr lang="de-DE" dirty="0"/>
              <a:t>, </a:t>
            </a:r>
            <a:r>
              <a:rPr lang="de-DE" dirty="0" err="1"/>
              <a:t>traefik</a:t>
            </a:r>
            <a:r>
              <a:rPr lang="de-DE" dirty="0"/>
              <a:t>, </a:t>
            </a:r>
            <a:r>
              <a:rPr lang="de-DE" dirty="0" err="1"/>
              <a:t>gloo</a:t>
            </a:r>
            <a:r>
              <a:rPr lang="de-DE" dirty="0"/>
              <a:t>, …)</a:t>
            </a:r>
          </a:p>
          <a:p>
            <a:pPr lvl="1"/>
            <a:r>
              <a:rPr lang="de-DE" dirty="0"/>
              <a:t>Für Analysen </a:t>
            </a:r>
            <a:r>
              <a:rPr lang="de-DE" dirty="0" err="1"/>
              <a:t>prometheus</a:t>
            </a:r>
            <a:r>
              <a:rPr lang="de-DE" dirty="0"/>
              <a:t>, </a:t>
            </a:r>
            <a:r>
              <a:rPr lang="de-DE" dirty="0" err="1"/>
              <a:t>influxDB</a:t>
            </a:r>
            <a:r>
              <a:rPr lang="de-DE" dirty="0"/>
              <a:t>, usw.</a:t>
            </a:r>
          </a:p>
          <a:p>
            <a:pPr lvl="1"/>
            <a:r>
              <a:rPr lang="de-DE" dirty="0"/>
              <a:t>Für Benachrichtigungen und </a:t>
            </a:r>
            <a:r>
              <a:rPr lang="de-DE" dirty="0" err="1"/>
              <a:t>Alerting</a:t>
            </a:r>
            <a:r>
              <a:rPr lang="de-DE" dirty="0"/>
              <a:t> ein Messenger (Slack, MS Teams, </a:t>
            </a:r>
            <a:r>
              <a:rPr lang="de-DE" dirty="0" err="1"/>
              <a:t>Discord</a:t>
            </a:r>
            <a:r>
              <a:rPr lang="de-DE" dirty="0"/>
              <a:t>, Rocket…)</a:t>
            </a:r>
          </a:p>
          <a:p>
            <a:r>
              <a:rPr lang="de-DE" dirty="0"/>
              <a:t>Kann in </a:t>
            </a:r>
            <a:r>
              <a:rPr lang="de-DE" dirty="0" err="1"/>
              <a:t>GitOps</a:t>
            </a:r>
            <a:r>
              <a:rPr lang="de-DE" dirty="0"/>
              <a:t>-Pipelines zusammen mit </a:t>
            </a:r>
            <a:r>
              <a:rPr lang="de-DE" dirty="0" err="1"/>
              <a:t>Flux</a:t>
            </a:r>
            <a:r>
              <a:rPr lang="de-DE" dirty="0"/>
              <a:t>, </a:t>
            </a:r>
            <a:r>
              <a:rPr lang="de-DE" dirty="0" err="1"/>
              <a:t>JenkinsX</a:t>
            </a:r>
            <a:r>
              <a:rPr lang="de-DE" dirty="0"/>
              <a:t>, </a:t>
            </a:r>
            <a:r>
              <a:rPr lang="de-DE" dirty="0" err="1"/>
              <a:t>ArgoCD</a:t>
            </a:r>
            <a:r>
              <a:rPr lang="de-DE" dirty="0"/>
              <a:t> etc. verwendet werden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183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Installation </a:t>
            </a:r>
            <a:r>
              <a:rPr lang="de-DE" dirty="0" err="1"/>
              <a:t>Flagger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02" name="Ansible wird von einem ManagementServer ausgeführt…"/>
          <p:cNvSpPr txBox="1">
            <a:spLocks noGrp="1"/>
          </p:cNvSpPr>
          <p:nvPr>
            <p:ph type="body" idx="4294967295"/>
          </p:nvPr>
        </p:nvSpPr>
        <p:spPr>
          <a:xfrm>
            <a:off x="457200" y="1072688"/>
            <a:ext cx="8318500" cy="53947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Mehrere Optionen: </a:t>
            </a:r>
            <a:r>
              <a:rPr lang="de-DE" dirty="0" err="1"/>
              <a:t>helm</a:t>
            </a:r>
            <a:r>
              <a:rPr lang="de-DE" dirty="0"/>
              <a:t>, </a:t>
            </a:r>
            <a:r>
              <a:rPr lang="de-DE" dirty="0" err="1"/>
              <a:t>kustomize</a:t>
            </a:r>
            <a:endParaRPr lang="de-DE" dirty="0"/>
          </a:p>
          <a:p>
            <a:r>
              <a:rPr lang="de-DE" dirty="0"/>
              <a:t>Installations-Manifests abhängig vom verwendeten </a:t>
            </a:r>
            <a:r>
              <a:rPr lang="de-DE" dirty="0" err="1"/>
              <a:t>ServiceMesh</a:t>
            </a:r>
            <a:r>
              <a:rPr lang="de-DE" dirty="0"/>
              <a:t> oder </a:t>
            </a:r>
            <a:r>
              <a:rPr lang="de-DE" dirty="0" err="1"/>
              <a:t>Generic</a:t>
            </a:r>
            <a:r>
              <a:rPr lang="de-DE" dirty="0"/>
              <a:t> bei Verwendung mit </a:t>
            </a:r>
            <a:r>
              <a:rPr lang="de-DE" dirty="0" err="1"/>
              <a:t>IngressControllern</a:t>
            </a:r>
            <a:endParaRPr lang="de-DE" dirty="0"/>
          </a:p>
          <a:p>
            <a:r>
              <a:rPr lang="de-DE" dirty="0"/>
              <a:t>Installation mit </a:t>
            </a:r>
            <a:r>
              <a:rPr lang="de-DE" dirty="0" err="1"/>
              <a:t>Flux</a:t>
            </a:r>
            <a:endParaRPr lang="de-DE" dirty="0"/>
          </a:p>
          <a:p>
            <a:r>
              <a:rPr lang="de-DE" dirty="0"/>
              <a:t>Es wird Operator bereitgestellt</a:t>
            </a:r>
          </a:p>
          <a:p>
            <a:r>
              <a:rPr lang="de-DE" dirty="0"/>
              <a:t>Installation stellt drei Custom Resources bereit</a:t>
            </a:r>
          </a:p>
          <a:p>
            <a:pPr lvl="1"/>
            <a:r>
              <a:rPr lang="de-DE" dirty="0"/>
              <a:t>Canary</a:t>
            </a:r>
          </a:p>
          <a:p>
            <a:pPr lvl="1"/>
            <a:r>
              <a:rPr lang="de-DE" dirty="0" err="1"/>
              <a:t>MetricsTemplate</a:t>
            </a:r>
            <a:endParaRPr lang="de-DE" dirty="0"/>
          </a:p>
          <a:p>
            <a:pPr lvl="1"/>
            <a:r>
              <a:rPr lang="de-DE" dirty="0" err="1"/>
              <a:t>AlertProvider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2822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Flagger</a:t>
            </a:r>
            <a:r>
              <a:rPr lang="de-DE" dirty="0"/>
              <a:t> CRDs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02" name="Ansible wird von einem ManagementServer ausgeführt…"/>
          <p:cNvSpPr txBox="1">
            <a:spLocks noGrp="1"/>
          </p:cNvSpPr>
          <p:nvPr>
            <p:ph type="body" idx="4294967295"/>
          </p:nvPr>
        </p:nvSpPr>
        <p:spPr>
          <a:xfrm>
            <a:off x="457200" y="1072688"/>
            <a:ext cx="8318500" cy="53947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Canary: zentrale Konfiguration des </a:t>
            </a:r>
            <a:r>
              <a:rPr lang="de-DE" dirty="0" err="1"/>
              <a:t>Deploymentprozesses</a:t>
            </a:r>
            <a:endParaRPr lang="de-DE" dirty="0"/>
          </a:p>
          <a:p>
            <a:r>
              <a:rPr lang="de-DE" dirty="0" err="1"/>
              <a:t>MetricsTemplate</a:t>
            </a:r>
            <a:r>
              <a:rPr lang="de-DE" dirty="0"/>
              <a:t>: Definition von eigenen Metrik-</a:t>
            </a:r>
            <a:r>
              <a:rPr lang="de-DE" dirty="0" err="1"/>
              <a:t>Queries</a:t>
            </a:r>
            <a:r>
              <a:rPr lang="de-DE" dirty="0"/>
              <a:t> um Daten für </a:t>
            </a:r>
            <a:r>
              <a:rPr lang="de-DE" dirty="0" err="1"/>
              <a:t>Thresholds</a:t>
            </a:r>
            <a:r>
              <a:rPr lang="de-DE" dirty="0"/>
              <a:t> zu ermitteln</a:t>
            </a:r>
          </a:p>
          <a:p>
            <a:r>
              <a:rPr lang="de-DE" dirty="0" err="1"/>
              <a:t>AlertProvider</a:t>
            </a:r>
            <a:r>
              <a:rPr lang="de-DE" dirty="0"/>
              <a:t>: Konfiguration von speziellen Benachrichtigungen für einzelne </a:t>
            </a:r>
            <a:r>
              <a:rPr lang="de-DE" dirty="0" err="1"/>
              <a:t>Deployments</a:t>
            </a:r>
            <a:endParaRPr lang="de-DE" dirty="0"/>
          </a:p>
          <a:p>
            <a:pPr marL="40005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3883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Funktion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02" name="Ansible wird von einem ManagementServer ausgeführt…"/>
          <p:cNvSpPr txBox="1">
            <a:spLocks noGrp="1"/>
          </p:cNvSpPr>
          <p:nvPr>
            <p:ph type="body" idx="4294967295"/>
          </p:nvPr>
        </p:nvSpPr>
        <p:spPr>
          <a:xfrm>
            <a:off x="457200" y="1072688"/>
            <a:ext cx="8318500" cy="53947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Definition des </a:t>
            </a:r>
            <a:r>
              <a:rPr lang="de-DE" dirty="0" err="1"/>
              <a:t>Releaseprozesses</a:t>
            </a:r>
            <a:r>
              <a:rPr lang="de-DE" dirty="0"/>
              <a:t> über Canary CRD</a:t>
            </a:r>
          </a:p>
          <a:p>
            <a:r>
              <a:rPr lang="de-DE" dirty="0"/>
              <a:t>Als Ziel </a:t>
            </a:r>
            <a:r>
              <a:rPr lang="de-DE" dirty="0" err="1"/>
              <a:t>Deployment</a:t>
            </a:r>
            <a:r>
              <a:rPr lang="de-DE" dirty="0"/>
              <a:t> oder </a:t>
            </a:r>
            <a:r>
              <a:rPr lang="de-DE" dirty="0" err="1"/>
              <a:t>Daemonset</a:t>
            </a:r>
            <a:endParaRPr lang="de-DE" dirty="0"/>
          </a:p>
          <a:p>
            <a:r>
              <a:rPr lang="de-DE" dirty="0"/>
              <a:t>Trigger Anpassungen an </a:t>
            </a:r>
            <a:r>
              <a:rPr lang="de-DE" dirty="0" err="1"/>
              <a:t>Deployment</a:t>
            </a:r>
            <a:r>
              <a:rPr lang="de-DE" dirty="0"/>
              <a:t> oder entsprechenden </a:t>
            </a:r>
            <a:r>
              <a:rPr lang="de-DE" dirty="0" err="1"/>
              <a:t>ConfigMaps</a:t>
            </a:r>
            <a:r>
              <a:rPr lang="de-DE" dirty="0"/>
              <a:t> oder Secrets</a:t>
            </a:r>
          </a:p>
          <a:p>
            <a:r>
              <a:rPr lang="de-DE" dirty="0" err="1"/>
              <a:t>Flagger</a:t>
            </a:r>
            <a:r>
              <a:rPr lang="de-DE" dirty="0"/>
              <a:t> erstellt passende Ressourcen auf Basis der Definition </a:t>
            </a:r>
            <a:r>
              <a:rPr lang="de-DE" dirty="0" err="1"/>
              <a:t>z.B</a:t>
            </a:r>
            <a:r>
              <a:rPr lang="de-DE" dirty="0"/>
              <a:t> Services, </a:t>
            </a:r>
            <a:r>
              <a:rPr lang="de-DE" dirty="0" err="1"/>
              <a:t>VirtualServices</a:t>
            </a:r>
            <a:r>
              <a:rPr lang="de-DE" dirty="0"/>
              <a:t>, </a:t>
            </a:r>
            <a:r>
              <a:rPr lang="de-DE" dirty="0" err="1"/>
              <a:t>DestinationRules</a:t>
            </a:r>
            <a:endParaRPr lang="de-DE" dirty="0"/>
          </a:p>
          <a:p>
            <a:r>
              <a:rPr lang="de-DE" dirty="0"/>
              <a:t>Durchführen von </a:t>
            </a:r>
            <a:r>
              <a:rPr lang="de-DE" dirty="0" err="1"/>
              <a:t>Conformance</a:t>
            </a:r>
            <a:r>
              <a:rPr lang="de-DE" dirty="0"/>
              <a:t>-Tests oder Triggern von </a:t>
            </a:r>
            <a:r>
              <a:rPr lang="de-DE" dirty="0" err="1"/>
              <a:t>LoadTests</a:t>
            </a:r>
            <a:r>
              <a:rPr lang="de-DE" dirty="0"/>
              <a:t> über </a:t>
            </a:r>
            <a:r>
              <a:rPr lang="de-DE" dirty="0" err="1"/>
              <a:t>Webhooks</a:t>
            </a:r>
            <a:endParaRPr lang="de-DE" dirty="0"/>
          </a:p>
          <a:p>
            <a:r>
              <a:rPr lang="de-DE" dirty="0" err="1"/>
              <a:t>Notification</a:t>
            </a:r>
            <a:r>
              <a:rPr lang="de-DE" dirty="0"/>
              <a:t> und </a:t>
            </a:r>
            <a:r>
              <a:rPr lang="de-DE" dirty="0" err="1"/>
              <a:t>Alerting</a:t>
            </a:r>
            <a:r>
              <a:rPr lang="de-DE" dirty="0"/>
              <a:t> über </a:t>
            </a:r>
            <a:r>
              <a:rPr lang="de-DE" dirty="0" err="1"/>
              <a:t>AlertProvider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0005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20681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Canary CRD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102" name="Ansible wird von einem ManagementServer ausgeführt…"/>
          <p:cNvSpPr txBox="1">
            <a:spLocks noGrp="1"/>
          </p:cNvSpPr>
          <p:nvPr>
            <p:ph type="body" idx="4294967295"/>
          </p:nvPr>
        </p:nvSpPr>
        <p:spPr>
          <a:xfrm>
            <a:off x="457200" y="1072688"/>
            <a:ext cx="8318500" cy="53947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Definiert den </a:t>
            </a:r>
            <a:r>
              <a:rPr lang="de-DE" dirty="0" err="1"/>
              <a:t>Releaseprozess</a:t>
            </a:r>
            <a:endParaRPr lang="de-DE" dirty="0"/>
          </a:p>
          <a:p>
            <a:r>
              <a:rPr lang="de-DE" dirty="0"/>
              <a:t>Verschiedene Sektionen zur Definition der Ziele, </a:t>
            </a:r>
            <a:r>
              <a:rPr lang="de-DE" dirty="0" err="1"/>
              <a:t>Thresholds</a:t>
            </a:r>
            <a:r>
              <a:rPr lang="de-DE" dirty="0"/>
              <a:t> und Aktionen</a:t>
            </a:r>
          </a:p>
          <a:p>
            <a:r>
              <a:rPr lang="de-DE" dirty="0"/>
              <a:t>Ziele</a:t>
            </a:r>
          </a:p>
          <a:p>
            <a:pPr lvl="1"/>
            <a:r>
              <a:rPr lang="de-DE" dirty="0"/>
              <a:t>Als Ziele können </a:t>
            </a:r>
            <a:r>
              <a:rPr lang="de-DE" dirty="0" err="1"/>
              <a:t>Deployments</a:t>
            </a:r>
            <a:r>
              <a:rPr lang="de-DE" dirty="0"/>
              <a:t> oder </a:t>
            </a:r>
            <a:r>
              <a:rPr lang="de-DE" dirty="0" err="1"/>
              <a:t>Daemonsets</a:t>
            </a:r>
            <a:r>
              <a:rPr lang="de-DE" dirty="0"/>
              <a:t> definiert werden</a:t>
            </a:r>
          </a:p>
          <a:p>
            <a:r>
              <a:rPr lang="de-DE" dirty="0"/>
              <a:t>Analyse</a:t>
            </a:r>
          </a:p>
          <a:p>
            <a:pPr lvl="1"/>
            <a:r>
              <a:rPr lang="de-DE" dirty="0"/>
              <a:t>Definition von eigenen Metrik-</a:t>
            </a:r>
            <a:r>
              <a:rPr lang="de-DE" dirty="0" err="1"/>
              <a:t>Queries</a:t>
            </a:r>
            <a:r>
              <a:rPr lang="de-DE" dirty="0"/>
              <a:t> um Daten für </a:t>
            </a:r>
            <a:r>
              <a:rPr lang="de-DE" dirty="0" err="1"/>
              <a:t>Thresholds</a:t>
            </a:r>
            <a:r>
              <a:rPr lang="de-DE" dirty="0"/>
              <a:t> zu ermitteln</a:t>
            </a:r>
          </a:p>
          <a:p>
            <a:pPr lvl="1"/>
            <a:r>
              <a:rPr lang="de-DE" dirty="0"/>
              <a:t>Definition von </a:t>
            </a:r>
            <a:r>
              <a:rPr lang="de-DE" dirty="0" err="1"/>
              <a:t>Webhookaufrufen</a:t>
            </a:r>
            <a:r>
              <a:rPr lang="de-DE" dirty="0"/>
              <a:t> um </a:t>
            </a:r>
            <a:r>
              <a:rPr lang="de-DE" dirty="0" err="1"/>
              <a:t>load</a:t>
            </a:r>
            <a:r>
              <a:rPr lang="de-DE" dirty="0"/>
              <a:t> oder </a:t>
            </a:r>
            <a:r>
              <a:rPr lang="de-DE" dirty="0" err="1"/>
              <a:t>Conformacetests</a:t>
            </a:r>
            <a:r>
              <a:rPr lang="de-DE" dirty="0"/>
              <a:t> zu starten gegen das Canary-</a:t>
            </a:r>
            <a:r>
              <a:rPr lang="de-DE" dirty="0" err="1"/>
              <a:t>Deployment</a:t>
            </a:r>
            <a:endParaRPr lang="de-DE" dirty="0"/>
          </a:p>
          <a:p>
            <a:pPr lvl="1"/>
            <a:r>
              <a:rPr lang="de-DE" dirty="0"/>
              <a:t>Konfiguration von speziellen Benachrichtigungen für einzelne </a:t>
            </a:r>
            <a:r>
              <a:rPr lang="de-DE" dirty="0" err="1"/>
              <a:t>Deployments</a:t>
            </a:r>
            <a:endParaRPr lang="de-DE" dirty="0"/>
          </a:p>
          <a:p>
            <a:pPr marL="40005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587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Canary </a:t>
            </a:r>
            <a:r>
              <a:rPr lang="de-DE" dirty="0" err="1"/>
              <a:t>target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102" name="Ansible wird von einem ManagementServer ausgeführt…"/>
          <p:cNvSpPr txBox="1">
            <a:spLocks noGrp="1"/>
          </p:cNvSpPr>
          <p:nvPr>
            <p:ph type="body" idx="4294967295"/>
          </p:nvPr>
        </p:nvSpPr>
        <p:spPr>
          <a:xfrm>
            <a:off x="457200" y="1072688"/>
            <a:ext cx="8318500" cy="53947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 </a:t>
            </a:r>
          </a:p>
          <a:p>
            <a:pPr marL="40005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AF6474-1CE1-AB35-1844-6FBB882555A3}"/>
              </a:ext>
            </a:extLst>
          </p:cNvPr>
          <p:cNvSpPr txBox="1"/>
          <p:nvPr/>
        </p:nvSpPr>
        <p:spPr>
          <a:xfrm>
            <a:off x="368300" y="1072688"/>
            <a:ext cx="5118389" cy="3149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de-DE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spec</a:t>
            </a:r>
            <a:r>
              <a:rPr lang="de-DE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1"/>
            <a:r>
              <a:rPr lang="de-DE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targetRef</a:t>
            </a:r>
            <a:r>
              <a:rPr lang="de-DE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2"/>
            <a:r>
              <a:rPr lang="de-DE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apiVersion</a:t>
            </a:r>
            <a:r>
              <a:rPr lang="de-DE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de-DE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apps</a:t>
            </a:r>
            <a:r>
              <a:rPr lang="de-DE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/v1</a:t>
            </a:r>
          </a:p>
          <a:p>
            <a:pPr lvl="2"/>
            <a:r>
              <a:rPr lang="de-DE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de-DE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de-DE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Deployment</a:t>
            </a:r>
            <a:endParaRPr lang="de-DE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de-DE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de-DE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: backend</a:t>
            </a:r>
          </a:p>
          <a:p>
            <a:pPr lvl="1"/>
            <a:r>
              <a:rPr lang="de-DE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progressDeadlineSeconds</a:t>
            </a:r>
            <a:r>
              <a:rPr lang="de-DE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: 120</a:t>
            </a:r>
          </a:p>
          <a:p>
            <a:pPr lvl="1"/>
            <a:r>
              <a:rPr lang="de-DE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autoscalerRef</a:t>
            </a:r>
            <a:r>
              <a:rPr lang="de-DE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pPr lvl="2"/>
            <a:r>
              <a:rPr lang="de-DE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apiVersion</a:t>
            </a:r>
            <a:r>
              <a:rPr lang="de-DE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de-DE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autoscaling</a:t>
            </a:r>
            <a:r>
              <a:rPr lang="de-DE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/v2beta2</a:t>
            </a:r>
          </a:p>
          <a:p>
            <a:pPr lvl="2"/>
            <a:r>
              <a:rPr lang="de-DE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kind</a:t>
            </a:r>
            <a:r>
              <a:rPr lang="de-DE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de-DE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HorizontalPodAutoscaler</a:t>
            </a:r>
            <a:endParaRPr lang="de-DE" b="0" dirty="0">
              <a:solidFill>
                <a:schemeClr val="bg2">
                  <a:lumMod val="10000"/>
                </a:schemeClr>
              </a:solidFill>
              <a:effectLst/>
              <a:latin typeface="Menlo" panose="020B0609030804020204" pitchFamily="49" charset="0"/>
            </a:endParaRPr>
          </a:p>
          <a:p>
            <a:pPr lvl="2"/>
            <a:r>
              <a:rPr lang="de-DE" b="0" dirty="0" err="1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de-DE" b="0" dirty="0">
                <a:solidFill>
                  <a:schemeClr val="bg2">
                    <a:lumMod val="10000"/>
                  </a:schemeClr>
                </a:solidFill>
                <a:effectLst/>
                <a:latin typeface="Menlo" panose="020B0609030804020204" pitchFamily="49" charset="0"/>
              </a:rPr>
              <a:t>: backend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Calibri"/>
              <a:buNone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>
                <a:solidFill>
                  <a:srgbClr val="363744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CF8ED9-75AC-F920-6BDF-9135012D1DE1}"/>
              </a:ext>
            </a:extLst>
          </p:cNvPr>
          <p:cNvSpPr txBox="1"/>
          <p:nvPr/>
        </p:nvSpPr>
        <p:spPr>
          <a:xfrm>
            <a:off x="578892" y="4183207"/>
            <a:ext cx="7986216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Target-Spezifikation in Canary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2400" dirty="0"/>
              <a:t>Optional </a:t>
            </a:r>
            <a:r>
              <a:rPr lang="de-DE" sz="2400" dirty="0">
                <a:latin typeface="+mn-lt"/>
              </a:rPr>
              <a:t>kann</a:t>
            </a:r>
            <a:r>
              <a:rPr lang="de-DE" sz="2400" dirty="0"/>
              <a:t> HPA definiert werden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Timeout für das Ausrollen und die Tests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2400" dirty="0"/>
              <a:t>Mit dieser </a:t>
            </a:r>
            <a:r>
              <a:rPr lang="de-DE" sz="2400" dirty="0" err="1"/>
              <a:t>spec</a:t>
            </a:r>
            <a:r>
              <a:rPr lang="de-DE" sz="2400" dirty="0"/>
              <a:t> werden folgende Artefakte angelegt:</a:t>
            </a:r>
            <a:br>
              <a:rPr lang="de-DE" sz="2400" dirty="0"/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deployment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targetRef.name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&gt;-primary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autoscalerRef.name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&gt;-primary</a:t>
            </a:r>
          </a:p>
        </p:txBody>
      </p:sp>
    </p:spTree>
    <p:extLst>
      <p:ext uri="{BB962C8B-B14F-4D97-AF65-F5344CB8AC3E}">
        <p14:creationId xmlns:p14="http://schemas.microsoft.com/office/powerpoint/2010/main" val="3574750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Canary </a:t>
            </a:r>
            <a:r>
              <a:rPr lang="de-DE" dirty="0" err="1"/>
              <a:t>service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102" name="Ansible wird von einem ManagementServer ausgeführt…"/>
          <p:cNvSpPr txBox="1">
            <a:spLocks noGrp="1"/>
          </p:cNvSpPr>
          <p:nvPr>
            <p:ph type="body" idx="4294967295"/>
          </p:nvPr>
        </p:nvSpPr>
        <p:spPr>
          <a:xfrm>
            <a:off x="457200" y="1072688"/>
            <a:ext cx="8318500" cy="53947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 </a:t>
            </a:r>
          </a:p>
          <a:p>
            <a:pPr marL="40005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FAF6474-1CE1-AB35-1844-6FBB882555A3}"/>
              </a:ext>
            </a:extLst>
          </p:cNvPr>
          <p:cNvSpPr txBox="1"/>
          <p:nvPr/>
        </p:nvSpPr>
        <p:spPr>
          <a:xfrm>
            <a:off x="368300" y="1349690"/>
            <a:ext cx="3273332" cy="2595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de-DE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podinfo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9898 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portName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 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appProtocol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 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targetPort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9898 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portDiscovery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DE" dirty="0">
              <a:solidFill>
                <a:schemeClr val="tx1">
                  <a:lumMod val="50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Calibri"/>
              <a:buNone/>
              <a:tabLst/>
            </a:pPr>
            <a:endParaRPr kumimoji="0" lang="de-DE" sz="18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>
                <a:solidFill>
                  <a:srgbClr val="363744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CF8ED9-75AC-F920-6BDF-9135012D1DE1}"/>
              </a:ext>
            </a:extLst>
          </p:cNvPr>
          <p:cNvSpPr txBox="1"/>
          <p:nvPr/>
        </p:nvSpPr>
        <p:spPr>
          <a:xfrm>
            <a:off x="578892" y="4183208"/>
            <a:ext cx="7986216" cy="21339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Service-Spezifikation in Canary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Resource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363744"/>
              </a:solidFill>
              <a:effectLst/>
              <a:uFill>
                <a:solidFill>
                  <a:srgbClr val="363744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2400" dirty="0"/>
              <a:t>Legt fest wie der Workload innerhalb des Clusters verfügbar ist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363744"/>
              </a:solidFill>
              <a:effectLst/>
              <a:uFill>
                <a:solidFill>
                  <a:srgbClr val="363744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2400" dirty="0"/>
              <a:t>Mit dieser </a:t>
            </a:r>
            <a:r>
              <a:rPr lang="de-DE" sz="2400" dirty="0" err="1"/>
              <a:t>spec</a:t>
            </a:r>
            <a:r>
              <a:rPr lang="de-DE" sz="2400" dirty="0"/>
              <a:t> werden folgende Artefakte angelegt:</a:t>
            </a:r>
            <a:br>
              <a:rPr lang="de-DE" sz="2400" dirty="0"/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&gt;.&lt;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svc.cluster.local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hpa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/&lt;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autoscalerRef.name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&gt;-primary</a:t>
            </a:r>
          </a:p>
        </p:txBody>
      </p:sp>
    </p:spTree>
    <p:extLst>
      <p:ext uri="{BB962C8B-B14F-4D97-AF65-F5344CB8AC3E}">
        <p14:creationId xmlns:p14="http://schemas.microsoft.com/office/powerpoint/2010/main" val="40936946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Canary </a:t>
            </a:r>
            <a:r>
              <a:rPr lang="de-DE" dirty="0" err="1"/>
              <a:t>service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CF8ED9-75AC-F920-6BDF-9135012D1DE1}"/>
              </a:ext>
            </a:extLst>
          </p:cNvPr>
          <p:cNvSpPr txBox="1"/>
          <p:nvPr/>
        </p:nvSpPr>
        <p:spPr>
          <a:xfrm>
            <a:off x="457200" y="977046"/>
            <a:ext cx="7986216" cy="49039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Die Artefakte werden über das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label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„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app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“ zugeordnet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2400" dirty="0"/>
              <a:t>Mit dieser </a:t>
            </a:r>
            <a:r>
              <a:rPr lang="de-DE" sz="2400" dirty="0" err="1"/>
              <a:t>spec</a:t>
            </a:r>
            <a:r>
              <a:rPr lang="de-DE" sz="2400" dirty="0"/>
              <a:t> werden folgende </a:t>
            </a:r>
            <a:r>
              <a:rPr lang="de-DE" sz="2400" dirty="0" err="1"/>
              <a:t>ClusterIP</a:t>
            </a:r>
            <a:r>
              <a:rPr lang="de-DE" sz="2400" dirty="0"/>
              <a:t>-Services  angelegt:</a:t>
            </a:r>
            <a:br>
              <a:rPr lang="de-DE" sz="2400" dirty="0"/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&gt;.&lt;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svc.cluster.local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+mn-ea"/>
                <a:ea typeface="+mn-ea"/>
                <a:cs typeface="Courier New" panose="02070309020205020404" pitchFamily="49" charset="0"/>
              </a:rPr>
              <a:t>selector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&gt;-primary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&gt;-primary.&lt;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svc.cluster.local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+mn-ea"/>
                <a:ea typeface="+mn-ea"/>
                <a:cs typeface="Courier New" panose="02070309020205020404" pitchFamily="49" charset="0"/>
              </a:rPr>
              <a:t>selector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&gt;-primary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tabLst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service.name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canary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.&lt;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svc.cluster.local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latin typeface="+mn-ea"/>
                <a:ea typeface="+mn-ea"/>
                <a:cs typeface="Courier New" panose="02070309020205020404" pitchFamily="49" charset="0"/>
              </a:rPr>
              <a:t>selector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2400" dirty="0">
                <a:latin typeface="+mn-lt"/>
                <a:cs typeface="Courier New" panose="02070309020205020404" pitchFamily="49" charset="0"/>
              </a:rPr>
              <a:t>Es können auch URI </a:t>
            </a:r>
            <a:r>
              <a:rPr lang="de-DE" sz="2400" dirty="0" err="1">
                <a:latin typeface="+mn-lt"/>
                <a:cs typeface="Courier New" panose="02070309020205020404" pitchFamily="49" charset="0"/>
              </a:rPr>
              <a:t>matches</a:t>
            </a:r>
            <a:r>
              <a:rPr lang="de-DE" sz="2400" dirty="0">
                <a:latin typeface="+mn-lt"/>
                <a:cs typeface="Courier New" panose="02070309020205020404" pitchFamily="49" charset="0"/>
              </a:rPr>
              <a:t> und </a:t>
            </a:r>
            <a:r>
              <a:rPr lang="de-DE" sz="2400" dirty="0" err="1">
                <a:latin typeface="+mn-lt"/>
                <a:cs typeface="Courier New" panose="02070309020205020404" pitchFamily="49" charset="0"/>
              </a:rPr>
              <a:t>Rewrite</a:t>
            </a:r>
            <a:r>
              <a:rPr lang="de-DE" sz="2400" dirty="0">
                <a:latin typeface="+mn-lt"/>
                <a:cs typeface="Courier New" panose="02070309020205020404" pitchFamily="49" charset="0"/>
              </a:rPr>
              <a:t>-Rules angegeben werden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2400" dirty="0">
                <a:latin typeface="+mn-lt"/>
                <a:cs typeface="Courier New" panose="02070309020205020404" pitchFamily="49" charset="0"/>
              </a:rPr>
              <a:t>Für </a:t>
            </a:r>
            <a:r>
              <a:rPr lang="de-DE" sz="2400" dirty="0" err="1">
                <a:latin typeface="+mn-lt"/>
                <a:cs typeface="Courier New" panose="02070309020205020404" pitchFamily="49" charset="0"/>
              </a:rPr>
              <a:t>istio</a:t>
            </a:r>
            <a:r>
              <a:rPr lang="de-DE" sz="2400" dirty="0">
                <a:latin typeface="+mn-lt"/>
                <a:cs typeface="Courier New" panose="02070309020205020404" pitchFamily="49" charset="0"/>
              </a:rPr>
              <a:t> können noch CORS, </a:t>
            </a:r>
            <a:r>
              <a:rPr lang="de-DE" sz="2400" dirty="0" err="1">
                <a:latin typeface="+mn-lt"/>
                <a:cs typeface="Courier New" panose="02070309020205020404" pitchFamily="49" charset="0"/>
              </a:rPr>
              <a:t>gateways</a:t>
            </a:r>
            <a:r>
              <a:rPr lang="de-DE" sz="2400" dirty="0">
                <a:latin typeface="+mn-lt"/>
                <a:cs typeface="Courier New" panose="02070309020205020404" pitchFamily="49" charset="0"/>
              </a:rPr>
              <a:t> und </a:t>
            </a:r>
            <a:r>
              <a:rPr lang="de-DE" sz="2400" dirty="0" err="1">
                <a:latin typeface="+mn-lt"/>
                <a:cs typeface="Courier New" panose="02070309020205020404" pitchFamily="49" charset="0"/>
              </a:rPr>
              <a:t>traffic</a:t>
            </a:r>
            <a:r>
              <a:rPr lang="de-DE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e-DE" sz="2400" dirty="0" err="1">
                <a:latin typeface="+mn-lt"/>
                <a:cs typeface="Courier New" panose="02070309020205020404" pitchFamily="49" charset="0"/>
              </a:rPr>
              <a:t>policies</a:t>
            </a:r>
            <a:r>
              <a:rPr lang="de-DE" sz="2400" dirty="0">
                <a:latin typeface="+mn-lt"/>
                <a:cs typeface="Courier New" panose="02070309020205020404" pitchFamily="49" charset="0"/>
              </a:rPr>
              <a:t> definiert werden</a:t>
            </a:r>
          </a:p>
        </p:txBody>
      </p:sp>
    </p:spTree>
    <p:extLst>
      <p:ext uri="{BB962C8B-B14F-4D97-AF65-F5344CB8AC3E}">
        <p14:creationId xmlns:p14="http://schemas.microsoft.com/office/powerpoint/2010/main" val="2851520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Canary </a:t>
            </a:r>
            <a:r>
              <a:rPr lang="de-DE" dirty="0" err="1"/>
              <a:t>status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CF8ED9-75AC-F920-6BDF-9135012D1DE1}"/>
              </a:ext>
            </a:extLst>
          </p:cNvPr>
          <p:cNvSpPr txBox="1"/>
          <p:nvPr/>
        </p:nvSpPr>
        <p:spPr>
          <a:xfrm>
            <a:off x="457200" y="1146443"/>
            <a:ext cx="8229600" cy="2964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Der Status kann über die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Resource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abgefragt werden</a:t>
            </a:r>
            <a:br>
              <a:rPr lang="de-DE" sz="2400" dirty="0"/>
            </a:b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canaries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latin typeface="+mn-ea"/>
                <a:ea typeface="+mn-ea"/>
                <a:cs typeface="Courier New" panose="02070309020205020404" pitchFamily="49" charset="0"/>
              </a:rPr>
              <a:t>selector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=&lt;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&gt;-primary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 NAME      STATUS      WEIGHT LASTTRANSITIONTIME</a:t>
            </a:r>
            <a:r>
              <a:rPr lang="de-DE" dirty="0">
                <a:effectLst/>
              </a:rPr>
              <a:t> </a:t>
            </a:r>
            <a:br>
              <a:rPr lang="de-DE" dirty="0">
                <a:effectLst/>
              </a:rPr>
            </a:br>
            <a:r>
              <a:rPr lang="de-DE" dirty="0" err="1">
                <a:solidFill>
                  <a:srgbClr val="00702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podinfo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Progressing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40A0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 2019-06-30T14:05:07Z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frontend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Succeeded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dirty="0">
                <a:solidFill>
                  <a:srgbClr val="40A0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2019-06-30T16:15:07Z</a:t>
            </a:r>
            <a:r>
              <a:rPr lang="de-DE" dirty="0">
                <a:effectLst/>
              </a:rPr>
              <a:t> </a:t>
            </a:r>
            <a:br>
              <a:rPr lang="de-DE" dirty="0">
                <a:effectLst/>
              </a:rPr>
            </a:br>
            <a:r>
              <a:rPr lang="de-D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backend   </a:t>
            </a:r>
            <a:r>
              <a:rPr lang="de-D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Failed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dirty="0">
                <a:solidFill>
                  <a:srgbClr val="40A0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2019-06-30T17:05:07Z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tabLst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sz="24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525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Einleitung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02" name="Ansible wird von einem ManagementServer ausgeführt…"/>
          <p:cNvSpPr txBox="1">
            <a:spLocks noGrp="1"/>
          </p:cNvSpPr>
          <p:nvPr>
            <p:ph type="body" idx="4294967295"/>
          </p:nvPr>
        </p:nvSpPr>
        <p:spPr>
          <a:xfrm>
            <a:off x="457200" y="1072688"/>
            <a:ext cx="8318500" cy="53947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Einführung zu </a:t>
            </a:r>
            <a:r>
              <a:rPr lang="de-DE" dirty="0" err="1"/>
              <a:t>Deploymentstrategien</a:t>
            </a:r>
            <a:r>
              <a:rPr lang="de-DE" dirty="0"/>
              <a:t> und progressiven </a:t>
            </a:r>
            <a:r>
              <a:rPr lang="de-DE" dirty="0" err="1"/>
              <a:t>Deployments</a:t>
            </a:r>
            <a:endParaRPr lang="de-DE" dirty="0"/>
          </a:p>
          <a:p>
            <a:r>
              <a:rPr lang="de-DE" dirty="0"/>
              <a:t>Voraussetzungen</a:t>
            </a:r>
          </a:p>
          <a:p>
            <a:r>
              <a:rPr lang="de-DE" dirty="0" err="1"/>
              <a:t>Tooling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Canary </a:t>
            </a:r>
            <a:r>
              <a:rPr lang="de-DE" dirty="0" err="1"/>
              <a:t>analysis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CF8ED9-75AC-F920-6BDF-9135012D1DE1}"/>
              </a:ext>
            </a:extLst>
          </p:cNvPr>
          <p:cNvSpPr txBox="1"/>
          <p:nvPr/>
        </p:nvSpPr>
        <p:spPr>
          <a:xfrm>
            <a:off x="335508" y="1014671"/>
            <a:ext cx="8229600" cy="38882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In diesem Abschnitt wird die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Deploymentstrategie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definiert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Welche Metriken verwendet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Welche </a:t>
            </a:r>
            <a:r>
              <a:rPr lang="de-DE" sz="2400" dirty="0" err="1"/>
              <a:t>Webhooks</a:t>
            </a:r>
            <a:r>
              <a:rPr lang="de-DE" sz="2400" dirty="0"/>
              <a:t> für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Welche Alert-Endpunkte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Analysis wird periodisch ausgeführt, bis alle Bedingungen erfüllt sind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Im Fehlerfall wird Canary zurückgerollt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Canary kann auch mit setzen von </a:t>
            </a:r>
            <a:r>
              <a:rPr lang="de-DE" sz="2400" dirty="0" err="1"/>
              <a:t>suspend</a:t>
            </a:r>
            <a:r>
              <a:rPr lang="de-DE" sz="2400" dirty="0"/>
              <a:t> pausiert werden</a:t>
            </a:r>
            <a:br>
              <a:rPr lang="de-DE" sz="2400" dirty="0"/>
            </a:b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tabLst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sz="24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5230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-in </a:t>
            </a:r>
            <a:r>
              <a:rPr lang="de-DE" dirty="0" err="1"/>
              <a:t>Metrics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CF8ED9-75AC-F920-6BDF-9135012D1DE1}"/>
              </a:ext>
            </a:extLst>
          </p:cNvPr>
          <p:cNvSpPr txBox="1"/>
          <p:nvPr/>
        </p:nvSpPr>
        <p:spPr>
          <a:xfrm>
            <a:off x="335508" y="1173492"/>
            <a:ext cx="8229600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Buildin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Metriken: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reques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success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-rate und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request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-duration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Implementiert mit Prometheus-</a:t>
            </a:r>
            <a:r>
              <a:rPr lang="de-DE" sz="2400" dirty="0" err="1"/>
              <a:t>Queries</a:t>
            </a:r>
            <a:r>
              <a:rPr lang="de-DE" sz="2400" dirty="0"/>
              <a:t>, für jedes Mesh und Ingress verfügbar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363744"/>
              </a:solidFill>
              <a:effectLst/>
              <a:uFill>
                <a:solidFill>
                  <a:srgbClr val="363744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lvl="1" indent="0"/>
            <a:r>
              <a:rPr lang="de-DE" b="1" dirty="0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-rate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1m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i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rate (non 5xx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responses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i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(0-100)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thresholdRange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40A0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-duration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1m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i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maximum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P99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i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thresholdRange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40A0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br>
              <a:rPr lang="de-DE" sz="2400" dirty="0"/>
            </a:b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tabLst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sz="24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95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Custom </a:t>
            </a:r>
            <a:r>
              <a:rPr lang="de-DE" dirty="0" err="1"/>
              <a:t>Metrics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CF8ED9-75AC-F920-6BDF-9135012D1DE1}"/>
              </a:ext>
            </a:extLst>
          </p:cNvPr>
          <p:cNvSpPr txBox="1"/>
          <p:nvPr/>
        </p:nvSpPr>
        <p:spPr>
          <a:xfrm>
            <a:off x="335508" y="1173492"/>
            <a:ext cx="8229600" cy="5088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Definition von Custom-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Metrics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mit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MetricsTemplate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Ressource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Verschiedene Typen </a:t>
            </a:r>
            <a:r>
              <a:rPr lang="de-DE" sz="2400" dirty="0" err="1"/>
              <a:t>prometheus</a:t>
            </a:r>
            <a:r>
              <a:rPr lang="de-DE" sz="2400" dirty="0"/>
              <a:t>, </a:t>
            </a:r>
            <a:r>
              <a:rPr lang="de-DE" sz="2400" dirty="0" err="1"/>
              <a:t>datadog</a:t>
            </a:r>
            <a:r>
              <a:rPr lang="de-DE" sz="2400" dirty="0"/>
              <a:t> oder andere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Definition der Datenquelle und der Abfrage</a:t>
            </a:r>
          </a:p>
          <a:p>
            <a:pPr lvl="1" indent="0"/>
            <a:r>
              <a:rPr lang="de-DE" b="1" dirty="0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metrics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-rate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1m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i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minimum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rate (non 5xx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responses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i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percentage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(0-100)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thresholdRange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40A0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-duration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1m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i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maximum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duration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P99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i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i="1" dirty="0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e-DE" i="1" dirty="0" err="1">
                <a:solidFill>
                  <a:srgbClr val="60A0B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milliseconds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indent="0"/>
            <a:r>
              <a:rPr lang="de-DE" b="1" dirty="0">
                <a:solidFill>
                  <a:srgbClr val="BBBB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thresholdRange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e-D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e-DE" dirty="0">
                <a:solidFill>
                  <a:srgbClr val="BBBB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rgbClr val="40A07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br>
              <a:rPr lang="de-DE" sz="2400" dirty="0"/>
            </a:b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tabLst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sz="24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506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Custom </a:t>
            </a:r>
            <a:r>
              <a:rPr lang="de-DE" dirty="0" err="1"/>
              <a:t>Metrics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CF8ED9-75AC-F920-6BDF-9135012D1DE1}"/>
              </a:ext>
            </a:extLst>
          </p:cNvPr>
          <p:cNvSpPr txBox="1"/>
          <p:nvPr/>
        </p:nvSpPr>
        <p:spPr>
          <a:xfrm>
            <a:off x="335508" y="958048"/>
            <a:ext cx="8229600" cy="55194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apiVersion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flagger.app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/v1beta1</a:t>
            </a:r>
          </a:p>
          <a:p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MetricTemplate</a:t>
            </a:r>
            <a:endParaRPr lang="de-DE" sz="1600" b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metadata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latency</a:t>
            </a:r>
            <a:endParaRPr lang="de-DE" sz="1600" b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istio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-system</a:t>
            </a:r>
          </a:p>
          <a:p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provider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type: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prometheus</a:t>
            </a:r>
            <a:endParaRPr lang="de-DE" sz="1600" b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http://flagger-prometheus.istio-system:9090</a:t>
            </a:r>
          </a:p>
          <a:p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|</a:t>
            </a:r>
          </a:p>
          <a:p>
            <a:pPr lvl="1"/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histogram_quantile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1"/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0.99,</a:t>
            </a:r>
          </a:p>
          <a:p>
            <a:pPr lvl="1"/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2"/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rate(</a:t>
            </a:r>
          </a:p>
          <a:p>
            <a:pPr lvl="2"/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istio_request_duration_milliseconds_bucket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reporter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2"/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destination_workload_namespace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="{{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}}",</a:t>
            </a:r>
          </a:p>
          <a:p>
            <a:pPr lvl="2"/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destination_workload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=~"{{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}}"</a:t>
            </a:r>
          </a:p>
          <a:p>
            <a:pPr lvl="2"/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}[{{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interval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}}]</a:t>
            </a:r>
          </a:p>
          <a:p>
            <a:pPr lvl="2"/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lvl="2"/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de-DE" sz="16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(le)</a:t>
            </a:r>
          </a:p>
          <a:p>
            <a:pPr lvl="1"/>
            <a:r>
              <a:rPr lang="de-DE" sz="16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1480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Webhooks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CF8ED9-75AC-F920-6BDF-9135012D1DE1}"/>
              </a:ext>
            </a:extLst>
          </p:cNvPr>
          <p:cNvSpPr txBox="1"/>
          <p:nvPr/>
        </p:nvSpPr>
        <p:spPr>
          <a:xfrm>
            <a:off x="335508" y="896494"/>
            <a:ext cx="8229600" cy="56425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Erweiterung der Metrik-Analyse mit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Webhooks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363744"/>
              </a:solidFill>
              <a:effectLst/>
              <a:uFill>
                <a:solidFill>
                  <a:srgbClr val="363744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Wenn 200er als Antwort, dann erfolgreich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363744"/>
              </a:solidFill>
              <a:effectLst/>
              <a:uFill>
                <a:solidFill>
                  <a:srgbClr val="363744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Verschiedene Typen die Ausführungszeitpunkt der Hooks bestimmen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Beispiel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pre-rollout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363744"/>
              </a:solidFill>
              <a:effectLst/>
              <a:uFill>
                <a:solidFill>
                  <a:srgbClr val="363744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de-DE" b="1" dirty="0">
                <a:solidFill>
                  <a:srgbClr val="06287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webhooks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- 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conformance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-test</a:t>
            </a:r>
          </a:p>
          <a:p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type: 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pre-rollout</a:t>
            </a:r>
            <a:endParaRPr lang="de-DE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timeout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15s</a:t>
            </a:r>
          </a:p>
          <a:p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url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http://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flagger-loadtester.prod.svc.cluster.local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/</a:t>
            </a:r>
          </a:p>
          <a:p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metadata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  type: bash</a:t>
            </a:r>
          </a:p>
          <a:p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: "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curl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-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sd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'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test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' 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  <a:hlinkClick r:id="rId3"/>
              </a:rPr>
              <a:t>http://frontend-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canary.prod:9898/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| 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grep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token</a:t>
            </a:r>
            <a:r>
              <a:rPr lang="de-DE" b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"</a:t>
            </a:r>
          </a:p>
          <a:p>
            <a:pPr lvl="1" indent="0"/>
            <a:br>
              <a:rPr lang="de-DE" sz="2400" dirty="0"/>
            </a:b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tabLst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sz="24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404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Webhooks</a:t>
            </a:r>
            <a:r>
              <a:rPr lang="de-DE" dirty="0"/>
              <a:t> Manual </a:t>
            </a:r>
            <a:r>
              <a:rPr lang="de-DE" dirty="0" err="1"/>
              <a:t>gating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CF8ED9-75AC-F920-6BDF-9135012D1DE1}"/>
              </a:ext>
            </a:extLst>
          </p:cNvPr>
          <p:cNvSpPr txBox="1"/>
          <p:nvPr/>
        </p:nvSpPr>
        <p:spPr>
          <a:xfrm>
            <a:off x="335508" y="1081160"/>
            <a:ext cx="8229600" cy="5273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Mit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Webhooks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kann auch manuelle Bestätigung realisiert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Dazu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flagger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loadttester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verwenden mit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Gating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im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confirm-rollout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363744"/>
              </a:solidFill>
              <a:effectLst/>
              <a:uFill>
                <a:solidFill>
                  <a:srgbClr val="363744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Entweder komplett anhalten mit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/halt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+mn-lt"/>
                <a:cs typeface="Courier New" panose="02070309020205020404" pitchFamily="49" charset="0"/>
              </a:rPr>
              <a:t>Canary wird auf State Waiting 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sz="240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+mn-lt"/>
                <a:cs typeface="Courier New" panose="02070309020205020404" pitchFamily="49" charset="0"/>
                <a:sym typeface="Calibri"/>
              </a:rPr>
              <a:t>Wieder freigeben mit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approve</a:t>
            </a:r>
            <a:endParaRPr lang="de-D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sz="240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+mn-lt"/>
                <a:cs typeface="Courier New" panose="02070309020205020404" pitchFamily="49" charset="0"/>
                <a:sym typeface="Calibri"/>
              </a:rPr>
              <a:t>Oder als Check mit</a:t>
            </a:r>
            <a:r>
              <a:rPr kumimoji="0" lang="de-DE" sz="240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kumimoji="0" lang="de-DE" sz="240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gate</a:t>
            </a:r>
            <a:r>
              <a:rPr kumimoji="0" lang="de-DE" sz="240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/check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latin typeface="+mn-lt"/>
                <a:cs typeface="Courier New" panose="02070309020205020404" pitchFamily="49" charset="0"/>
              </a:rPr>
              <a:t>Dann im Container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/open </a:t>
            </a:r>
            <a:r>
              <a:rPr lang="de-DE" sz="2400" dirty="0">
                <a:latin typeface="+mn-lt"/>
                <a:cs typeface="Courier New" panose="02070309020205020404" pitchFamily="49" charset="0"/>
              </a:rPr>
              <a:t>oder 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gate</a:t>
            </a:r>
            <a:r>
              <a:rPr lang="de-D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DE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de-DE" sz="2400" dirty="0">
                <a:latin typeface="+mn-lt"/>
                <a:cs typeface="Courier New" panose="02070309020205020404" pitchFamily="49" charset="0"/>
              </a:rPr>
              <a:t> absetzen zum starten oder anhalten</a:t>
            </a:r>
            <a:endParaRPr kumimoji="0" lang="de-DE" sz="2400" u="none" strike="noStrike" cap="none" spc="0" normalizeH="0" baseline="0" dirty="0">
              <a:ln>
                <a:noFill/>
              </a:ln>
              <a:solidFill>
                <a:srgbClr val="363744"/>
              </a:solidFill>
              <a:effectLst/>
              <a:uFill>
                <a:solidFill>
                  <a:srgbClr val="363744"/>
                </a:solidFill>
              </a:uFill>
              <a:latin typeface="+mn-lt"/>
              <a:cs typeface="Courier New" panose="02070309020205020404" pitchFamily="49" charset="0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lvl="1" indent="0"/>
            <a:br>
              <a:rPr lang="de-DE" sz="2400" dirty="0"/>
            </a:b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tabLst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sz="24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845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Webhooks</a:t>
            </a:r>
            <a:r>
              <a:rPr lang="de-DE" dirty="0"/>
              <a:t> </a:t>
            </a:r>
            <a:r>
              <a:rPr lang="de-DE" dirty="0" err="1"/>
              <a:t>Loadtesting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CF8ED9-75AC-F920-6BDF-9135012D1DE1}"/>
              </a:ext>
            </a:extLst>
          </p:cNvPr>
          <p:cNvSpPr txBox="1"/>
          <p:nvPr/>
        </p:nvSpPr>
        <p:spPr>
          <a:xfrm>
            <a:off x="335508" y="1078812"/>
            <a:ext cx="8229600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Mit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Webhooks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Loadtest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mittels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Flagger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loadtesttool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durchgeführt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Dazu werden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Requests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an Komponente geschickt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Wenn zu langsame oder keine Antwort schlägt Stage fehl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363744"/>
              </a:solidFill>
              <a:effectLst/>
              <a:uFill>
                <a:solidFill>
                  <a:srgbClr val="363744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b="0" dirty="0">
              <a:solidFill>
                <a:schemeClr val="tx1"/>
              </a:solidFill>
              <a:effectLst/>
              <a:latin typeface="Menlo" panose="020B0609030804020204" pitchFamily="49" charset="0"/>
            </a:endParaRPr>
          </a:p>
          <a:p>
            <a:pPr lvl="1" indent="0"/>
            <a:br>
              <a:rPr lang="de-DE" sz="2400" dirty="0"/>
            </a:b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tabLst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de-DE" sz="2400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936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droppedImage.png" descr="dropped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036" y="-260262"/>
            <a:ext cx="9208736" cy="722630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Play with Ansible -  Provisioning von Weblogic mit Ansible"/>
          <p:cNvSpPr txBox="1"/>
          <p:nvPr/>
        </p:nvSpPr>
        <p:spPr>
          <a:xfrm>
            <a:off x="1364632" y="2898917"/>
            <a:ext cx="6375400" cy="90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ctr">
              <a:defRPr sz="2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  <a:cs typeface="+mn-cs"/>
                <a:sym typeface="Aller"/>
              </a:defRPr>
            </a:lvl1pPr>
          </a:lstStyle>
          <a:p>
            <a:r>
              <a:rPr lang="de-DE" sz="5400" b="1" dirty="0"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07092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Aufbau Demo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p:sp>
        <p:nvSpPr>
          <p:cNvPr id="102" name="Ansible wird von einem ManagementServer ausgeführt…"/>
          <p:cNvSpPr txBox="1">
            <a:spLocks noGrp="1"/>
          </p:cNvSpPr>
          <p:nvPr>
            <p:ph type="body" idx="4294967295"/>
          </p:nvPr>
        </p:nvSpPr>
        <p:spPr>
          <a:xfrm>
            <a:off x="457200" y="1072688"/>
            <a:ext cx="8318500" cy="53947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 </a:t>
            </a:r>
          </a:p>
          <a:p>
            <a:pPr marL="400050" lvl="1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5CF8ED9-75AC-F920-6BDF-9135012D1DE1}"/>
              </a:ext>
            </a:extLst>
          </p:cNvPr>
          <p:cNvSpPr txBox="1"/>
          <p:nvPr/>
        </p:nvSpPr>
        <p:spPr>
          <a:xfrm>
            <a:off x="578892" y="1395853"/>
            <a:ext cx="7986216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K8s-Cluster mit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istio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ServiceMesh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363744"/>
              </a:solidFill>
              <a:effectLst/>
              <a:uFill>
                <a:solidFill>
                  <a:srgbClr val="363744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2400" dirty="0"/>
              <a:t>Kleine Testanwendung mit Frontend und Backend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Verschiedene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Canaries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, mit 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CanaryRelease</a:t>
            </a:r>
            <a:r>
              <a:rPr kumimoji="0" lang="de-DE" sz="2400" b="0" i="0" u="none" strike="noStrike" cap="none" spc="0" normalizeH="0" baseline="0" dirty="0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 und A/B-</a:t>
            </a:r>
            <a:r>
              <a:rPr kumimoji="0" lang="de-DE" sz="2400" b="0" i="0" u="none" strike="noStrike" cap="none" spc="0" normalizeH="0" baseline="0" dirty="0" err="1">
                <a:ln>
                  <a:noFill/>
                </a:ln>
                <a:solidFill>
                  <a:srgbClr val="363744"/>
                </a:solidFill>
                <a:effectLst/>
                <a:uFill>
                  <a:solidFill>
                    <a:srgbClr val="363744"/>
                  </a:solidFill>
                </a:u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kumimoji="0" lang="de-DE" sz="2400" b="0" i="0" u="none" strike="noStrike" cap="none" spc="0" normalizeH="0" baseline="0" dirty="0">
              <a:ln>
                <a:noFill/>
              </a:ln>
              <a:solidFill>
                <a:srgbClr val="363744"/>
              </a:solidFill>
              <a:effectLst/>
              <a:uFill>
                <a:solidFill>
                  <a:srgbClr val="363744"/>
                </a:solidFill>
              </a:uFill>
              <a:latin typeface="Calibri"/>
              <a:ea typeface="Calibri"/>
              <a:cs typeface="Calibri"/>
              <a:sym typeface="Calibri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744"/>
              </a:buClr>
              <a:buSzTx/>
              <a:buFont typeface="Arial" panose="020B0604020202020204" pitchFamily="34" charset="0"/>
              <a:buChar char="•"/>
              <a:tabLst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021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Progressive </a:t>
            </a:r>
            <a:r>
              <a:rPr lang="de-DE" dirty="0" err="1"/>
              <a:t>Delivery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02" name="Ansible wird von einem ManagementServer ausgeführt…"/>
          <p:cNvSpPr txBox="1">
            <a:spLocks noGrp="1"/>
          </p:cNvSpPr>
          <p:nvPr>
            <p:ph type="body" idx="4294967295"/>
          </p:nvPr>
        </p:nvSpPr>
        <p:spPr>
          <a:xfrm>
            <a:off x="457200" y="1072688"/>
            <a:ext cx="8318500" cy="53947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Warum progressive </a:t>
            </a:r>
            <a:r>
              <a:rPr lang="de-DE" dirty="0" err="1"/>
              <a:t>Delivery</a:t>
            </a:r>
            <a:endParaRPr lang="de-DE" dirty="0"/>
          </a:p>
          <a:p>
            <a:pPr lvl="1"/>
            <a:r>
              <a:rPr lang="de-DE" dirty="0"/>
              <a:t>Schnelleres kontrolliertes ausliefern von Code</a:t>
            </a:r>
          </a:p>
          <a:p>
            <a:pPr lvl="1"/>
            <a:r>
              <a:rPr lang="de-DE" dirty="0"/>
              <a:t>Reduzieren des Risikos fehlerhafte Versionen Live zu setzen</a:t>
            </a:r>
          </a:p>
          <a:p>
            <a:pPr lvl="1"/>
            <a:r>
              <a:rPr lang="de-DE" dirty="0"/>
              <a:t>Begrenzung des Work-In-Progress, häufigere Auslieferung</a:t>
            </a:r>
          </a:p>
          <a:p>
            <a:pPr lvl="1"/>
            <a:r>
              <a:rPr lang="de-DE" dirty="0"/>
              <a:t>Bessere Customer Experience</a:t>
            </a:r>
          </a:p>
          <a:p>
            <a:endParaRPr lang="de-DE" dirty="0"/>
          </a:p>
          <a:p>
            <a:r>
              <a:rPr lang="de-DE" dirty="0"/>
              <a:t>Voraussetzung für effektives </a:t>
            </a:r>
            <a:r>
              <a:rPr lang="de-DE" dirty="0" err="1"/>
              <a:t>DevOps</a:t>
            </a:r>
            <a:endParaRPr lang="de-DE" dirty="0"/>
          </a:p>
          <a:p>
            <a:r>
              <a:rPr lang="de-DE" dirty="0"/>
              <a:t>Entfall der Planung/Diskussion wann Features bereitgestellt werden</a:t>
            </a:r>
          </a:p>
          <a:p>
            <a:r>
              <a:rPr lang="de-DE" dirty="0"/>
              <a:t>Endkunde kann in die Entwicklung durch Tests einbezogen werden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0056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 err="1"/>
              <a:t>Deploymentstrategien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02" name="Ansible wird von einem ManagementServer ausgeführt…"/>
          <p:cNvSpPr txBox="1">
            <a:spLocks noGrp="1"/>
          </p:cNvSpPr>
          <p:nvPr>
            <p:ph type="body" idx="4294967295"/>
          </p:nvPr>
        </p:nvSpPr>
        <p:spPr>
          <a:xfrm>
            <a:off x="457200" y="1072688"/>
            <a:ext cx="8318500" cy="53947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Es wird immer ein Canary </a:t>
            </a:r>
            <a:r>
              <a:rPr lang="de-DE" dirty="0" err="1"/>
              <a:t>deployed</a:t>
            </a:r>
            <a:r>
              <a:rPr lang="de-DE" dirty="0"/>
              <a:t>, welches den zu testenden neuen Stand enthält</a:t>
            </a:r>
          </a:p>
          <a:p>
            <a:r>
              <a:rPr lang="de-DE" dirty="0"/>
              <a:t>Parallel dazu läuft immer der Primary mit dem aktuellen Stand</a:t>
            </a:r>
          </a:p>
          <a:p>
            <a:r>
              <a:rPr lang="de-DE" dirty="0"/>
              <a:t>Für progressive </a:t>
            </a:r>
            <a:r>
              <a:rPr lang="de-DE" dirty="0" err="1"/>
              <a:t>Delivery</a:t>
            </a:r>
            <a:r>
              <a:rPr lang="de-DE" dirty="0"/>
              <a:t> mehrere Strategien </a:t>
            </a:r>
          </a:p>
          <a:p>
            <a:pPr lvl="1"/>
            <a:r>
              <a:rPr lang="de-DE" dirty="0"/>
              <a:t>Canary Release</a:t>
            </a:r>
          </a:p>
          <a:p>
            <a:pPr lvl="1"/>
            <a:r>
              <a:rPr lang="de-DE" dirty="0"/>
              <a:t>A/B-</a:t>
            </a:r>
            <a:r>
              <a:rPr lang="de-DE" dirty="0" err="1"/>
              <a:t>Testing</a:t>
            </a:r>
            <a:endParaRPr lang="de-DE" dirty="0"/>
          </a:p>
          <a:p>
            <a:pPr lvl="1"/>
            <a:r>
              <a:rPr lang="de-DE" dirty="0"/>
              <a:t>Blue/Green-</a:t>
            </a:r>
            <a:r>
              <a:rPr lang="de-DE" dirty="0" err="1"/>
              <a:t>Deployment</a:t>
            </a:r>
            <a:endParaRPr lang="de-DE" dirty="0"/>
          </a:p>
          <a:p>
            <a:pPr lvl="1"/>
            <a:r>
              <a:rPr lang="de-DE" dirty="0"/>
              <a:t>Feature-</a:t>
            </a:r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865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Canary Release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02" name="Ansible wird von einem ManagementServer ausgeführt…"/>
          <p:cNvSpPr txBox="1">
            <a:spLocks noGrp="1"/>
          </p:cNvSpPr>
          <p:nvPr>
            <p:ph type="body" idx="4294967295"/>
          </p:nvPr>
        </p:nvSpPr>
        <p:spPr>
          <a:xfrm>
            <a:off x="457200" y="1072688"/>
            <a:ext cx="8318500" cy="53947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Es wird eine neue Version </a:t>
            </a:r>
            <a:r>
              <a:rPr lang="de-DE" dirty="0" err="1"/>
              <a:t>Deployed</a:t>
            </a:r>
            <a:endParaRPr lang="de-DE" dirty="0"/>
          </a:p>
          <a:p>
            <a:r>
              <a:rPr lang="de-DE" dirty="0"/>
              <a:t>Geringer Useranteil wird auf die neue Version umgeleitet</a:t>
            </a:r>
          </a:p>
          <a:p>
            <a:r>
              <a:rPr lang="de-DE" dirty="0"/>
              <a:t>Anzahl Benutzer wird gesteigert</a:t>
            </a:r>
          </a:p>
          <a:p>
            <a:r>
              <a:rPr lang="de-DE" dirty="0" err="1"/>
              <a:t>Switchover</a:t>
            </a:r>
            <a:r>
              <a:rPr lang="de-DE" dirty="0"/>
              <a:t> auf die neue Version wenn alles erfolgreich</a:t>
            </a:r>
          </a:p>
          <a:p>
            <a:r>
              <a:rPr lang="de-DE" dirty="0"/>
              <a:t>Alte Version deinstallieren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669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Canary Release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3" name="Grafik 2" descr="Ein Bild, das Diagramm, Reihe, Origami, Muster enthält.&#10;&#10;Automatisch generierte Beschreibung">
            <a:extLst>
              <a:ext uri="{FF2B5EF4-FFF2-40B4-BE49-F238E27FC236}">
                <a16:creationId xmlns:a16="http://schemas.microsoft.com/office/drawing/2014/main" id="{B3FAD1E8-6321-60C6-84FD-55FF7C694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35" y="1861457"/>
            <a:ext cx="8357265" cy="369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27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A/B </a:t>
            </a:r>
            <a:r>
              <a:rPr lang="de-DE" dirty="0" err="1"/>
              <a:t>Testing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02" name="Ansible wird von einem ManagementServer ausgeführt…"/>
          <p:cNvSpPr txBox="1">
            <a:spLocks noGrp="1"/>
          </p:cNvSpPr>
          <p:nvPr>
            <p:ph type="body" idx="4294967295"/>
          </p:nvPr>
        </p:nvSpPr>
        <p:spPr>
          <a:xfrm>
            <a:off x="457200" y="1072688"/>
            <a:ext cx="8318500" cy="53947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Traffic Routing auf die neue Version für eine bestimmte Benutzergruppe</a:t>
            </a:r>
          </a:p>
          <a:p>
            <a:r>
              <a:rPr lang="de-DE" dirty="0"/>
              <a:t>Durchführen von verschiedenen Tests auf die neue Version</a:t>
            </a:r>
          </a:p>
          <a:p>
            <a:r>
              <a:rPr lang="de-DE" dirty="0"/>
              <a:t>Verwendung von HTTP-Header oder Cookies</a:t>
            </a:r>
          </a:p>
          <a:p>
            <a:r>
              <a:rPr lang="de-DE" dirty="0"/>
              <a:t>Nützlich bei Frontend-Applikationen die Session-Affinity benötigen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64272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A/B </a:t>
            </a:r>
            <a:r>
              <a:rPr lang="de-DE" dirty="0" err="1"/>
              <a:t>Testing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3" name="Grafik 2" descr="Ein Bild, das Diagramm, Reihe, Kreis, Origami enthält.&#10;&#10;Automatisch generierte Beschreibung">
            <a:extLst>
              <a:ext uri="{FF2B5EF4-FFF2-40B4-BE49-F238E27FC236}">
                <a16:creationId xmlns:a16="http://schemas.microsoft.com/office/drawing/2014/main" id="{94FC3F0F-053D-CDFF-EB04-EFAA47548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7" y="1535829"/>
            <a:ext cx="8557785" cy="378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4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nsible Instal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Blue/Green </a:t>
            </a:r>
            <a:r>
              <a:rPr lang="de-DE" dirty="0" err="1"/>
              <a:t>Deployment</a:t>
            </a:r>
            <a:endParaRPr dirty="0"/>
          </a:p>
        </p:txBody>
      </p:sp>
      <p:sp>
        <p:nvSpPr>
          <p:cNvPr id="103" name="Folien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02" name="Ansible wird von einem ManagementServer ausgeführt…"/>
          <p:cNvSpPr txBox="1">
            <a:spLocks noGrp="1"/>
          </p:cNvSpPr>
          <p:nvPr>
            <p:ph type="body" idx="4294967295"/>
          </p:nvPr>
        </p:nvSpPr>
        <p:spPr>
          <a:xfrm>
            <a:off x="457200" y="1072688"/>
            <a:ext cx="8318500" cy="53947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DE" dirty="0"/>
              <a:t>Kann auch ohne Service/Mesh verwendet werden</a:t>
            </a:r>
          </a:p>
          <a:p>
            <a:r>
              <a:rPr lang="de-DE" dirty="0"/>
              <a:t>Traffic-Routing mit k8s CNI</a:t>
            </a:r>
          </a:p>
          <a:p>
            <a:r>
              <a:rPr lang="de-DE" dirty="0"/>
              <a:t>Mit Service-Mesh Traffic-</a:t>
            </a:r>
            <a:r>
              <a:rPr lang="de-DE" dirty="0" err="1"/>
              <a:t>Mirroring</a:t>
            </a:r>
            <a:r>
              <a:rPr lang="de-DE" dirty="0"/>
              <a:t> möglich, aber nur wenn </a:t>
            </a:r>
            <a:r>
              <a:rPr lang="de-DE" dirty="0" err="1"/>
              <a:t>Requests</a:t>
            </a:r>
            <a:r>
              <a:rPr lang="de-DE" dirty="0"/>
              <a:t> idempotent sind</a:t>
            </a:r>
          </a:p>
          <a:p>
            <a:pPr lvl="1"/>
            <a:r>
              <a:rPr lang="de-DE" dirty="0" err="1"/>
              <a:t>Requests</a:t>
            </a:r>
            <a:r>
              <a:rPr lang="de-DE" dirty="0"/>
              <a:t> werden an Canary gespiegelt, aber Response kommt nur vom </a:t>
            </a:r>
            <a:r>
              <a:rPr lang="de-DE" dirty="0" err="1"/>
              <a:t>primary</a:t>
            </a:r>
            <a:endParaRPr lang="de-DE" dirty="0"/>
          </a:p>
          <a:p>
            <a:pPr lvl="1"/>
            <a:r>
              <a:rPr lang="de-DE" dirty="0"/>
              <a:t>Metriken auf dem Canary werden ausgewertet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09707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peelOff" invX="1"/>
      </p:transition>
    </mc:Choice>
    <mc:Choice xmlns="" xmlns:m="http://schemas.openxmlformats.org/officeDocument/2006/math" xmlns:a14="http://schemas.microsoft.com/office/drawing/2010/main" xmlns:p14="http://schemas.microsoft.com/office/powerpoint/2010/main" Requires="p14">
      <p:transition spd="med" advClick="1" p14:dur="1000">
        <p:wipe dir="l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363744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ller"/>
        <a:ea typeface="Aller"/>
        <a:cs typeface="Aller"/>
      </a:majorFont>
      <a:minorFont>
        <a:latin typeface="Aller"/>
        <a:ea typeface="Aller"/>
        <a:cs typeface="All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363744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63744"/>
            </a:solidFill>
            <a:effectLst/>
            <a:uFill>
              <a:solidFill>
                <a:srgbClr val="363744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363744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63744"/>
            </a:solidFill>
            <a:effectLst/>
            <a:uFill>
              <a:solidFill>
                <a:srgbClr val="363744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363744"/>
      </a:dk1>
      <a:lt1>
        <a:srgbClr val="44420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ller"/>
        <a:ea typeface="Aller"/>
        <a:cs typeface="Aller"/>
      </a:majorFont>
      <a:minorFont>
        <a:latin typeface="Aller"/>
        <a:ea typeface="Aller"/>
        <a:cs typeface="Alle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363744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63744"/>
            </a:solidFill>
            <a:effectLst/>
            <a:uFill>
              <a:solidFill>
                <a:srgbClr val="363744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363744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363744"/>
            </a:solidFill>
            <a:effectLst/>
            <a:uFill>
              <a:solidFill>
                <a:srgbClr val="363744"/>
              </a:solidFill>
            </a:uFill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1756</Words>
  <Application>Microsoft Macintosh PowerPoint</Application>
  <PresentationFormat>Bildschirmpräsentation (4:3)</PresentationFormat>
  <Paragraphs>268</Paragraphs>
  <Slides>29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6" baseType="lpstr">
      <vt:lpstr>Aller</vt:lpstr>
      <vt:lpstr>Aller Light</vt:lpstr>
      <vt:lpstr>Arial</vt:lpstr>
      <vt:lpstr>Calibri</vt:lpstr>
      <vt:lpstr>Courier New</vt:lpstr>
      <vt:lpstr>Menlo</vt:lpstr>
      <vt:lpstr>White</vt:lpstr>
      <vt:lpstr>PowerPoint-Präsentation</vt:lpstr>
      <vt:lpstr>Einleitung</vt:lpstr>
      <vt:lpstr>Progressive Delivery</vt:lpstr>
      <vt:lpstr>Deploymentstrategien</vt:lpstr>
      <vt:lpstr>Canary Release</vt:lpstr>
      <vt:lpstr>Canary Release</vt:lpstr>
      <vt:lpstr>A/B Testing</vt:lpstr>
      <vt:lpstr>A/B Testing</vt:lpstr>
      <vt:lpstr>Blue/Green Deployment</vt:lpstr>
      <vt:lpstr>Blue/Green Deployment</vt:lpstr>
      <vt:lpstr>Überblick Flagger</vt:lpstr>
      <vt:lpstr>Installation Flagger</vt:lpstr>
      <vt:lpstr>Flagger CRDs</vt:lpstr>
      <vt:lpstr>Funktion</vt:lpstr>
      <vt:lpstr>Canary CRD</vt:lpstr>
      <vt:lpstr>Canary target</vt:lpstr>
      <vt:lpstr>Canary service</vt:lpstr>
      <vt:lpstr>Canary service</vt:lpstr>
      <vt:lpstr>Canary status</vt:lpstr>
      <vt:lpstr>Canary analysis</vt:lpstr>
      <vt:lpstr>Build-in Metrics</vt:lpstr>
      <vt:lpstr>Custom Metrics</vt:lpstr>
      <vt:lpstr>Custom Metrics</vt:lpstr>
      <vt:lpstr>Webhooks</vt:lpstr>
      <vt:lpstr>Webhooks Manual gating</vt:lpstr>
      <vt:lpstr>Webhooks Loadtesting</vt:lpstr>
      <vt:lpstr>PowerPoint-Präsentation</vt:lpstr>
      <vt:lpstr>Aufbau Demo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Wussow Thorsten - extern</cp:lastModifiedBy>
  <cp:revision>208</cp:revision>
  <dcterms:modified xsi:type="dcterms:W3CDTF">2025-07-03T08:44:59Z</dcterms:modified>
</cp:coreProperties>
</file>