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7"/>
  </p:notesMasterIdLst>
  <p:sldIdLst>
    <p:sldId id="256" r:id="rId2"/>
    <p:sldId id="258" r:id="rId3"/>
    <p:sldId id="259" r:id="rId4"/>
    <p:sldId id="260" r:id="rId5"/>
    <p:sldId id="268" r:id="rId6"/>
    <p:sldId id="257" r:id="rId7"/>
    <p:sldId id="261" r:id="rId8"/>
    <p:sldId id="269" r:id="rId9"/>
    <p:sldId id="270" r:id="rId10"/>
    <p:sldId id="263" r:id="rId11"/>
    <p:sldId id="273" r:id="rId12"/>
    <p:sldId id="274" r:id="rId13"/>
    <p:sldId id="275" r:id="rId14"/>
    <p:sldId id="276" r:id="rId15"/>
    <p:sldId id="277" r:id="rId16"/>
    <p:sldId id="262" r:id="rId17"/>
    <p:sldId id="264" r:id="rId18"/>
    <p:sldId id="265" r:id="rId19"/>
    <p:sldId id="271" r:id="rId20"/>
    <p:sldId id="272" r:id="rId21"/>
    <p:sldId id="266" r:id="rId22"/>
    <p:sldId id="278" r:id="rId23"/>
    <p:sldId id="279" r:id="rId24"/>
    <p:sldId id="280" r:id="rId25"/>
    <p:sldId id="281" r:id="rId26"/>
    <p:sldId id="282" r:id="rId27"/>
    <p:sldId id="283" r:id="rId28"/>
    <p:sldId id="284" r:id="rId29"/>
    <p:sldId id="285" r:id="rId30"/>
    <p:sldId id="286" r:id="rId31"/>
    <p:sldId id="288" r:id="rId32"/>
    <p:sldId id="289" r:id="rId33"/>
    <p:sldId id="290" r:id="rId34"/>
    <p:sldId id="287" r:id="rId35"/>
    <p:sldId id="291" r:id="rId36"/>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47353BF-366B-4CCB-B896-AE5C05B8FFA2}" type="datetimeFigureOut">
              <a:rPr lang="es-AR" smtClean="0"/>
              <a:t>23/8/2024</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D00005-603C-4F2E-AF90-34B95793A923}" type="slidenum">
              <a:rPr lang="es-AR" smtClean="0"/>
              <a:t>‹Nº›</a:t>
            </a:fld>
            <a:endParaRPr lang="es-AR"/>
          </a:p>
        </p:txBody>
      </p:sp>
    </p:spTree>
    <p:extLst>
      <p:ext uri="{BB962C8B-B14F-4D97-AF65-F5344CB8AC3E}">
        <p14:creationId xmlns:p14="http://schemas.microsoft.com/office/powerpoint/2010/main" val="23925626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AR" dirty="0"/>
          </a:p>
        </p:txBody>
      </p:sp>
      <p:sp>
        <p:nvSpPr>
          <p:cNvPr id="4" name="3 Marcador de número de diapositiva"/>
          <p:cNvSpPr>
            <a:spLocks noGrp="1"/>
          </p:cNvSpPr>
          <p:nvPr>
            <p:ph type="sldNum" sz="quarter" idx="10"/>
          </p:nvPr>
        </p:nvSpPr>
        <p:spPr/>
        <p:txBody>
          <a:bodyPr/>
          <a:lstStyle/>
          <a:p>
            <a:fld id="{C1D00005-603C-4F2E-AF90-34B95793A923}" type="slidenum">
              <a:rPr lang="es-AR" smtClean="0"/>
              <a:t>23</a:t>
            </a:fld>
            <a:endParaRPr lang="es-AR"/>
          </a:p>
        </p:txBody>
      </p:sp>
    </p:spTree>
    <p:extLst>
      <p:ext uri="{BB962C8B-B14F-4D97-AF65-F5344CB8AC3E}">
        <p14:creationId xmlns:p14="http://schemas.microsoft.com/office/powerpoint/2010/main" val="39069344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14" name="13 Título"/>
          <p:cNvSpPr>
            <a:spLocks noGrp="1"/>
          </p:cNvSpPr>
          <p:nvPr>
            <p:ph type="ctrTitle"/>
          </p:nvPr>
        </p:nvSpPr>
        <p:spPr>
          <a:xfrm>
            <a:off x="1432560" y="359898"/>
            <a:ext cx="7406640" cy="1472184"/>
          </a:xfrm>
        </p:spPr>
        <p:txBody>
          <a:bodyPr anchor="b"/>
          <a:lstStyle>
            <a:lvl1pPr algn="l">
              <a:defRPr/>
            </a:lvl1pPr>
            <a:extLst/>
          </a:lstStyle>
          <a:p>
            <a:r>
              <a:rPr kumimoji="0" lang="es-ES" smtClean="0"/>
              <a:t>Haga clic para modificar el estilo de título del patrón</a:t>
            </a:r>
            <a:endParaRPr kumimoji="0" lang="en-US"/>
          </a:p>
        </p:txBody>
      </p:sp>
      <p:sp>
        <p:nvSpPr>
          <p:cNvPr id="22" name="21 Subtítulo"/>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s-ES" smtClean="0"/>
              <a:t>Haga clic para modificar el estilo de subtítulo del patrón</a:t>
            </a:r>
            <a:endParaRPr kumimoji="0" lang="en-US"/>
          </a:p>
        </p:txBody>
      </p:sp>
      <p:sp>
        <p:nvSpPr>
          <p:cNvPr id="7" name="6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20" name="19 Marcador de pie de página"/>
          <p:cNvSpPr>
            <a:spLocks noGrp="1"/>
          </p:cNvSpPr>
          <p:nvPr>
            <p:ph type="ftr" sz="quarter" idx="11"/>
          </p:nvPr>
        </p:nvSpPr>
        <p:spPr/>
        <p:txBody>
          <a:bodyPr/>
          <a:lstStyle>
            <a:extLst/>
          </a:lstStyle>
          <a:p>
            <a:endParaRPr lang="es-AR"/>
          </a:p>
        </p:txBody>
      </p:sp>
      <p:sp>
        <p:nvSpPr>
          <p:cNvPr id="10" name="9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
        <p:nvSpPr>
          <p:cNvPr id="8" name="7 Elipse"/>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858000" y="274639"/>
            <a:ext cx="1828800" cy="5851525"/>
          </a:xfrm>
        </p:spPr>
        <p:txBody>
          <a:bodyPr vert="eaVert"/>
          <a:lstStyle>
            <a:extLst/>
          </a:lstStyle>
          <a:p>
            <a:r>
              <a:rPr kumimoji="0" lang="es-ES" smtClean="0"/>
              <a:t>Haga clic para modificar el estilo de título del patrón</a:t>
            </a:r>
            <a:endParaRPr kumimoji="0" lang="en-US"/>
          </a:p>
        </p:txBody>
      </p:sp>
      <p:sp>
        <p:nvSpPr>
          <p:cNvPr id="3" name="2 Marcador de texto vertical"/>
          <p:cNvSpPr>
            <a:spLocks noGrp="1"/>
          </p:cNvSpPr>
          <p:nvPr>
            <p:ph type="body" orient="vert" idx="1"/>
          </p:nvPr>
        </p:nvSpPr>
        <p:spPr>
          <a:xfrm>
            <a:off x="1143000" y="274640"/>
            <a:ext cx="5562600" cy="5851525"/>
          </a:xfrm>
        </p:spPr>
        <p:txBody>
          <a:bodyPr vert="eaVert"/>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idx="1"/>
          </p:nvPr>
        </p:nvSpPr>
        <p:spPr/>
        <p:txBody>
          <a:bodyPr/>
          <a:lstStyle>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6 Rectángulo"/>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Título"/>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s-ES" smtClean="0"/>
              <a:t>Haga clic para modificar el estilo de texto del patrón</a:t>
            </a:r>
          </a:p>
        </p:txBody>
      </p:sp>
      <p:sp>
        <p:nvSpPr>
          <p:cNvPr id="4" name="3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5" name="4 Marcador de pie de página"/>
          <p:cNvSpPr>
            <a:spLocks noGrp="1"/>
          </p:cNvSpPr>
          <p:nvPr>
            <p:ph type="ftr" sz="quarter" idx="11"/>
          </p:nvPr>
        </p:nvSpPr>
        <p:spPr/>
        <p:txBody>
          <a:bodyPr/>
          <a:lstStyle>
            <a:extLst/>
          </a:lstStyle>
          <a:p>
            <a:endParaRPr lang="es-AR"/>
          </a:p>
        </p:txBody>
      </p:sp>
      <p:sp>
        <p:nvSpPr>
          <p:cNvPr id="6" name="5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
        <p:nvSpPr>
          <p:cNvPr id="10" name="9 Rectángulo"/>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8 Elipse"/>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lstStyle>
            <a:extLst/>
          </a:lstStyle>
          <a:p>
            <a:r>
              <a:rPr kumimoji="0" lang="es-ES" smtClean="0"/>
              <a:t>Haga clic para modificar el estilo de título del patrón</a:t>
            </a:r>
            <a:endParaRPr kumimoji="0" lang="en-US"/>
          </a:p>
        </p:txBody>
      </p:sp>
      <p:sp>
        <p:nvSpPr>
          <p:cNvPr id="3" name="2 Marcador de contenido"/>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3 Marcador de contenido"/>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4" name="3 Marcador de texto"/>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s-ES" smtClean="0"/>
              <a:t>Haga clic para modificar el estilo de texto del patrón</a:t>
            </a:r>
          </a:p>
        </p:txBody>
      </p:sp>
      <p:sp>
        <p:nvSpPr>
          <p:cNvPr id="5" name="4 Marcador de contenido"/>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5 Marcador de contenido"/>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6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8" name="7 Marcador de pie de página"/>
          <p:cNvSpPr>
            <a:spLocks noGrp="1"/>
          </p:cNvSpPr>
          <p:nvPr>
            <p:ph type="ftr" sz="quarter" idx="11"/>
          </p:nvPr>
        </p:nvSpPr>
        <p:spPr/>
        <p:txBody>
          <a:bodyPr/>
          <a:lstStyle>
            <a:extLst/>
          </a:lstStyle>
          <a:p>
            <a:endParaRPr lang="es-AR"/>
          </a:p>
        </p:txBody>
      </p:sp>
      <p:sp>
        <p:nvSpPr>
          <p:cNvPr id="9" name="8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320"/>
            <a:ext cx="7498080" cy="1143000"/>
          </a:xfrm>
        </p:spPr>
        <p:txBody>
          <a:bodyPr anchor="ctr"/>
          <a:lstStyle>
            <a:extLst/>
          </a:lstStyle>
          <a:p>
            <a:r>
              <a:rPr kumimoji="0" lang="es-ES" smtClean="0"/>
              <a:t>Haga clic para modificar el estilo de título del patrón</a:t>
            </a:r>
            <a:endParaRPr kumimoji="0" lang="en-US"/>
          </a:p>
        </p:txBody>
      </p:sp>
      <p:sp>
        <p:nvSpPr>
          <p:cNvPr id="3" name="2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4" name="3 Marcador de pie de página"/>
          <p:cNvSpPr>
            <a:spLocks noGrp="1"/>
          </p:cNvSpPr>
          <p:nvPr>
            <p:ph type="ftr" sz="quarter" idx="11"/>
          </p:nvPr>
        </p:nvSpPr>
        <p:spPr/>
        <p:txBody>
          <a:bodyPr/>
          <a:lstStyle>
            <a:extLst/>
          </a:lstStyle>
          <a:p>
            <a:endParaRPr lang="es-AR"/>
          </a:p>
        </p:txBody>
      </p:sp>
      <p:sp>
        <p:nvSpPr>
          <p:cNvPr id="5" name="4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4 Rectángulo"/>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1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3" name="2 Marcador de pie de página"/>
          <p:cNvSpPr>
            <a:spLocks noGrp="1"/>
          </p:cNvSpPr>
          <p:nvPr>
            <p:ph type="ftr" sz="quarter" idx="11"/>
          </p:nvPr>
        </p:nvSpPr>
        <p:spPr/>
        <p:txBody>
          <a:bodyPr/>
          <a:lstStyle>
            <a:extLst/>
          </a:lstStyle>
          <a:p>
            <a:endParaRPr lang="es-AR"/>
          </a:p>
        </p:txBody>
      </p:sp>
      <p:sp>
        <p:nvSpPr>
          <p:cNvPr id="4" name="3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
        <p:nvSpPr>
          <p:cNvPr id="6" name="5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s-ES" smtClean="0"/>
              <a:t>Haga clic para modificar el estilo de título del patrón</a:t>
            </a:r>
            <a:endParaRPr kumimoji="0" lang="en-US"/>
          </a:p>
        </p:txBody>
      </p:sp>
      <p:sp>
        <p:nvSpPr>
          <p:cNvPr id="3" name="2 Marcador de texto"/>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s-ES" smtClean="0"/>
              <a:t>Haga clic para modificar el estilo de texto del patrón</a:t>
            </a:r>
          </a:p>
        </p:txBody>
      </p:sp>
      <p:sp>
        <p:nvSpPr>
          <p:cNvPr id="4" name="3 Marcador de contenido"/>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4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s-ES" smtClean="0"/>
              <a:t>Haga clic para modificar el estilo de título del patrón</a:t>
            </a:r>
            <a:endParaRPr kumimoji="0" lang="en-US"/>
          </a:p>
        </p:txBody>
      </p:sp>
      <p:sp>
        <p:nvSpPr>
          <p:cNvPr id="5" name="4 Marcador de fecha"/>
          <p:cNvSpPr>
            <a:spLocks noGrp="1"/>
          </p:cNvSpPr>
          <p:nvPr>
            <p:ph type="dt" sz="half" idx="10"/>
          </p:nvPr>
        </p:nvSpPr>
        <p:spPr/>
        <p:txBody>
          <a:bodyPr/>
          <a:lstStyle>
            <a:extLst/>
          </a:lstStyle>
          <a:p>
            <a:fld id="{4D2AFEBA-8BAC-4317-BAB2-5EB1D5F9EDDC}" type="datetimeFigureOut">
              <a:rPr lang="es-AR" smtClean="0"/>
              <a:t>23/8/2024</a:t>
            </a:fld>
            <a:endParaRPr lang="es-AR"/>
          </a:p>
        </p:txBody>
      </p:sp>
      <p:sp>
        <p:nvSpPr>
          <p:cNvPr id="6" name="5 Marcador de pie de página"/>
          <p:cNvSpPr>
            <a:spLocks noGrp="1"/>
          </p:cNvSpPr>
          <p:nvPr>
            <p:ph type="ftr" sz="quarter" idx="11"/>
          </p:nvPr>
        </p:nvSpPr>
        <p:spPr/>
        <p:txBody>
          <a:bodyPr/>
          <a:lstStyle>
            <a:extLst/>
          </a:lstStyle>
          <a:p>
            <a:endParaRPr lang="es-AR"/>
          </a:p>
        </p:txBody>
      </p:sp>
      <p:sp>
        <p:nvSpPr>
          <p:cNvPr id="7" name="6 Marcador de número de diapositiva"/>
          <p:cNvSpPr>
            <a:spLocks noGrp="1"/>
          </p:cNvSpPr>
          <p:nvPr>
            <p:ph type="sldNum" sz="quarter" idx="12"/>
          </p:nvPr>
        </p:nvSpPr>
        <p:spPr/>
        <p:txBody>
          <a:bodyPr/>
          <a:lstStyle>
            <a:extLst/>
          </a:lstStyle>
          <a:p>
            <a:fld id="{163D95A7-EB56-4690-BDCA-24EA5B49F42E}" type="slidenum">
              <a:rPr lang="es-AR" smtClean="0"/>
              <a:t>‹Nº›</a:t>
            </a:fld>
            <a:endParaRPr lang="es-AR"/>
          </a:p>
        </p:txBody>
      </p:sp>
      <p:sp>
        <p:nvSpPr>
          <p:cNvPr id="8" name="7 Rectángulo"/>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2 Marcador de posición de imagen"/>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s-ES" smtClean="0"/>
              <a:t>Haga clic en el icono para agregar una imagen</a:t>
            </a:r>
            <a:endParaRPr kumimoji="0" lang="en-US" dirty="0"/>
          </a:p>
        </p:txBody>
      </p:sp>
      <p:sp>
        <p:nvSpPr>
          <p:cNvPr id="9" name="8 Proceso"/>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9 Proceso"/>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3 Marcador de texto"/>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s-ES" smtClean="0"/>
              <a:t>Haga clic para modificar el estilo de texto del patrón</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6 Circular"/>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7 Elipse"/>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10 Anillo"/>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11 Rectángulo"/>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4 Marcador de título"/>
          <p:cNvSpPr>
            <a:spLocks noGrp="1"/>
          </p:cNvSpPr>
          <p:nvPr>
            <p:ph type="title"/>
          </p:nvPr>
        </p:nvSpPr>
        <p:spPr>
          <a:xfrm>
            <a:off x="1435608" y="274638"/>
            <a:ext cx="7498080" cy="1143000"/>
          </a:xfrm>
          <a:prstGeom prst="rect">
            <a:avLst/>
          </a:prstGeom>
        </p:spPr>
        <p:txBody>
          <a:bodyPr anchor="ctr">
            <a:normAutofit/>
          </a:bodyPr>
          <a:lstStyle>
            <a:extLst/>
          </a:lstStyle>
          <a:p>
            <a:r>
              <a:rPr kumimoji="0" lang="es-ES" smtClean="0"/>
              <a:t>Haga clic para modificar el estilo de título del patrón</a:t>
            </a:r>
            <a:endParaRPr kumimoji="0" lang="en-US"/>
          </a:p>
        </p:txBody>
      </p:sp>
      <p:sp>
        <p:nvSpPr>
          <p:cNvPr id="9" name="8 Marcador de texto"/>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24" name="23 Marcador de fecha"/>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D2AFEBA-8BAC-4317-BAB2-5EB1D5F9EDDC}" type="datetimeFigureOut">
              <a:rPr lang="es-AR" smtClean="0"/>
              <a:t>23/8/2024</a:t>
            </a:fld>
            <a:endParaRPr lang="es-AR"/>
          </a:p>
        </p:txBody>
      </p:sp>
      <p:sp>
        <p:nvSpPr>
          <p:cNvPr id="10" name="9 Marcador de pie de página"/>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s-AR"/>
          </a:p>
        </p:txBody>
      </p:sp>
      <p:sp>
        <p:nvSpPr>
          <p:cNvPr id="22" name="21 Marcador de número de diapositiva"/>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163D95A7-EB56-4690-BDCA-24EA5B49F42E}" type="slidenum">
              <a:rPr lang="es-AR" smtClean="0"/>
              <a:t>‹Nº›</a:t>
            </a:fld>
            <a:endParaRPr lang="es-AR"/>
          </a:p>
        </p:txBody>
      </p:sp>
      <p:sp>
        <p:nvSpPr>
          <p:cNvPr id="15" name="14 Rectángulo"/>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1432560" y="359898"/>
            <a:ext cx="7406640" cy="2060990"/>
          </a:xfrm>
        </p:spPr>
        <p:txBody>
          <a:bodyPr/>
          <a:lstStyle/>
          <a:p>
            <a:r>
              <a:rPr lang="es-AR" dirty="0"/>
              <a:t>MER – MR – FORMAS NORMALES</a:t>
            </a:r>
          </a:p>
        </p:txBody>
      </p:sp>
      <p:sp>
        <p:nvSpPr>
          <p:cNvPr id="3" name="2 Subtítulo"/>
          <p:cNvSpPr>
            <a:spLocks noGrp="1"/>
          </p:cNvSpPr>
          <p:nvPr>
            <p:ph type="subTitle" idx="1"/>
          </p:nvPr>
        </p:nvSpPr>
        <p:spPr>
          <a:xfrm>
            <a:off x="1432560" y="2564904"/>
            <a:ext cx="7406640" cy="1037760"/>
          </a:xfrm>
        </p:spPr>
        <p:txBody>
          <a:bodyPr/>
          <a:lstStyle/>
          <a:p>
            <a:r>
              <a:rPr lang="es-AR" dirty="0" smtClean="0"/>
              <a:t>TRANSFORMACIÓN Y PROCEDIMIENTOS</a:t>
            </a:r>
            <a:endParaRPr lang="es-AR" dirty="0"/>
          </a:p>
        </p:txBody>
      </p:sp>
    </p:spTree>
    <p:extLst>
      <p:ext uri="{BB962C8B-B14F-4D97-AF65-F5344CB8AC3E}">
        <p14:creationId xmlns:p14="http://schemas.microsoft.com/office/powerpoint/2010/main" val="563495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lnSpcReduction="10000"/>
          </a:bodyPr>
          <a:lstStyle/>
          <a:p>
            <a:r>
              <a:rPr lang="es-AR" dirty="0"/>
              <a:t>¿Para qué sirven las bases de datos?</a:t>
            </a:r>
          </a:p>
          <a:p>
            <a:pPr marL="82296" indent="0">
              <a:buNone/>
            </a:pPr>
            <a:endParaRPr lang="es-AR" dirty="0"/>
          </a:p>
          <a:p>
            <a:r>
              <a:rPr lang="es-AR" dirty="0"/>
              <a:t>Una base de datos es un conjunto de datos que pertenecen al </a:t>
            </a:r>
            <a:r>
              <a:rPr lang="es-AR" dirty="0" smtClean="0"/>
              <a:t>mismo contexto </a:t>
            </a:r>
            <a:r>
              <a:rPr lang="es-AR" u="sng" dirty="0">
                <a:solidFill>
                  <a:schemeClr val="tx2">
                    <a:lumMod val="40000"/>
                    <a:lumOff val="60000"/>
                  </a:schemeClr>
                </a:solidFill>
              </a:rPr>
              <a:t>almacenados sistemáticamente</a:t>
            </a:r>
            <a:r>
              <a:rPr lang="es-AR" dirty="0"/>
              <a:t> para su posterior uso. </a:t>
            </a:r>
            <a:r>
              <a:rPr lang="es-AR" dirty="0" smtClean="0"/>
              <a:t>Ej.: </a:t>
            </a:r>
            <a:r>
              <a:rPr lang="es-AR" dirty="0"/>
              <a:t>una </a:t>
            </a:r>
            <a:r>
              <a:rPr lang="es-AR" dirty="0" smtClean="0"/>
              <a:t>biblioteca compuesta en su </a:t>
            </a:r>
            <a:r>
              <a:rPr lang="es-AR" dirty="0"/>
              <a:t>mayoría </a:t>
            </a:r>
            <a:r>
              <a:rPr lang="es-AR" dirty="0" smtClean="0"/>
              <a:t>por documentos, libros y </a:t>
            </a:r>
            <a:r>
              <a:rPr lang="es-AR" dirty="0"/>
              <a:t>textos impresos en papel e </a:t>
            </a:r>
            <a:r>
              <a:rPr lang="es-AR" dirty="0" smtClean="0"/>
              <a:t>indexados (gracias </a:t>
            </a:r>
            <a:r>
              <a:rPr lang="es-AR" dirty="0"/>
              <a:t>al ISBN) para su consulta.</a:t>
            </a:r>
          </a:p>
          <a:p>
            <a:endParaRPr lang="es-AR" dirty="0"/>
          </a:p>
        </p:txBody>
      </p:sp>
    </p:spTree>
    <p:extLst>
      <p:ext uri="{BB962C8B-B14F-4D97-AF65-F5344CB8AC3E}">
        <p14:creationId xmlns:p14="http://schemas.microsoft.com/office/powerpoint/2010/main" val="139667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3200" dirty="0" smtClean="0"/>
              <a:t>Requisitos que debe cumplir una BD</a:t>
            </a:r>
            <a:endParaRPr lang="es-AR" sz="3200" dirty="0"/>
          </a:p>
        </p:txBody>
      </p:sp>
      <p:sp>
        <p:nvSpPr>
          <p:cNvPr id="3" name="2 Marcador de contenido"/>
          <p:cNvSpPr>
            <a:spLocks noGrp="1"/>
          </p:cNvSpPr>
          <p:nvPr>
            <p:ph idx="1"/>
          </p:nvPr>
        </p:nvSpPr>
        <p:spPr/>
        <p:txBody>
          <a:bodyPr/>
          <a:lstStyle/>
          <a:p>
            <a:r>
              <a:rPr lang="es-AR" dirty="0"/>
              <a:t>Las propiedades </a:t>
            </a:r>
            <a:r>
              <a:rPr lang="es-AR" b="1" dirty="0"/>
              <a:t>ACID</a:t>
            </a:r>
            <a:r>
              <a:rPr lang="es-AR" dirty="0"/>
              <a:t> (por sus siglas en inglés: </a:t>
            </a:r>
            <a:r>
              <a:rPr lang="es-AR" dirty="0" err="1"/>
              <a:t>Atomicity</a:t>
            </a:r>
            <a:r>
              <a:rPr lang="es-AR" dirty="0"/>
              <a:t>, </a:t>
            </a:r>
            <a:r>
              <a:rPr lang="es-AR" dirty="0" err="1"/>
              <a:t>Consistency</a:t>
            </a:r>
            <a:r>
              <a:rPr lang="es-AR" dirty="0"/>
              <a:t>, </a:t>
            </a:r>
            <a:r>
              <a:rPr lang="es-AR" dirty="0" err="1"/>
              <a:t>Isolation</a:t>
            </a:r>
            <a:r>
              <a:rPr lang="es-AR" dirty="0"/>
              <a:t>, </a:t>
            </a:r>
            <a:r>
              <a:rPr lang="es-AR" dirty="0" err="1"/>
              <a:t>Durability</a:t>
            </a:r>
            <a:r>
              <a:rPr lang="es-AR" dirty="0"/>
              <a:t>) son un conjunto de principios fundamentales que garantizan la fiabilidad y la integridad de las transacciones en una base de datos. </a:t>
            </a:r>
          </a:p>
        </p:txBody>
      </p:sp>
    </p:spTree>
    <p:extLst>
      <p:ext uri="{BB962C8B-B14F-4D97-AF65-F5344CB8AC3E}">
        <p14:creationId xmlns:p14="http://schemas.microsoft.com/office/powerpoint/2010/main" val="1547239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effectLst/>
              </a:rPr>
              <a:t>Atomicidad (</a:t>
            </a:r>
            <a:r>
              <a:rPr lang="es-AR" b="1" dirty="0" err="1">
                <a:effectLst/>
              </a:rPr>
              <a:t>Atomicity</a:t>
            </a:r>
            <a:r>
              <a:rPr lang="es-AR" b="1" dirty="0">
                <a:effectLst/>
              </a:rPr>
              <a:t>)</a:t>
            </a:r>
            <a:r>
              <a:rPr lang="es-AR" dirty="0">
                <a:effectLst/>
              </a:rPr>
              <a:t/>
            </a:r>
            <a:br>
              <a:rPr lang="es-AR" dirty="0">
                <a:effectLst/>
              </a:rPr>
            </a:br>
            <a:endParaRPr lang="es-AR" dirty="0">
              <a:effectLst/>
            </a:endParaRPr>
          </a:p>
        </p:txBody>
      </p:sp>
      <p:sp>
        <p:nvSpPr>
          <p:cNvPr id="3" name="2 Marcador de contenido"/>
          <p:cNvSpPr>
            <a:spLocks noGrp="1"/>
          </p:cNvSpPr>
          <p:nvPr>
            <p:ph idx="1"/>
          </p:nvPr>
        </p:nvSpPr>
        <p:spPr/>
        <p:txBody>
          <a:bodyPr>
            <a:normAutofit fontScale="85000" lnSpcReduction="10000"/>
          </a:bodyPr>
          <a:lstStyle/>
          <a:p>
            <a:pPr lvl="0"/>
            <a:r>
              <a:rPr lang="es-AR" b="1" dirty="0" smtClean="0"/>
              <a:t>Definición</a:t>
            </a:r>
            <a:r>
              <a:rPr lang="es-AR" b="1" dirty="0"/>
              <a:t>:</a:t>
            </a:r>
            <a:r>
              <a:rPr lang="es-AR" dirty="0"/>
              <a:t> La atomicidad asegura que una transacción se realice en su totalidad o no se realice en absoluto. Si alguna parte de la transacción falla, todo el proceso se revierte y la base de datos vuelve al estado anterior a la transacción.</a:t>
            </a:r>
          </a:p>
          <a:p>
            <a:pPr lvl="0"/>
            <a:r>
              <a:rPr lang="es-AR" b="1" dirty="0"/>
              <a:t>Ejemplo:</a:t>
            </a:r>
            <a:r>
              <a:rPr lang="es-AR" dirty="0"/>
              <a:t> Si estás transfiriendo dinero de una cuenta a otra, la transacción debe garantizar que el dinero se debite de una cuenta y se acredite en la otra. Si alguno de estos pasos falla, ninguno de los dos debe completarse, evitando así un estado inconsistente.</a:t>
            </a:r>
          </a:p>
          <a:p>
            <a:endParaRPr lang="es-AR" dirty="0"/>
          </a:p>
        </p:txBody>
      </p:sp>
    </p:spTree>
    <p:extLst>
      <p:ext uri="{BB962C8B-B14F-4D97-AF65-F5344CB8AC3E}">
        <p14:creationId xmlns:p14="http://schemas.microsoft.com/office/powerpoint/2010/main" val="328880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effectLst/>
              </a:rPr>
              <a:t>Consistencia </a:t>
            </a:r>
            <a:r>
              <a:rPr lang="es-AR" b="1" dirty="0">
                <a:effectLst/>
              </a:rPr>
              <a:t>(</a:t>
            </a:r>
            <a:r>
              <a:rPr lang="es-AR" b="1" dirty="0" err="1">
                <a:effectLst/>
              </a:rPr>
              <a:t>Consistency</a:t>
            </a:r>
            <a:r>
              <a:rPr lang="es-AR" b="1" dirty="0">
                <a:effectLst/>
              </a:rPr>
              <a:t>)</a:t>
            </a:r>
            <a:r>
              <a:rPr lang="es-AR" dirty="0">
                <a:effectLst/>
              </a:rPr>
              <a:t/>
            </a:r>
            <a:br>
              <a:rPr lang="es-AR" dirty="0">
                <a:effectLst/>
              </a:rPr>
            </a:br>
            <a:endParaRPr lang="es-AR" dirty="0">
              <a:effectLst/>
            </a:endParaRPr>
          </a:p>
        </p:txBody>
      </p:sp>
      <p:sp>
        <p:nvSpPr>
          <p:cNvPr id="3" name="2 Marcador de contenido"/>
          <p:cNvSpPr>
            <a:spLocks noGrp="1"/>
          </p:cNvSpPr>
          <p:nvPr>
            <p:ph idx="1"/>
          </p:nvPr>
        </p:nvSpPr>
        <p:spPr/>
        <p:txBody>
          <a:bodyPr>
            <a:normAutofit fontScale="85000" lnSpcReduction="10000"/>
          </a:bodyPr>
          <a:lstStyle/>
          <a:p>
            <a:pPr lvl="0"/>
            <a:r>
              <a:rPr lang="es-AR" b="1" dirty="0" smtClean="0"/>
              <a:t>Definición</a:t>
            </a:r>
            <a:r>
              <a:rPr lang="es-AR" b="1" dirty="0"/>
              <a:t>:</a:t>
            </a:r>
            <a:r>
              <a:rPr lang="es-AR" dirty="0"/>
              <a:t> La consistencia asegura que una transacción lleve la base de datos de un estado válido a otro estado válido, manteniendo las reglas y restricciones definidas en la base de datos. Si alguna transacción viola las reglas de la base de datos, se revierte.</a:t>
            </a:r>
          </a:p>
          <a:p>
            <a:pPr lvl="0"/>
            <a:r>
              <a:rPr lang="es-AR" b="1" dirty="0"/>
              <a:t>Ejemplo:</a:t>
            </a:r>
            <a:r>
              <a:rPr lang="es-AR" dirty="0"/>
              <a:t> Si una tabla tiene una restricción de que el saldo de una cuenta no puede ser negativo, una transacción que intentara reducir el saldo por debajo de cero sería rechazada, y la base de datos se mantendría en un estado consistente</a:t>
            </a:r>
            <a:r>
              <a:rPr lang="es-AR" dirty="0" smtClean="0"/>
              <a:t>.</a:t>
            </a:r>
            <a:endParaRPr lang="es-AR" dirty="0"/>
          </a:p>
        </p:txBody>
      </p:sp>
    </p:spTree>
    <p:extLst>
      <p:ext uri="{BB962C8B-B14F-4D97-AF65-F5344CB8AC3E}">
        <p14:creationId xmlns:p14="http://schemas.microsoft.com/office/powerpoint/2010/main" val="30970072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effectLst/>
              </a:rPr>
              <a:t>Aislamiento (</a:t>
            </a:r>
            <a:r>
              <a:rPr lang="es-AR" b="1" dirty="0" err="1">
                <a:effectLst/>
              </a:rPr>
              <a:t>Isolation</a:t>
            </a:r>
            <a:r>
              <a:rPr lang="es-AR" b="1" dirty="0">
                <a:effectLst/>
              </a:rPr>
              <a:t>)</a:t>
            </a:r>
            <a:r>
              <a:rPr lang="es-AR" dirty="0">
                <a:effectLst/>
              </a:rPr>
              <a:t/>
            </a:r>
            <a:br>
              <a:rPr lang="es-AR" dirty="0">
                <a:effectLst/>
              </a:rPr>
            </a:br>
            <a:endParaRPr lang="es-AR" dirty="0">
              <a:effectLst/>
            </a:endParaRPr>
          </a:p>
        </p:txBody>
      </p:sp>
      <p:sp>
        <p:nvSpPr>
          <p:cNvPr id="3" name="2 Marcador de contenido"/>
          <p:cNvSpPr>
            <a:spLocks noGrp="1"/>
          </p:cNvSpPr>
          <p:nvPr>
            <p:ph idx="1"/>
          </p:nvPr>
        </p:nvSpPr>
        <p:spPr/>
        <p:txBody>
          <a:bodyPr>
            <a:normAutofit fontScale="85000" lnSpcReduction="20000"/>
          </a:bodyPr>
          <a:lstStyle/>
          <a:p>
            <a:pPr lvl="0"/>
            <a:endParaRPr lang="es-AR" dirty="0"/>
          </a:p>
          <a:p>
            <a:r>
              <a:rPr lang="es-AR" b="1" dirty="0" smtClean="0"/>
              <a:t>Definición</a:t>
            </a:r>
            <a:r>
              <a:rPr lang="es-AR" b="1" dirty="0"/>
              <a:t>:</a:t>
            </a:r>
            <a:r>
              <a:rPr lang="es-AR" dirty="0"/>
              <a:t> El aislamiento asegura que las transacciones concurrentes se ejecuten de manera independiente y sin interferencias entre ellas. Esto significa que el resultado de las transacciones concurrentes sería el mismo que si se hubieran ejecutado secuencialmente.</a:t>
            </a:r>
          </a:p>
          <a:p>
            <a:pPr lvl="0"/>
            <a:r>
              <a:rPr lang="es-AR" b="1" dirty="0"/>
              <a:t>Ejemplo:</a:t>
            </a:r>
            <a:r>
              <a:rPr lang="es-AR" dirty="0"/>
              <a:t> </a:t>
            </a:r>
            <a:r>
              <a:rPr lang="es-AR" dirty="0" smtClean="0"/>
              <a:t>Dos personas </a:t>
            </a:r>
            <a:r>
              <a:rPr lang="es-AR" dirty="0"/>
              <a:t>intentan comprar el último </a:t>
            </a:r>
            <a:r>
              <a:rPr lang="es-AR" dirty="0" smtClean="0"/>
              <a:t>ticket </a:t>
            </a:r>
            <a:r>
              <a:rPr lang="es-AR" dirty="0"/>
              <a:t>disponible al mismo tiempo, el aislamiento garantiza que solo una de las transacciones se complete exitosamente, evitando que ambas personas terminen con el mismo boleto</a:t>
            </a:r>
            <a:r>
              <a:rPr lang="es-AR" dirty="0" smtClean="0"/>
              <a:t>.</a:t>
            </a:r>
            <a:endParaRPr lang="es-AR" dirty="0"/>
          </a:p>
        </p:txBody>
      </p:sp>
    </p:spTree>
    <p:extLst>
      <p:ext uri="{BB962C8B-B14F-4D97-AF65-F5344CB8AC3E}">
        <p14:creationId xmlns:p14="http://schemas.microsoft.com/office/powerpoint/2010/main" val="889549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effectLst/>
              </a:rPr>
              <a:t>Durabilidad (</a:t>
            </a:r>
            <a:r>
              <a:rPr lang="es-AR" dirty="0" err="1">
                <a:effectLst/>
              </a:rPr>
              <a:t>Durability</a:t>
            </a:r>
            <a:r>
              <a:rPr lang="es-AR" dirty="0">
                <a:effectLst/>
              </a:rPr>
              <a:t>)</a:t>
            </a:r>
          </a:p>
        </p:txBody>
      </p:sp>
      <p:sp>
        <p:nvSpPr>
          <p:cNvPr id="3" name="2 Marcador de contenido"/>
          <p:cNvSpPr>
            <a:spLocks noGrp="1"/>
          </p:cNvSpPr>
          <p:nvPr>
            <p:ph idx="1"/>
          </p:nvPr>
        </p:nvSpPr>
        <p:spPr/>
        <p:txBody>
          <a:bodyPr>
            <a:normAutofit fontScale="92500" lnSpcReduction="20000"/>
          </a:bodyPr>
          <a:lstStyle/>
          <a:p>
            <a:pPr lvl="0"/>
            <a:endParaRPr lang="es-AR" dirty="0"/>
          </a:p>
          <a:p>
            <a:pPr lvl="0"/>
            <a:r>
              <a:rPr lang="es-AR" b="1" dirty="0" smtClean="0"/>
              <a:t>Definición</a:t>
            </a:r>
            <a:r>
              <a:rPr lang="es-AR" b="1" dirty="0"/>
              <a:t>:</a:t>
            </a:r>
            <a:r>
              <a:rPr lang="es-AR" dirty="0"/>
              <a:t> La durabilidad asegura que una vez que una transacción se ha completado y confirmado, sus efectos persisten en la base de datos, incluso si ocurre una falla del sistema, como un corte de energía o un error de hardware.</a:t>
            </a:r>
          </a:p>
          <a:p>
            <a:pPr lvl="0"/>
            <a:r>
              <a:rPr lang="es-AR" b="1" dirty="0"/>
              <a:t>Ejemplo:</a:t>
            </a:r>
            <a:r>
              <a:rPr lang="es-AR" dirty="0"/>
              <a:t> Si una transacción para actualizar el saldo de una cuenta bancaria se completa con éxito, ese cambio permanecerá en la base de datos incluso si el sistema se apaga inmediatamente después.</a:t>
            </a:r>
          </a:p>
          <a:p>
            <a:endParaRPr lang="es-AR" dirty="0"/>
          </a:p>
          <a:p>
            <a:endParaRPr lang="es-AR" dirty="0"/>
          </a:p>
        </p:txBody>
      </p:sp>
    </p:spTree>
    <p:extLst>
      <p:ext uri="{BB962C8B-B14F-4D97-AF65-F5344CB8AC3E}">
        <p14:creationId xmlns:p14="http://schemas.microsoft.com/office/powerpoint/2010/main" val="9947842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smtClean="0"/>
              <a:t/>
            </a:r>
            <a:br>
              <a:rPr lang="es-AR" dirty="0" smtClean="0"/>
            </a:br>
            <a:r>
              <a:rPr lang="es-AR" dirty="0" smtClean="0"/>
              <a:t>NORMALIZACIÓN</a:t>
            </a:r>
            <a:r>
              <a:rPr lang="es-AR" sz="4400" dirty="0"/>
              <a:t> </a:t>
            </a:r>
            <a:r>
              <a:rPr lang="es-AR" sz="2200" dirty="0"/>
              <a:t>FORMAS NORMALES</a:t>
            </a:r>
            <a:r>
              <a:rPr lang="es-AR" dirty="0" smtClean="0"/>
              <a:t/>
            </a:r>
            <a:br>
              <a:rPr lang="es-AR" dirty="0" smtClean="0"/>
            </a:br>
            <a:r>
              <a:rPr lang="es-AR" dirty="0"/>
              <a:t/>
            </a:r>
            <a:br>
              <a:rPr lang="es-AR" dirty="0"/>
            </a:br>
            <a:endParaRPr lang="es-AR" dirty="0"/>
          </a:p>
        </p:txBody>
      </p:sp>
      <p:sp>
        <p:nvSpPr>
          <p:cNvPr id="3" name="2 Marcador de contenido"/>
          <p:cNvSpPr>
            <a:spLocks noGrp="1"/>
          </p:cNvSpPr>
          <p:nvPr>
            <p:ph idx="1"/>
          </p:nvPr>
        </p:nvSpPr>
        <p:spPr/>
        <p:txBody>
          <a:bodyPr/>
          <a:lstStyle/>
          <a:p>
            <a:r>
              <a:rPr lang="es-AR" dirty="0"/>
              <a:t>La Normalización de Base de Datos es un principio o técnica de diseño de Base de Datos para organizar los datos de una manera consistente y estructurada.</a:t>
            </a:r>
          </a:p>
          <a:p>
            <a:endParaRPr lang="es-AR"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588" y="3606293"/>
            <a:ext cx="2652612" cy="248682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09991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Objetivo de su aplicación</a:t>
            </a:r>
            <a:endParaRPr lang="es-AR" dirty="0"/>
          </a:p>
        </p:txBody>
      </p:sp>
      <p:sp>
        <p:nvSpPr>
          <p:cNvPr id="3" name="2 Marcador de contenido"/>
          <p:cNvSpPr>
            <a:spLocks noGrp="1"/>
          </p:cNvSpPr>
          <p:nvPr>
            <p:ph idx="1"/>
          </p:nvPr>
        </p:nvSpPr>
        <p:spPr/>
        <p:txBody>
          <a:bodyPr/>
          <a:lstStyle/>
          <a:p>
            <a:r>
              <a:rPr lang="es-AR" dirty="0"/>
              <a:t>El propósito principal de la Normalización de Base de Datos es evitar complejidades, eliminar </a:t>
            </a:r>
            <a:r>
              <a:rPr lang="es-AR" dirty="0" smtClean="0"/>
              <a:t>datos duplicados</a:t>
            </a:r>
            <a:r>
              <a:rPr lang="es-AR" dirty="0"/>
              <a:t>, y organizar los datos de una manera consistente.</a:t>
            </a:r>
          </a:p>
        </p:txBody>
      </p:sp>
    </p:spTree>
    <p:extLst>
      <p:ext uri="{BB962C8B-B14F-4D97-AF65-F5344CB8AC3E}">
        <p14:creationId xmlns:p14="http://schemas.microsoft.com/office/powerpoint/2010/main" val="38988139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effectLst/>
              </a:rPr>
              <a:t>Primer </a:t>
            </a:r>
            <a:r>
              <a:rPr lang="es-AR" b="1" dirty="0">
                <a:effectLst/>
              </a:rPr>
              <a:t>Forma Normal </a:t>
            </a:r>
            <a:r>
              <a:rPr lang="es-AR" b="1" dirty="0" smtClean="0">
                <a:effectLst/>
              </a:rPr>
              <a:t>(1FN</a:t>
            </a:r>
            <a:r>
              <a:rPr lang="es-AR" b="1" dirty="0">
                <a:effectLst/>
              </a:rPr>
              <a:t>)</a:t>
            </a:r>
            <a:r>
              <a:rPr lang="es-AR" dirty="0">
                <a:effectLst/>
              </a:rPr>
              <a:t/>
            </a:r>
            <a:br>
              <a:rPr lang="es-AR" dirty="0">
                <a:effectLst/>
              </a:rPr>
            </a:br>
            <a:endParaRPr lang="es-AR" dirty="0"/>
          </a:p>
        </p:txBody>
      </p:sp>
      <p:sp>
        <p:nvSpPr>
          <p:cNvPr id="3" name="2 Marcador de contenido"/>
          <p:cNvSpPr>
            <a:spLocks noGrp="1"/>
          </p:cNvSpPr>
          <p:nvPr>
            <p:ph idx="1"/>
          </p:nvPr>
        </p:nvSpPr>
        <p:spPr/>
        <p:txBody>
          <a:bodyPr/>
          <a:lstStyle/>
          <a:p>
            <a:pPr marL="82296" indent="0">
              <a:buNone/>
            </a:pPr>
            <a:r>
              <a:rPr lang="es-AR" dirty="0"/>
              <a:t>La primera forma normal establece que:</a:t>
            </a:r>
          </a:p>
          <a:p>
            <a:pPr lvl="0"/>
            <a:r>
              <a:rPr lang="es-AR" dirty="0"/>
              <a:t>Cada columna debe contener valores atómicos (indivisibles).</a:t>
            </a:r>
          </a:p>
          <a:p>
            <a:pPr lvl="0"/>
            <a:r>
              <a:rPr lang="es-AR" dirty="0"/>
              <a:t>Todas las entradas en una columna deben ser del mismo tipo de dato.</a:t>
            </a:r>
          </a:p>
          <a:p>
            <a:pPr lvl="0"/>
            <a:r>
              <a:rPr lang="es-AR" dirty="0"/>
              <a:t>La tabla debe tener una clave primaria.</a:t>
            </a:r>
          </a:p>
          <a:p>
            <a:endParaRPr lang="es-AR" dirty="0"/>
          </a:p>
        </p:txBody>
      </p:sp>
    </p:spTree>
    <p:extLst>
      <p:ext uri="{BB962C8B-B14F-4D97-AF65-F5344CB8AC3E}">
        <p14:creationId xmlns:p14="http://schemas.microsoft.com/office/powerpoint/2010/main" val="2448637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Ejemplo:</a:t>
            </a:r>
            <a:endParaRPr lang="es-AR" dirty="0"/>
          </a:p>
        </p:txBody>
      </p:sp>
      <p:pic>
        <p:nvPicPr>
          <p:cNvPr id="4" name="3 Marcador de contenido"/>
          <p:cNvPicPr>
            <a:picLocks noGrp="1"/>
          </p:cNvPicPr>
          <p:nvPr>
            <p:ph idx="1"/>
          </p:nvPr>
        </p:nvPicPr>
        <p:blipFill>
          <a:blip r:embed="rId2"/>
          <a:stretch>
            <a:fillRect/>
          </a:stretch>
        </p:blipFill>
        <p:spPr>
          <a:xfrm>
            <a:off x="1572638" y="2022020"/>
            <a:ext cx="7048500" cy="2076450"/>
          </a:xfrm>
          <a:prstGeom prst="rect">
            <a:avLst/>
          </a:prstGeom>
        </p:spPr>
      </p:pic>
      <p:sp>
        <p:nvSpPr>
          <p:cNvPr id="5" name="4 Rectángulo"/>
          <p:cNvSpPr/>
          <p:nvPr/>
        </p:nvSpPr>
        <p:spPr>
          <a:xfrm>
            <a:off x="1763688" y="4410978"/>
            <a:ext cx="6336704" cy="1754326"/>
          </a:xfrm>
          <a:prstGeom prst="rect">
            <a:avLst/>
          </a:prstGeom>
        </p:spPr>
        <p:txBody>
          <a:bodyPr wrap="square">
            <a:spAutoFit/>
          </a:bodyPr>
          <a:lstStyle/>
          <a:p>
            <a:r>
              <a:rPr lang="es-AR" b="1" dirty="0"/>
              <a:t>Problemas:</a:t>
            </a:r>
            <a:endParaRPr lang="es-AR" dirty="0"/>
          </a:p>
          <a:p>
            <a:pPr lvl="0"/>
            <a:r>
              <a:rPr lang="es-AR" dirty="0"/>
              <a:t>La tabla tiene datos redundantes (nombre del estudiante repetido).</a:t>
            </a:r>
          </a:p>
          <a:p>
            <a:pPr lvl="0"/>
            <a:r>
              <a:rPr lang="es-AR" dirty="0"/>
              <a:t>Hay dependencia parcial, ya que </a:t>
            </a:r>
            <a:r>
              <a:rPr lang="es-AR" dirty="0" err="1"/>
              <a:t>Nombre_Estudiante</a:t>
            </a:r>
            <a:r>
              <a:rPr lang="es-AR" dirty="0"/>
              <a:t> depende solo de </a:t>
            </a:r>
            <a:r>
              <a:rPr lang="es-AR" dirty="0" err="1"/>
              <a:t>Estudiante_ID</a:t>
            </a:r>
            <a:r>
              <a:rPr lang="es-AR" dirty="0"/>
              <a:t>, y no de la combinación de </a:t>
            </a:r>
            <a:r>
              <a:rPr lang="es-AR" dirty="0" err="1"/>
              <a:t>Estudiante_ID</a:t>
            </a:r>
            <a:r>
              <a:rPr lang="es-AR" dirty="0"/>
              <a:t> y Curso.</a:t>
            </a:r>
          </a:p>
        </p:txBody>
      </p:sp>
    </p:spTree>
    <p:extLst>
      <p:ext uri="{BB962C8B-B14F-4D97-AF65-F5344CB8AC3E}">
        <p14:creationId xmlns:p14="http://schemas.microsoft.com/office/powerpoint/2010/main" val="342902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lnSpcReduction="10000"/>
          </a:bodyPr>
          <a:lstStyle/>
          <a:p>
            <a:r>
              <a:rPr lang="es-AR" b="1" dirty="0" smtClean="0"/>
              <a:t>Entidades</a:t>
            </a:r>
            <a:endParaRPr lang="es-AR" dirty="0"/>
          </a:p>
          <a:p>
            <a:pPr lvl="0"/>
            <a:r>
              <a:rPr lang="es-AR" b="1" dirty="0"/>
              <a:t>Entidad</a:t>
            </a:r>
            <a:r>
              <a:rPr lang="es-AR" dirty="0"/>
              <a:t>: En el modelo ER, una entidad es un objeto o cosa que puede representarse con un conjunto de atributos.</a:t>
            </a:r>
          </a:p>
          <a:p>
            <a:pPr lvl="0"/>
            <a:r>
              <a:rPr lang="es-AR" b="1" dirty="0"/>
              <a:t>Conversión</a:t>
            </a:r>
            <a:r>
              <a:rPr lang="es-AR" dirty="0"/>
              <a:t>: Cada entidad </a:t>
            </a:r>
            <a:r>
              <a:rPr lang="es-AR" dirty="0" smtClean="0"/>
              <a:t>se </a:t>
            </a:r>
            <a:r>
              <a:rPr lang="es-AR" dirty="0"/>
              <a:t>convierte en una tabla en el modelo relacional.</a:t>
            </a:r>
          </a:p>
          <a:p>
            <a:r>
              <a:rPr lang="es-AR" b="1" dirty="0"/>
              <a:t>Clave Primaria</a:t>
            </a:r>
            <a:r>
              <a:rPr lang="es-AR" dirty="0"/>
              <a:t>: El identificador único de la entidad se convierte en la clave primaria de la tabla.</a:t>
            </a:r>
          </a:p>
        </p:txBody>
      </p:sp>
    </p:spTree>
    <p:extLst>
      <p:ext uri="{BB962C8B-B14F-4D97-AF65-F5344CB8AC3E}">
        <p14:creationId xmlns:p14="http://schemas.microsoft.com/office/powerpoint/2010/main" val="348124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Segunda Forma Normal (2FN)</a:t>
            </a:r>
            <a:r>
              <a:rPr lang="es-AR" dirty="0"/>
              <a:t/>
            </a:r>
            <a:br>
              <a:rPr lang="es-AR" dirty="0"/>
            </a:br>
            <a:endParaRPr lang="es-AR" dirty="0"/>
          </a:p>
        </p:txBody>
      </p:sp>
      <p:sp>
        <p:nvSpPr>
          <p:cNvPr id="3" name="2 Marcador de contenido"/>
          <p:cNvSpPr>
            <a:spLocks noGrp="1"/>
          </p:cNvSpPr>
          <p:nvPr>
            <p:ph idx="1"/>
          </p:nvPr>
        </p:nvSpPr>
        <p:spPr/>
        <p:txBody>
          <a:bodyPr/>
          <a:lstStyle/>
          <a:p>
            <a:r>
              <a:rPr lang="es-AR" dirty="0" smtClean="0"/>
              <a:t>La </a:t>
            </a:r>
            <a:r>
              <a:rPr lang="es-AR" dirty="0"/>
              <a:t>segunda forma normal establece que:</a:t>
            </a:r>
          </a:p>
          <a:p>
            <a:pPr lvl="0"/>
            <a:r>
              <a:rPr lang="es-AR" dirty="0"/>
              <a:t>La tabla cumple con 1FN.</a:t>
            </a:r>
          </a:p>
          <a:p>
            <a:pPr lvl="0"/>
            <a:r>
              <a:rPr lang="es-AR" dirty="0"/>
              <a:t>Todos los atributos que no son clave deben depender de la clave completa (eliminando la dependencia parcial).</a:t>
            </a:r>
          </a:p>
          <a:p>
            <a:endParaRPr lang="es-AR" dirty="0"/>
          </a:p>
        </p:txBody>
      </p:sp>
    </p:spTree>
    <p:extLst>
      <p:ext uri="{BB962C8B-B14F-4D97-AF65-F5344CB8AC3E}">
        <p14:creationId xmlns:p14="http://schemas.microsoft.com/office/powerpoint/2010/main" val="276848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tretch>
            <a:fillRect/>
          </a:stretch>
        </p:blipFill>
        <p:spPr>
          <a:xfrm>
            <a:off x="1619672" y="548680"/>
            <a:ext cx="6943725" cy="3914775"/>
          </a:xfrm>
          <a:prstGeom prst="rect">
            <a:avLst/>
          </a:prstGeom>
        </p:spPr>
      </p:pic>
      <p:sp>
        <p:nvSpPr>
          <p:cNvPr id="6" name="5 Rectángulo"/>
          <p:cNvSpPr/>
          <p:nvPr/>
        </p:nvSpPr>
        <p:spPr>
          <a:xfrm>
            <a:off x="1691680" y="4748951"/>
            <a:ext cx="6624736" cy="1477328"/>
          </a:xfrm>
          <a:prstGeom prst="rect">
            <a:avLst/>
          </a:prstGeom>
        </p:spPr>
        <p:txBody>
          <a:bodyPr wrap="square">
            <a:spAutoFit/>
          </a:bodyPr>
          <a:lstStyle/>
          <a:p>
            <a:pPr lvl="0"/>
            <a:r>
              <a:rPr lang="es-AR" dirty="0" smtClean="0"/>
              <a:t>Mejoras : </a:t>
            </a:r>
          </a:p>
          <a:p>
            <a:pPr lvl="0"/>
            <a:r>
              <a:rPr lang="es-AR" dirty="0" smtClean="0"/>
              <a:t>Se </a:t>
            </a:r>
            <a:r>
              <a:rPr lang="es-AR" dirty="0"/>
              <a:t>eliminó la redundancia de </a:t>
            </a:r>
            <a:r>
              <a:rPr lang="es-AR" dirty="0" err="1"/>
              <a:t>Nombre_Estudiante</a:t>
            </a:r>
            <a:r>
              <a:rPr lang="es-AR" dirty="0"/>
              <a:t> creando una tabla separada para los estudiantes.</a:t>
            </a:r>
          </a:p>
          <a:p>
            <a:pPr lvl="0"/>
            <a:r>
              <a:rPr lang="es-AR" dirty="0"/>
              <a:t>Ahora, </a:t>
            </a:r>
            <a:r>
              <a:rPr lang="es-AR" dirty="0" err="1"/>
              <a:t>Estudiante_ID</a:t>
            </a:r>
            <a:r>
              <a:rPr lang="es-AR" dirty="0"/>
              <a:t> y Curso juntos forman la clave primaria en la tabla </a:t>
            </a:r>
            <a:r>
              <a:rPr lang="es-AR" dirty="0" err="1"/>
              <a:t>Estudiantes_Cursos</a:t>
            </a:r>
            <a:r>
              <a:rPr lang="es-AR" dirty="0"/>
              <a:t>.</a:t>
            </a:r>
          </a:p>
        </p:txBody>
      </p:sp>
    </p:spTree>
    <p:extLst>
      <p:ext uri="{BB962C8B-B14F-4D97-AF65-F5344CB8AC3E}">
        <p14:creationId xmlns:p14="http://schemas.microsoft.com/office/powerpoint/2010/main" val="30110629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a:t>Tercera Forma Normal (3FN)</a:t>
            </a:r>
            <a:r>
              <a:rPr lang="es-AR" dirty="0"/>
              <a:t/>
            </a:r>
            <a:br>
              <a:rPr lang="es-AR" dirty="0"/>
            </a:br>
            <a:endParaRPr lang="es-AR" dirty="0"/>
          </a:p>
        </p:txBody>
      </p:sp>
      <p:sp>
        <p:nvSpPr>
          <p:cNvPr id="3" name="2 Marcador de contenido"/>
          <p:cNvSpPr>
            <a:spLocks noGrp="1"/>
          </p:cNvSpPr>
          <p:nvPr>
            <p:ph idx="1"/>
          </p:nvPr>
        </p:nvSpPr>
        <p:spPr/>
        <p:txBody>
          <a:bodyPr/>
          <a:lstStyle/>
          <a:p>
            <a:r>
              <a:rPr lang="es-AR" dirty="0" smtClean="0"/>
              <a:t>La </a:t>
            </a:r>
            <a:r>
              <a:rPr lang="es-AR" dirty="0"/>
              <a:t>tercera forma normal establece que:</a:t>
            </a:r>
          </a:p>
          <a:p>
            <a:pPr lvl="0"/>
            <a:r>
              <a:rPr lang="es-AR" dirty="0"/>
              <a:t>La tabla cumple con 2FN.</a:t>
            </a:r>
          </a:p>
          <a:p>
            <a:pPr lvl="0"/>
            <a:r>
              <a:rPr lang="es-AR" dirty="0"/>
              <a:t>Ninguna columna que no sea clave debe depender transitivamente de la clave primaria.</a:t>
            </a:r>
          </a:p>
          <a:p>
            <a:endParaRPr lang="es-AR" dirty="0"/>
          </a:p>
        </p:txBody>
      </p:sp>
    </p:spTree>
    <p:extLst>
      <p:ext uri="{BB962C8B-B14F-4D97-AF65-F5344CB8AC3E}">
        <p14:creationId xmlns:p14="http://schemas.microsoft.com/office/powerpoint/2010/main" val="2047713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3"/>
          <a:stretch>
            <a:fillRect/>
          </a:stretch>
        </p:blipFill>
        <p:spPr>
          <a:xfrm>
            <a:off x="1717675" y="404664"/>
            <a:ext cx="6934200" cy="1733550"/>
          </a:xfrm>
          <a:prstGeom prst="rect">
            <a:avLst/>
          </a:prstGeom>
        </p:spPr>
      </p:pic>
      <p:pic>
        <p:nvPicPr>
          <p:cNvPr id="5" name="4 Imagen"/>
          <p:cNvPicPr/>
          <p:nvPr/>
        </p:nvPicPr>
        <p:blipFill>
          <a:blip r:embed="rId4"/>
          <a:stretch>
            <a:fillRect/>
          </a:stretch>
        </p:blipFill>
        <p:spPr>
          <a:xfrm>
            <a:off x="1871980" y="2276872"/>
            <a:ext cx="5400040" cy="1163320"/>
          </a:xfrm>
          <a:prstGeom prst="rect">
            <a:avLst/>
          </a:prstGeom>
        </p:spPr>
      </p:pic>
      <p:pic>
        <p:nvPicPr>
          <p:cNvPr id="6" name="5 Imagen"/>
          <p:cNvPicPr/>
          <p:nvPr/>
        </p:nvPicPr>
        <p:blipFill>
          <a:blip r:embed="rId5"/>
          <a:stretch>
            <a:fillRect/>
          </a:stretch>
        </p:blipFill>
        <p:spPr>
          <a:xfrm>
            <a:off x="1871980" y="3501008"/>
            <a:ext cx="5400040" cy="1607820"/>
          </a:xfrm>
          <a:prstGeom prst="rect">
            <a:avLst/>
          </a:prstGeom>
        </p:spPr>
      </p:pic>
      <p:sp>
        <p:nvSpPr>
          <p:cNvPr id="9" name="8 CuadroTexto"/>
          <p:cNvSpPr txBox="1"/>
          <p:nvPr/>
        </p:nvSpPr>
        <p:spPr>
          <a:xfrm>
            <a:off x="1469187" y="5070540"/>
            <a:ext cx="7585475" cy="2031325"/>
          </a:xfrm>
          <a:prstGeom prst="rect">
            <a:avLst/>
          </a:prstGeom>
          <a:noFill/>
        </p:spPr>
        <p:txBody>
          <a:bodyPr wrap="square" rtlCol="0">
            <a:spAutoFit/>
          </a:bodyPr>
          <a:lstStyle/>
          <a:p>
            <a:r>
              <a:rPr lang="es-AR" dirty="0" smtClean="0"/>
              <a:t>Mejoras:  </a:t>
            </a:r>
          </a:p>
          <a:p>
            <a:r>
              <a:rPr lang="es-AR" dirty="0" smtClean="0"/>
              <a:t>Se creó una tabla adicional Cursos para eliminar la dependencia transitiva de </a:t>
            </a:r>
            <a:r>
              <a:rPr lang="es-AR" dirty="0" err="1" smtClean="0"/>
              <a:t>Nombre_Curso</a:t>
            </a:r>
            <a:r>
              <a:rPr lang="es-AR" dirty="0" smtClean="0"/>
              <a:t> en </a:t>
            </a:r>
            <a:r>
              <a:rPr lang="es-AR" dirty="0" err="1" smtClean="0"/>
              <a:t>Estudiantes_Cursos</a:t>
            </a:r>
            <a:r>
              <a:rPr lang="es-AR" dirty="0" smtClean="0"/>
              <a:t>.</a:t>
            </a:r>
          </a:p>
          <a:p>
            <a:r>
              <a:rPr lang="es-AR" dirty="0" smtClean="0"/>
              <a:t>La tabla </a:t>
            </a:r>
            <a:r>
              <a:rPr lang="es-AR" dirty="0" err="1" smtClean="0"/>
              <a:t>Estudiantes_Cursos</a:t>
            </a:r>
            <a:r>
              <a:rPr lang="es-AR" dirty="0" smtClean="0"/>
              <a:t> ahora solo contiene las claves externas </a:t>
            </a:r>
            <a:r>
              <a:rPr lang="es-AR" dirty="0" err="1" smtClean="0"/>
              <a:t>Estudiante_ID</a:t>
            </a:r>
            <a:r>
              <a:rPr lang="es-AR" dirty="0" smtClean="0"/>
              <a:t> y </a:t>
            </a:r>
            <a:r>
              <a:rPr lang="es-AR" dirty="0" err="1" smtClean="0"/>
              <a:t>Curso_ID</a:t>
            </a:r>
            <a:r>
              <a:rPr lang="es-AR" dirty="0" smtClean="0"/>
              <a:t>, junto con la Nota.</a:t>
            </a:r>
          </a:p>
          <a:p>
            <a:endParaRPr lang="es-AR" dirty="0" smtClean="0"/>
          </a:p>
          <a:p>
            <a:endParaRPr lang="es-AR" dirty="0"/>
          </a:p>
        </p:txBody>
      </p:sp>
    </p:spTree>
    <p:extLst>
      <p:ext uri="{BB962C8B-B14F-4D97-AF65-F5344CB8AC3E}">
        <p14:creationId xmlns:p14="http://schemas.microsoft.com/office/powerpoint/2010/main" val="29821887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p:txBody>
          <a:bodyPr>
            <a:normAutofit/>
          </a:bodyPr>
          <a:lstStyle/>
          <a:p>
            <a:r>
              <a:rPr lang="es-AR" sz="1700" dirty="0" smtClean="0"/>
              <a:t>Con este diseño, se cumplen las tres primeras formas normales:</a:t>
            </a:r>
          </a:p>
          <a:p>
            <a:pPr marL="82296" indent="0">
              <a:buNone/>
            </a:pPr>
            <a:endParaRPr lang="es-AR" sz="1700" dirty="0" smtClean="0"/>
          </a:p>
          <a:p>
            <a:pPr lvl="0"/>
            <a:r>
              <a:rPr lang="es-AR" sz="1700" b="1" dirty="0" smtClean="0"/>
              <a:t>1FN:</a:t>
            </a:r>
            <a:r>
              <a:rPr lang="es-AR" sz="1700" dirty="0" smtClean="0"/>
              <a:t> Todos los valores son atómicos y la tabla tiene una clave primaria.</a:t>
            </a:r>
          </a:p>
          <a:p>
            <a:pPr lvl="0"/>
            <a:r>
              <a:rPr lang="es-AR" sz="1700" b="1" dirty="0" smtClean="0"/>
              <a:t>2FN:</a:t>
            </a:r>
            <a:r>
              <a:rPr lang="es-AR" sz="1700" dirty="0" smtClean="0"/>
              <a:t> Eliminadas las dependencias parciales.</a:t>
            </a:r>
          </a:p>
          <a:p>
            <a:pPr lvl="0"/>
            <a:r>
              <a:rPr lang="es-AR" sz="1700" b="1" dirty="0" smtClean="0"/>
              <a:t>3FN:</a:t>
            </a:r>
            <a:r>
              <a:rPr lang="es-AR" sz="1700" dirty="0" smtClean="0"/>
              <a:t> Eliminadas las dependencias transitivas.</a:t>
            </a:r>
          </a:p>
          <a:p>
            <a:pPr lvl="0"/>
            <a:r>
              <a:rPr lang="es-AR" sz="1700" dirty="0" smtClean="0"/>
              <a:t>Este diseño facilita el mantenimiento, reduce la redundancia y mejora la integridad de los datos.</a:t>
            </a:r>
          </a:p>
          <a:p>
            <a:endParaRPr lang="es-AR" dirty="0"/>
          </a:p>
        </p:txBody>
      </p:sp>
    </p:spTree>
    <p:extLst>
      <p:ext uri="{BB962C8B-B14F-4D97-AF65-F5344CB8AC3E}">
        <p14:creationId xmlns:p14="http://schemas.microsoft.com/office/powerpoint/2010/main" val="28874158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effectLst/>
              </a:rPr>
              <a:t>Dependencia Transitiva</a:t>
            </a:r>
            <a:endParaRPr lang="es-AR" dirty="0"/>
          </a:p>
        </p:txBody>
      </p:sp>
      <p:sp>
        <p:nvSpPr>
          <p:cNvPr id="3" name="2 Marcador de contenido"/>
          <p:cNvSpPr>
            <a:spLocks noGrp="1"/>
          </p:cNvSpPr>
          <p:nvPr>
            <p:ph idx="1"/>
          </p:nvPr>
        </p:nvSpPr>
        <p:spPr/>
        <p:txBody>
          <a:bodyPr>
            <a:normAutofit fontScale="85000" lnSpcReduction="10000"/>
          </a:bodyPr>
          <a:lstStyle/>
          <a:p>
            <a:r>
              <a:rPr lang="es-AR" dirty="0"/>
              <a:t>Una </a:t>
            </a:r>
            <a:r>
              <a:rPr lang="es-AR" b="1" dirty="0"/>
              <a:t>dependencia transitiva</a:t>
            </a:r>
            <a:r>
              <a:rPr lang="es-AR" dirty="0"/>
              <a:t> ocurre en una tabla cuando un atributo que no es clave depende de otro atributo que tampoco es clave, a través de un tercer atributo que sí es clave.</a:t>
            </a:r>
          </a:p>
          <a:p>
            <a:r>
              <a:rPr lang="es-AR" dirty="0"/>
              <a:t>En términos más simples:</a:t>
            </a:r>
          </a:p>
          <a:p>
            <a:pPr lvl="0"/>
            <a:r>
              <a:rPr lang="es-AR" dirty="0"/>
              <a:t>Supongamos que tenemos una tabla con los atributos A, B y C.</a:t>
            </a:r>
          </a:p>
          <a:p>
            <a:pPr lvl="0"/>
            <a:r>
              <a:rPr lang="es-AR" dirty="0"/>
              <a:t>Si A → B (es decir, A determina B) y B → C (B determina C), pero C no depende directamente de A, entonces existe una dependencia transitiva de C respecto a </a:t>
            </a:r>
            <a:r>
              <a:rPr lang="es-AR" dirty="0" err="1"/>
              <a:t>A</a:t>
            </a:r>
            <a:r>
              <a:rPr lang="es-AR" dirty="0"/>
              <a:t> </a:t>
            </a:r>
            <a:r>
              <a:rPr lang="es-AR" dirty="0" err="1"/>
              <a:t>a</a:t>
            </a:r>
            <a:r>
              <a:rPr lang="es-AR" dirty="0"/>
              <a:t> través de B.</a:t>
            </a:r>
          </a:p>
          <a:p>
            <a:endParaRPr lang="es-AR" dirty="0"/>
          </a:p>
        </p:txBody>
      </p:sp>
    </p:spTree>
    <p:extLst>
      <p:ext uri="{BB962C8B-B14F-4D97-AF65-F5344CB8AC3E}">
        <p14:creationId xmlns:p14="http://schemas.microsoft.com/office/powerpoint/2010/main" val="30874411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sz="2000" b="1" dirty="0"/>
              <a:t>Ejemplo de Dependencia Transitiva</a:t>
            </a:r>
            <a:br>
              <a:rPr lang="es-AR" sz="2000" b="1" dirty="0"/>
            </a:br>
            <a:r>
              <a:rPr lang="es-AR" sz="2000" dirty="0" smtClean="0"/>
              <a:t>Una </a:t>
            </a:r>
            <a:r>
              <a:rPr lang="es-AR" sz="2000" dirty="0"/>
              <a:t>tabla </a:t>
            </a:r>
            <a:r>
              <a:rPr lang="es-AR" sz="2000" u="sng" dirty="0"/>
              <a:t>Estudiantes</a:t>
            </a:r>
            <a:r>
              <a:rPr lang="es-AR" sz="2000" dirty="0"/>
              <a:t> con los siguientes atributos</a:t>
            </a:r>
          </a:p>
        </p:txBody>
      </p:sp>
      <p:sp>
        <p:nvSpPr>
          <p:cNvPr id="3" name="2 Marcador de contenido"/>
          <p:cNvSpPr>
            <a:spLocks noGrp="1"/>
          </p:cNvSpPr>
          <p:nvPr>
            <p:ph idx="1"/>
          </p:nvPr>
        </p:nvSpPr>
        <p:spPr/>
        <p:txBody>
          <a:bodyPr>
            <a:normAutofit fontScale="70000" lnSpcReduction="20000"/>
          </a:bodyPr>
          <a:lstStyle/>
          <a:p>
            <a:endParaRPr lang="es-AR" dirty="0"/>
          </a:p>
          <a:p>
            <a:pPr marL="0" lvl="0" indent="0" fontAlgn="base">
              <a:spcBef>
                <a:spcPct val="0"/>
              </a:spcBef>
              <a:spcAft>
                <a:spcPct val="0"/>
              </a:spcAft>
              <a:buClrTx/>
              <a:buSzTx/>
              <a:buNone/>
            </a:pPr>
            <a:endParaRPr lang="es-AR" altLang="es-AR" dirty="0" smtClean="0">
              <a:latin typeface="Calibri" pitchFamily="34" charset="0"/>
              <a:ea typeface="Times New Roman" pitchFamily="18" charset="0"/>
              <a:cs typeface="Times New Roman" pitchFamily="18" charset="0"/>
            </a:endParaRPr>
          </a:p>
          <a:p>
            <a:pPr marL="0" lvl="0" indent="0" fontAlgn="base">
              <a:spcBef>
                <a:spcPct val="0"/>
              </a:spcBef>
              <a:spcAft>
                <a:spcPct val="0"/>
              </a:spcAft>
              <a:buClrTx/>
              <a:buSzTx/>
              <a:buNone/>
            </a:pPr>
            <a:endParaRPr lang="es-AR" altLang="es-AR" dirty="0">
              <a:latin typeface="Calibri" pitchFamily="34" charset="0"/>
              <a:ea typeface="Times New Roman" pitchFamily="18" charset="0"/>
              <a:cs typeface="Times New Roman" pitchFamily="18" charset="0"/>
            </a:endParaRPr>
          </a:p>
          <a:p>
            <a:pPr marL="0" lvl="0" indent="0" fontAlgn="base">
              <a:spcBef>
                <a:spcPct val="0"/>
              </a:spcBef>
              <a:spcAft>
                <a:spcPct val="0"/>
              </a:spcAft>
              <a:buClrTx/>
              <a:buSzTx/>
              <a:buNone/>
            </a:pPr>
            <a:endParaRPr lang="es-AR" altLang="es-AR" dirty="0" smtClean="0">
              <a:latin typeface="Calibri" pitchFamily="34" charset="0"/>
              <a:ea typeface="Times New Roman" pitchFamily="18" charset="0"/>
              <a:cs typeface="Times New Roman" pitchFamily="18" charset="0"/>
            </a:endParaRPr>
          </a:p>
          <a:p>
            <a:pPr marL="0" lvl="0" indent="0" fontAlgn="base">
              <a:spcBef>
                <a:spcPct val="0"/>
              </a:spcBef>
              <a:spcAft>
                <a:spcPct val="0"/>
              </a:spcAft>
              <a:buClrTx/>
              <a:buSzTx/>
              <a:buNone/>
            </a:pPr>
            <a:r>
              <a:rPr lang="es-AR" altLang="es-AR" dirty="0" smtClean="0">
                <a:latin typeface="Calibri" pitchFamily="34" charset="0"/>
                <a:ea typeface="Times New Roman" pitchFamily="18" charset="0"/>
                <a:cs typeface="Times New Roman" pitchFamily="18" charset="0"/>
              </a:rPr>
              <a:t>En </a:t>
            </a:r>
            <a:r>
              <a:rPr lang="es-AR" altLang="es-AR" dirty="0">
                <a:latin typeface="Calibri" pitchFamily="34" charset="0"/>
                <a:ea typeface="Times New Roman" pitchFamily="18" charset="0"/>
                <a:cs typeface="Times New Roman" pitchFamily="18" charset="0"/>
              </a:rPr>
              <a:t>esta tabla:</a:t>
            </a:r>
            <a:endParaRPr lang="es-AR" altLang="es-AR" sz="1600" dirty="0">
              <a:latin typeface="Arial" pitchFamily="34" charset="0"/>
              <a:cs typeface="Arial" pitchFamily="34" charset="0"/>
            </a:endParaRPr>
          </a:p>
          <a:p>
            <a:pPr marL="0" lvl="0" indent="0" eaLnBrk="0" fontAlgn="base" hangingPunct="0">
              <a:spcBef>
                <a:spcPct val="0"/>
              </a:spcBef>
              <a:spcAft>
                <a:spcPct val="0"/>
              </a:spcAft>
              <a:buClrTx/>
              <a:buSzTx/>
              <a:buFontTx/>
              <a:buChar char="•"/>
            </a:pPr>
            <a:r>
              <a:rPr lang="es-AR" altLang="es-AR" sz="2000" b="1" dirty="0" err="1">
                <a:solidFill>
                  <a:srgbClr val="00B050"/>
                </a:solidFill>
                <a:latin typeface="Courier New" pitchFamily="49" charset="0"/>
                <a:ea typeface="Times New Roman" pitchFamily="18" charset="0"/>
                <a:cs typeface="Courier New" pitchFamily="49" charset="0"/>
              </a:rPr>
              <a:t>Estudiante_ID</a:t>
            </a:r>
            <a:r>
              <a:rPr lang="es-AR" altLang="es-AR" b="1" dirty="0">
                <a:solidFill>
                  <a:srgbClr val="00B050"/>
                </a:solidFill>
                <a:latin typeface="Calibri" pitchFamily="34" charset="0"/>
                <a:ea typeface="Times New Roman" pitchFamily="18" charset="0"/>
                <a:cs typeface="Times New Roman" pitchFamily="18" charset="0"/>
              </a:rPr>
              <a:t> </a:t>
            </a:r>
            <a:r>
              <a:rPr lang="es-AR" altLang="es-AR" dirty="0">
                <a:latin typeface="Calibri" pitchFamily="34" charset="0"/>
                <a:ea typeface="Times New Roman" pitchFamily="18" charset="0"/>
                <a:cs typeface="Times New Roman" pitchFamily="18" charset="0"/>
              </a:rPr>
              <a:t>es la clave primaria.</a:t>
            </a:r>
            <a:endParaRPr lang="es-AR" altLang="es-AR" sz="2800" dirty="0">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ClrTx/>
              <a:buSzTx/>
              <a:buFontTx/>
              <a:buChar char="•"/>
            </a:pPr>
            <a:r>
              <a:rPr lang="es-AR" altLang="es-AR" sz="2000" b="1" dirty="0" err="1">
                <a:solidFill>
                  <a:srgbClr val="00B050"/>
                </a:solidFill>
                <a:latin typeface="Courier New" pitchFamily="49" charset="0"/>
                <a:ea typeface="Times New Roman" pitchFamily="18" charset="0"/>
                <a:cs typeface="Courier New" pitchFamily="49" charset="0"/>
              </a:rPr>
              <a:t>Nombre_Estudiante</a:t>
            </a:r>
            <a:r>
              <a:rPr lang="es-AR" altLang="es-AR" dirty="0">
                <a:latin typeface="Calibri" pitchFamily="34" charset="0"/>
                <a:ea typeface="Times New Roman" pitchFamily="18" charset="0"/>
                <a:cs typeface="Times New Roman" pitchFamily="18" charset="0"/>
              </a:rPr>
              <a:t> depende directamente de </a:t>
            </a:r>
            <a:r>
              <a:rPr lang="es-AR" altLang="es-AR" sz="2000" b="1" dirty="0" err="1">
                <a:solidFill>
                  <a:srgbClr val="00B050"/>
                </a:solidFill>
                <a:latin typeface="Courier New" pitchFamily="49" charset="0"/>
                <a:ea typeface="Times New Roman" pitchFamily="18" charset="0"/>
                <a:cs typeface="Courier New" pitchFamily="49" charset="0"/>
              </a:rPr>
              <a:t>Estudiante_ID</a:t>
            </a:r>
            <a:r>
              <a:rPr lang="es-AR" altLang="es-AR" dirty="0">
                <a:latin typeface="Calibri" pitchFamily="34" charset="0"/>
                <a:ea typeface="Times New Roman" pitchFamily="18" charset="0"/>
                <a:cs typeface="Times New Roman" pitchFamily="18" charset="0"/>
              </a:rPr>
              <a:t>.</a:t>
            </a:r>
            <a:endParaRPr lang="es-AR" altLang="es-AR" sz="2800" dirty="0">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ClrTx/>
              <a:buSzTx/>
              <a:buFontTx/>
              <a:buChar char="•"/>
            </a:pPr>
            <a:r>
              <a:rPr lang="es-AR" altLang="es-AR" sz="2000" b="1" dirty="0">
                <a:solidFill>
                  <a:srgbClr val="00B050"/>
                </a:solidFill>
                <a:latin typeface="Courier New" pitchFamily="49" charset="0"/>
                <a:ea typeface="Times New Roman" pitchFamily="18" charset="0"/>
                <a:cs typeface="Courier New" pitchFamily="49" charset="0"/>
              </a:rPr>
              <a:t>Curso</a:t>
            </a:r>
            <a:r>
              <a:rPr lang="es-AR" altLang="es-AR" dirty="0">
                <a:latin typeface="Calibri" pitchFamily="34" charset="0"/>
                <a:ea typeface="Times New Roman" pitchFamily="18" charset="0"/>
                <a:cs typeface="Times New Roman" pitchFamily="18" charset="0"/>
              </a:rPr>
              <a:t> también depende de </a:t>
            </a:r>
            <a:r>
              <a:rPr lang="es-AR" altLang="es-AR" sz="2000" b="1" dirty="0" err="1">
                <a:solidFill>
                  <a:srgbClr val="00B050"/>
                </a:solidFill>
                <a:latin typeface="Courier New" pitchFamily="49" charset="0"/>
                <a:ea typeface="Times New Roman" pitchFamily="18" charset="0"/>
                <a:cs typeface="Courier New" pitchFamily="49" charset="0"/>
              </a:rPr>
              <a:t>Estudiante_ID</a:t>
            </a:r>
            <a:r>
              <a:rPr lang="es-AR" altLang="es-AR" dirty="0">
                <a:latin typeface="Calibri" pitchFamily="34" charset="0"/>
                <a:ea typeface="Times New Roman" pitchFamily="18" charset="0"/>
                <a:cs typeface="Times New Roman" pitchFamily="18" charset="0"/>
              </a:rPr>
              <a:t>.</a:t>
            </a:r>
            <a:endParaRPr lang="es-AR" altLang="es-AR" sz="2800" dirty="0">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ClrTx/>
              <a:buSzTx/>
              <a:buFontTx/>
              <a:buChar char="•"/>
            </a:pPr>
            <a:r>
              <a:rPr lang="es-AR" altLang="es-AR" dirty="0">
                <a:latin typeface="Calibri" pitchFamily="34" charset="0"/>
                <a:ea typeface="Times New Roman" pitchFamily="18" charset="0"/>
                <a:cs typeface="Times New Roman" pitchFamily="18" charset="0"/>
              </a:rPr>
              <a:t>Pero, </a:t>
            </a:r>
            <a:r>
              <a:rPr lang="es-AR" altLang="es-AR" sz="2000" dirty="0">
                <a:latin typeface="Courier New" pitchFamily="49" charset="0"/>
                <a:ea typeface="Times New Roman" pitchFamily="18" charset="0"/>
                <a:cs typeface="Courier New" pitchFamily="49" charset="0"/>
              </a:rPr>
              <a:t>Profesor</a:t>
            </a:r>
            <a:r>
              <a:rPr lang="es-AR" altLang="es-AR" dirty="0">
                <a:latin typeface="Calibri" pitchFamily="34" charset="0"/>
                <a:ea typeface="Times New Roman" pitchFamily="18" charset="0"/>
                <a:cs typeface="Times New Roman" pitchFamily="18" charset="0"/>
              </a:rPr>
              <a:t> depende de </a:t>
            </a:r>
            <a:r>
              <a:rPr lang="es-AR" altLang="es-AR" sz="2000" dirty="0">
                <a:latin typeface="Courier New" pitchFamily="49" charset="0"/>
                <a:ea typeface="Times New Roman" pitchFamily="18" charset="0"/>
                <a:cs typeface="Courier New" pitchFamily="49" charset="0"/>
              </a:rPr>
              <a:t>Curso</a:t>
            </a:r>
            <a:r>
              <a:rPr lang="es-AR" altLang="es-AR" dirty="0">
                <a:latin typeface="Calibri" pitchFamily="34" charset="0"/>
                <a:ea typeface="Times New Roman" pitchFamily="18" charset="0"/>
                <a:cs typeface="Times New Roman" pitchFamily="18" charset="0"/>
              </a:rPr>
              <a:t> y no directamente de </a:t>
            </a:r>
            <a:r>
              <a:rPr lang="es-AR" altLang="es-AR" sz="2000" b="1" dirty="0" err="1">
                <a:solidFill>
                  <a:srgbClr val="00B050"/>
                </a:solidFill>
                <a:latin typeface="Courier New" pitchFamily="49" charset="0"/>
                <a:ea typeface="Times New Roman" pitchFamily="18" charset="0"/>
                <a:cs typeface="Courier New" pitchFamily="49" charset="0"/>
              </a:rPr>
              <a:t>Estudiante_ID</a:t>
            </a:r>
            <a:r>
              <a:rPr lang="es-AR" altLang="es-AR" dirty="0">
                <a:latin typeface="Calibri" pitchFamily="34" charset="0"/>
                <a:ea typeface="Times New Roman" pitchFamily="18" charset="0"/>
                <a:cs typeface="Times New Roman" pitchFamily="18" charset="0"/>
              </a:rPr>
              <a:t>.</a:t>
            </a:r>
            <a:endParaRPr lang="es-AR" altLang="es-AR" sz="1600" dirty="0">
              <a:latin typeface="Arial" pitchFamily="34" charset="0"/>
              <a:cs typeface="Arial" pitchFamily="34" charset="0"/>
            </a:endParaRPr>
          </a:p>
          <a:p>
            <a:pPr marL="0" lvl="0" indent="0" eaLnBrk="0" fontAlgn="base" hangingPunct="0">
              <a:spcBef>
                <a:spcPct val="0"/>
              </a:spcBef>
              <a:spcAft>
                <a:spcPct val="0"/>
              </a:spcAft>
              <a:buClrTx/>
              <a:buSzTx/>
              <a:buNone/>
            </a:pPr>
            <a:r>
              <a:rPr lang="es-AR" altLang="es-AR" dirty="0">
                <a:latin typeface="Calibri" pitchFamily="34" charset="0"/>
                <a:ea typeface="Times New Roman" pitchFamily="18" charset="0"/>
                <a:cs typeface="Times New Roman" pitchFamily="18" charset="0"/>
              </a:rPr>
              <a:t>La dependencia transitiva en este caso es:</a:t>
            </a:r>
            <a:endParaRPr lang="es-AR" altLang="es-AR" sz="1600" dirty="0">
              <a:latin typeface="Arial" pitchFamily="34" charset="0"/>
              <a:cs typeface="Arial" pitchFamily="34" charset="0"/>
            </a:endParaRPr>
          </a:p>
          <a:p>
            <a:pPr marL="0" lvl="0" indent="0" eaLnBrk="0" fontAlgn="base" hangingPunct="0">
              <a:spcBef>
                <a:spcPct val="0"/>
              </a:spcBef>
              <a:spcAft>
                <a:spcPct val="0"/>
              </a:spcAft>
              <a:buClrTx/>
              <a:buSzTx/>
              <a:buFontTx/>
              <a:buChar char="•"/>
            </a:pPr>
            <a:r>
              <a:rPr lang="es-AR" altLang="es-AR" sz="2000" b="1" dirty="0" err="1">
                <a:solidFill>
                  <a:srgbClr val="00B050"/>
                </a:solidFill>
                <a:latin typeface="Courier New" pitchFamily="49" charset="0"/>
                <a:ea typeface="Times New Roman" pitchFamily="18" charset="0"/>
                <a:cs typeface="Courier New" pitchFamily="49" charset="0"/>
              </a:rPr>
              <a:t>Estudiante_ID</a:t>
            </a:r>
            <a:r>
              <a:rPr lang="es-AR" altLang="es-AR" dirty="0">
                <a:latin typeface="Calibri" pitchFamily="34" charset="0"/>
                <a:ea typeface="Times New Roman" pitchFamily="18" charset="0"/>
                <a:cs typeface="Times New Roman" pitchFamily="18" charset="0"/>
              </a:rPr>
              <a:t> → </a:t>
            </a:r>
            <a:r>
              <a:rPr lang="es-AR" altLang="es-AR" sz="2000" dirty="0">
                <a:latin typeface="Courier New" pitchFamily="49" charset="0"/>
                <a:ea typeface="Times New Roman" pitchFamily="18" charset="0"/>
                <a:cs typeface="Courier New" pitchFamily="49" charset="0"/>
              </a:rPr>
              <a:t>Curso</a:t>
            </a:r>
            <a:r>
              <a:rPr lang="es-AR" altLang="es-AR" dirty="0">
                <a:latin typeface="Calibri" pitchFamily="34" charset="0"/>
                <a:ea typeface="Times New Roman" pitchFamily="18" charset="0"/>
                <a:cs typeface="Times New Roman" pitchFamily="18" charset="0"/>
              </a:rPr>
              <a:t> (Un estudiante está inscrito en un curso).</a:t>
            </a:r>
            <a:endParaRPr lang="es-AR" altLang="es-AR" sz="2800" dirty="0">
              <a:latin typeface="Calibri" pitchFamily="34" charset="0"/>
              <a:ea typeface="Calibri" pitchFamily="34" charset="0"/>
              <a:cs typeface="Times New Roman" pitchFamily="18" charset="0"/>
            </a:endParaRPr>
          </a:p>
          <a:p>
            <a:pPr marL="0" lvl="0" indent="0" eaLnBrk="0" fontAlgn="base" hangingPunct="0">
              <a:spcBef>
                <a:spcPct val="0"/>
              </a:spcBef>
              <a:spcAft>
                <a:spcPct val="0"/>
              </a:spcAft>
              <a:buClrTx/>
              <a:buSzTx/>
              <a:buFontTx/>
              <a:buChar char="•"/>
            </a:pPr>
            <a:r>
              <a:rPr lang="es-AR" altLang="es-AR" sz="2000" dirty="0">
                <a:latin typeface="Courier New" pitchFamily="49" charset="0"/>
                <a:ea typeface="Times New Roman" pitchFamily="18" charset="0"/>
                <a:cs typeface="Courier New" pitchFamily="49" charset="0"/>
              </a:rPr>
              <a:t>Curso</a:t>
            </a:r>
            <a:r>
              <a:rPr lang="es-AR" altLang="es-AR" dirty="0">
                <a:latin typeface="Calibri" pitchFamily="34" charset="0"/>
                <a:ea typeface="Times New Roman" pitchFamily="18" charset="0"/>
                <a:cs typeface="Times New Roman" pitchFamily="18" charset="0"/>
              </a:rPr>
              <a:t> → </a:t>
            </a:r>
            <a:r>
              <a:rPr lang="es-AR" altLang="es-AR" sz="2000" dirty="0">
                <a:latin typeface="Courier New" pitchFamily="49" charset="0"/>
                <a:ea typeface="Times New Roman" pitchFamily="18" charset="0"/>
                <a:cs typeface="Courier New" pitchFamily="49" charset="0"/>
              </a:rPr>
              <a:t>Profesor</a:t>
            </a:r>
            <a:r>
              <a:rPr lang="es-AR" altLang="es-AR" dirty="0">
                <a:latin typeface="Calibri" pitchFamily="34" charset="0"/>
                <a:ea typeface="Times New Roman" pitchFamily="18" charset="0"/>
                <a:cs typeface="Times New Roman" pitchFamily="18" charset="0"/>
              </a:rPr>
              <a:t> (Cada curso es impartido por un profesor).</a:t>
            </a:r>
            <a:endParaRPr lang="es-AR" altLang="es-AR" sz="1600" dirty="0">
              <a:latin typeface="Arial" pitchFamily="34" charset="0"/>
              <a:cs typeface="Arial" pitchFamily="34" charset="0"/>
            </a:endParaRPr>
          </a:p>
          <a:p>
            <a:pPr marL="0" lvl="0" indent="0" eaLnBrk="0" fontAlgn="base" hangingPunct="0">
              <a:spcBef>
                <a:spcPct val="0"/>
              </a:spcBef>
              <a:spcAft>
                <a:spcPct val="0"/>
              </a:spcAft>
              <a:buClrTx/>
              <a:buSzTx/>
              <a:buNone/>
            </a:pPr>
            <a:r>
              <a:rPr lang="es-AR" altLang="es-AR" sz="2800" b="1" dirty="0">
                <a:latin typeface="Calibri" pitchFamily="34" charset="0"/>
                <a:ea typeface="Calibri" pitchFamily="34" charset="0"/>
                <a:cs typeface="Times New Roman" pitchFamily="18" charset="0"/>
              </a:rPr>
              <a:t>Problema:</a:t>
            </a:r>
            <a:r>
              <a:rPr lang="es-AR" altLang="es-AR" sz="2800" dirty="0">
                <a:latin typeface="Calibri" pitchFamily="34" charset="0"/>
                <a:ea typeface="Calibri" pitchFamily="34" charset="0"/>
                <a:cs typeface="Times New Roman" pitchFamily="18" charset="0"/>
              </a:rPr>
              <a:t/>
            </a:r>
            <a:br>
              <a:rPr lang="es-AR" altLang="es-AR" sz="2800" dirty="0">
                <a:latin typeface="Calibri" pitchFamily="34" charset="0"/>
                <a:ea typeface="Calibri" pitchFamily="34" charset="0"/>
                <a:cs typeface="Times New Roman" pitchFamily="18" charset="0"/>
              </a:rPr>
            </a:br>
            <a:r>
              <a:rPr lang="es-AR" altLang="es-AR" sz="2800" dirty="0">
                <a:latin typeface="Calibri" pitchFamily="34" charset="0"/>
                <a:ea typeface="Calibri" pitchFamily="34" charset="0"/>
                <a:cs typeface="Times New Roman" pitchFamily="18" charset="0"/>
              </a:rPr>
              <a:t>Aquí, el atributo </a:t>
            </a:r>
            <a:r>
              <a:rPr lang="es-AR" altLang="es-AR" sz="2000" dirty="0">
                <a:latin typeface="Arial Unicode MS"/>
                <a:ea typeface="Calibri" pitchFamily="34" charset="0"/>
                <a:cs typeface="Courier New" pitchFamily="49" charset="0"/>
              </a:rPr>
              <a:t>Profesor</a:t>
            </a:r>
            <a:r>
              <a:rPr lang="es-AR" altLang="es-AR" sz="2800" dirty="0">
                <a:latin typeface="Calibri" pitchFamily="34" charset="0"/>
                <a:ea typeface="Calibri" pitchFamily="34" charset="0"/>
                <a:cs typeface="Times New Roman" pitchFamily="18" charset="0"/>
              </a:rPr>
              <a:t> depende transitivamente de </a:t>
            </a:r>
            <a:r>
              <a:rPr lang="es-AR" altLang="es-AR" sz="2000" dirty="0" err="1">
                <a:latin typeface="Arial Unicode MS"/>
                <a:ea typeface="Calibri" pitchFamily="34" charset="0"/>
                <a:cs typeface="Courier New" pitchFamily="49" charset="0"/>
              </a:rPr>
              <a:t>Estudiante_ID</a:t>
            </a:r>
            <a:r>
              <a:rPr lang="es-AR" altLang="es-AR" sz="2800" dirty="0">
                <a:latin typeface="Calibri" pitchFamily="34" charset="0"/>
                <a:ea typeface="Calibri" pitchFamily="34" charset="0"/>
                <a:cs typeface="Times New Roman" pitchFamily="18" charset="0"/>
              </a:rPr>
              <a:t> a través de </a:t>
            </a:r>
            <a:r>
              <a:rPr lang="es-AR" altLang="es-AR" sz="2000" dirty="0">
                <a:latin typeface="Arial Unicode MS"/>
                <a:ea typeface="Calibri" pitchFamily="34" charset="0"/>
                <a:cs typeface="Courier New" pitchFamily="49" charset="0"/>
              </a:rPr>
              <a:t>Curso</a:t>
            </a:r>
            <a:r>
              <a:rPr lang="es-AR" altLang="es-AR" sz="2800" dirty="0">
                <a:latin typeface="Calibri" pitchFamily="34" charset="0"/>
                <a:ea typeface="Calibri" pitchFamily="34" charset="0"/>
                <a:cs typeface="Times New Roman" pitchFamily="18" charset="0"/>
              </a:rPr>
              <a:t>. Esto es problemático porque si el nombre del profesor cambia para un curso, tendrías que actualizar potencialmente muchas filas de la tabla, lo que podría llevar a inconsistencias y redundancias.</a:t>
            </a:r>
            <a:endParaRPr lang="es-AR" altLang="es-AR" sz="4400" dirty="0">
              <a:latin typeface="Arial" pitchFamily="34" charset="0"/>
              <a:cs typeface="Arial" pitchFamily="34" charset="0"/>
            </a:endParaRPr>
          </a:p>
          <a:p>
            <a:endParaRPr lang="es-AR" dirty="0"/>
          </a:p>
        </p:txBody>
      </p:sp>
      <p:pic>
        <p:nvPicPr>
          <p:cNvPr id="4" name="3 Imagen"/>
          <p:cNvPicPr/>
          <p:nvPr/>
        </p:nvPicPr>
        <p:blipFill>
          <a:blip r:embed="rId2"/>
          <a:stretch>
            <a:fillRect/>
          </a:stretch>
        </p:blipFill>
        <p:spPr>
          <a:xfrm>
            <a:off x="1691680" y="1340768"/>
            <a:ext cx="6228412" cy="1258813"/>
          </a:xfrm>
          <a:prstGeom prst="rect">
            <a:avLst/>
          </a:prstGeom>
        </p:spPr>
      </p:pic>
    </p:spTree>
    <p:extLst>
      <p:ext uri="{BB962C8B-B14F-4D97-AF65-F5344CB8AC3E}">
        <p14:creationId xmlns:p14="http://schemas.microsoft.com/office/powerpoint/2010/main" val="3929423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Autofit/>
          </a:bodyPr>
          <a:lstStyle/>
          <a:p>
            <a:r>
              <a:rPr lang="es-AR" sz="1600" b="1" dirty="0">
                <a:effectLst/>
              </a:rPr>
              <a:t>Eliminación de Dependencias Transitivas</a:t>
            </a:r>
            <a:br>
              <a:rPr lang="es-AR" sz="1600" b="1" dirty="0">
                <a:effectLst/>
              </a:rPr>
            </a:br>
            <a:r>
              <a:rPr lang="es-AR" sz="1600" dirty="0">
                <a:effectLst/>
              </a:rPr>
              <a:t>Para eliminar las dependencias transitivas y llegar a la Tercera Forma Normal (3FN), se descomponen las tablas en otras más pequeñas y relacionadas. </a:t>
            </a:r>
            <a:endParaRPr lang="es-AR" sz="1600" dirty="0"/>
          </a:p>
        </p:txBody>
      </p:sp>
      <p:pic>
        <p:nvPicPr>
          <p:cNvPr id="4" name="3 Marcador de contenido"/>
          <p:cNvPicPr>
            <a:picLocks noGrp="1"/>
          </p:cNvPicPr>
          <p:nvPr>
            <p:ph idx="1"/>
          </p:nvPr>
        </p:nvPicPr>
        <p:blipFill>
          <a:blip r:embed="rId2"/>
          <a:stretch>
            <a:fillRect/>
          </a:stretch>
        </p:blipFill>
        <p:spPr>
          <a:xfrm>
            <a:off x="1547664" y="1484784"/>
            <a:ext cx="6810375" cy="2667000"/>
          </a:xfrm>
          <a:prstGeom prst="rect">
            <a:avLst/>
          </a:prstGeom>
        </p:spPr>
      </p:pic>
      <p:sp>
        <p:nvSpPr>
          <p:cNvPr id="5" name="4 Rectángulo"/>
          <p:cNvSpPr/>
          <p:nvPr/>
        </p:nvSpPr>
        <p:spPr>
          <a:xfrm>
            <a:off x="1691680" y="4593902"/>
            <a:ext cx="6480720" cy="1200329"/>
          </a:xfrm>
          <a:prstGeom prst="rect">
            <a:avLst/>
          </a:prstGeom>
        </p:spPr>
        <p:txBody>
          <a:bodyPr wrap="square">
            <a:spAutoFit/>
          </a:bodyPr>
          <a:lstStyle/>
          <a:p>
            <a:pPr lvl="0"/>
            <a:r>
              <a:rPr lang="es-AR" dirty="0" smtClean="0"/>
              <a:t>En este ejemplo: </a:t>
            </a:r>
          </a:p>
          <a:p>
            <a:pPr lvl="0"/>
            <a:r>
              <a:rPr lang="es-AR" dirty="0" smtClean="0"/>
              <a:t> </a:t>
            </a:r>
            <a:r>
              <a:rPr lang="es-AR" dirty="0" err="1" smtClean="0"/>
              <a:t>Estudiante_ID</a:t>
            </a:r>
            <a:r>
              <a:rPr lang="es-AR" dirty="0" smtClean="0"/>
              <a:t> </a:t>
            </a:r>
            <a:r>
              <a:rPr lang="es-AR" dirty="0"/>
              <a:t>ya no determina directamente al Profesor.</a:t>
            </a:r>
          </a:p>
          <a:p>
            <a:pPr lvl="0"/>
            <a:r>
              <a:rPr lang="es-AR" dirty="0"/>
              <a:t>La información del profesor está correctamente asociada al curso en una tabla separada, eliminando la dependencia transitiva.</a:t>
            </a:r>
          </a:p>
        </p:txBody>
      </p:sp>
    </p:spTree>
    <p:extLst>
      <p:ext uri="{BB962C8B-B14F-4D97-AF65-F5344CB8AC3E}">
        <p14:creationId xmlns:p14="http://schemas.microsoft.com/office/powerpoint/2010/main" val="834364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435608" y="274638"/>
            <a:ext cx="7498080" cy="778098"/>
          </a:xfrm>
        </p:spPr>
        <p:txBody>
          <a:bodyPr>
            <a:noAutofit/>
          </a:bodyPr>
          <a:lstStyle/>
          <a:p>
            <a:r>
              <a:rPr lang="es-AR" sz="3600" b="1" dirty="0" smtClean="0"/>
              <a:t/>
            </a:r>
            <a:br>
              <a:rPr lang="es-AR" sz="3600" b="1" dirty="0" smtClean="0"/>
            </a:br>
            <a:r>
              <a:rPr lang="es-AR" sz="3600" b="1" dirty="0" smtClean="0"/>
              <a:t>Resumen</a:t>
            </a:r>
            <a:r>
              <a:rPr lang="es-AR" sz="3600" dirty="0"/>
              <a:t/>
            </a:r>
            <a:br>
              <a:rPr lang="es-AR" sz="3600" dirty="0"/>
            </a:br>
            <a:endParaRPr lang="es-AR" sz="3600" dirty="0"/>
          </a:p>
        </p:txBody>
      </p:sp>
      <p:sp>
        <p:nvSpPr>
          <p:cNvPr id="3" name="2 Marcador de contenido"/>
          <p:cNvSpPr>
            <a:spLocks noGrp="1"/>
          </p:cNvSpPr>
          <p:nvPr>
            <p:ph idx="1"/>
          </p:nvPr>
        </p:nvSpPr>
        <p:spPr/>
        <p:txBody>
          <a:bodyPr>
            <a:normAutofit/>
          </a:bodyPr>
          <a:lstStyle/>
          <a:p>
            <a:pPr lvl="0"/>
            <a:r>
              <a:rPr lang="es-AR" b="1" dirty="0" smtClean="0"/>
              <a:t>Dependencia </a:t>
            </a:r>
            <a:r>
              <a:rPr lang="es-AR" b="1" dirty="0"/>
              <a:t>transitiva:</a:t>
            </a:r>
            <a:r>
              <a:rPr lang="es-AR" dirty="0"/>
              <a:t> Ocurre cuando un atributo no clave depende de otro atributo no clave a través de la clave primaria.</a:t>
            </a:r>
          </a:p>
          <a:p>
            <a:pPr lvl="0"/>
            <a:r>
              <a:rPr lang="es-AR" b="1" dirty="0"/>
              <a:t>Objetivo en 3FN:</a:t>
            </a:r>
            <a:r>
              <a:rPr lang="es-AR" dirty="0"/>
              <a:t> Eliminar estas dependencias transitivas para asegurar que cada atributo no clave dependa únicamente de la clave primaria, evitando redundancias y posibles inconsistencias.</a:t>
            </a:r>
          </a:p>
          <a:p>
            <a:endParaRPr lang="es-AR" dirty="0"/>
          </a:p>
        </p:txBody>
      </p:sp>
    </p:spTree>
    <p:extLst>
      <p:ext uri="{BB962C8B-B14F-4D97-AF65-F5344CB8AC3E}">
        <p14:creationId xmlns:p14="http://schemas.microsoft.com/office/powerpoint/2010/main" val="12397082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effectLst/>
              </a:rPr>
              <a:t>Dependencia Parcial</a:t>
            </a:r>
            <a:endParaRPr lang="es-AR" dirty="0"/>
          </a:p>
        </p:txBody>
      </p:sp>
      <p:sp>
        <p:nvSpPr>
          <p:cNvPr id="3" name="2 Marcador de contenido"/>
          <p:cNvSpPr>
            <a:spLocks noGrp="1"/>
          </p:cNvSpPr>
          <p:nvPr>
            <p:ph idx="1"/>
          </p:nvPr>
        </p:nvSpPr>
        <p:spPr/>
        <p:txBody>
          <a:bodyPr/>
          <a:lstStyle/>
          <a:p>
            <a:r>
              <a:rPr lang="es-AR" dirty="0"/>
              <a:t>Una </a:t>
            </a:r>
            <a:r>
              <a:rPr lang="es-AR" b="1" dirty="0"/>
              <a:t>dependencia parcial</a:t>
            </a:r>
            <a:r>
              <a:rPr lang="es-AR" dirty="0"/>
              <a:t> ocurre cuando un atributo no clave depende solo de una parte de la clave primaria en lugar de depender de toda la clave primaria.</a:t>
            </a:r>
          </a:p>
          <a:p>
            <a:r>
              <a:rPr lang="es-AR" dirty="0"/>
              <a:t>Este tipo de dependencia es relevante cuando la clave primaria está compuesta por más de un atributo (clave primaria compuesta).</a:t>
            </a:r>
          </a:p>
          <a:p>
            <a:endParaRPr lang="es-AR" dirty="0"/>
          </a:p>
        </p:txBody>
      </p:sp>
    </p:spTree>
    <p:extLst>
      <p:ext uri="{BB962C8B-B14F-4D97-AF65-F5344CB8AC3E}">
        <p14:creationId xmlns:p14="http://schemas.microsoft.com/office/powerpoint/2010/main" val="7077535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normAutofit fontScale="92500" lnSpcReduction="10000"/>
          </a:bodyPr>
          <a:lstStyle/>
          <a:p>
            <a:r>
              <a:rPr lang="es-AR" b="1" dirty="0"/>
              <a:t>Atributos</a:t>
            </a:r>
            <a:endParaRPr lang="es-AR" dirty="0"/>
          </a:p>
          <a:p>
            <a:pPr lvl="0"/>
            <a:r>
              <a:rPr lang="es-AR" b="1" dirty="0"/>
              <a:t>Atributos Simples</a:t>
            </a:r>
            <a:r>
              <a:rPr lang="es-AR" dirty="0"/>
              <a:t>: Se convierten directamente en columnas de la tabla.</a:t>
            </a:r>
          </a:p>
          <a:p>
            <a:r>
              <a:rPr lang="es-AR" b="1" dirty="0"/>
              <a:t>Atributos Compuestos</a:t>
            </a:r>
            <a:r>
              <a:rPr lang="es-AR" dirty="0"/>
              <a:t>: </a:t>
            </a:r>
            <a:r>
              <a:rPr lang="es-AR" sz="2600" dirty="0"/>
              <a:t>Se descomponen en sus partes componentes, que se convierten en columnas separadas</a:t>
            </a:r>
            <a:r>
              <a:rPr lang="es-AR" sz="2600" dirty="0" smtClean="0"/>
              <a:t>.</a:t>
            </a:r>
            <a:r>
              <a:rPr lang="es-AR" sz="2800" dirty="0"/>
              <a:t> </a:t>
            </a:r>
            <a:r>
              <a:rPr lang="es-AR" sz="2800" dirty="0" err="1" smtClean="0"/>
              <a:t>Ej</a:t>
            </a:r>
            <a:r>
              <a:rPr lang="es-AR" sz="2800" dirty="0" smtClean="0"/>
              <a:t>: </a:t>
            </a:r>
            <a:r>
              <a:rPr lang="es-AR" sz="2200" i="1" dirty="0" smtClean="0"/>
              <a:t>dirección </a:t>
            </a:r>
            <a:r>
              <a:rPr lang="es-AR" sz="2200" dirty="0" smtClean="0"/>
              <a:t>con </a:t>
            </a:r>
            <a:r>
              <a:rPr lang="es-AR" sz="2200" dirty="0"/>
              <a:t>sus atributos componentes </a:t>
            </a:r>
            <a:r>
              <a:rPr lang="es-AR" sz="2200" i="1" dirty="0"/>
              <a:t>calle </a:t>
            </a:r>
            <a:r>
              <a:rPr lang="es-AR" sz="2200" dirty="0"/>
              <a:t>y </a:t>
            </a:r>
            <a:r>
              <a:rPr lang="es-AR" sz="2200" i="1" dirty="0"/>
              <a:t>ciudad</a:t>
            </a:r>
            <a:r>
              <a:rPr lang="es-AR" sz="2200" dirty="0"/>
              <a:t>, </a:t>
            </a:r>
            <a:r>
              <a:rPr lang="es-AR" sz="2200" dirty="0" smtClean="0"/>
              <a:t>tienen también </a:t>
            </a:r>
            <a:r>
              <a:rPr lang="es-AR" sz="2200" dirty="0"/>
              <a:t>dominios no atómicos</a:t>
            </a:r>
            <a:r>
              <a:rPr lang="es-AR" sz="2800" dirty="0"/>
              <a:t>.</a:t>
            </a:r>
            <a:endParaRPr lang="es-AR" sz="2600" dirty="0"/>
          </a:p>
          <a:p>
            <a:pPr lvl="0"/>
            <a:r>
              <a:rPr lang="es-AR" b="1" dirty="0"/>
              <a:t>Atributos </a:t>
            </a:r>
            <a:r>
              <a:rPr lang="es-AR" b="1" dirty="0" err="1"/>
              <a:t>Multivaluados</a:t>
            </a:r>
            <a:r>
              <a:rPr lang="es-AR" dirty="0"/>
              <a:t>: Se manejan creando una nueva tabla para almacenar los valores múltiples, con una clave externa que referencia la entidad original.</a:t>
            </a:r>
          </a:p>
          <a:p>
            <a:endParaRPr lang="es-AR" dirty="0"/>
          </a:p>
        </p:txBody>
      </p:sp>
    </p:spTree>
    <p:extLst>
      <p:ext uri="{BB962C8B-B14F-4D97-AF65-F5344CB8AC3E}">
        <p14:creationId xmlns:p14="http://schemas.microsoft.com/office/powerpoint/2010/main" val="20952536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3 Marcador de contenido"/>
          <p:cNvPicPr>
            <a:picLocks noGrp="1"/>
          </p:cNvPicPr>
          <p:nvPr>
            <p:ph idx="1"/>
          </p:nvPr>
        </p:nvPicPr>
        <p:blipFill>
          <a:blip r:embed="rId2"/>
          <a:stretch>
            <a:fillRect/>
          </a:stretch>
        </p:blipFill>
        <p:spPr>
          <a:xfrm>
            <a:off x="1670050" y="548680"/>
            <a:ext cx="7029450" cy="1085850"/>
          </a:xfrm>
          <a:prstGeom prst="rect">
            <a:avLst/>
          </a:prstGeom>
        </p:spPr>
      </p:pic>
      <p:sp>
        <p:nvSpPr>
          <p:cNvPr id="5" name="4 Rectángulo"/>
          <p:cNvSpPr/>
          <p:nvPr/>
        </p:nvSpPr>
        <p:spPr>
          <a:xfrm>
            <a:off x="1043608" y="1844824"/>
            <a:ext cx="7632848" cy="1754326"/>
          </a:xfrm>
          <a:prstGeom prst="rect">
            <a:avLst/>
          </a:prstGeom>
        </p:spPr>
        <p:txBody>
          <a:bodyPr wrap="square">
            <a:spAutoFit/>
          </a:bodyPr>
          <a:lstStyle/>
          <a:p>
            <a:r>
              <a:rPr lang="es-AR" dirty="0"/>
              <a:t>En esta tabla:</a:t>
            </a:r>
          </a:p>
          <a:p>
            <a:pPr lvl="0"/>
            <a:r>
              <a:rPr lang="es-AR" dirty="0"/>
              <a:t>La clave primaria es compuesta: </a:t>
            </a:r>
            <a:r>
              <a:rPr lang="es-AR" dirty="0" err="1">
                <a:solidFill>
                  <a:schemeClr val="accent4">
                    <a:lumMod val="75000"/>
                  </a:schemeClr>
                </a:solidFill>
              </a:rPr>
              <a:t>Estudiante_ID</a:t>
            </a:r>
            <a:r>
              <a:rPr lang="es-AR" dirty="0">
                <a:solidFill>
                  <a:schemeClr val="accent4">
                    <a:lumMod val="75000"/>
                  </a:schemeClr>
                </a:solidFill>
              </a:rPr>
              <a:t> </a:t>
            </a:r>
            <a:r>
              <a:rPr lang="es-AR" dirty="0"/>
              <a:t>+ </a:t>
            </a:r>
            <a:r>
              <a:rPr lang="es-AR" dirty="0" err="1">
                <a:solidFill>
                  <a:schemeClr val="accent4">
                    <a:lumMod val="75000"/>
                  </a:schemeClr>
                </a:solidFill>
              </a:rPr>
              <a:t>Curso_ID</a:t>
            </a:r>
            <a:r>
              <a:rPr lang="es-AR" dirty="0"/>
              <a:t>.</a:t>
            </a:r>
          </a:p>
          <a:p>
            <a:pPr lvl="0"/>
            <a:r>
              <a:rPr lang="es-AR" dirty="0">
                <a:solidFill>
                  <a:schemeClr val="accent4">
                    <a:lumMod val="75000"/>
                  </a:schemeClr>
                </a:solidFill>
              </a:rPr>
              <a:t>Nota</a:t>
            </a:r>
            <a:r>
              <a:rPr lang="es-AR" dirty="0"/>
              <a:t> depende de toda la clave primaria (</a:t>
            </a:r>
            <a:r>
              <a:rPr lang="es-AR" dirty="0" err="1">
                <a:solidFill>
                  <a:schemeClr val="accent4">
                    <a:lumMod val="75000"/>
                  </a:schemeClr>
                </a:solidFill>
              </a:rPr>
              <a:t>Estudiante_ID</a:t>
            </a:r>
            <a:r>
              <a:rPr lang="es-AR" dirty="0">
                <a:solidFill>
                  <a:schemeClr val="accent4">
                    <a:lumMod val="75000"/>
                  </a:schemeClr>
                </a:solidFill>
              </a:rPr>
              <a:t> </a:t>
            </a:r>
            <a:r>
              <a:rPr lang="es-AR" dirty="0"/>
              <a:t>y </a:t>
            </a:r>
            <a:r>
              <a:rPr lang="es-AR" dirty="0" err="1">
                <a:solidFill>
                  <a:schemeClr val="accent4">
                    <a:lumMod val="75000"/>
                  </a:schemeClr>
                </a:solidFill>
              </a:rPr>
              <a:t>Curso_ID</a:t>
            </a:r>
            <a:r>
              <a:rPr lang="es-AR" dirty="0"/>
              <a:t>), ya que la nota es específica para cada combinación de estudiante y curso.</a:t>
            </a:r>
          </a:p>
          <a:p>
            <a:pPr lvl="0"/>
            <a:r>
              <a:rPr lang="es-AR" dirty="0"/>
              <a:t>Pero, </a:t>
            </a:r>
            <a:r>
              <a:rPr lang="es-AR" dirty="0" err="1">
                <a:solidFill>
                  <a:schemeClr val="accent4">
                    <a:lumMod val="75000"/>
                  </a:schemeClr>
                </a:solidFill>
              </a:rPr>
              <a:t>Nombre_Estudiante</a:t>
            </a:r>
            <a:r>
              <a:rPr lang="es-AR" dirty="0">
                <a:solidFill>
                  <a:schemeClr val="accent4">
                    <a:lumMod val="75000"/>
                  </a:schemeClr>
                </a:solidFill>
              </a:rPr>
              <a:t> </a:t>
            </a:r>
            <a:r>
              <a:rPr lang="es-AR" dirty="0"/>
              <a:t>depende solo de </a:t>
            </a:r>
            <a:r>
              <a:rPr lang="es-AR" dirty="0" err="1">
                <a:solidFill>
                  <a:schemeClr val="accent4">
                    <a:lumMod val="75000"/>
                  </a:schemeClr>
                </a:solidFill>
              </a:rPr>
              <a:t>Estudiante_ID</a:t>
            </a:r>
            <a:r>
              <a:rPr lang="es-AR" dirty="0"/>
              <a:t>.</a:t>
            </a:r>
          </a:p>
          <a:p>
            <a:pPr lvl="0"/>
            <a:r>
              <a:rPr lang="es-AR" dirty="0" err="1">
                <a:solidFill>
                  <a:schemeClr val="accent4">
                    <a:lumMod val="75000"/>
                  </a:schemeClr>
                </a:solidFill>
              </a:rPr>
              <a:t>Nombre_Curso</a:t>
            </a:r>
            <a:r>
              <a:rPr lang="es-AR" dirty="0">
                <a:solidFill>
                  <a:schemeClr val="accent4">
                    <a:lumMod val="75000"/>
                  </a:schemeClr>
                </a:solidFill>
              </a:rPr>
              <a:t> </a:t>
            </a:r>
            <a:r>
              <a:rPr lang="es-AR" dirty="0"/>
              <a:t>depende solo de </a:t>
            </a:r>
            <a:r>
              <a:rPr lang="es-AR" dirty="0" err="1">
                <a:solidFill>
                  <a:schemeClr val="accent4">
                    <a:lumMod val="75000"/>
                  </a:schemeClr>
                </a:solidFill>
              </a:rPr>
              <a:t>Curso_ID</a:t>
            </a:r>
            <a:r>
              <a:rPr lang="es-AR" dirty="0"/>
              <a:t>.</a:t>
            </a:r>
          </a:p>
        </p:txBody>
      </p:sp>
    </p:spTree>
    <p:extLst>
      <p:ext uri="{BB962C8B-B14F-4D97-AF65-F5344CB8AC3E}">
        <p14:creationId xmlns:p14="http://schemas.microsoft.com/office/powerpoint/2010/main" val="34812766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t/>
            </a:r>
            <a:br>
              <a:rPr lang="es-AR" b="1" dirty="0" smtClean="0"/>
            </a:br>
            <a:r>
              <a:rPr lang="es-AR" b="1" dirty="0" smtClean="0"/>
              <a:t>Eliminación </a:t>
            </a:r>
            <a:r>
              <a:rPr lang="es-AR" b="1" dirty="0"/>
              <a:t>de Dependencias Parciales</a:t>
            </a:r>
            <a:br>
              <a:rPr lang="es-AR" b="1" dirty="0"/>
            </a:br>
            <a:endParaRPr lang="es-AR" dirty="0"/>
          </a:p>
        </p:txBody>
      </p:sp>
      <p:sp>
        <p:nvSpPr>
          <p:cNvPr id="3" name="2 Marcador de contenido"/>
          <p:cNvSpPr>
            <a:spLocks noGrp="1"/>
          </p:cNvSpPr>
          <p:nvPr>
            <p:ph idx="1"/>
          </p:nvPr>
        </p:nvSpPr>
        <p:spPr/>
        <p:txBody>
          <a:bodyPr/>
          <a:lstStyle/>
          <a:p>
            <a:r>
              <a:rPr lang="es-AR" dirty="0" smtClean="0"/>
              <a:t>Para </a:t>
            </a:r>
            <a:r>
              <a:rPr lang="es-AR" dirty="0"/>
              <a:t>eliminar las dependencias parciales y alcanzar la Segunda Forma Normal (2FN), se deben separar los atributos dependientes de una parte de la clave primaria en tablas diferentes. Esto se llama </a:t>
            </a:r>
            <a:r>
              <a:rPr lang="es-AR" b="1" dirty="0"/>
              <a:t>descomposición</a:t>
            </a:r>
            <a:r>
              <a:rPr lang="es-AR" dirty="0"/>
              <a:t>.</a:t>
            </a:r>
          </a:p>
          <a:p>
            <a:endParaRPr lang="es-AR" dirty="0"/>
          </a:p>
        </p:txBody>
      </p:sp>
    </p:spTree>
    <p:extLst>
      <p:ext uri="{BB962C8B-B14F-4D97-AF65-F5344CB8AC3E}">
        <p14:creationId xmlns:p14="http://schemas.microsoft.com/office/powerpoint/2010/main" val="21465557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Descomposición en 2FN</a:t>
            </a:r>
            <a:endParaRPr lang="es-AR" dirty="0"/>
          </a:p>
        </p:txBody>
      </p:sp>
      <p:sp>
        <p:nvSpPr>
          <p:cNvPr id="3" name="2 Marcador de contenido"/>
          <p:cNvSpPr>
            <a:spLocks noGrp="1"/>
          </p:cNvSpPr>
          <p:nvPr>
            <p:ph idx="1"/>
          </p:nvPr>
        </p:nvSpPr>
        <p:spPr/>
        <p:txBody>
          <a:bodyPr>
            <a:normAutofit/>
          </a:bodyPr>
          <a:lstStyle/>
          <a:p>
            <a:pPr lvl="0"/>
            <a:r>
              <a:rPr lang="es-AR" sz="1800" b="1" dirty="0"/>
              <a:t>Tabla </a:t>
            </a:r>
            <a:r>
              <a:rPr lang="es-AR" sz="1800" b="1" dirty="0" smtClean="0"/>
              <a:t>Estudiantes:  </a:t>
            </a:r>
            <a:r>
              <a:rPr lang="es-AR" sz="1800" dirty="0" smtClean="0"/>
              <a:t>Contiene </a:t>
            </a:r>
            <a:r>
              <a:rPr lang="es-AR" sz="1800" dirty="0"/>
              <a:t>atributos que dependen únicamente de </a:t>
            </a:r>
            <a:r>
              <a:rPr lang="es-AR" sz="1800" dirty="0" err="1"/>
              <a:t>Estudiante_ID</a:t>
            </a:r>
            <a:r>
              <a:rPr lang="es-AR" sz="1800" dirty="0" smtClean="0"/>
              <a:t>.</a:t>
            </a:r>
            <a:endParaRPr lang="es-AR" sz="1800" dirty="0"/>
          </a:p>
          <a:p>
            <a:r>
              <a:rPr lang="es-AR" sz="1800" dirty="0"/>
              <a:t> </a:t>
            </a:r>
          </a:p>
        </p:txBody>
      </p:sp>
      <p:pic>
        <p:nvPicPr>
          <p:cNvPr id="4" name="3 Imagen"/>
          <p:cNvPicPr/>
          <p:nvPr/>
        </p:nvPicPr>
        <p:blipFill>
          <a:blip r:embed="rId2"/>
          <a:stretch>
            <a:fillRect/>
          </a:stretch>
        </p:blipFill>
        <p:spPr>
          <a:xfrm>
            <a:off x="1871980" y="2276872"/>
            <a:ext cx="5400040" cy="1026160"/>
          </a:xfrm>
          <a:prstGeom prst="rect">
            <a:avLst/>
          </a:prstGeom>
        </p:spPr>
      </p:pic>
      <p:sp>
        <p:nvSpPr>
          <p:cNvPr id="6" name="5 Rectángulo"/>
          <p:cNvSpPr/>
          <p:nvPr/>
        </p:nvSpPr>
        <p:spPr>
          <a:xfrm>
            <a:off x="1871980" y="3303032"/>
            <a:ext cx="6444436" cy="923330"/>
          </a:xfrm>
          <a:prstGeom prst="rect">
            <a:avLst/>
          </a:prstGeom>
        </p:spPr>
        <p:txBody>
          <a:bodyPr wrap="square">
            <a:spAutoFit/>
          </a:bodyPr>
          <a:lstStyle/>
          <a:p>
            <a:r>
              <a:rPr lang="es-AR" b="1" dirty="0"/>
              <a:t>Tabla </a:t>
            </a:r>
            <a:r>
              <a:rPr lang="es-AR" b="1" dirty="0" smtClean="0"/>
              <a:t>Cursos: C</a:t>
            </a:r>
            <a:r>
              <a:rPr lang="es-AR" dirty="0" smtClean="0"/>
              <a:t>ontiene </a:t>
            </a:r>
            <a:r>
              <a:rPr lang="es-AR" dirty="0"/>
              <a:t>atributos que dependen únicamente de </a:t>
            </a:r>
            <a:r>
              <a:rPr lang="es-AR" dirty="0" err="1"/>
              <a:t>Curso_ID</a:t>
            </a:r>
            <a:r>
              <a:rPr lang="es-AR" dirty="0" smtClean="0"/>
              <a:t>.</a:t>
            </a:r>
          </a:p>
          <a:p>
            <a:pPr lvl="0"/>
            <a:endParaRPr lang="es-AR" dirty="0"/>
          </a:p>
        </p:txBody>
      </p:sp>
      <p:pic>
        <p:nvPicPr>
          <p:cNvPr id="7" name="6 Imagen"/>
          <p:cNvPicPr/>
          <p:nvPr/>
        </p:nvPicPr>
        <p:blipFill>
          <a:blip r:embed="rId3"/>
          <a:stretch>
            <a:fillRect/>
          </a:stretch>
        </p:blipFill>
        <p:spPr>
          <a:xfrm>
            <a:off x="1871980" y="3980160"/>
            <a:ext cx="5400040" cy="889000"/>
          </a:xfrm>
          <a:prstGeom prst="rect">
            <a:avLst/>
          </a:prstGeom>
        </p:spPr>
      </p:pic>
    </p:spTree>
    <p:extLst>
      <p:ext uri="{BB962C8B-B14F-4D97-AF65-F5344CB8AC3E}">
        <p14:creationId xmlns:p14="http://schemas.microsoft.com/office/powerpoint/2010/main" val="14586734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p:txBody>
          <a:bodyPr/>
          <a:lstStyle/>
          <a:p>
            <a:r>
              <a:rPr lang="es-AR" sz="1600" b="1" dirty="0"/>
              <a:t>Tabla </a:t>
            </a:r>
            <a:r>
              <a:rPr lang="es-AR" sz="1600" b="1" dirty="0" err="1"/>
              <a:t>Estudiantes_Cursos</a:t>
            </a:r>
            <a:r>
              <a:rPr lang="es-AR" sz="1600" b="1" dirty="0"/>
              <a:t>:</a:t>
            </a:r>
            <a:endParaRPr lang="es-AR" sz="1600" dirty="0"/>
          </a:p>
          <a:p>
            <a:pPr lvl="0"/>
            <a:r>
              <a:rPr lang="es-AR" sz="1600" dirty="0"/>
              <a:t>Esta tabla contiene las combinaciones de </a:t>
            </a:r>
            <a:r>
              <a:rPr lang="es-AR" sz="1600" dirty="0" err="1"/>
              <a:t>Estudiante_ID</a:t>
            </a:r>
            <a:r>
              <a:rPr lang="es-AR" sz="1600" dirty="0"/>
              <a:t> y </a:t>
            </a:r>
            <a:r>
              <a:rPr lang="es-AR" sz="1600" dirty="0" err="1"/>
              <a:t>Curso_ID</a:t>
            </a:r>
            <a:r>
              <a:rPr lang="es-AR" sz="1600" dirty="0"/>
              <a:t>, junto con la Nota.</a:t>
            </a:r>
          </a:p>
          <a:p>
            <a:endParaRPr lang="es-AR" dirty="0"/>
          </a:p>
        </p:txBody>
      </p:sp>
      <p:pic>
        <p:nvPicPr>
          <p:cNvPr id="4" name="3 Imagen"/>
          <p:cNvPicPr/>
          <p:nvPr/>
        </p:nvPicPr>
        <p:blipFill>
          <a:blip r:embed="rId2"/>
          <a:stretch>
            <a:fillRect/>
          </a:stretch>
        </p:blipFill>
        <p:spPr>
          <a:xfrm>
            <a:off x="1871980" y="2636912"/>
            <a:ext cx="5400040" cy="947420"/>
          </a:xfrm>
          <a:prstGeom prst="rect">
            <a:avLst/>
          </a:prstGeom>
        </p:spPr>
      </p:pic>
    </p:spTree>
    <p:extLst>
      <p:ext uri="{BB962C8B-B14F-4D97-AF65-F5344CB8AC3E}">
        <p14:creationId xmlns:p14="http://schemas.microsoft.com/office/powerpoint/2010/main" val="28311619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b="1" dirty="0" smtClean="0"/>
              <a:t/>
            </a:r>
            <a:br>
              <a:rPr lang="es-AR" b="1" dirty="0" smtClean="0"/>
            </a:br>
            <a:r>
              <a:rPr lang="es-AR" b="1" dirty="0" smtClean="0"/>
              <a:t>Problema </a:t>
            </a:r>
            <a:r>
              <a:rPr lang="es-AR" b="1" dirty="0"/>
              <a:t>de las Dependencias Parciales</a:t>
            </a:r>
            <a:r>
              <a:rPr lang="es-AR" dirty="0"/>
              <a:t/>
            </a:r>
            <a:br>
              <a:rPr lang="es-AR" dirty="0"/>
            </a:br>
            <a:endParaRPr lang="es-AR" dirty="0"/>
          </a:p>
        </p:txBody>
      </p:sp>
      <p:sp>
        <p:nvSpPr>
          <p:cNvPr id="3" name="2 Marcador de contenido"/>
          <p:cNvSpPr>
            <a:spLocks noGrp="1"/>
          </p:cNvSpPr>
          <p:nvPr>
            <p:ph idx="1"/>
          </p:nvPr>
        </p:nvSpPr>
        <p:spPr/>
        <p:txBody>
          <a:bodyPr/>
          <a:lstStyle/>
          <a:p>
            <a:r>
              <a:rPr lang="es-AR" dirty="0" smtClean="0"/>
              <a:t>Pueden </a:t>
            </a:r>
            <a:r>
              <a:rPr lang="es-AR" dirty="0"/>
              <a:t>causar redundancia en la base de datos, lo que lleva a problemas de almacenamiento y posibles </a:t>
            </a:r>
            <a:r>
              <a:rPr lang="es-AR" dirty="0" smtClean="0"/>
              <a:t>inconsistencias</a:t>
            </a:r>
            <a:r>
              <a:rPr lang="es-AR" dirty="0"/>
              <a:t>. </a:t>
            </a:r>
            <a:endParaRPr lang="es-AR" dirty="0" smtClean="0"/>
          </a:p>
          <a:p>
            <a:r>
              <a:rPr lang="es-AR" dirty="0" smtClean="0"/>
              <a:t>Ejemplo: </a:t>
            </a:r>
            <a:r>
              <a:rPr lang="es-AR" dirty="0"/>
              <a:t>si el nombre de un curso o estudiante cambia, ese cambio tendría que ser replicado en todas las filas donde aparezca.</a:t>
            </a:r>
          </a:p>
          <a:p>
            <a:endParaRPr lang="es-AR" dirty="0"/>
          </a:p>
        </p:txBody>
      </p:sp>
    </p:spTree>
    <p:extLst>
      <p:ext uri="{BB962C8B-B14F-4D97-AF65-F5344CB8AC3E}">
        <p14:creationId xmlns:p14="http://schemas.microsoft.com/office/powerpoint/2010/main" val="98159329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b="1" dirty="0"/>
              <a:t>Resumen</a:t>
            </a:r>
            <a:endParaRPr lang="es-AR" dirty="0"/>
          </a:p>
        </p:txBody>
      </p:sp>
      <p:sp>
        <p:nvSpPr>
          <p:cNvPr id="3" name="2 Marcador de contenido"/>
          <p:cNvSpPr>
            <a:spLocks noGrp="1"/>
          </p:cNvSpPr>
          <p:nvPr>
            <p:ph idx="1"/>
          </p:nvPr>
        </p:nvSpPr>
        <p:spPr/>
        <p:txBody>
          <a:bodyPr>
            <a:normAutofit fontScale="92500" lnSpcReduction="10000"/>
          </a:bodyPr>
          <a:lstStyle/>
          <a:p>
            <a:endParaRPr lang="es-AR" b="1" dirty="0"/>
          </a:p>
          <a:p>
            <a:pPr lvl="0"/>
            <a:r>
              <a:rPr lang="es-AR" b="1" dirty="0"/>
              <a:t>Dependencia parcial:</a:t>
            </a:r>
            <a:r>
              <a:rPr lang="es-AR" dirty="0"/>
              <a:t> Ocurre cuando un atributo no clave depende de una parte de una clave primaria compuesta, en lugar de depender de toda la clave primaria.</a:t>
            </a:r>
          </a:p>
          <a:p>
            <a:pPr lvl="0"/>
            <a:r>
              <a:rPr lang="es-AR" b="1" dirty="0"/>
              <a:t>Objetivo en 2FN:</a:t>
            </a:r>
            <a:r>
              <a:rPr lang="es-AR" dirty="0"/>
              <a:t> Eliminar las dependencias parciales para asegurar que todos los atributos no clave dependan completamente de la clave primaria, lo que reduce la redundancia y facilita el mantenimiento de la base de datos.</a:t>
            </a:r>
          </a:p>
          <a:p>
            <a:endParaRPr lang="es-AR" dirty="0"/>
          </a:p>
        </p:txBody>
      </p:sp>
    </p:spTree>
    <p:extLst>
      <p:ext uri="{BB962C8B-B14F-4D97-AF65-F5344CB8AC3E}">
        <p14:creationId xmlns:p14="http://schemas.microsoft.com/office/powerpoint/2010/main" val="1391724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dirty="0"/>
          </a:p>
        </p:txBody>
      </p:sp>
      <p:sp>
        <p:nvSpPr>
          <p:cNvPr id="3" name="2 Marcador de contenido"/>
          <p:cNvSpPr>
            <a:spLocks noGrp="1"/>
          </p:cNvSpPr>
          <p:nvPr>
            <p:ph idx="1"/>
          </p:nvPr>
        </p:nvSpPr>
        <p:spPr/>
        <p:txBody>
          <a:bodyPr>
            <a:normAutofit fontScale="85000" lnSpcReduction="20000"/>
          </a:bodyPr>
          <a:lstStyle/>
          <a:p>
            <a:r>
              <a:rPr lang="es-AR" b="1" dirty="0" smtClean="0"/>
              <a:t>Relaciones - </a:t>
            </a:r>
            <a:r>
              <a:rPr lang="es-AR" b="1" dirty="0" err="1" smtClean="0"/>
              <a:t>Cardinalidad</a:t>
            </a:r>
            <a:endParaRPr lang="es-AR" dirty="0"/>
          </a:p>
          <a:p>
            <a:pPr lvl="0"/>
            <a:r>
              <a:rPr lang="es-AR" b="1" dirty="0"/>
              <a:t>Relación 1 a 1 (1:1)</a:t>
            </a:r>
            <a:r>
              <a:rPr lang="es-AR" dirty="0"/>
              <a:t>: Se agrega una clave externa a una de las tablas involucradas. A veces, ambas entidades pueden combinarse en una sola tabla si tiene sentido.</a:t>
            </a:r>
          </a:p>
          <a:p>
            <a:pPr lvl="0"/>
            <a:r>
              <a:rPr lang="es-AR" b="1" dirty="0"/>
              <a:t>Relación 1 a Muchos (</a:t>
            </a:r>
            <a:r>
              <a:rPr lang="es-AR" b="1" dirty="0" smtClean="0"/>
              <a:t>1:M)</a:t>
            </a:r>
            <a:r>
              <a:rPr lang="es-AR" dirty="0" smtClean="0"/>
              <a:t>: </a:t>
            </a:r>
            <a:r>
              <a:rPr lang="es-AR" dirty="0"/>
              <a:t>Se agrega una clave externa en la tabla correspondiente al lado "muchos" de la relación.</a:t>
            </a:r>
          </a:p>
          <a:p>
            <a:pPr lvl="0"/>
            <a:r>
              <a:rPr lang="es-AR" b="1" dirty="0"/>
              <a:t>Relación Muchos a Muchos (</a:t>
            </a:r>
            <a:r>
              <a:rPr lang="es-AR" b="1" dirty="0" smtClean="0"/>
              <a:t>M:M)</a:t>
            </a:r>
            <a:endParaRPr lang="es-AR" dirty="0"/>
          </a:p>
          <a:p>
            <a:r>
              <a:rPr lang="es-AR" b="1" dirty="0"/>
              <a:t>)</a:t>
            </a:r>
            <a:r>
              <a:rPr lang="es-AR" dirty="0"/>
              <a:t>: Se crea una tabla intermedia que contiene claves externas a las tablas de las dos entidades involucradas.</a:t>
            </a:r>
          </a:p>
          <a:p>
            <a:endParaRPr lang="es-AR" dirty="0"/>
          </a:p>
        </p:txBody>
      </p:sp>
    </p:spTree>
    <p:extLst>
      <p:ext uri="{BB962C8B-B14F-4D97-AF65-F5344CB8AC3E}">
        <p14:creationId xmlns:p14="http://schemas.microsoft.com/office/powerpoint/2010/main" val="4280974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MODELO RELACIONAL</a:t>
            </a:r>
            <a:endParaRPr lang="es-AR" dirty="0"/>
          </a:p>
        </p:txBody>
      </p:sp>
      <p:sp>
        <p:nvSpPr>
          <p:cNvPr id="3" name="2 Marcador de contenido"/>
          <p:cNvSpPr>
            <a:spLocks noGrp="1"/>
          </p:cNvSpPr>
          <p:nvPr>
            <p:ph idx="1"/>
          </p:nvPr>
        </p:nvSpPr>
        <p:spPr/>
        <p:txBody>
          <a:bodyPr>
            <a:normAutofit lnSpcReduction="10000"/>
          </a:bodyPr>
          <a:lstStyle/>
          <a:p>
            <a:r>
              <a:rPr lang="es-AR" dirty="0" smtClean="0"/>
              <a:t>Es </a:t>
            </a:r>
            <a:r>
              <a:rPr lang="es-AR" dirty="0"/>
              <a:t>la representación lógica del esquema entidad relación.</a:t>
            </a:r>
          </a:p>
          <a:p>
            <a:r>
              <a:rPr lang="es-AR" dirty="0"/>
              <a:t>Este es el modelo de </a:t>
            </a:r>
            <a:r>
              <a:rPr lang="es-AR" u="sng" dirty="0">
                <a:solidFill>
                  <a:schemeClr val="tx2">
                    <a:lumMod val="40000"/>
                    <a:lumOff val="60000"/>
                  </a:schemeClr>
                </a:solidFill>
              </a:rPr>
              <a:t>bases de datos </a:t>
            </a:r>
            <a:r>
              <a:rPr lang="es-AR" dirty="0"/>
              <a:t>más utilizado en la </a:t>
            </a:r>
            <a:r>
              <a:rPr lang="es-AR" dirty="0" smtClean="0"/>
              <a:t>actualidad para </a:t>
            </a:r>
            <a:r>
              <a:rPr lang="es-AR" dirty="0"/>
              <a:t>modelar problemas reales y administrar datos dinámicamente. Su </a:t>
            </a:r>
            <a:r>
              <a:rPr lang="es-AR" dirty="0" smtClean="0"/>
              <a:t>idea fundamental </a:t>
            </a:r>
            <a:r>
              <a:rPr lang="es-AR" dirty="0"/>
              <a:t>se basa en el concepto de tablas, que a su vez se </a:t>
            </a:r>
            <a:r>
              <a:rPr lang="es-AR" dirty="0" smtClean="0"/>
              <a:t>componen de </a:t>
            </a:r>
            <a:r>
              <a:rPr lang="es-AR" dirty="0"/>
              <a:t>registros (las filas de una tabla) y campos (las columnas de una tabla).</a:t>
            </a:r>
          </a:p>
          <a:p>
            <a:endParaRPr lang="es-AR" dirty="0"/>
          </a:p>
        </p:txBody>
      </p:sp>
    </p:spTree>
    <p:extLst>
      <p:ext uri="{BB962C8B-B14F-4D97-AF65-F5344CB8AC3E}">
        <p14:creationId xmlns:p14="http://schemas.microsoft.com/office/powerpoint/2010/main" val="851214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AR"/>
          </a:p>
        </p:txBody>
      </p:sp>
      <p:sp>
        <p:nvSpPr>
          <p:cNvPr id="3" name="2 Marcador de contenido"/>
          <p:cNvSpPr>
            <a:spLocks noGrp="1"/>
          </p:cNvSpPr>
          <p:nvPr>
            <p:ph idx="1"/>
          </p:nvPr>
        </p:nvSpPr>
        <p:spPr/>
        <p:txBody>
          <a:bodyPr/>
          <a:lstStyle/>
          <a:p>
            <a:r>
              <a:rPr lang="es-AR" dirty="0"/>
              <a:t>Convertir un </a:t>
            </a:r>
            <a:r>
              <a:rPr lang="es-AR" b="1" dirty="0"/>
              <a:t>Modelo Entidad-Relación (ER)</a:t>
            </a:r>
            <a:r>
              <a:rPr lang="es-AR" dirty="0"/>
              <a:t> en un </a:t>
            </a:r>
            <a:r>
              <a:rPr lang="es-AR" b="1" dirty="0"/>
              <a:t>Modelo Relacional</a:t>
            </a:r>
            <a:r>
              <a:rPr lang="es-AR" dirty="0"/>
              <a:t> es un proceso esencial en el diseño de bases de datos, donde se transforma un esquema conceptual en un esquema lógico que puede implementarse en un sistema de gestión de bases de datos (SGBD). </a:t>
            </a:r>
          </a:p>
        </p:txBody>
      </p:sp>
    </p:spTree>
    <p:extLst>
      <p:ext uri="{BB962C8B-B14F-4D97-AF65-F5344CB8AC3E}">
        <p14:creationId xmlns:p14="http://schemas.microsoft.com/office/powerpoint/2010/main" val="2312829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Resumen</a:t>
            </a:r>
            <a:endParaRPr lang="es-AR" dirty="0"/>
          </a:p>
        </p:txBody>
      </p:sp>
      <p:sp>
        <p:nvSpPr>
          <p:cNvPr id="3" name="2 Marcador de contenido"/>
          <p:cNvSpPr>
            <a:spLocks noGrp="1"/>
          </p:cNvSpPr>
          <p:nvPr>
            <p:ph idx="1"/>
          </p:nvPr>
        </p:nvSpPr>
        <p:spPr/>
        <p:txBody>
          <a:bodyPr>
            <a:normAutofit lnSpcReduction="10000"/>
          </a:bodyPr>
          <a:lstStyle/>
          <a:p>
            <a:pPr lvl="0"/>
            <a:r>
              <a:rPr lang="es-AR" b="1" dirty="0"/>
              <a:t>Entidades</a:t>
            </a:r>
            <a:r>
              <a:rPr lang="es-AR" dirty="0"/>
              <a:t> se convierten en tablas.</a:t>
            </a:r>
          </a:p>
          <a:p>
            <a:pPr lvl="0"/>
            <a:r>
              <a:rPr lang="es-AR" b="1" dirty="0"/>
              <a:t>Atributos</a:t>
            </a:r>
            <a:r>
              <a:rPr lang="es-AR" dirty="0"/>
              <a:t> se convierten en columnas de las tablas.</a:t>
            </a:r>
          </a:p>
          <a:p>
            <a:pPr lvl="0"/>
            <a:r>
              <a:rPr lang="es-AR" b="1" dirty="0"/>
              <a:t>Relaciones</a:t>
            </a:r>
            <a:r>
              <a:rPr lang="es-AR" dirty="0"/>
              <a:t> se convierten en </a:t>
            </a:r>
            <a:r>
              <a:rPr lang="es-AR" dirty="0" smtClean="0"/>
              <a:t>tablas </a:t>
            </a:r>
            <a:r>
              <a:rPr lang="es-AR" dirty="0"/>
              <a:t>intermedias según el tipo de relación.</a:t>
            </a:r>
          </a:p>
          <a:p>
            <a:r>
              <a:rPr lang="es-AR" dirty="0" smtClean="0"/>
              <a:t>Este </a:t>
            </a:r>
            <a:r>
              <a:rPr lang="es-AR" dirty="0"/>
              <a:t>proceso asegura que el modelo conceptual (ER) se traduzca de manera efectiva en un modelo lógico (relacional) que puede ser implementado en un SGBD.</a:t>
            </a:r>
          </a:p>
          <a:p>
            <a:endParaRPr lang="es-AR" dirty="0"/>
          </a:p>
        </p:txBody>
      </p:sp>
    </p:spTree>
    <p:extLst>
      <p:ext uri="{BB962C8B-B14F-4D97-AF65-F5344CB8AC3E}">
        <p14:creationId xmlns:p14="http://schemas.microsoft.com/office/powerpoint/2010/main" val="18959215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Tablas de una BD</a:t>
            </a:r>
            <a:endParaRPr lang="es-AR" dirty="0"/>
          </a:p>
        </p:txBody>
      </p:sp>
      <p:sp>
        <p:nvSpPr>
          <p:cNvPr id="3" name="2 Marcador de contenido"/>
          <p:cNvSpPr>
            <a:spLocks noGrp="1"/>
          </p:cNvSpPr>
          <p:nvPr>
            <p:ph idx="1"/>
          </p:nvPr>
        </p:nvSpPr>
        <p:spPr/>
        <p:txBody>
          <a:bodyPr>
            <a:normAutofit/>
          </a:bodyPr>
          <a:lstStyle/>
          <a:p>
            <a:r>
              <a:rPr lang="es-AR" dirty="0" smtClean="0"/>
              <a:t>Una </a:t>
            </a:r>
            <a:r>
              <a:rPr lang="es-AR" dirty="0"/>
              <a:t>tabla es una estructura lógica que sirve para almacenar los </a:t>
            </a:r>
            <a:r>
              <a:rPr lang="es-AR" dirty="0" smtClean="0"/>
              <a:t>datos de </a:t>
            </a:r>
            <a:r>
              <a:rPr lang="es-AR" dirty="0"/>
              <a:t>un mismo tipo (desde el punto de vista conceptual). </a:t>
            </a:r>
            <a:r>
              <a:rPr lang="es-AR" sz="1800" dirty="0"/>
              <a:t>Almacenar los </a:t>
            </a:r>
            <a:r>
              <a:rPr lang="es-AR" sz="1800" dirty="0" smtClean="0"/>
              <a:t>datos de </a:t>
            </a:r>
            <a:r>
              <a:rPr lang="es-AR" sz="1800" dirty="0"/>
              <a:t>un mismo tipo no significa que se almacenen sólo datos numéricos, </a:t>
            </a:r>
            <a:r>
              <a:rPr lang="es-AR" sz="1800" dirty="0" smtClean="0"/>
              <a:t>o sólo </a:t>
            </a:r>
            <a:r>
              <a:rPr lang="es-AR" sz="1800" dirty="0"/>
              <a:t>datos alfanuméricos</a:t>
            </a:r>
            <a:r>
              <a:rPr lang="es-AR" dirty="0" smtClean="0"/>
              <a:t>.</a:t>
            </a:r>
          </a:p>
          <a:p>
            <a:r>
              <a:rPr lang="es-AR" dirty="0"/>
              <a:t>Desde el punto de vista conceptual esto </a:t>
            </a:r>
            <a:r>
              <a:rPr lang="es-AR" dirty="0" smtClean="0"/>
              <a:t>significa que </a:t>
            </a:r>
            <a:r>
              <a:rPr lang="es-AR" dirty="0"/>
              <a:t>cada entidad se almacena en estructuras separadas. </a:t>
            </a:r>
          </a:p>
        </p:txBody>
      </p:sp>
    </p:spTree>
    <p:extLst>
      <p:ext uri="{BB962C8B-B14F-4D97-AF65-F5344CB8AC3E}">
        <p14:creationId xmlns:p14="http://schemas.microsoft.com/office/powerpoint/2010/main" val="3937139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smtClean="0"/>
              <a:t>Tablas: Columnas</a:t>
            </a:r>
            <a:endParaRPr lang="es-AR" dirty="0"/>
          </a:p>
        </p:txBody>
      </p:sp>
      <p:sp>
        <p:nvSpPr>
          <p:cNvPr id="3" name="2 Marcador de contenido"/>
          <p:cNvSpPr>
            <a:spLocks noGrp="1"/>
          </p:cNvSpPr>
          <p:nvPr>
            <p:ph idx="1"/>
          </p:nvPr>
        </p:nvSpPr>
        <p:spPr/>
        <p:txBody>
          <a:bodyPr/>
          <a:lstStyle/>
          <a:p>
            <a:r>
              <a:rPr lang="es-AR" dirty="0"/>
              <a:t>Una tabla se compone de campos o columnas, que son conjuntos </a:t>
            </a:r>
            <a:r>
              <a:rPr lang="es-AR" dirty="0" smtClean="0"/>
              <a:t>de  datos </a:t>
            </a:r>
            <a:r>
              <a:rPr lang="es-AR" dirty="0"/>
              <a:t>del mismo tipo (desde el punto de vista físico). Ahora cuando </a:t>
            </a:r>
            <a:r>
              <a:rPr lang="es-AR" dirty="0" smtClean="0"/>
              <a:t>decimos “del </a:t>
            </a:r>
            <a:r>
              <a:rPr lang="es-AR" dirty="0"/>
              <a:t>mismo tipo” queremos decir que los datos de una columna son </a:t>
            </a:r>
            <a:r>
              <a:rPr lang="es-AR" dirty="0" smtClean="0"/>
              <a:t>de todos </a:t>
            </a:r>
            <a:r>
              <a:rPr lang="es-AR" dirty="0"/>
              <a:t>del mismo tipo: numéricos, alfanuméricos, fechas.</a:t>
            </a:r>
          </a:p>
        </p:txBody>
      </p:sp>
    </p:spTree>
    <p:extLst>
      <p:ext uri="{BB962C8B-B14F-4D97-AF65-F5344CB8AC3E}">
        <p14:creationId xmlns:p14="http://schemas.microsoft.com/office/powerpoint/2010/main" val="32133523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io">
  <a:themeElements>
    <a:clrScheme name="Solsticio">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io">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io">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145</TotalTime>
  <Words>1884</Words>
  <Application>Microsoft Office PowerPoint</Application>
  <PresentationFormat>Presentación en pantalla (4:3)</PresentationFormat>
  <Paragraphs>131</Paragraphs>
  <Slides>35</Slides>
  <Notes>1</Notes>
  <HiddenSlides>0</HiddenSlides>
  <MMClips>0</MMClips>
  <ScaleCrop>false</ScaleCrop>
  <HeadingPairs>
    <vt:vector size="4" baseType="variant">
      <vt:variant>
        <vt:lpstr>Tema</vt:lpstr>
      </vt:variant>
      <vt:variant>
        <vt:i4>1</vt:i4>
      </vt:variant>
      <vt:variant>
        <vt:lpstr>Títulos de diapositiva</vt:lpstr>
      </vt:variant>
      <vt:variant>
        <vt:i4>35</vt:i4>
      </vt:variant>
    </vt:vector>
  </HeadingPairs>
  <TitlesOfParts>
    <vt:vector size="36" baseType="lpstr">
      <vt:lpstr>Solsticio</vt:lpstr>
      <vt:lpstr>MER – MR – FORMAS NORMALES</vt:lpstr>
      <vt:lpstr>Presentación de PowerPoint</vt:lpstr>
      <vt:lpstr>Presentación de PowerPoint</vt:lpstr>
      <vt:lpstr>Presentación de PowerPoint</vt:lpstr>
      <vt:lpstr>MODELO RELACIONAL</vt:lpstr>
      <vt:lpstr>Presentación de PowerPoint</vt:lpstr>
      <vt:lpstr>Resumen</vt:lpstr>
      <vt:lpstr>Tablas de una BD</vt:lpstr>
      <vt:lpstr>Tablas: Columnas</vt:lpstr>
      <vt:lpstr>Presentación de PowerPoint</vt:lpstr>
      <vt:lpstr>Requisitos que debe cumplir una BD</vt:lpstr>
      <vt:lpstr>Atomicidad (Atomicity) </vt:lpstr>
      <vt:lpstr>Consistencia (Consistency) </vt:lpstr>
      <vt:lpstr>Aislamiento (Isolation) </vt:lpstr>
      <vt:lpstr>Durabilidad (Durability)</vt:lpstr>
      <vt:lpstr> NORMALIZACIÓN FORMAS NORMALES  </vt:lpstr>
      <vt:lpstr>Objetivo de su aplicación</vt:lpstr>
      <vt:lpstr>Primer Forma Normal (1FN) </vt:lpstr>
      <vt:lpstr>Ejemplo:</vt:lpstr>
      <vt:lpstr>Segunda Forma Normal (2FN) </vt:lpstr>
      <vt:lpstr>Presentación de PowerPoint</vt:lpstr>
      <vt:lpstr>Tercera Forma Normal (3FN) </vt:lpstr>
      <vt:lpstr>Presentación de PowerPoint</vt:lpstr>
      <vt:lpstr>Presentación de PowerPoint</vt:lpstr>
      <vt:lpstr>Dependencia Transitiva</vt:lpstr>
      <vt:lpstr>Ejemplo de Dependencia Transitiva Una tabla Estudiantes con los siguientes atributos</vt:lpstr>
      <vt:lpstr>Eliminación de Dependencias Transitivas Para eliminar las dependencias transitivas y llegar a la Tercera Forma Normal (3FN), se descomponen las tablas en otras más pequeñas y relacionadas. </vt:lpstr>
      <vt:lpstr> Resumen </vt:lpstr>
      <vt:lpstr>Dependencia Parcial</vt:lpstr>
      <vt:lpstr>Presentación de PowerPoint</vt:lpstr>
      <vt:lpstr> Eliminación de Dependencias Parciales </vt:lpstr>
      <vt:lpstr>Descomposición en 2FN</vt:lpstr>
      <vt:lpstr>Presentación de PowerPoint</vt:lpstr>
      <vt:lpstr> Problema de las Dependencias Parciales </vt:lpstr>
      <vt:lpstr>Resumen</vt:lpstr>
    </vt:vector>
  </TitlesOfParts>
  <Company>Luffi</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MER – MR – FORMAS NORMALES</dc:title>
  <dc:creator>Luffi</dc:creator>
  <cp:lastModifiedBy>Luffi</cp:lastModifiedBy>
  <cp:revision>17</cp:revision>
  <dcterms:created xsi:type="dcterms:W3CDTF">2024-08-23T16:47:57Z</dcterms:created>
  <dcterms:modified xsi:type="dcterms:W3CDTF">2024-08-23T19:15:52Z</dcterms:modified>
</cp:coreProperties>
</file>