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6" r:id="rId1"/>
  </p:sldMasterIdLst>
  <p:notesMasterIdLst>
    <p:notesMasterId r:id="rId18"/>
  </p:notesMasterIdLst>
  <p:handoutMasterIdLst>
    <p:handoutMasterId r:id="rId19"/>
  </p:handoutMasterIdLst>
  <p:sldIdLst>
    <p:sldId id="264" r:id="rId2"/>
    <p:sldId id="268" r:id="rId3"/>
    <p:sldId id="269" r:id="rId4"/>
    <p:sldId id="270" r:id="rId5"/>
    <p:sldId id="271" r:id="rId6"/>
    <p:sldId id="273" r:id="rId7"/>
    <p:sldId id="257" r:id="rId8"/>
    <p:sldId id="256" r:id="rId9"/>
    <p:sldId id="258" r:id="rId10"/>
    <p:sldId id="260" r:id="rId11"/>
    <p:sldId id="262" r:id="rId12"/>
    <p:sldId id="263" r:id="rId13"/>
    <p:sldId id="265" r:id="rId14"/>
    <p:sldId id="259" r:id="rId15"/>
    <p:sldId id="267" r:id="rId16"/>
    <p:sldId id="266" r:id="rId1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showGuides="1">
      <p:cViewPr>
        <p:scale>
          <a:sx n="76" d="100"/>
          <a:sy n="76" d="100"/>
        </p:scale>
        <p:origin x="-504" y="-54"/>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2FEEDD-89F6-4361-BB24-323527D8D457}" type="datetimeFigureOut">
              <a:rPr lang="es-AR" smtClean="0"/>
              <a:t>12/5/2023</a:t>
            </a:fld>
            <a:endParaRPr lang="es-AR"/>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986DA2-168D-485D-BEC2-DE5EE0048718}" type="slidenum">
              <a:rPr lang="es-AR" smtClean="0"/>
              <a:t>‹Nº›</a:t>
            </a:fld>
            <a:endParaRPr lang="es-AR"/>
          </a:p>
        </p:txBody>
      </p:sp>
    </p:spTree>
    <p:extLst>
      <p:ext uri="{BB962C8B-B14F-4D97-AF65-F5344CB8AC3E}">
        <p14:creationId xmlns:p14="http://schemas.microsoft.com/office/powerpoint/2010/main" val="705832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A4C574-E99C-4C54-87F3-850D116B43F3}" type="datetimeFigureOut">
              <a:rPr lang="es-AR" smtClean="0"/>
              <a:t>12/5/2023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2766C7-8EAD-498B-A20F-CB829AF8CCDC}" type="slidenum">
              <a:rPr lang="es-AR" smtClean="0"/>
              <a:t>‹Nº›</a:t>
            </a:fld>
            <a:endParaRPr lang="es-AR"/>
          </a:p>
        </p:txBody>
      </p:sp>
    </p:spTree>
    <p:extLst>
      <p:ext uri="{BB962C8B-B14F-4D97-AF65-F5344CB8AC3E}">
        <p14:creationId xmlns:p14="http://schemas.microsoft.com/office/powerpoint/2010/main" val="4203939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AA2766C7-8EAD-498B-A20F-CB829AF8CCDC}" type="slidenum">
              <a:rPr lang="es-AR" smtClean="0"/>
              <a:t>1</a:t>
            </a:fld>
            <a:endParaRPr lang="es-AR"/>
          </a:p>
        </p:txBody>
      </p:sp>
    </p:spTree>
    <p:extLst>
      <p:ext uri="{BB962C8B-B14F-4D97-AF65-F5344CB8AC3E}">
        <p14:creationId xmlns:p14="http://schemas.microsoft.com/office/powerpoint/2010/main" val="1832024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AA2766C7-8EAD-498B-A20F-CB829AF8CCDC}" type="slidenum">
              <a:rPr lang="es-AR" smtClean="0"/>
              <a:t>8</a:t>
            </a:fld>
            <a:endParaRPr lang="es-AR"/>
          </a:p>
        </p:txBody>
      </p:sp>
    </p:spTree>
    <p:extLst>
      <p:ext uri="{BB962C8B-B14F-4D97-AF65-F5344CB8AC3E}">
        <p14:creationId xmlns:p14="http://schemas.microsoft.com/office/powerpoint/2010/main" val="1511150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AA2766C7-8EAD-498B-A20F-CB829AF8CCDC}" type="slidenum">
              <a:rPr lang="es-AR" smtClean="0"/>
              <a:t>10</a:t>
            </a:fld>
            <a:endParaRPr lang="es-AR"/>
          </a:p>
        </p:txBody>
      </p:sp>
    </p:spTree>
    <p:extLst>
      <p:ext uri="{BB962C8B-B14F-4D97-AF65-F5344CB8AC3E}">
        <p14:creationId xmlns:p14="http://schemas.microsoft.com/office/powerpoint/2010/main" val="3178571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AA2766C7-8EAD-498B-A20F-CB829AF8CCDC}" type="slidenum">
              <a:rPr lang="es-AR" smtClean="0"/>
              <a:t>12</a:t>
            </a:fld>
            <a:endParaRPr lang="es-AR"/>
          </a:p>
        </p:txBody>
      </p:sp>
    </p:spTree>
    <p:extLst>
      <p:ext uri="{BB962C8B-B14F-4D97-AF65-F5344CB8AC3E}">
        <p14:creationId xmlns:p14="http://schemas.microsoft.com/office/powerpoint/2010/main" val="4188176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AA2766C7-8EAD-498B-A20F-CB829AF8CCDC}" type="slidenum">
              <a:rPr lang="es-AR" smtClean="0"/>
              <a:t>13</a:t>
            </a:fld>
            <a:endParaRPr lang="es-AR"/>
          </a:p>
        </p:txBody>
      </p:sp>
    </p:spTree>
    <p:extLst>
      <p:ext uri="{BB962C8B-B14F-4D97-AF65-F5344CB8AC3E}">
        <p14:creationId xmlns:p14="http://schemas.microsoft.com/office/powerpoint/2010/main" val="232453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5" name="Footer Placeholder 4"/>
          <p:cNvSpPr>
            <a:spLocks noGrp="1"/>
          </p:cNvSpPr>
          <p:nvPr>
            <p:ph type="ftr" sz="quarter" idx="11"/>
          </p:nvPr>
        </p:nvSpPr>
        <p:spPr/>
        <p:txBody>
          <a:bodyPr/>
          <a:lstStyle/>
          <a:p>
            <a:r>
              <a:rPr lang="nn-NO" smtClean="0"/>
              <a:t>Ing. Soft I - Sonia Vera </a:t>
            </a:r>
            <a:endParaRPr lang="es-AR"/>
          </a:p>
        </p:txBody>
      </p:sp>
      <p:sp>
        <p:nvSpPr>
          <p:cNvPr id="6" name="Slide Number Placeholder 5"/>
          <p:cNvSpPr>
            <a:spLocks noGrp="1"/>
          </p:cNvSpPr>
          <p:nvPr>
            <p:ph type="sldNum" sz="quarter" idx="12"/>
          </p:nvPr>
        </p:nvSpPr>
        <p:spPr>
          <a:xfrm>
            <a:off x="11114728" y="6135807"/>
            <a:ext cx="779767" cy="365125"/>
          </a:xfrm>
        </p:spPr>
        <p:txBody>
          <a:bodyPr/>
          <a:lstStyle>
            <a:lvl1pPr>
              <a:defRPr>
                <a:solidFill>
                  <a:schemeClr val="tx1"/>
                </a:solidFill>
              </a:defRPr>
            </a:lvl1pPr>
          </a:lstStyle>
          <a:p>
            <a:fld id="{3307D704-482F-4B11-9EF6-9DF7252AC9B1}" type="slidenum">
              <a:rPr lang="es-AR" smtClean="0"/>
              <a:pPr/>
              <a:t>‹Nº›</a:t>
            </a:fld>
            <a:endParaRPr lang="es-AR" dirty="0"/>
          </a:p>
        </p:txBody>
      </p:sp>
    </p:spTree>
    <p:extLst>
      <p:ext uri="{BB962C8B-B14F-4D97-AF65-F5344CB8AC3E}">
        <p14:creationId xmlns:p14="http://schemas.microsoft.com/office/powerpoint/2010/main" val="38465217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r>
              <a:rPr lang="nn-NO" smtClean="0"/>
              <a:t>Ing. Soft I - Sonia Vera </a:t>
            </a:r>
            <a:endParaRPr lang="es-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7D704-482F-4B11-9EF6-9DF7252AC9B1}" type="slidenum">
              <a:rPr lang="es-AR" smtClean="0"/>
              <a:t>‹Nº›</a:t>
            </a:fld>
            <a:endParaRPr lang="es-AR"/>
          </a:p>
        </p:txBody>
      </p:sp>
    </p:spTree>
    <p:extLst>
      <p:ext uri="{BB962C8B-B14F-4D97-AF65-F5344CB8AC3E}">
        <p14:creationId xmlns:p14="http://schemas.microsoft.com/office/powerpoint/2010/main" val="280981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r>
              <a:rPr lang="nn-NO" smtClean="0"/>
              <a:t>Ing. Soft I - Sonia Vera </a:t>
            </a:r>
            <a:endParaRPr lang="es-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7D704-482F-4B11-9EF6-9DF7252AC9B1}" type="slidenum">
              <a:rPr lang="es-AR" smtClean="0"/>
              <a:t>‹Nº›</a:t>
            </a:fld>
            <a:endParaRPr lang="es-A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718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r>
              <a:rPr lang="nn-NO" smtClean="0"/>
              <a:t>Ing. Soft I - Sonia Vera </a:t>
            </a:r>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7D704-482F-4B11-9EF6-9DF7252AC9B1}" type="slidenum">
              <a:rPr lang="es-AR" smtClean="0"/>
              <a:t>‹Nº›</a:t>
            </a:fld>
            <a:endParaRPr lang="es-AR"/>
          </a:p>
        </p:txBody>
      </p:sp>
    </p:spTree>
    <p:extLst>
      <p:ext uri="{BB962C8B-B14F-4D97-AF65-F5344CB8AC3E}">
        <p14:creationId xmlns:p14="http://schemas.microsoft.com/office/powerpoint/2010/main" val="2310762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r>
              <a:rPr lang="nn-NO" smtClean="0"/>
              <a:t>Ing. Soft I - Sonia Vera </a:t>
            </a:r>
            <a:endParaRPr lang="es-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7D704-482F-4B11-9EF6-9DF7252AC9B1}" type="slidenum">
              <a:rPr lang="es-AR" smtClean="0"/>
              <a:t>‹Nº›</a:t>
            </a:fld>
            <a:endParaRPr lang="es-A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16356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r>
              <a:rPr lang="nn-NO" smtClean="0"/>
              <a:t>Ing. Soft I - Sonia Vera </a:t>
            </a:r>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7D704-482F-4B11-9EF6-9DF7252AC9B1}" type="slidenum">
              <a:rPr lang="es-AR" smtClean="0"/>
              <a:t>‹Nº›</a:t>
            </a:fld>
            <a:endParaRPr lang="es-AR"/>
          </a:p>
        </p:txBody>
      </p:sp>
    </p:spTree>
    <p:extLst>
      <p:ext uri="{BB962C8B-B14F-4D97-AF65-F5344CB8AC3E}">
        <p14:creationId xmlns:p14="http://schemas.microsoft.com/office/powerpoint/2010/main" val="3553302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r>
              <a:rPr lang="nn-NO" smtClean="0"/>
              <a:t>Ing. Soft I - Sonia Vera </a:t>
            </a:r>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7D704-482F-4B11-9EF6-9DF7252AC9B1}" type="slidenum">
              <a:rPr lang="es-AR" smtClean="0"/>
              <a:t>‹Nº›</a:t>
            </a:fld>
            <a:endParaRPr lang="es-AR"/>
          </a:p>
        </p:txBody>
      </p:sp>
    </p:spTree>
    <p:extLst>
      <p:ext uri="{BB962C8B-B14F-4D97-AF65-F5344CB8AC3E}">
        <p14:creationId xmlns:p14="http://schemas.microsoft.com/office/powerpoint/2010/main" val="421013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r>
              <a:rPr lang="nn-NO" smtClean="0"/>
              <a:t>Ing. Soft I - Sonia Vera </a:t>
            </a:r>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307D704-482F-4B11-9EF6-9DF7252AC9B1}" type="slidenum">
              <a:rPr lang="es-AR" smtClean="0"/>
              <a:t>‹Nº›</a:t>
            </a:fld>
            <a:endParaRPr lang="es-AR"/>
          </a:p>
        </p:txBody>
      </p:sp>
    </p:spTree>
    <p:extLst>
      <p:ext uri="{BB962C8B-B14F-4D97-AF65-F5344CB8AC3E}">
        <p14:creationId xmlns:p14="http://schemas.microsoft.com/office/powerpoint/2010/main" val="1387908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nn-NO" smtClean="0"/>
              <a:t>Ing. Soft I - Sonia Vera </a:t>
            </a:r>
            <a:endParaRPr lang="es-AR"/>
          </a:p>
        </p:txBody>
      </p:sp>
      <p:sp>
        <p:nvSpPr>
          <p:cNvPr id="6" name="Slide Number Placeholder 5"/>
          <p:cNvSpPr>
            <a:spLocks noGrp="1"/>
          </p:cNvSpPr>
          <p:nvPr>
            <p:ph type="sldNum" sz="quarter" idx="12"/>
          </p:nvPr>
        </p:nvSpPr>
        <p:spPr>
          <a:xfrm>
            <a:off x="10961857" y="6143771"/>
            <a:ext cx="779767" cy="365125"/>
          </a:xfrm>
        </p:spPr>
        <p:txBody>
          <a:bodyPr/>
          <a:lstStyle/>
          <a:p>
            <a:fld id="{3307D704-482F-4B11-9EF6-9DF7252AC9B1}" type="slidenum">
              <a:rPr lang="es-AR" smtClean="0"/>
              <a:t>‹Nº›</a:t>
            </a:fld>
            <a:endParaRPr lang="es-AR" dirty="0"/>
          </a:p>
        </p:txBody>
      </p:sp>
    </p:spTree>
    <p:extLst>
      <p:ext uri="{BB962C8B-B14F-4D97-AF65-F5344CB8AC3E}">
        <p14:creationId xmlns:p14="http://schemas.microsoft.com/office/powerpoint/2010/main" val="36602762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r>
              <a:rPr lang="nn-NO" smtClean="0"/>
              <a:t>Ing. Soft I - Sonia Vera </a:t>
            </a:r>
            <a:endParaRPr lang="es-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307D704-482F-4B11-9EF6-9DF7252AC9B1}" type="slidenum">
              <a:rPr lang="es-AR" smtClean="0"/>
              <a:t>‹Nº›</a:t>
            </a:fld>
            <a:endParaRPr lang="es-AR"/>
          </a:p>
        </p:txBody>
      </p:sp>
    </p:spTree>
    <p:extLst>
      <p:ext uri="{BB962C8B-B14F-4D97-AF65-F5344CB8AC3E}">
        <p14:creationId xmlns:p14="http://schemas.microsoft.com/office/powerpoint/2010/main" val="65055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r>
              <a:rPr lang="nn-NO" smtClean="0"/>
              <a:t>Ing. Soft I - Sonia Vera </a:t>
            </a:r>
            <a:endParaRPr lang="es-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307D704-482F-4B11-9EF6-9DF7252AC9B1}" type="slidenum">
              <a:rPr lang="es-AR" smtClean="0"/>
              <a:t>‹Nº›</a:t>
            </a:fld>
            <a:endParaRPr lang="es-AR"/>
          </a:p>
        </p:txBody>
      </p:sp>
    </p:spTree>
    <p:extLst>
      <p:ext uri="{BB962C8B-B14F-4D97-AF65-F5344CB8AC3E}">
        <p14:creationId xmlns:p14="http://schemas.microsoft.com/office/powerpoint/2010/main" val="3188626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endParaRPr lang="es-AR"/>
          </a:p>
        </p:txBody>
      </p:sp>
      <p:sp>
        <p:nvSpPr>
          <p:cNvPr id="8" name="Footer Placeholder 7"/>
          <p:cNvSpPr>
            <a:spLocks noGrp="1"/>
          </p:cNvSpPr>
          <p:nvPr>
            <p:ph type="ftr" sz="quarter" idx="11"/>
          </p:nvPr>
        </p:nvSpPr>
        <p:spPr/>
        <p:txBody>
          <a:bodyPr/>
          <a:lstStyle/>
          <a:p>
            <a:r>
              <a:rPr lang="nn-NO" smtClean="0"/>
              <a:t>Ing. Soft I - Sonia Vera </a:t>
            </a:r>
            <a:endParaRPr lang="es-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307D704-482F-4B11-9EF6-9DF7252AC9B1}" type="slidenum">
              <a:rPr lang="es-AR" smtClean="0"/>
              <a:t>‹Nº›</a:t>
            </a:fld>
            <a:endParaRPr lang="es-AR"/>
          </a:p>
        </p:txBody>
      </p:sp>
    </p:spTree>
    <p:extLst>
      <p:ext uri="{BB962C8B-B14F-4D97-AF65-F5344CB8AC3E}">
        <p14:creationId xmlns:p14="http://schemas.microsoft.com/office/powerpoint/2010/main" val="388949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AR"/>
          </a:p>
        </p:txBody>
      </p:sp>
      <p:sp>
        <p:nvSpPr>
          <p:cNvPr id="4" name="Footer Placeholder 3"/>
          <p:cNvSpPr>
            <a:spLocks noGrp="1"/>
          </p:cNvSpPr>
          <p:nvPr>
            <p:ph type="ftr" sz="quarter" idx="11"/>
          </p:nvPr>
        </p:nvSpPr>
        <p:spPr/>
        <p:txBody>
          <a:bodyPr/>
          <a:lstStyle/>
          <a:p>
            <a:r>
              <a:rPr lang="nn-NO" smtClean="0"/>
              <a:t>Ing. Soft I - Sonia Vera </a:t>
            </a:r>
            <a:endParaRPr lang="es-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307D704-482F-4B11-9EF6-9DF7252AC9B1}" type="slidenum">
              <a:rPr lang="es-AR" smtClean="0"/>
              <a:t>‹Nº›</a:t>
            </a:fld>
            <a:endParaRPr lang="es-AR"/>
          </a:p>
        </p:txBody>
      </p:sp>
    </p:spTree>
    <p:extLst>
      <p:ext uri="{BB962C8B-B14F-4D97-AF65-F5344CB8AC3E}">
        <p14:creationId xmlns:p14="http://schemas.microsoft.com/office/powerpoint/2010/main" val="3642591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118011" y="6135708"/>
            <a:ext cx="779767" cy="365125"/>
          </a:xfrm>
        </p:spPr>
        <p:txBody>
          <a:bodyPr/>
          <a:lstStyle>
            <a:lvl1pPr>
              <a:defRPr>
                <a:solidFill>
                  <a:schemeClr val="tx1"/>
                </a:solidFill>
              </a:defRPr>
            </a:lvl1pPr>
          </a:lstStyle>
          <a:p>
            <a:fld id="{3307D704-482F-4B11-9EF6-9DF7252AC9B1}" type="slidenum">
              <a:rPr lang="es-AR" smtClean="0"/>
              <a:pPr/>
              <a:t>‹Nº›</a:t>
            </a:fld>
            <a:endParaRPr lang="es-AR"/>
          </a:p>
        </p:txBody>
      </p:sp>
    </p:spTree>
    <p:extLst>
      <p:ext uri="{BB962C8B-B14F-4D97-AF65-F5344CB8AC3E}">
        <p14:creationId xmlns:p14="http://schemas.microsoft.com/office/powerpoint/2010/main" val="397787056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r>
              <a:rPr lang="nn-NO" smtClean="0"/>
              <a:t>Ing. Soft I - Sonia Vera </a:t>
            </a:r>
            <a:endParaRPr lang="es-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307D704-482F-4B11-9EF6-9DF7252AC9B1}" type="slidenum">
              <a:rPr lang="es-AR" smtClean="0"/>
              <a:t>‹Nº›</a:t>
            </a:fld>
            <a:endParaRPr lang="es-AR"/>
          </a:p>
        </p:txBody>
      </p:sp>
    </p:spTree>
    <p:extLst>
      <p:ext uri="{BB962C8B-B14F-4D97-AF65-F5344CB8AC3E}">
        <p14:creationId xmlns:p14="http://schemas.microsoft.com/office/powerpoint/2010/main" val="315468872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r>
              <a:rPr lang="nn-NO" smtClean="0"/>
              <a:t>Ing. Soft I - Sonia Vera </a:t>
            </a:r>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307D704-482F-4B11-9EF6-9DF7252AC9B1}" type="slidenum">
              <a:rPr lang="es-AR" smtClean="0"/>
              <a:t>‹Nº›</a:t>
            </a:fld>
            <a:endParaRPr lang="es-AR"/>
          </a:p>
        </p:txBody>
      </p:sp>
    </p:spTree>
    <p:extLst>
      <p:ext uri="{BB962C8B-B14F-4D97-AF65-F5344CB8AC3E}">
        <p14:creationId xmlns:p14="http://schemas.microsoft.com/office/powerpoint/2010/main" val="2786601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s-A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nn-NO" smtClean="0"/>
              <a:t>Ing. Soft I - Sonia Vera </a:t>
            </a:r>
            <a:endParaRPr lang="es-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307D704-482F-4B11-9EF6-9DF7252AC9B1}" type="slidenum">
              <a:rPr lang="es-AR" smtClean="0"/>
              <a:t>‹Nº›</a:t>
            </a:fld>
            <a:endParaRPr lang="es-AR"/>
          </a:p>
        </p:txBody>
      </p:sp>
    </p:spTree>
    <p:extLst>
      <p:ext uri="{BB962C8B-B14F-4D97-AF65-F5344CB8AC3E}">
        <p14:creationId xmlns:p14="http://schemas.microsoft.com/office/powerpoint/2010/main" val="167002251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iming>
    <p:tnLst>
      <p:par>
        <p:cTn id="1" dur="indefinite" restart="never" nodeType="tmRoot"/>
      </p:par>
    </p:tnLst>
  </p:timing>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1740240" y="109296"/>
            <a:ext cx="8911687" cy="854398"/>
          </a:xfrm>
        </p:spPr>
        <p:txBody>
          <a:bodyPr/>
          <a:lstStyle/>
          <a:p>
            <a:r>
              <a:rPr lang="es-MX" dirty="0" smtClean="0"/>
              <a:t>HERRAMIENTAS DE DECISION</a:t>
            </a:r>
            <a:endParaRPr lang="es-AR" dirty="0"/>
          </a:p>
        </p:txBody>
      </p:sp>
      <p:sp>
        <p:nvSpPr>
          <p:cNvPr id="3" name="Marcador de contenido 2"/>
          <p:cNvSpPr>
            <a:spLocks noGrp="1"/>
          </p:cNvSpPr>
          <p:nvPr>
            <p:ph idx="4294967295"/>
          </p:nvPr>
        </p:nvSpPr>
        <p:spPr>
          <a:xfrm>
            <a:off x="1941510" y="882224"/>
            <a:ext cx="4254573" cy="426492"/>
          </a:xfrm>
        </p:spPr>
        <p:txBody>
          <a:bodyPr/>
          <a:lstStyle/>
          <a:p>
            <a:r>
              <a:rPr lang="es-MX" b="1" dirty="0" smtClean="0"/>
              <a:t>Arboles de decisión</a:t>
            </a:r>
            <a:endParaRPr lang="es-AR" b="1" dirty="0"/>
          </a:p>
        </p:txBody>
      </p:sp>
      <p:sp>
        <p:nvSpPr>
          <p:cNvPr id="5" name="Marcador de pie de página 4"/>
          <p:cNvSpPr>
            <a:spLocks noGrp="1"/>
          </p:cNvSpPr>
          <p:nvPr>
            <p:ph type="ftr" sz="quarter" idx="11"/>
          </p:nvPr>
        </p:nvSpPr>
        <p:spPr/>
        <p:txBody>
          <a:bodyPr/>
          <a:lstStyle/>
          <a:p>
            <a:r>
              <a:rPr lang="nn-NO" dirty="0" smtClean="0"/>
              <a:t>Ing. Soft I - Sonia Vera </a:t>
            </a:r>
            <a:endParaRPr lang="es-AR" dirty="0"/>
          </a:p>
        </p:txBody>
      </p:sp>
      <p:sp>
        <p:nvSpPr>
          <p:cNvPr id="6" name="Marcador de número de diapositiva 5"/>
          <p:cNvSpPr>
            <a:spLocks noGrp="1"/>
          </p:cNvSpPr>
          <p:nvPr>
            <p:ph type="sldNum" sz="quarter" idx="12"/>
          </p:nvPr>
        </p:nvSpPr>
        <p:spPr/>
        <p:txBody>
          <a:bodyPr/>
          <a:lstStyle/>
          <a:p>
            <a:fld id="{3307D704-482F-4B11-9EF6-9DF7252AC9B1}" type="slidenum">
              <a:rPr lang="es-AR" smtClean="0">
                <a:solidFill>
                  <a:schemeClr val="tx1"/>
                </a:solidFill>
              </a:rPr>
              <a:t>1</a:t>
            </a:fld>
            <a:endParaRPr lang="es-AR" dirty="0">
              <a:solidFill>
                <a:schemeClr val="tx1"/>
              </a:solidFill>
            </a:endParaRPr>
          </a:p>
        </p:txBody>
      </p:sp>
      <p:sp>
        <p:nvSpPr>
          <p:cNvPr id="4" name="Rectángulo 3"/>
          <p:cNvSpPr/>
          <p:nvPr/>
        </p:nvSpPr>
        <p:spPr>
          <a:xfrm>
            <a:off x="605050" y="1397787"/>
            <a:ext cx="11136573" cy="646331"/>
          </a:xfrm>
          <a:prstGeom prst="rect">
            <a:avLst/>
          </a:prstGeom>
        </p:spPr>
        <p:txBody>
          <a:bodyPr wrap="square">
            <a:spAutoFit/>
          </a:bodyPr>
          <a:lstStyle/>
          <a:p>
            <a:r>
              <a:rPr lang="es-ES" dirty="0">
                <a:solidFill>
                  <a:srgbClr val="000000"/>
                </a:solidFill>
                <a:latin typeface="Cambria Math" panose="02040503050406030204" pitchFamily="18" charset="0"/>
              </a:rPr>
              <a:t>Los árboles de decisión son diagramas que pretenden mostrar la gama de posibles resultados y las decisiones posteriores realizadas después de la decisión inicial. </a:t>
            </a:r>
            <a:endParaRPr lang="es-AR" dirty="0"/>
          </a:p>
        </p:txBody>
      </p:sp>
      <p:pic>
        <p:nvPicPr>
          <p:cNvPr id="8" name="Imagen 7"/>
          <p:cNvPicPr>
            <a:picLocks noChangeAspect="1"/>
          </p:cNvPicPr>
          <p:nvPr/>
        </p:nvPicPr>
        <p:blipFill>
          <a:blip r:embed="rId3"/>
          <a:stretch>
            <a:fillRect/>
          </a:stretch>
        </p:blipFill>
        <p:spPr>
          <a:xfrm>
            <a:off x="1740240" y="2133189"/>
            <a:ext cx="7675901" cy="3831574"/>
          </a:xfrm>
          <a:prstGeom prst="rect">
            <a:avLst/>
          </a:prstGeom>
        </p:spPr>
      </p:pic>
      <p:sp>
        <p:nvSpPr>
          <p:cNvPr id="11" name="Llamada de nube 10"/>
          <p:cNvSpPr/>
          <p:nvPr/>
        </p:nvSpPr>
        <p:spPr>
          <a:xfrm>
            <a:off x="1020286" y="2870065"/>
            <a:ext cx="1842447" cy="968991"/>
          </a:xfrm>
          <a:prstGeom prst="cloudCallout">
            <a:avLst>
              <a:gd name="adj1" fmla="val 17686"/>
              <a:gd name="adj2" fmla="val 10052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b="1" dirty="0" smtClean="0"/>
              <a:t>Nodo de </a:t>
            </a:r>
            <a:r>
              <a:rPr lang="es-ES" b="1" dirty="0" smtClean="0"/>
              <a:t>decisión</a:t>
            </a:r>
            <a:endParaRPr lang="es-AR" b="1" dirty="0"/>
          </a:p>
        </p:txBody>
      </p:sp>
      <p:sp>
        <p:nvSpPr>
          <p:cNvPr id="12" name="Llamada de nube 11"/>
          <p:cNvSpPr/>
          <p:nvPr/>
        </p:nvSpPr>
        <p:spPr>
          <a:xfrm>
            <a:off x="777922" y="5485952"/>
            <a:ext cx="2273780" cy="957622"/>
          </a:xfrm>
          <a:prstGeom prst="cloudCallout">
            <a:avLst>
              <a:gd name="adj1" fmla="val 50688"/>
              <a:gd name="adj2" fmla="val -8999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b="1" dirty="0" smtClean="0"/>
              <a:t>alternativas</a:t>
            </a:r>
            <a:endParaRPr lang="es-AR" b="1" dirty="0"/>
          </a:p>
        </p:txBody>
      </p:sp>
      <p:sp>
        <p:nvSpPr>
          <p:cNvPr id="13" name="Llamada de nube 12"/>
          <p:cNvSpPr/>
          <p:nvPr/>
        </p:nvSpPr>
        <p:spPr>
          <a:xfrm>
            <a:off x="10022004" y="3130414"/>
            <a:ext cx="2169995" cy="1269242"/>
          </a:xfrm>
          <a:prstGeom prst="cloudCallout">
            <a:avLst>
              <a:gd name="adj1" fmla="val -86706"/>
              <a:gd name="adj2" fmla="val 4852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ES" b="1" dirty="0" smtClean="0"/>
              <a:t>Resultados</a:t>
            </a:r>
          </a:p>
        </p:txBody>
      </p:sp>
    </p:spTree>
    <p:extLst>
      <p:ext uri="{BB962C8B-B14F-4D97-AF65-F5344CB8AC3E}">
        <p14:creationId xmlns:p14="http://schemas.microsoft.com/office/powerpoint/2010/main" val="3414374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933259401"/>
              </p:ext>
            </p:extLst>
          </p:nvPr>
        </p:nvGraphicFramePr>
        <p:xfrm>
          <a:off x="945934" y="1261242"/>
          <a:ext cx="8450312" cy="4729658"/>
        </p:xfrm>
        <a:graphic>
          <a:graphicData uri="http://schemas.openxmlformats.org/drawingml/2006/table">
            <a:tbl>
              <a:tblPr firstRow="1" bandRow="1">
                <a:tableStyleId>{5C22544A-7EE6-4342-B048-85BDC9FD1C3A}</a:tableStyleId>
              </a:tblPr>
              <a:tblGrid>
                <a:gridCol w="2865773"/>
                <a:gridCol w="684623"/>
                <a:gridCol w="699988"/>
                <a:gridCol w="699988"/>
                <a:gridCol w="699988"/>
                <a:gridCol w="699988"/>
                <a:gridCol w="699988"/>
                <a:gridCol w="699988"/>
                <a:gridCol w="699988"/>
              </a:tblGrid>
              <a:tr h="419269">
                <a:tc>
                  <a:txBody>
                    <a:bodyPr/>
                    <a:lstStyle/>
                    <a:p>
                      <a:r>
                        <a:rPr lang="es-MX" dirty="0" smtClean="0"/>
                        <a:t>Condiciones</a:t>
                      </a:r>
                      <a:endParaRPr lang="es-AR" dirty="0"/>
                    </a:p>
                  </a:txBody>
                  <a:tcPr/>
                </a:tc>
                <a:tc gridSpan="8">
                  <a:txBody>
                    <a:bodyPr/>
                    <a:lstStyle/>
                    <a:p>
                      <a:pPr algn="l"/>
                      <a:r>
                        <a:rPr lang="es-MX" dirty="0" smtClean="0"/>
                        <a:t>Reglas</a:t>
                      </a:r>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r>
              <a:tr h="450800">
                <a:tc>
                  <a:txBody>
                    <a:bodyPr/>
                    <a:lstStyle/>
                    <a:p>
                      <a:r>
                        <a:rPr lang="es-AR" sz="1400" b="0" i="0" u="none" strike="noStrike" baseline="0" dirty="0" smtClean="0">
                          <a:latin typeface="Times New Roman" panose="02020603050405020304" pitchFamily="18" charset="0"/>
                        </a:rPr>
                        <a:t>Cliente de la empresa </a:t>
                      </a:r>
                      <a:endParaRPr lang="es-AR" sz="1400" dirty="0"/>
                    </a:p>
                  </a:txBody>
                  <a:tcPr/>
                </a:tc>
                <a:tc>
                  <a:txBody>
                    <a:bodyPr/>
                    <a:lstStyle/>
                    <a:p>
                      <a:pPr algn="ctr"/>
                      <a:r>
                        <a:rPr lang="es-MX" dirty="0" smtClean="0"/>
                        <a:t>V</a:t>
                      </a:r>
                      <a:endParaRPr lang="es-AR" dirty="0"/>
                    </a:p>
                  </a:txBody>
                  <a:tcPr/>
                </a:tc>
                <a:tc>
                  <a:txBody>
                    <a:bodyPr/>
                    <a:lstStyle/>
                    <a:p>
                      <a:pPr algn="ctr"/>
                      <a:r>
                        <a:rPr lang="es-MX" dirty="0" smtClean="0"/>
                        <a:t>V</a:t>
                      </a:r>
                      <a:endParaRPr lang="es-AR" dirty="0"/>
                    </a:p>
                  </a:txBody>
                  <a:tcPr/>
                </a:tc>
                <a:tc>
                  <a:txBody>
                    <a:bodyPr/>
                    <a:lstStyle/>
                    <a:p>
                      <a:pPr algn="ctr"/>
                      <a:r>
                        <a:rPr lang="es-MX" dirty="0" smtClean="0"/>
                        <a:t>V</a:t>
                      </a:r>
                      <a:endParaRPr lang="es-AR" dirty="0"/>
                    </a:p>
                  </a:txBody>
                  <a:tcPr/>
                </a:tc>
                <a:tc>
                  <a:txBody>
                    <a:bodyPr/>
                    <a:lstStyle/>
                    <a:p>
                      <a:pPr algn="ctr"/>
                      <a:r>
                        <a:rPr lang="es-MX" b="0" dirty="0" smtClean="0">
                          <a:solidFill>
                            <a:schemeClr val="tx1"/>
                          </a:solidFill>
                        </a:rPr>
                        <a:t>V</a:t>
                      </a:r>
                      <a:endParaRPr lang="es-AR" b="0" dirty="0">
                        <a:solidFill>
                          <a:schemeClr val="tx1"/>
                        </a:solidFill>
                      </a:endParaRPr>
                    </a:p>
                  </a:txBody>
                  <a:tcPr/>
                </a:tc>
                <a:tc>
                  <a:txBody>
                    <a:bodyPr/>
                    <a:lstStyle/>
                    <a:p>
                      <a:pPr algn="ctr"/>
                      <a:r>
                        <a:rPr lang="es-MX" dirty="0" smtClean="0">
                          <a:solidFill>
                            <a:schemeClr val="tx1"/>
                          </a:solidFill>
                        </a:rPr>
                        <a:t>F</a:t>
                      </a:r>
                      <a:endParaRPr lang="es-AR" dirty="0">
                        <a:solidFill>
                          <a:schemeClr val="tx1"/>
                        </a:solidFill>
                      </a:endParaRPr>
                    </a:p>
                  </a:txBody>
                  <a:tcPr/>
                </a:tc>
                <a:tc>
                  <a:txBody>
                    <a:bodyPr/>
                    <a:lstStyle/>
                    <a:p>
                      <a:pPr algn="ctr"/>
                      <a:r>
                        <a:rPr lang="es-MX" dirty="0" smtClean="0"/>
                        <a:t>F</a:t>
                      </a:r>
                      <a:endParaRPr lang="es-AR" dirty="0"/>
                    </a:p>
                  </a:txBody>
                  <a:tcPr/>
                </a:tc>
                <a:tc>
                  <a:txBody>
                    <a:bodyPr/>
                    <a:lstStyle/>
                    <a:p>
                      <a:pPr algn="ctr"/>
                      <a:r>
                        <a:rPr lang="es-MX" dirty="0" smtClean="0"/>
                        <a:t>F</a:t>
                      </a:r>
                      <a:endParaRPr lang="es-AR" dirty="0"/>
                    </a:p>
                  </a:txBody>
                  <a:tcPr/>
                </a:tc>
                <a:tc>
                  <a:txBody>
                    <a:bodyPr/>
                    <a:lstStyle/>
                    <a:p>
                      <a:pPr algn="ctr"/>
                      <a:r>
                        <a:rPr lang="es-MX" b="0" dirty="0" smtClean="0">
                          <a:solidFill>
                            <a:schemeClr val="tx1"/>
                          </a:solidFill>
                        </a:rPr>
                        <a:t>F</a:t>
                      </a:r>
                      <a:endParaRPr lang="es-AR" b="0" dirty="0">
                        <a:solidFill>
                          <a:schemeClr val="tx1"/>
                        </a:solidFill>
                      </a:endParaRPr>
                    </a:p>
                  </a:txBody>
                  <a:tcPr/>
                </a:tc>
              </a:tr>
              <a:tr h="450800">
                <a:tc>
                  <a:txBody>
                    <a:bodyPr/>
                    <a:lstStyle/>
                    <a:p>
                      <a:r>
                        <a:rPr lang="es-MX" sz="1400" b="0" i="0" u="none" strike="noStrike" baseline="0" dirty="0" smtClean="0">
                          <a:latin typeface="Times New Roman" panose="02020603050405020304" pitchFamily="18" charset="0"/>
                        </a:rPr>
                        <a:t>Paga dentro de los 30 días</a:t>
                      </a:r>
                      <a:endParaRPr lang="es-AR" sz="1400" dirty="0"/>
                    </a:p>
                  </a:txBody>
                  <a:tcPr/>
                </a:tc>
                <a:tc>
                  <a:txBody>
                    <a:bodyPr/>
                    <a:lstStyle/>
                    <a:p>
                      <a:pPr algn="ctr"/>
                      <a:r>
                        <a:rPr lang="es-MX" dirty="0" smtClean="0"/>
                        <a:t>V</a:t>
                      </a:r>
                      <a:endParaRPr lang="es-AR" dirty="0"/>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c>
                  <a:txBody>
                    <a:bodyPr/>
                    <a:lstStyle/>
                    <a:p>
                      <a:pPr algn="ctr"/>
                      <a:r>
                        <a:rPr lang="es-MX" dirty="0" smtClean="0"/>
                        <a:t>F</a:t>
                      </a:r>
                      <a:endParaRPr lang="es-AR" dirty="0"/>
                    </a:p>
                  </a:txBody>
                  <a:tcPr/>
                </a:tc>
                <a:tc>
                  <a:txBody>
                    <a:bodyPr/>
                    <a:lstStyle/>
                    <a:p>
                      <a:pPr algn="ctr"/>
                      <a:r>
                        <a:rPr lang="es-MX" dirty="0" smtClean="0"/>
                        <a:t>V</a:t>
                      </a:r>
                      <a:endParaRPr lang="es-AR" dirty="0"/>
                    </a:p>
                  </a:txBody>
                  <a:tcPr/>
                </a:tc>
                <a:tc>
                  <a:txBody>
                    <a:bodyPr/>
                    <a:lstStyle/>
                    <a:p>
                      <a:pPr algn="ctr"/>
                      <a:r>
                        <a:rPr lang="es-MX" b="1" dirty="0" smtClean="0">
                          <a:solidFill>
                            <a:srgbClr val="FF0000"/>
                          </a:solidFill>
                        </a:rPr>
                        <a:t>-</a:t>
                      </a:r>
                      <a:endParaRPr lang="es-AR" b="1" dirty="0">
                        <a:solidFill>
                          <a:srgbClr val="FF0000"/>
                        </a:solidFill>
                      </a:endParaRPr>
                    </a:p>
                  </a:txBody>
                  <a:tcPr/>
                </a:tc>
                <a:tc>
                  <a:txBody>
                    <a:bodyPr/>
                    <a:lstStyle/>
                    <a:p>
                      <a:pPr algn="ctr"/>
                      <a:r>
                        <a:rPr lang="es-MX" dirty="0" smtClean="0"/>
                        <a:t>F</a:t>
                      </a:r>
                      <a:endParaRPr lang="es-AR" dirty="0"/>
                    </a:p>
                  </a:txBody>
                  <a:tcPr/>
                </a:tc>
                <a:tc>
                  <a:txBody>
                    <a:bodyPr/>
                    <a:lstStyle/>
                    <a:p>
                      <a:pPr algn="ctr"/>
                      <a:r>
                        <a:rPr lang="es-MX" b="1" dirty="0" smtClean="0">
                          <a:solidFill>
                            <a:srgbClr val="FF0000"/>
                          </a:solidFill>
                        </a:rPr>
                        <a:t>-</a:t>
                      </a:r>
                      <a:endParaRPr lang="es-AR" b="1" dirty="0">
                        <a:solidFill>
                          <a:srgbClr val="FF0000"/>
                        </a:solidFill>
                      </a:endParaRPr>
                    </a:p>
                  </a:txBody>
                  <a:tcPr/>
                </a:tc>
              </a:tr>
              <a:tr h="70398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400" b="0" i="0" u="none" strike="noStrike" baseline="0" dirty="0" smtClean="0">
                          <a:latin typeface="Times New Roman" panose="02020603050405020304" pitchFamily="18" charset="0"/>
                        </a:rPr>
                        <a:t>Cantidad no supera el stock</a:t>
                      </a:r>
                    </a:p>
                    <a:p>
                      <a:endParaRPr lang="es-AR" dirty="0"/>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r>
              <a:tr h="450800">
                <a:tc>
                  <a:txBody>
                    <a:bodyPr/>
                    <a:lstStyle/>
                    <a:p>
                      <a:r>
                        <a:rPr lang="es-MX" b="1" dirty="0" smtClean="0">
                          <a:solidFill>
                            <a:schemeClr val="bg1"/>
                          </a:solidFill>
                        </a:rPr>
                        <a:t>Acciones</a:t>
                      </a:r>
                      <a:endParaRPr lang="es-AR" b="1" dirty="0">
                        <a:solidFill>
                          <a:schemeClr val="bg1"/>
                        </a:solidFill>
                      </a:endParaRPr>
                    </a:p>
                  </a:txBody>
                  <a:tcPr>
                    <a:solidFill>
                      <a:schemeClr val="accent1"/>
                    </a:solidFill>
                  </a:tcPr>
                </a:tc>
                <a:tc gridSpan="8">
                  <a:txBody>
                    <a:bodyPr/>
                    <a:lstStyle/>
                    <a:p>
                      <a:pPr algn="ctr"/>
                      <a:endParaRPr lang="es-AR" dirty="0"/>
                    </a:p>
                  </a:txBody>
                  <a:tcPr>
                    <a:solidFill>
                      <a:schemeClr val="accent1"/>
                    </a:solidFill>
                  </a:tcPr>
                </a:tc>
                <a:tc hMerge="1">
                  <a:txBody>
                    <a:bodyPr/>
                    <a:lstStyle/>
                    <a:p>
                      <a:endParaRPr lang="es-AR" dirty="0"/>
                    </a:p>
                  </a:txBody>
                  <a:tcPr>
                    <a:solidFill>
                      <a:schemeClr val="accent1"/>
                    </a:solidFill>
                  </a:tcPr>
                </a:tc>
                <a:tc hMerge="1">
                  <a:txBody>
                    <a:bodyPr/>
                    <a:lstStyle/>
                    <a:p>
                      <a:endParaRPr lang="es-AR" dirty="0"/>
                    </a:p>
                  </a:txBody>
                  <a:tcPr>
                    <a:solidFill>
                      <a:schemeClr val="accent1"/>
                    </a:solidFill>
                  </a:tcPr>
                </a:tc>
                <a:tc hMerge="1">
                  <a:txBody>
                    <a:bodyPr/>
                    <a:lstStyle/>
                    <a:p>
                      <a:endParaRPr lang="es-AR" dirty="0"/>
                    </a:p>
                  </a:txBody>
                  <a:tcPr>
                    <a:solidFill>
                      <a:schemeClr val="accent1"/>
                    </a:solidFill>
                  </a:tcPr>
                </a:tc>
                <a:tc hMerge="1">
                  <a:txBody>
                    <a:bodyPr/>
                    <a:lstStyle/>
                    <a:p>
                      <a:endParaRPr lang="es-AR" dirty="0"/>
                    </a:p>
                  </a:txBody>
                  <a:tcPr>
                    <a:solidFill>
                      <a:schemeClr val="accent1"/>
                    </a:solidFill>
                  </a:tcPr>
                </a:tc>
                <a:tc hMerge="1">
                  <a:txBody>
                    <a:bodyPr/>
                    <a:lstStyle/>
                    <a:p>
                      <a:endParaRPr lang="es-AR" dirty="0"/>
                    </a:p>
                  </a:txBody>
                  <a:tcPr>
                    <a:solidFill>
                      <a:schemeClr val="accent1"/>
                    </a:solidFill>
                  </a:tcPr>
                </a:tc>
                <a:tc hMerge="1">
                  <a:txBody>
                    <a:bodyPr/>
                    <a:lstStyle/>
                    <a:p>
                      <a:endParaRPr lang="es-AR" dirty="0"/>
                    </a:p>
                  </a:txBody>
                  <a:tcPr>
                    <a:solidFill>
                      <a:schemeClr val="accent1"/>
                    </a:solidFill>
                  </a:tcPr>
                </a:tc>
                <a:tc hMerge="1">
                  <a:txBody>
                    <a:bodyPr/>
                    <a:lstStyle/>
                    <a:p>
                      <a:endParaRPr lang="es-AR" dirty="0"/>
                    </a:p>
                  </a:txBody>
                  <a:tcPr>
                    <a:solidFill>
                      <a:schemeClr val="accent1"/>
                    </a:solidFill>
                  </a:tcPr>
                </a:tc>
              </a:tr>
              <a:tr h="450800">
                <a:tc>
                  <a:txBody>
                    <a:bodyPr/>
                    <a:lstStyle/>
                    <a:p>
                      <a:r>
                        <a:rPr lang="es-AR" sz="1400" b="0" i="0" u="none" strike="noStrike" baseline="0" dirty="0" smtClean="0">
                          <a:latin typeface="Times New Roman" panose="02020603050405020304" pitchFamily="18" charset="0"/>
                        </a:rPr>
                        <a:t>Facturar con descuento</a:t>
                      </a:r>
                      <a:endParaRPr lang="es-AR" sz="1400"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r>
              <a:tr h="450800">
                <a:tc>
                  <a:txBody>
                    <a:bodyPr/>
                    <a:lstStyle/>
                    <a:p>
                      <a:r>
                        <a:rPr lang="es-AR" sz="1400" b="0" i="0" u="none" strike="noStrike" baseline="0" dirty="0" smtClean="0">
                          <a:latin typeface="Times New Roman" panose="02020603050405020304" pitchFamily="18" charset="0"/>
                        </a:rPr>
                        <a:t>Enviar mercadería solicitada</a:t>
                      </a:r>
                      <a:endParaRPr lang="es-AR" sz="1400"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r>
              <a:tr h="450800">
                <a:tc>
                  <a:txBody>
                    <a:bodyPr/>
                    <a:lstStyle/>
                    <a:p>
                      <a:r>
                        <a:rPr lang="es-AR" sz="1400" b="0" i="0" u="none" strike="noStrike" baseline="0" dirty="0" smtClean="0">
                          <a:latin typeface="Times New Roman" panose="02020603050405020304" pitchFamily="18" charset="0"/>
                        </a:rPr>
                        <a:t>Facturar sin descuento</a:t>
                      </a:r>
                      <a:endParaRPr lang="es-AR" sz="1400" dirty="0"/>
                    </a:p>
                  </a:txBody>
                  <a:tcPr/>
                </a:tc>
                <a:tc>
                  <a:txBody>
                    <a:bodyPr/>
                    <a:lstStyle/>
                    <a:p>
                      <a:pPr algn="ct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r>
              <a:tr h="450800">
                <a:tc>
                  <a:txBody>
                    <a:bodyPr/>
                    <a:lstStyle/>
                    <a:p>
                      <a:r>
                        <a:rPr lang="es-AR" sz="1400" b="0" i="0" u="none" strike="noStrike" baseline="0" dirty="0" smtClean="0">
                          <a:latin typeface="Times New Roman" panose="02020603050405020304" pitchFamily="18" charset="0"/>
                        </a:rPr>
                        <a:t>Dejar pendiente lo solicitado</a:t>
                      </a:r>
                      <a:endParaRPr lang="es-AR" sz="1400"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r>
              <a:tr h="4508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AR" sz="1400" b="0" i="0" u="none" strike="noStrike" baseline="0" dirty="0" smtClean="0">
                          <a:latin typeface="Times New Roman" panose="02020603050405020304" pitchFamily="18" charset="0"/>
                        </a:rPr>
                        <a:t>Enviar stock</a:t>
                      </a:r>
                      <a:endParaRPr lang="es-AR" sz="1400"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r>
            </a:tbl>
          </a:graphicData>
        </a:graphic>
      </p:graphicFrame>
      <p:sp>
        <p:nvSpPr>
          <p:cNvPr id="3" name="CuadroTexto 2"/>
          <p:cNvSpPr txBox="1"/>
          <p:nvPr/>
        </p:nvSpPr>
        <p:spPr>
          <a:xfrm>
            <a:off x="911042" y="394138"/>
            <a:ext cx="2234907" cy="369332"/>
          </a:xfrm>
          <a:prstGeom prst="rect">
            <a:avLst/>
          </a:prstGeom>
          <a:noFill/>
        </p:spPr>
        <p:txBody>
          <a:bodyPr wrap="none" rtlCol="0">
            <a:spAutoFit/>
          </a:bodyPr>
          <a:lstStyle/>
          <a:p>
            <a:r>
              <a:rPr lang="es-MX" b="1" dirty="0" smtClean="0"/>
              <a:t>Tabla de decisión </a:t>
            </a:r>
            <a:endParaRPr lang="es-AR" b="1" dirty="0"/>
          </a:p>
        </p:txBody>
      </p:sp>
      <p:sp>
        <p:nvSpPr>
          <p:cNvPr id="6" name="CuadroTexto 5"/>
          <p:cNvSpPr txBox="1"/>
          <p:nvPr/>
        </p:nvSpPr>
        <p:spPr>
          <a:xfrm>
            <a:off x="9454293" y="1695970"/>
            <a:ext cx="2723823" cy="646331"/>
          </a:xfrm>
          <a:prstGeom prst="rect">
            <a:avLst/>
          </a:prstGeom>
          <a:noFill/>
        </p:spPr>
        <p:txBody>
          <a:bodyPr wrap="none" rtlCol="0">
            <a:spAutoFit/>
          </a:bodyPr>
          <a:lstStyle/>
          <a:p>
            <a:r>
              <a:rPr lang="es-MX" dirty="0" smtClean="0"/>
              <a:t>Reducimos a una sola </a:t>
            </a:r>
          </a:p>
          <a:p>
            <a:r>
              <a:rPr lang="es-MX" dirty="0" smtClean="0"/>
              <a:t>columna</a:t>
            </a:r>
            <a:endParaRPr lang="es-AR" dirty="0"/>
          </a:p>
        </p:txBody>
      </p:sp>
      <p:cxnSp>
        <p:nvCxnSpPr>
          <p:cNvPr id="23" name="Conector recto 22"/>
          <p:cNvCxnSpPr/>
          <p:nvPr/>
        </p:nvCxnSpPr>
        <p:spPr>
          <a:xfrm>
            <a:off x="7688424" y="763470"/>
            <a:ext cx="0" cy="5842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ector recto 23"/>
          <p:cNvCxnSpPr/>
          <p:nvPr/>
        </p:nvCxnSpPr>
        <p:spPr>
          <a:xfrm>
            <a:off x="9128449" y="791465"/>
            <a:ext cx="0" cy="5842603"/>
          </a:xfrm>
          <a:prstGeom prst="line">
            <a:avLst/>
          </a:prstGeom>
        </p:spPr>
        <p:style>
          <a:lnRef idx="1">
            <a:schemeClr val="accent1"/>
          </a:lnRef>
          <a:fillRef idx="0">
            <a:schemeClr val="accent1"/>
          </a:fillRef>
          <a:effectRef idx="0">
            <a:schemeClr val="accent1"/>
          </a:effectRef>
          <a:fontRef idx="minor">
            <a:schemeClr val="tx1"/>
          </a:fontRef>
        </p:style>
      </p:cxnSp>
      <p:sp>
        <p:nvSpPr>
          <p:cNvPr id="28" name="Marcador de número de diapositiva 27"/>
          <p:cNvSpPr>
            <a:spLocks noGrp="1"/>
          </p:cNvSpPr>
          <p:nvPr>
            <p:ph type="sldNum" sz="quarter" idx="12"/>
          </p:nvPr>
        </p:nvSpPr>
        <p:spPr/>
        <p:txBody>
          <a:bodyPr/>
          <a:lstStyle/>
          <a:p>
            <a:fld id="{3307D704-482F-4B11-9EF6-9DF7252AC9B1}" type="slidenum">
              <a:rPr lang="es-AR" smtClean="0"/>
              <a:pPr/>
              <a:t>10</a:t>
            </a:fld>
            <a:endParaRPr lang="es-AR"/>
          </a:p>
        </p:txBody>
      </p:sp>
    </p:spTree>
    <p:extLst>
      <p:ext uri="{BB962C8B-B14F-4D97-AF65-F5344CB8AC3E}">
        <p14:creationId xmlns:p14="http://schemas.microsoft.com/office/powerpoint/2010/main" val="1525206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11042" y="394138"/>
            <a:ext cx="3315331" cy="369332"/>
          </a:xfrm>
          <a:prstGeom prst="rect">
            <a:avLst/>
          </a:prstGeom>
          <a:noFill/>
        </p:spPr>
        <p:txBody>
          <a:bodyPr wrap="none" rtlCol="0">
            <a:spAutoFit/>
          </a:bodyPr>
          <a:lstStyle/>
          <a:p>
            <a:r>
              <a:rPr lang="es-MX" b="1" dirty="0" smtClean="0"/>
              <a:t>Tabla de decisión reducida </a:t>
            </a:r>
            <a:endParaRPr lang="es-AR" b="1" dirty="0"/>
          </a:p>
        </p:txBody>
      </p:sp>
      <p:graphicFrame>
        <p:nvGraphicFramePr>
          <p:cNvPr id="7" name="Tabla 6"/>
          <p:cNvGraphicFramePr>
            <a:graphicFrameLocks noGrp="1"/>
          </p:cNvGraphicFramePr>
          <p:nvPr>
            <p:extLst>
              <p:ext uri="{D42A27DB-BD31-4B8C-83A1-F6EECF244321}">
                <p14:modId xmlns:p14="http://schemas.microsoft.com/office/powerpoint/2010/main" val="524907965"/>
              </p:ext>
            </p:extLst>
          </p:nvPr>
        </p:nvGraphicFramePr>
        <p:xfrm>
          <a:off x="865983" y="1261242"/>
          <a:ext cx="9994145" cy="4729658"/>
        </p:xfrm>
        <a:graphic>
          <a:graphicData uri="http://schemas.openxmlformats.org/drawingml/2006/table">
            <a:tbl>
              <a:tblPr firstRow="1" bandRow="1">
                <a:tableStyleId>{5C22544A-7EE6-4342-B048-85BDC9FD1C3A}</a:tableStyleId>
              </a:tblPr>
              <a:tblGrid>
                <a:gridCol w="3147501"/>
                <a:gridCol w="751927"/>
                <a:gridCol w="1009634"/>
                <a:gridCol w="1012797"/>
                <a:gridCol w="1014907"/>
                <a:gridCol w="1017017"/>
                <a:gridCol w="1019126"/>
                <a:gridCol w="1021236"/>
              </a:tblGrid>
              <a:tr h="419269">
                <a:tc>
                  <a:txBody>
                    <a:bodyPr/>
                    <a:lstStyle/>
                    <a:p>
                      <a:r>
                        <a:rPr lang="es-MX" dirty="0" smtClean="0"/>
                        <a:t>Condiciones</a:t>
                      </a:r>
                      <a:endParaRPr lang="es-AR" dirty="0"/>
                    </a:p>
                  </a:txBody>
                  <a:tcPr/>
                </a:tc>
                <a:tc>
                  <a:txBody>
                    <a:bodyPr/>
                    <a:lstStyle/>
                    <a:p>
                      <a:pPr algn="l"/>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r>
              <a:tr h="450800">
                <a:tc>
                  <a:txBody>
                    <a:bodyPr/>
                    <a:lstStyle/>
                    <a:p>
                      <a:r>
                        <a:rPr lang="es-AR" sz="1400" b="0" i="0" u="none" strike="noStrike" baseline="0" dirty="0" smtClean="0">
                          <a:latin typeface="Times New Roman" panose="02020603050405020304" pitchFamily="18" charset="0"/>
                        </a:rPr>
                        <a:t>Cliente de la empresa </a:t>
                      </a:r>
                      <a:endParaRPr lang="es-AR" sz="1400" dirty="0"/>
                    </a:p>
                  </a:txBody>
                  <a:tcPr/>
                </a:tc>
                <a:tc>
                  <a:txBody>
                    <a:bodyPr/>
                    <a:lstStyle/>
                    <a:p>
                      <a:pPr algn="ctr"/>
                      <a:r>
                        <a:rPr lang="es-MX" dirty="0" smtClean="0"/>
                        <a:t>V</a:t>
                      </a:r>
                      <a:endParaRPr lang="es-AR" dirty="0"/>
                    </a:p>
                  </a:txBody>
                  <a:tcPr/>
                </a:tc>
                <a:tc>
                  <a:txBody>
                    <a:bodyPr/>
                    <a:lstStyle/>
                    <a:p>
                      <a:pPr algn="ctr"/>
                      <a:r>
                        <a:rPr lang="es-MX" dirty="0" smtClean="0"/>
                        <a:t>V</a:t>
                      </a:r>
                      <a:endParaRPr lang="es-AR" dirty="0"/>
                    </a:p>
                  </a:txBody>
                  <a:tcPr/>
                </a:tc>
                <a:tc>
                  <a:txBody>
                    <a:bodyPr/>
                    <a:lstStyle/>
                    <a:p>
                      <a:pPr algn="ctr"/>
                      <a:r>
                        <a:rPr lang="es-MX" dirty="0" smtClean="0"/>
                        <a:t>V</a:t>
                      </a:r>
                      <a:endParaRPr lang="es-AR" dirty="0"/>
                    </a:p>
                  </a:txBody>
                  <a:tcPr/>
                </a:tc>
                <a:tc>
                  <a:txBody>
                    <a:bodyPr/>
                    <a:lstStyle/>
                    <a:p>
                      <a:pPr algn="ctr"/>
                      <a:r>
                        <a:rPr lang="es-MX" b="0" dirty="0" smtClean="0">
                          <a:solidFill>
                            <a:schemeClr val="tx1"/>
                          </a:solidFill>
                        </a:rPr>
                        <a:t>V</a:t>
                      </a:r>
                      <a:endParaRPr lang="es-AR" b="0" dirty="0">
                        <a:solidFill>
                          <a:schemeClr val="tx1"/>
                        </a:solidFill>
                      </a:endParaRPr>
                    </a:p>
                  </a:txBody>
                  <a:tcPr/>
                </a:tc>
                <a:tc>
                  <a:txBody>
                    <a:bodyPr/>
                    <a:lstStyle/>
                    <a:p>
                      <a:pPr algn="ctr"/>
                      <a:r>
                        <a:rPr lang="es-MX" dirty="0" smtClean="0">
                          <a:solidFill>
                            <a:schemeClr val="tx1"/>
                          </a:solidFill>
                        </a:rPr>
                        <a:t>F</a:t>
                      </a:r>
                      <a:endParaRPr lang="es-AR" dirty="0">
                        <a:solidFill>
                          <a:schemeClr val="tx1"/>
                        </a:solidFill>
                      </a:endParaRPr>
                    </a:p>
                  </a:txBody>
                  <a:tcPr/>
                </a:tc>
                <a:tc>
                  <a:txBody>
                    <a:bodyPr/>
                    <a:lstStyle/>
                    <a:p>
                      <a:pPr algn="ctr"/>
                      <a:r>
                        <a:rPr lang="es-MX" dirty="0" smtClean="0"/>
                        <a:t>F</a:t>
                      </a:r>
                      <a:endParaRPr lang="es-AR" dirty="0"/>
                    </a:p>
                  </a:txBody>
                  <a:tcPr/>
                </a:tc>
                <a:tc>
                  <a:txBody>
                    <a:bodyPr/>
                    <a:lstStyle/>
                    <a:p>
                      <a:pPr algn="ctr"/>
                      <a:r>
                        <a:rPr lang="es-MX" dirty="0" smtClean="0"/>
                        <a:t>F</a:t>
                      </a:r>
                      <a:endParaRPr lang="es-AR" dirty="0"/>
                    </a:p>
                  </a:txBody>
                  <a:tcPr/>
                </a:tc>
              </a:tr>
              <a:tr h="450800">
                <a:tc>
                  <a:txBody>
                    <a:bodyPr/>
                    <a:lstStyle/>
                    <a:p>
                      <a:r>
                        <a:rPr lang="es-MX" sz="1400" b="0" i="0" u="none" strike="noStrike" baseline="0" dirty="0" smtClean="0">
                          <a:latin typeface="Times New Roman" panose="02020603050405020304" pitchFamily="18" charset="0"/>
                        </a:rPr>
                        <a:t>Paga dentro de los 30 días</a:t>
                      </a:r>
                      <a:endParaRPr lang="es-AR" sz="1400" dirty="0"/>
                    </a:p>
                  </a:txBody>
                  <a:tcPr/>
                </a:tc>
                <a:tc>
                  <a:txBody>
                    <a:bodyPr/>
                    <a:lstStyle/>
                    <a:p>
                      <a:pPr algn="ctr"/>
                      <a:r>
                        <a:rPr lang="es-MX" dirty="0" smtClean="0"/>
                        <a:t>V</a:t>
                      </a:r>
                      <a:endParaRPr lang="es-AR" dirty="0"/>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c>
                  <a:txBody>
                    <a:bodyPr/>
                    <a:lstStyle/>
                    <a:p>
                      <a:pPr algn="ctr"/>
                      <a:r>
                        <a:rPr lang="es-MX" dirty="0" smtClean="0"/>
                        <a:t>F</a:t>
                      </a:r>
                      <a:endParaRPr lang="es-AR" dirty="0"/>
                    </a:p>
                  </a:txBody>
                  <a:tcPr/>
                </a:tc>
                <a:tc>
                  <a:txBody>
                    <a:bodyPr/>
                    <a:lstStyle/>
                    <a:p>
                      <a:pPr algn="ctr"/>
                      <a:r>
                        <a:rPr lang="es-MX" dirty="0" smtClean="0"/>
                        <a:t>V</a:t>
                      </a:r>
                      <a:endParaRPr lang="es-AR" dirty="0"/>
                    </a:p>
                  </a:txBody>
                  <a:tcPr/>
                </a:tc>
                <a:tc>
                  <a:txBody>
                    <a:bodyPr/>
                    <a:lstStyle/>
                    <a:p>
                      <a:pPr algn="ctr"/>
                      <a:r>
                        <a:rPr lang="es-MX" b="1" dirty="0" smtClean="0">
                          <a:solidFill>
                            <a:srgbClr val="FF0000"/>
                          </a:solidFill>
                        </a:rPr>
                        <a:t>-</a:t>
                      </a:r>
                      <a:endParaRPr lang="es-AR" b="1" dirty="0">
                        <a:solidFill>
                          <a:srgbClr val="FF0000"/>
                        </a:solidFill>
                      </a:endParaRPr>
                    </a:p>
                  </a:txBody>
                  <a:tcPr/>
                </a:tc>
                <a:tc>
                  <a:txBody>
                    <a:bodyPr/>
                    <a:lstStyle/>
                    <a:p>
                      <a:pPr algn="ctr"/>
                      <a:r>
                        <a:rPr lang="es-MX" dirty="0" smtClean="0"/>
                        <a:t>F</a:t>
                      </a:r>
                      <a:endParaRPr lang="es-AR" dirty="0"/>
                    </a:p>
                  </a:txBody>
                  <a:tcPr/>
                </a:tc>
              </a:tr>
              <a:tr h="70398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400" b="0" i="0" u="none" strike="noStrike" baseline="0" dirty="0" smtClean="0">
                          <a:latin typeface="Times New Roman" panose="02020603050405020304" pitchFamily="18" charset="0"/>
                        </a:rPr>
                        <a:t>Cantidad no supera el stock</a:t>
                      </a:r>
                    </a:p>
                    <a:p>
                      <a:endParaRPr lang="es-AR" dirty="0"/>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c>
                  <a:txBody>
                    <a:bodyPr/>
                    <a:lstStyle/>
                    <a:p>
                      <a:pPr algn="ctr"/>
                      <a:r>
                        <a:rPr lang="es-MX" dirty="0" smtClean="0"/>
                        <a:t>V</a:t>
                      </a:r>
                      <a:endParaRPr lang="es-AR" dirty="0"/>
                    </a:p>
                  </a:txBody>
                  <a:tcPr/>
                </a:tc>
              </a:tr>
              <a:tr h="450800">
                <a:tc>
                  <a:txBody>
                    <a:bodyPr/>
                    <a:lstStyle/>
                    <a:p>
                      <a:r>
                        <a:rPr lang="es-MX" b="1" dirty="0" smtClean="0">
                          <a:solidFill>
                            <a:schemeClr val="bg1"/>
                          </a:solidFill>
                        </a:rPr>
                        <a:t>Acciones</a:t>
                      </a:r>
                      <a:endParaRPr lang="es-AR" b="1" dirty="0">
                        <a:solidFill>
                          <a:schemeClr val="bg1"/>
                        </a:solidFill>
                      </a:endParaRPr>
                    </a:p>
                  </a:txBody>
                  <a:tcPr>
                    <a:solidFill>
                      <a:schemeClr val="accent1"/>
                    </a:solidFill>
                  </a:tcPr>
                </a:tc>
                <a:tc>
                  <a:txBody>
                    <a:bodyPr/>
                    <a:lstStyle/>
                    <a:p>
                      <a:pPr algn="ctr"/>
                      <a:endParaRPr lang="es-AR" dirty="0"/>
                    </a:p>
                  </a:txBody>
                  <a:tcPr>
                    <a:solidFill>
                      <a:schemeClr val="accent1"/>
                    </a:solidFill>
                  </a:tcPr>
                </a:tc>
                <a:tc>
                  <a:txBody>
                    <a:bodyPr/>
                    <a:lstStyle/>
                    <a:p>
                      <a:endParaRPr lang="es-AR" dirty="0"/>
                    </a:p>
                  </a:txBody>
                  <a:tcPr>
                    <a:solidFill>
                      <a:schemeClr val="accent1"/>
                    </a:solidFill>
                  </a:tcPr>
                </a:tc>
                <a:tc>
                  <a:txBody>
                    <a:bodyPr/>
                    <a:lstStyle/>
                    <a:p>
                      <a:endParaRPr lang="es-AR" dirty="0"/>
                    </a:p>
                  </a:txBody>
                  <a:tcPr>
                    <a:solidFill>
                      <a:schemeClr val="accent1"/>
                    </a:solidFill>
                  </a:tcPr>
                </a:tc>
                <a:tc>
                  <a:txBody>
                    <a:bodyPr/>
                    <a:lstStyle/>
                    <a:p>
                      <a:endParaRPr lang="es-AR" dirty="0"/>
                    </a:p>
                  </a:txBody>
                  <a:tcPr>
                    <a:solidFill>
                      <a:schemeClr val="accent1"/>
                    </a:solidFill>
                  </a:tcPr>
                </a:tc>
                <a:tc>
                  <a:txBody>
                    <a:bodyPr/>
                    <a:lstStyle/>
                    <a:p>
                      <a:endParaRPr lang="es-AR" dirty="0"/>
                    </a:p>
                  </a:txBody>
                  <a:tcPr>
                    <a:solidFill>
                      <a:schemeClr val="accent1"/>
                    </a:solidFill>
                  </a:tcPr>
                </a:tc>
                <a:tc>
                  <a:txBody>
                    <a:bodyPr/>
                    <a:lstStyle/>
                    <a:p>
                      <a:endParaRPr lang="es-AR" dirty="0"/>
                    </a:p>
                  </a:txBody>
                  <a:tcPr>
                    <a:solidFill>
                      <a:schemeClr val="accent1"/>
                    </a:solidFill>
                  </a:tcPr>
                </a:tc>
                <a:tc>
                  <a:txBody>
                    <a:bodyPr/>
                    <a:lstStyle/>
                    <a:p>
                      <a:endParaRPr lang="es-AR" dirty="0"/>
                    </a:p>
                  </a:txBody>
                  <a:tcPr>
                    <a:solidFill>
                      <a:schemeClr val="accent1"/>
                    </a:solidFill>
                  </a:tcPr>
                </a:tc>
              </a:tr>
              <a:tr h="450800">
                <a:tc>
                  <a:txBody>
                    <a:bodyPr/>
                    <a:lstStyle/>
                    <a:p>
                      <a:r>
                        <a:rPr lang="es-AR" sz="1400" b="0" i="0" u="none" strike="noStrike" baseline="0" dirty="0" smtClean="0">
                          <a:latin typeface="Times New Roman" panose="02020603050405020304" pitchFamily="18" charset="0"/>
                        </a:rPr>
                        <a:t>Facturar con descuento</a:t>
                      </a:r>
                      <a:endParaRPr lang="es-AR" sz="1400"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r>
              <a:tr h="450800">
                <a:tc>
                  <a:txBody>
                    <a:bodyPr/>
                    <a:lstStyle/>
                    <a:p>
                      <a:r>
                        <a:rPr lang="es-AR" sz="1400" b="0" i="0" u="none" strike="noStrike" baseline="0" dirty="0" smtClean="0">
                          <a:latin typeface="Times New Roman" panose="02020603050405020304" pitchFamily="18" charset="0"/>
                        </a:rPr>
                        <a:t>Enviar mercadería solicitada</a:t>
                      </a:r>
                      <a:endParaRPr lang="es-AR" sz="1400"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r>
              <a:tr h="450800">
                <a:tc>
                  <a:txBody>
                    <a:bodyPr/>
                    <a:lstStyle/>
                    <a:p>
                      <a:r>
                        <a:rPr lang="es-AR" sz="1400" b="0" i="0" u="none" strike="noStrike" baseline="0" dirty="0" smtClean="0">
                          <a:latin typeface="Times New Roman" panose="02020603050405020304" pitchFamily="18" charset="0"/>
                        </a:rPr>
                        <a:t>Facturar sin descuento</a:t>
                      </a:r>
                      <a:endParaRPr lang="es-AR" sz="1400" dirty="0"/>
                    </a:p>
                  </a:txBody>
                  <a:tcPr/>
                </a:tc>
                <a:tc>
                  <a:txBody>
                    <a:bodyPr/>
                    <a:lstStyle/>
                    <a:p>
                      <a:pPr algn="ct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r>
              <a:tr h="450800">
                <a:tc>
                  <a:txBody>
                    <a:bodyPr/>
                    <a:lstStyle/>
                    <a:p>
                      <a:r>
                        <a:rPr lang="es-AR" sz="1400" b="0" i="0" u="none" strike="noStrike" baseline="0" dirty="0" smtClean="0">
                          <a:latin typeface="Times New Roman" panose="02020603050405020304" pitchFamily="18" charset="0"/>
                        </a:rPr>
                        <a:t>Dejar pendiente lo solicitado</a:t>
                      </a:r>
                      <a:endParaRPr lang="es-AR" sz="1400"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r>
              <a:tr h="4508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AR" sz="1400" b="0" i="0" u="none" strike="noStrike" baseline="0" dirty="0" smtClean="0">
                          <a:latin typeface="Times New Roman" panose="02020603050405020304" pitchFamily="18" charset="0"/>
                        </a:rPr>
                        <a:t>Enviar stock</a:t>
                      </a:r>
                      <a:endParaRPr lang="es-AR" sz="1400"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r>
            </a:tbl>
          </a:graphicData>
        </a:graphic>
      </p:graphicFrame>
      <p:sp>
        <p:nvSpPr>
          <p:cNvPr id="8" name="Marcador de número de diapositiva 7"/>
          <p:cNvSpPr>
            <a:spLocks noGrp="1"/>
          </p:cNvSpPr>
          <p:nvPr>
            <p:ph type="sldNum" sz="quarter" idx="12"/>
          </p:nvPr>
        </p:nvSpPr>
        <p:spPr/>
        <p:txBody>
          <a:bodyPr/>
          <a:lstStyle/>
          <a:p>
            <a:fld id="{3307D704-482F-4B11-9EF6-9DF7252AC9B1}" type="slidenum">
              <a:rPr lang="es-AR" smtClean="0"/>
              <a:pPr/>
              <a:t>11</a:t>
            </a:fld>
            <a:endParaRPr lang="es-AR"/>
          </a:p>
        </p:txBody>
      </p:sp>
    </p:spTree>
    <p:extLst>
      <p:ext uri="{BB962C8B-B14F-4D97-AF65-F5344CB8AC3E}">
        <p14:creationId xmlns:p14="http://schemas.microsoft.com/office/powerpoint/2010/main" val="4112947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11042" y="394138"/>
            <a:ext cx="3315331" cy="369332"/>
          </a:xfrm>
          <a:prstGeom prst="rect">
            <a:avLst/>
          </a:prstGeom>
          <a:noFill/>
        </p:spPr>
        <p:txBody>
          <a:bodyPr wrap="none" rtlCol="0">
            <a:spAutoFit/>
          </a:bodyPr>
          <a:lstStyle/>
          <a:p>
            <a:r>
              <a:rPr lang="es-MX" b="1" dirty="0" smtClean="0"/>
              <a:t>Tabla de decisión reducida </a:t>
            </a:r>
            <a:endParaRPr lang="es-AR" b="1" dirty="0"/>
          </a:p>
        </p:txBody>
      </p:sp>
      <p:graphicFrame>
        <p:nvGraphicFramePr>
          <p:cNvPr id="7" name="Tabla 6"/>
          <p:cNvGraphicFramePr>
            <a:graphicFrameLocks noGrp="1"/>
          </p:cNvGraphicFramePr>
          <p:nvPr>
            <p:extLst>
              <p:ext uri="{D42A27DB-BD31-4B8C-83A1-F6EECF244321}">
                <p14:modId xmlns:p14="http://schemas.microsoft.com/office/powerpoint/2010/main" val="101007072"/>
              </p:ext>
            </p:extLst>
          </p:nvPr>
        </p:nvGraphicFramePr>
        <p:xfrm>
          <a:off x="911042" y="1001935"/>
          <a:ext cx="9994145" cy="4729658"/>
        </p:xfrm>
        <a:graphic>
          <a:graphicData uri="http://schemas.openxmlformats.org/drawingml/2006/table">
            <a:tbl>
              <a:tblPr firstRow="1" bandRow="1">
                <a:tableStyleId>{5C22544A-7EE6-4342-B048-85BDC9FD1C3A}</a:tableStyleId>
              </a:tblPr>
              <a:tblGrid>
                <a:gridCol w="3147501"/>
                <a:gridCol w="751927"/>
                <a:gridCol w="1009634"/>
                <a:gridCol w="1012797"/>
                <a:gridCol w="1014907"/>
                <a:gridCol w="1017017"/>
                <a:gridCol w="1019126"/>
                <a:gridCol w="1021236"/>
              </a:tblGrid>
              <a:tr h="419269">
                <a:tc>
                  <a:txBody>
                    <a:bodyPr/>
                    <a:lstStyle/>
                    <a:p>
                      <a:r>
                        <a:rPr lang="es-MX" dirty="0" smtClean="0"/>
                        <a:t>Condiciones</a:t>
                      </a:r>
                      <a:endParaRPr lang="es-AR" dirty="0"/>
                    </a:p>
                  </a:txBody>
                  <a:tcPr/>
                </a:tc>
                <a:tc>
                  <a:txBody>
                    <a:bodyPr/>
                    <a:lstStyle/>
                    <a:p>
                      <a:pPr algn="l"/>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r>
              <a:tr h="450800">
                <a:tc>
                  <a:txBody>
                    <a:bodyPr/>
                    <a:lstStyle/>
                    <a:p>
                      <a:r>
                        <a:rPr lang="es-AR" sz="1400" b="0" i="0" u="none" strike="noStrike" baseline="0" dirty="0" smtClean="0">
                          <a:latin typeface="Times New Roman" panose="02020603050405020304" pitchFamily="18" charset="0"/>
                        </a:rPr>
                        <a:t>Cliente de la empresa </a:t>
                      </a:r>
                      <a:endParaRPr lang="es-AR" sz="1400" dirty="0"/>
                    </a:p>
                  </a:txBody>
                  <a:tcPr/>
                </a:tc>
                <a:tc>
                  <a:txBody>
                    <a:bodyPr/>
                    <a:lstStyle/>
                    <a:p>
                      <a:pPr algn="ctr"/>
                      <a:r>
                        <a:rPr lang="es-MX" dirty="0" smtClean="0"/>
                        <a:t>V</a:t>
                      </a:r>
                      <a:endParaRPr lang="es-AR" dirty="0"/>
                    </a:p>
                  </a:txBody>
                  <a:tcPr/>
                </a:tc>
                <a:tc>
                  <a:txBody>
                    <a:bodyPr/>
                    <a:lstStyle/>
                    <a:p>
                      <a:pPr algn="ctr"/>
                      <a:r>
                        <a:rPr lang="es-MX" dirty="0" smtClean="0"/>
                        <a:t>V</a:t>
                      </a:r>
                      <a:endParaRPr lang="es-AR" dirty="0"/>
                    </a:p>
                  </a:txBody>
                  <a:tcPr/>
                </a:tc>
                <a:tc>
                  <a:txBody>
                    <a:bodyPr/>
                    <a:lstStyle/>
                    <a:p>
                      <a:pPr algn="ctr"/>
                      <a:r>
                        <a:rPr lang="es-MX" dirty="0" smtClean="0"/>
                        <a:t>V</a:t>
                      </a:r>
                      <a:endParaRPr lang="es-AR" dirty="0"/>
                    </a:p>
                  </a:txBody>
                  <a:tcPr/>
                </a:tc>
                <a:tc>
                  <a:txBody>
                    <a:bodyPr/>
                    <a:lstStyle/>
                    <a:p>
                      <a:pPr algn="ctr"/>
                      <a:r>
                        <a:rPr lang="es-MX" b="0" dirty="0" smtClean="0">
                          <a:solidFill>
                            <a:schemeClr val="tx1"/>
                          </a:solidFill>
                        </a:rPr>
                        <a:t>V</a:t>
                      </a:r>
                      <a:endParaRPr lang="es-AR" b="0" dirty="0">
                        <a:solidFill>
                          <a:schemeClr val="tx1"/>
                        </a:solidFill>
                      </a:endParaRPr>
                    </a:p>
                  </a:txBody>
                  <a:tcPr/>
                </a:tc>
                <a:tc>
                  <a:txBody>
                    <a:bodyPr/>
                    <a:lstStyle/>
                    <a:p>
                      <a:pPr algn="ctr"/>
                      <a:r>
                        <a:rPr lang="es-MX" dirty="0" smtClean="0">
                          <a:solidFill>
                            <a:schemeClr val="tx1"/>
                          </a:solidFill>
                        </a:rPr>
                        <a:t>F</a:t>
                      </a:r>
                      <a:endParaRPr lang="es-AR" dirty="0">
                        <a:solidFill>
                          <a:schemeClr val="tx1"/>
                        </a:solidFill>
                      </a:endParaRPr>
                    </a:p>
                  </a:txBody>
                  <a:tcPr/>
                </a:tc>
                <a:tc>
                  <a:txBody>
                    <a:bodyPr/>
                    <a:lstStyle/>
                    <a:p>
                      <a:pPr algn="ctr"/>
                      <a:r>
                        <a:rPr lang="es-MX" dirty="0" smtClean="0"/>
                        <a:t>F</a:t>
                      </a:r>
                      <a:endParaRPr lang="es-AR" dirty="0"/>
                    </a:p>
                  </a:txBody>
                  <a:tcPr/>
                </a:tc>
                <a:tc>
                  <a:txBody>
                    <a:bodyPr/>
                    <a:lstStyle/>
                    <a:p>
                      <a:pPr algn="ctr"/>
                      <a:r>
                        <a:rPr lang="es-MX" dirty="0" smtClean="0"/>
                        <a:t>F</a:t>
                      </a:r>
                      <a:endParaRPr lang="es-AR" dirty="0"/>
                    </a:p>
                  </a:txBody>
                  <a:tcPr/>
                </a:tc>
              </a:tr>
              <a:tr h="450800">
                <a:tc>
                  <a:txBody>
                    <a:bodyPr/>
                    <a:lstStyle/>
                    <a:p>
                      <a:r>
                        <a:rPr lang="es-MX" sz="1400" b="0" i="0" u="none" strike="noStrike" baseline="0" dirty="0" smtClean="0">
                          <a:latin typeface="Times New Roman" panose="02020603050405020304" pitchFamily="18" charset="0"/>
                        </a:rPr>
                        <a:t>Paga dentro de los 30 días</a:t>
                      </a:r>
                      <a:endParaRPr lang="es-AR" sz="1400" dirty="0"/>
                    </a:p>
                  </a:txBody>
                  <a:tcPr/>
                </a:tc>
                <a:tc>
                  <a:txBody>
                    <a:bodyPr/>
                    <a:lstStyle/>
                    <a:p>
                      <a:pPr algn="ctr"/>
                      <a:r>
                        <a:rPr lang="es-MX" dirty="0" smtClean="0"/>
                        <a:t>V</a:t>
                      </a:r>
                      <a:endParaRPr lang="es-AR" dirty="0"/>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c>
                  <a:txBody>
                    <a:bodyPr/>
                    <a:lstStyle/>
                    <a:p>
                      <a:pPr algn="ctr"/>
                      <a:r>
                        <a:rPr lang="es-MX" dirty="0" smtClean="0"/>
                        <a:t>F</a:t>
                      </a:r>
                      <a:endParaRPr lang="es-AR" dirty="0"/>
                    </a:p>
                  </a:txBody>
                  <a:tcPr/>
                </a:tc>
                <a:tc>
                  <a:txBody>
                    <a:bodyPr/>
                    <a:lstStyle/>
                    <a:p>
                      <a:pPr algn="ctr"/>
                      <a:r>
                        <a:rPr lang="es-MX" dirty="0" smtClean="0"/>
                        <a:t>V</a:t>
                      </a:r>
                      <a:endParaRPr lang="es-AR" dirty="0"/>
                    </a:p>
                  </a:txBody>
                  <a:tcPr/>
                </a:tc>
                <a:tc>
                  <a:txBody>
                    <a:bodyPr/>
                    <a:lstStyle/>
                    <a:p>
                      <a:pPr algn="ctr"/>
                      <a:r>
                        <a:rPr lang="es-MX" b="1" dirty="0" smtClean="0">
                          <a:solidFill>
                            <a:srgbClr val="FF0000"/>
                          </a:solidFill>
                        </a:rPr>
                        <a:t>-</a:t>
                      </a:r>
                      <a:endParaRPr lang="es-AR" b="1" dirty="0">
                        <a:solidFill>
                          <a:srgbClr val="FF0000"/>
                        </a:solidFill>
                      </a:endParaRPr>
                    </a:p>
                  </a:txBody>
                  <a:tcPr/>
                </a:tc>
                <a:tc>
                  <a:txBody>
                    <a:bodyPr/>
                    <a:lstStyle/>
                    <a:p>
                      <a:pPr algn="ctr"/>
                      <a:r>
                        <a:rPr lang="es-MX" dirty="0" smtClean="0"/>
                        <a:t>F</a:t>
                      </a:r>
                      <a:endParaRPr lang="es-AR" dirty="0"/>
                    </a:p>
                  </a:txBody>
                  <a:tcPr/>
                </a:tc>
              </a:tr>
              <a:tr h="70398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400" b="0" i="0" u="none" strike="noStrike" baseline="0" dirty="0" smtClean="0">
                          <a:latin typeface="Times New Roman" panose="02020603050405020304" pitchFamily="18" charset="0"/>
                        </a:rPr>
                        <a:t>Cantidad no supera el stock</a:t>
                      </a:r>
                    </a:p>
                    <a:p>
                      <a:endParaRPr lang="es-AR" dirty="0"/>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c>
                  <a:txBody>
                    <a:bodyPr/>
                    <a:lstStyle/>
                    <a:p>
                      <a:pPr algn="ctr"/>
                      <a:r>
                        <a:rPr lang="es-MX" dirty="0" smtClean="0"/>
                        <a:t>V</a:t>
                      </a:r>
                      <a:endParaRPr lang="es-AR" dirty="0"/>
                    </a:p>
                  </a:txBody>
                  <a:tcPr/>
                </a:tc>
              </a:tr>
              <a:tr h="450800">
                <a:tc>
                  <a:txBody>
                    <a:bodyPr/>
                    <a:lstStyle/>
                    <a:p>
                      <a:r>
                        <a:rPr lang="es-MX" b="1" dirty="0" smtClean="0">
                          <a:solidFill>
                            <a:schemeClr val="bg1"/>
                          </a:solidFill>
                        </a:rPr>
                        <a:t>Acciones</a:t>
                      </a:r>
                      <a:endParaRPr lang="es-AR" b="1" dirty="0">
                        <a:solidFill>
                          <a:schemeClr val="bg1"/>
                        </a:solidFill>
                      </a:endParaRPr>
                    </a:p>
                  </a:txBody>
                  <a:tcPr>
                    <a:solidFill>
                      <a:schemeClr val="accent1"/>
                    </a:solidFill>
                  </a:tcPr>
                </a:tc>
                <a:tc>
                  <a:txBody>
                    <a:bodyPr/>
                    <a:lstStyle/>
                    <a:p>
                      <a:pPr algn="ctr"/>
                      <a:endParaRPr lang="es-AR" dirty="0"/>
                    </a:p>
                  </a:txBody>
                  <a:tcPr>
                    <a:solidFill>
                      <a:schemeClr val="accent1"/>
                    </a:solidFill>
                  </a:tcPr>
                </a:tc>
                <a:tc>
                  <a:txBody>
                    <a:bodyPr/>
                    <a:lstStyle/>
                    <a:p>
                      <a:endParaRPr lang="es-AR" dirty="0"/>
                    </a:p>
                  </a:txBody>
                  <a:tcPr>
                    <a:solidFill>
                      <a:schemeClr val="accent1"/>
                    </a:solidFill>
                  </a:tcPr>
                </a:tc>
                <a:tc>
                  <a:txBody>
                    <a:bodyPr/>
                    <a:lstStyle/>
                    <a:p>
                      <a:endParaRPr lang="es-AR" dirty="0"/>
                    </a:p>
                  </a:txBody>
                  <a:tcPr>
                    <a:solidFill>
                      <a:schemeClr val="accent1"/>
                    </a:solidFill>
                  </a:tcPr>
                </a:tc>
                <a:tc>
                  <a:txBody>
                    <a:bodyPr/>
                    <a:lstStyle/>
                    <a:p>
                      <a:endParaRPr lang="es-AR" dirty="0"/>
                    </a:p>
                  </a:txBody>
                  <a:tcPr>
                    <a:solidFill>
                      <a:schemeClr val="accent1"/>
                    </a:solidFill>
                  </a:tcPr>
                </a:tc>
                <a:tc>
                  <a:txBody>
                    <a:bodyPr/>
                    <a:lstStyle/>
                    <a:p>
                      <a:endParaRPr lang="es-AR" dirty="0"/>
                    </a:p>
                  </a:txBody>
                  <a:tcPr>
                    <a:solidFill>
                      <a:schemeClr val="accent1"/>
                    </a:solidFill>
                  </a:tcPr>
                </a:tc>
                <a:tc>
                  <a:txBody>
                    <a:bodyPr/>
                    <a:lstStyle/>
                    <a:p>
                      <a:endParaRPr lang="es-AR" dirty="0"/>
                    </a:p>
                  </a:txBody>
                  <a:tcPr>
                    <a:solidFill>
                      <a:schemeClr val="accent1"/>
                    </a:solidFill>
                  </a:tcPr>
                </a:tc>
                <a:tc>
                  <a:txBody>
                    <a:bodyPr/>
                    <a:lstStyle/>
                    <a:p>
                      <a:endParaRPr lang="es-AR" dirty="0"/>
                    </a:p>
                  </a:txBody>
                  <a:tcPr>
                    <a:solidFill>
                      <a:schemeClr val="accent1"/>
                    </a:solidFill>
                  </a:tcPr>
                </a:tc>
              </a:tr>
              <a:tr h="450800">
                <a:tc>
                  <a:txBody>
                    <a:bodyPr/>
                    <a:lstStyle/>
                    <a:p>
                      <a:r>
                        <a:rPr lang="es-AR" sz="1400" b="0" i="0" u="none" strike="noStrike" baseline="0" dirty="0" smtClean="0">
                          <a:latin typeface="Times New Roman" panose="02020603050405020304" pitchFamily="18" charset="0"/>
                        </a:rPr>
                        <a:t>Facturar con descuento</a:t>
                      </a:r>
                      <a:endParaRPr lang="es-AR" sz="1400"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r>
              <a:tr h="450800">
                <a:tc>
                  <a:txBody>
                    <a:bodyPr/>
                    <a:lstStyle/>
                    <a:p>
                      <a:r>
                        <a:rPr lang="es-AR" sz="1400" b="0" i="0" u="none" strike="noStrike" baseline="0" dirty="0" smtClean="0">
                          <a:latin typeface="Times New Roman" panose="02020603050405020304" pitchFamily="18" charset="0"/>
                        </a:rPr>
                        <a:t>Enviar mercadería solicitada</a:t>
                      </a:r>
                      <a:endParaRPr lang="es-AR" sz="1400"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r>
              <a:tr h="450800">
                <a:tc>
                  <a:txBody>
                    <a:bodyPr/>
                    <a:lstStyle/>
                    <a:p>
                      <a:r>
                        <a:rPr lang="es-AR" sz="1400" b="0" i="0" u="none" strike="noStrike" baseline="0" dirty="0" smtClean="0">
                          <a:latin typeface="Times New Roman" panose="02020603050405020304" pitchFamily="18" charset="0"/>
                        </a:rPr>
                        <a:t>Facturar sin descuento</a:t>
                      </a:r>
                      <a:endParaRPr lang="es-AR" sz="1400" dirty="0"/>
                    </a:p>
                  </a:txBody>
                  <a:tcPr/>
                </a:tc>
                <a:tc>
                  <a:txBody>
                    <a:bodyPr/>
                    <a:lstStyle/>
                    <a:p>
                      <a:pPr algn="ct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r>
              <a:tr h="450800">
                <a:tc>
                  <a:txBody>
                    <a:bodyPr/>
                    <a:lstStyle/>
                    <a:p>
                      <a:r>
                        <a:rPr lang="es-AR" sz="1400" b="0" i="0" u="none" strike="noStrike" baseline="0" dirty="0" smtClean="0">
                          <a:latin typeface="Times New Roman" panose="02020603050405020304" pitchFamily="18" charset="0"/>
                        </a:rPr>
                        <a:t>Dejar pendiente lo solicitado</a:t>
                      </a:r>
                      <a:endParaRPr lang="es-AR" sz="1400"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r>
              <a:tr h="4508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AR" sz="1400" b="0" i="0" u="none" strike="noStrike" baseline="0" dirty="0" smtClean="0">
                          <a:latin typeface="Times New Roman" panose="02020603050405020304" pitchFamily="18" charset="0"/>
                        </a:rPr>
                        <a:t>Enviar stock</a:t>
                      </a:r>
                      <a:endParaRPr lang="es-AR" sz="1400"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r>
            </a:tbl>
          </a:graphicData>
        </a:graphic>
      </p:graphicFrame>
      <p:sp>
        <p:nvSpPr>
          <p:cNvPr id="9" name="Flecha derecha 8"/>
          <p:cNvSpPr/>
          <p:nvPr/>
        </p:nvSpPr>
        <p:spPr>
          <a:xfrm rot="16200000">
            <a:off x="5991878" y="5988454"/>
            <a:ext cx="714703" cy="31005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Flecha derecha 9"/>
          <p:cNvSpPr/>
          <p:nvPr/>
        </p:nvSpPr>
        <p:spPr>
          <a:xfrm rot="16200000">
            <a:off x="10184015" y="5980680"/>
            <a:ext cx="714703" cy="31005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Marcador de número de diapositiva 5"/>
          <p:cNvSpPr>
            <a:spLocks noGrp="1"/>
          </p:cNvSpPr>
          <p:nvPr>
            <p:ph type="sldNum" sz="quarter" idx="12"/>
          </p:nvPr>
        </p:nvSpPr>
        <p:spPr/>
        <p:txBody>
          <a:bodyPr/>
          <a:lstStyle/>
          <a:p>
            <a:fld id="{3307D704-482F-4B11-9EF6-9DF7252AC9B1}" type="slidenum">
              <a:rPr lang="es-AR" smtClean="0"/>
              <a:pPr/>
              <a:t>12</a:t>
            </a:fld>
            <a:endParaRPr lang="es-AR"/>
          </a:p>
        </p:txBody>
      </p:sp>
    </p:spTree>
    <p:extLst>
      <p:ext uri="{BB962C8B-B14F-4D97-AF65-F5344CB8AC3E}">
        <p14:creationId xmlns:p14="http://schemas.microsoft.com/office/powerpoint/2010/main" val="33724615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11042" y="394138"/>
            <a:ext cx="3315331" cy="369332"/>
          </a:xfrm>
          <a:prstGeom prst="rect">
            <a:avLst/>
          </a:prstGeom>
          <a:noFill/>
        </p:spPr>
        <p:txBody>
          <a:bodyPr wrap="none" rtlCol="0">
            <a:spAutoFit/>
          </a:bodyPr>
          <a:lstStyle/>
          <a:p>
            <a:r>
              <a:rPr lang="es-MX" b="1" dirty="0" smtClean="0"/>
              <a:t>Tabla de decisión reducida </a:t>
            </a:r>
            <a:endParaRPr lang="es-AR" b="1" dirty="0"/>
          </a:p>
        </p:txBody>
      </p:sp>
      <p:graphicFrame>
        <p:nvGraphicFramePr>
          <p:cNvPr id="7" name="Tabla 6"/>
          <p:cNvGraphicFramePr>
            <a:graphicFrameLocks noGrp="1"/>
          </p:cNvGraphicFramePr>
          <p:nvPr>
            <p:extLst>
              <p:ext uri="{D42A27DB-BD31-4B8C-83A1-F6EECF244321}">
                <p14:modId xmlns:p14="http://schemas.microsoft.com/office/powerpoint/2010/main" val="4001016148"/>
              </p:ext>
            </p:extLst>
          </p:nvPr>
        </p:nvGraphicFramePr>
        <p:xfrm>
          <a:off x="911042" y="1001935"/>
          <a:ext cx="8972909" cy="4729658"/>
        </p:xfrm>
        <a:graphic>
          <a:graphicData uri="http://schemas.openxmlformats.org/drawingml/2006/table">
            <a:tbl>
              <a:tblPr firstRow="1" bandRow="1">
                <a:tableStyleId>{5C22544A-7EE6-4342-B048-85BDC9FD1C3A}</a:tableStyleId>
              </a:tblPr>
              <a:tblGrid>
                <a:gridCol w="3147501"/>
                <a:gridCol w="751927"/>
                <a:gridCol w="1009634"/>
                <a:gridCol w="1012797"/>
                <a:gridCol w="1014907"/>
                <a:gridCol w="1017017"/>
                <a:gridCol w="1019126"/>
              </a:tblGrid>
              <a:tr h="419269">
                <a:tc>
                  <a:txBody>
                    <a:bodyPr/>
                    <a:lstStyle/>
                    <a:p>
                      <a:r>
                        <a:rPr lang="es-MX" dirty="0" smtClean="0"/>
                        <a:t>Condiciones</a:t>
                      </a:r>
                      <a:endParaRPr lang="es-AR" dirty="0"/>
                    </a:p>
                  </a:txBody>
                  <a:tcPr/>
                </a:tc>
                <a:tc>
                  <a:txBody>
                    <a:bodyPr/>
                    <a:lstStyle/>
                    <a:p>
                      <a:pPr algn="l"/>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r>
              <a:tr h="450800">
                <a:tc>
                  <a:txBody>
                    <a:bodyPr/>
                    <a:lstStyle/>
                    <a:p>
                      <a:r>
                        <a:rPr lang="es-AR" sz="1400" b="0" i="0" u="none" strike="noStrike" baseline="0" dirty="0" smtClean="0">
                          <a:latin typeface="+mn-lt"/>
                        </a:rPr>
                        <a:t>Cliente de la empresa </a:t>
                      </a:r>
                      <a:endParaRPr lang="es-AR" sz="1400" dirty="0">
                        <a:latin typeface="+mn-lt"/>
                      </a:endParaRPr>
                    </a:p>
                  </a:txBody>
                  <a:tcPr/>
                </a:tc>
                <a:tc>
                  <a:txBody>
                    <a:bodyPr/>
                    <a:lstStyle/>
                    <a:p>
                      <a:pPr algn="ctr"/>
                      <a:r>
                        <a:rPr lang="es-MX" dirty="0" smtClean="0"/>
                        <a:t>V</a:t>
                      </a:r>
                      <a:endParaRPr lang="es-AR" dirty="0"/>
                    </a:p>
                  </a:txBody>
                  <a:tcPr/>
                </a:tc>
                <a:tc>
                  <a:txBody>
                    <a:bodyPr/>
                    <a:lstStyle/>
                    <a:p>
                      <a:pPr algn="ctr"/>
                      <a:r>
                        <a:rPr lang="es-MX" dirty="0" smtClean="0"/>
                        <a:t>V</a:t>
                      </a:r>
                      <a:endParaRPr lang="es-AR" dirty="0"/>
                    </a:p>
                  </a:txBody>
                  <a:tcPr/>
                </a:tc>
                <a:tc>
                  <a:txBody>
                    <a:bodyPr/>
                    <a:lstStyle/>
                    <a:p>
                      <a:pPr algn="ctr"/>
                      <a:r>
                        <a:rPr lang="es-MX" b="1" dirty="0" smtClean="0">
                          <a:solidFill>
                            <a:srgbClr val="FF0000"/>
                          </a:solidFill>
                        </a:rPr>
                        <a:t>-</a:t>
                      </a:r>
                      <a:endParaRPr lang="es-AR" b="1" dirty="0">
                        <a:solidFill>
                          <a:srgbClr val="FF0000"/>
                        </a:solidFill>
                      </a:endParaRPr>
                    </a:p>
                  </a:txBody>
                  <a:tcPr/>
                </a:tc>
                <a:tc>
                  <a:txBody>
                    <a:bodyPr/>
                    <a:lstStyle/>
                    <a:p>
                      <a:pPr algn="ctr"/>
                      <a:r>
                        <a:rPr lang="es-MX" b="0" dirty="0" smtClean="0">
                          <a:solidFill>
                            <a:schemeClr val="tx1"/>
                          </a:solidFill>
                        </a:rPr>
                        <a:t>V</a:t>
                      </a:r>
                      <a:endParaRPr lang="es-AR" b="0" dirty="0">
                        <a:solidFill>
                          <a:schemeClr val="tx1"/>
                        </a:solidFill>
                      </a:endParaRPr>
                    </a:p>
                  </a:txBody>
                  <a:tcPr/>
                </a:tc>
                <a:tc>
                  <a:txBody>
                    <a:bodyPr/>
                    <a:lstStyle/>
                    <a:p>
                      <a:pPr algn="ctr"/>
                      <a:r>
                        <a:rPr lang="es-MX" dirty="0" smtClean="0">
                          <a:solidFill>
                            <a:schemeClr val="tx1"/>
                          </a:solidFill>
                        </a:rPr>
                        <a:t>F</a:t>
                      </a:r>
                      <a:endParaRPr lang="es-AR" dirty="0">
                        <a:solidFill>
                          <a:schemeClr val="tx1"/>
                        </a:solidFill>
                      </a:endParaRPr>
                    </a:p>
                  </a:txBody>
                  <a:tcPr/>
                </a:tc>
                <a:tc>
                  <a:txBody>
                    <a:bodyPr/>
                    <a:lstStyle/>
                    <a:p>
                      <a:pPr algn="ctr"/>
                      <a:r>
                        <a:rPr lang="es-MX" dirty="0" smtClean="0"/>
                        <a:t>F</a:t>
                      </a:r>
                      <a:endParaRPr lang="es-AR" dirty="0"/>
                    </a:p>
                  </a:txBody>
                  <a:tcPr/>
                </a:tc>
              </a:tr>
              <a:tr h="450800">
                <a:tc>
                  <a:txBody>
                    <a:bodyPr/>
                    <a:lstStyle/>
                    <a:p>
                      <a:r>
                        <a:rPr lang="es-MX" sz="1400" b="0" i="0" u="none" strike="noStrike" baseline="0" dirty="0" smtClean="0">
                          <a:latin typeface="+mn-lt"/>
                        </a:rPr>
                        <a:t>Paga dentro de los 30 días</a:t>
                      </a:r>
                      <a:endParaRPr lang="es-AR" sz="1400" dirty="0">
                        <a:latin typeface="+mn-lt"/>
                      </a:endParaRPr>
                    </a:p>
                  </a:txBody>
                  <a:tcPr/>
                </a:tc>
                <a:tc>
                  <a:txBody>
                    <a:bodyPr/>
                    <a:lstStyle/>
                    <a:p>
                      <a:pPr algn="ctr"/>
                      <a:r>
                        <a:rPr lang="es-MX" dirty="0" smtClean="0"/>
                        <a:t>V</a:t>
                      </a:r>
                      <a:endParaRPr lang="es-AR" dirty="0"/>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c>
                  <a:txBody>
                    <a:bodyPr/>
                    <a:lstStyle/>
                    <a:p>
                      <a:pPr algn="ctr"/>
                      <a:r>
                        <a:rPr lang="es-MX" dirty="0" smtClean="0"/>
                        <a:t>F</a:t>
                      </a:r>
                      <a:endParaRPr lang="es-AR" dirty="0"/>
                    </a:p>
                  </a:txBody>
                  <a:tcPr/>
                </a:tc>
                <a:tc>
                  <a:txBody>
                    <a:bodyPr/>
                    <a:lstStyle/>
                    <a:p>
                      <a:pPr algn="ctr"/>
                      <a:r>
                        <a:rPr lang="es-MX" dirty="0" smtClean="0"/>
                        <a:t>V</a:t>
                      </a:r>
                      <a:endParaRPr lang="es-AR" dirty="0"/>
                    </a:p>
                  </a:txBody>
                  <a:tcPr/>
                </a:tc>
                <a:tc>
                  <a:txBody>
                    <a:bodyPr/>
                    <a:lstStyle/>
                    <a:p>
                      <a:pPr algn="ctr"/>
                      <a:r>
                        <a:rPr lang="es-MX" b="1" dirty="0" smtClean="0">
                          <a:solidFill>
                            <a:srgbClr val="FF0000"/>
                          </a:solidFill>
                        </a:rPr>
                        <a:t>-</a:t>
                      </a:r>
                      <a:endParaRPr lang="es-AR" b="1" dirty="0">
                        <a:solidFill>
                          <a:srgbClr val="FF0000"/>
                        </a:solidFill>
                      </a:endParaRPr>
                    </a:p>
                  </a:txBody>
                  <a:tcPr/>
                </a:tc>
              </a:tr>
              <a:tr h="70398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400" b="0" i="0" u="none" strike="noStrike" baseline="0" dirty="0" smtClean="0">
                          <a:latin typeface="+mn-lt"/>
                        </a:rPr>
                        <a:t>Cantidad no supera el stock</a:t>
                      </a:r>
                    </a:p>
                    <a:p>
                      <a:endParaRPr lang="es-AR" dirty="0">
                        <a:latin typeface="+mn-lt"/>
                      </a:endParaRPr>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r>
              <a:tr h="450800">
                <a:tc>
                  <a:txBody>
                    <a:bodyPr/>
                    <a:lstStyle/>
                    <a:p>
                      <a:r>
                        <a:rPr lang="es-MX" b="1" dirty="0" smtClean="0">
                          <a:solidFill>
                            <a:schemeClr val="bg1"/>
                          </a:solidFill>
                        </a:rPr>
                        <a:t>Acciones</a:t>
                      </a:r>
                      <a:endParaRPr lang="es-AR" b="1" dirty="0">
                        <a:solidFill>
                          <a:schemeClr val="bg1"/>
                        </a:solidFill>
                      </a:endParaRPr>
                    </a:p>
                  </a:txBody>
                  <a:tcPr>
                    <a:solidFill>
                      <a:schemeClr val="accent1"/>
                    </a:solidFill>
                  </a:tcPr>
                </a:tc>
                <a:tc>
                  <a:txBody>
                    <a:bodyPr/>
                    <a:lstStyle/>
                    <a:p>
                      <a:pPr algn="ctr"/>
                      <a:endParaRPr lang="es-AR" dirty="0"/>
                    </a:p>
                  </a:txBody>
                  <a:tcPr>
                    <a:solidFill>
                      <a:schemeClr val="accent1"/>
                    </a:solidFill>
                  </a:tcPr>
                </a:tc>
                <a:tc>
                  <a:txBody>
                    <a:bodyPr/>
                    <a:lstStyle/>
                    <a:p>
                      <a:endParaRPr lang="es-AR" dirty="0"/>
                    </a:p>
                  </a:txBody>
                  <a:tcPr>
                    <a:solidFill>
                      <a:schemeClr val="accent1"/>
                    </a:solidFill>
                  </a:tcPr>
                </a:tc>
                <a:tc>
                  <a:txBody>
                    <a:bodyPr/>
                    <a:lstStyle/>
                    <a:p>
                      <a:endParaRPr lang="es-AR" dirty="0"/>
                    </a:p>
                  </a:txBody>
                  <a:tcPr>
                    <a:solidFill>
                      <a:schemeClr val="accent1"/>
                    </a:solidFill>
                  </a:tcPr>
                </a:tc>
                <a:tc>
                  <a:txBody>
                    <a:bodyPr/>
                    <a:lstStyle/>
                    <a:p>
                      <a:endParaRPr lang="es-AR" dirty="0"/>
                    </a:p>
                  </a:txBody>
                  <a:tcPr>
                    <a:solidFill>
                      <a:schemeClr val="accent1"/>
                    </a:solidFill>
                  </a:tcPr>
                </a:tc>
                <a:tc>
                  <a:txBody>
                    <a:bodyPr/>
                    <a:lstStyle/>
                    <a:p>
                      <a:endParaRPr lang="es-AR" dirty="0"/>
                    </a:p>
                  </a:txBody>
                  <a:tcPr>
                    <a:solidFill>
                      <a:schemeClr val="accent1"/>
                    </a:solidFill>
                  </a:tcPr>
                </a:tc>
                <a:tc>
                  <a:txBody>
                    <a:bodyPr/>
                    <a:lstStyle/>
                    <a:p>
                      <a:endParaRPr lang="es-AR" dirty="0"/>
                    </a:p>
                  </a:txBody>
                  <a:tcPr>
                    <a:solidFill>
                      <a:schemeClr val="accent1"/>
                    </a:solidFill>
                  </a:tcPr>
                </a:tc>
              </a:tr>
              <a:tr h="450800">
                <a:tc>
                  <a:txBody>
                    <a:bodyPr/>
                    <a:lstStyle/>
                    <a:p>
                      <a:r>
                        <a:rPr lang="es-AR" sz="1400" b="0" i="0" u="none" strike="noStrike" baseline="0" dirty="0" smtClean="0">
                          <a:latin typeface="+mn-lt"/>
                        </a:rPr>
                        <a:t>Facturar con descuento</a:t>
                      </a:r>
                      <a:endParaRPr lang="es-AR" sz="1400" dirty="0">
                        <a:latin typeface="+mn-lt"/>
                      </a:endParaRPr>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r>
              <a:tr h="450800">
                <a:tc>
                  <a:txBody>
                    <a:bodyPr/>
                    <a:lstStyle/>
                    <a:p>
                      <a:r>
                        <a:rPr lang="es-AR" sz="1400" b="0" i="0" u="none" strike="noStrike" baseline="0" dirty="0" smtClean="0">
                          <a:latin typeface="+mn-lt"/>
                        </a:rPr>
                        <a:t>Enviar mercadería solicitada</a:t>
                      </a:r>
                      <a:endParaRPr lang="es-AR" sz="1400" dirty="0">
                        <a:latin typeface="+mn-lt"/>
                      </a:endParaRPr>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a:p>
                  </a:txBody>
                  <a:tcPr/>
                </a:tc>
                <a:tc>
                  <a:txBody>
                    <a:bodyPr/>
                    <a:lstStyle/>
                    <a:p>
                      <a:pPr algn="ctr"/>
                      <a:r>
                        <a:rPr lang="es-MX" dirty="0" smtClean="0"/>
                        <a:t>X</a:t>
                      </a:r>
                      <a:endParaRPr lang="es-AR" dirty="0"/>
                    </a:p>
                  </a:txBody>
                  <a:tcPr/>
                </a:tc>
                <a:tc>
                  <a:txBody>
                    <a:bodyPr/>
                    <a:lstStyle/>
                    <a:p>
                      <a:pPr algn="ctr"/>
                      <a:endParaRPr lang="es-AR" dirty="0"/>
                    </a:p>
                  </a:txBody>
                  <a:tcPr/>
                </a:tc>
              </a:tr>
              <a:tr h="450800">
                <a:tc>
                  <a:txBody>
                    <a:bodyPr/>
                    <a:lstStyle/>
                    <a:p>
                      <a:r>
                        <a:rPr lang="es-AR" sz="1400" b="0" i="0" u="none" strike="noStrike" baseline="0" dirty="0" smtClean="0">
                          <a:latin typeface="+mn-lt"/>
                        </a:rPr>
                        <a:t>Facturar sin descuento</a:t>
                      </a:r>
                      <a:endParaRPr lang="es-AR" sz="1400" dirty="0">
                        <a:latin typeface="+mn-lt"/>
                      </a:endParaRPr>
                    </a:p>
                  </a:txBody>
                  <a:tcPr/>
                </a:tc>
                <a:tc>
                  <a:txBody>
                    <a:bodyPr/>
                    <a:lstStyle/>
                    <a:p>
                      <a:pPr algn="ct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r>
              <a:tr h="450800">
                <a:tc>
                  <a:txBody>
                    <a:bodyPr/>
                    <a:lstStyle/>
                    <a:p>
                      <a:r>
                        <a:rPr lang="es-AR" sz="1400" b="0" i="0" u="none" strike="noStrike" baseline="0" dirty="0" smtClean="0">
                          <a:latin typeface="+mn-lt"/>
                        </a:rPr>
                        <a:t>Dejar pendiente lo solicitado</a:t>
                      </a:r>
                      <a:endParaRPr lang="es-AR" sz="1400" dirty="0">
                        <a:latin typeface="+mn-lt"/>
                      </a:endParaRPr>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r>
              <a:tr h="4508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AR" sz="1400" b="0" i="0" u="none" strike="noStrike" baseline="0" dirty="0" smtClean="0">
                          <a:latin typeface="+mn-lt"/>
                        </a:rPr>
                        <a:t>Enviar stock</a:t>
                      </a:r>
                      <a:endParaRPr lang="es-AR" sz="1400" dirty="0">
                        <a:latin typeface="+mn-lt"/>
                      </a:endParaRPr>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r>
            </a:tbl>
          </a:graphicData>
        </a:graphic>
      </p:graphicFrame>
      <p:sp>
        <p:nvSpPr>
          <p:cNvPr id="2" name="Marcador de número de diapositiva 1"/>
          <p:cNvSpPr>
            <a:spLocks noGrp="1"/>
          </p:cNvSpPr>
          <p:nvPr>
            <p:ph type="sldNum" sz="quarter" idx="12"/>
          </p:nvPr>
        </p:nvSpPr>
        <p:spPr/>
        <p:txBody>
          <a:bodyPr/>
          <a:lstStyle/>
          <a:p>
            <a:fld id="{3307D704-482F-4B11-9EF6-9DF7252AC9B1}" type="slidenum">
              <a:rPr lang="es-AR" smtClean="0"/>
              <a:pPr/>
              <a:t>13</a:t>
            </a:fld>
            <a:endParaRPr lang="es-AR"/>
          </a:p>
        </p:txBody>
      </p:sp>
    </p:spTree>
    <p:extLst>
      <p:ext uri="{BB962C8B-B14F-4D97-AF65-F5344CB8AC3E}">
        <p14:creationId xmlns:p14="http://schemas.microsoft.com/office/powerpoint/2010/main" val="34781930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275416" y="242399"/>
            <a:ext cx="2651688" cy="369332"/>
          </a:xfrm>
          <a:prstGeom prst="rect">
            <a:avLst/>
          </a:prstGeom>
          <a:noFill/>
        </p:spPr>
        <p:txBody>
          <a:bodyPr wrap="none" rtlCol="0">
            <a:spAutoFit/>
          </a:bodyPr>
          <a:lstStyle/>
          <a:p>
            <a:r>
              <a:rPr lang="es-MX" b="1" dirty="0"/>
              <a:t>Á</a:t>
            </a:r>
            <a:r>
              <a:rPr lang="es-MX" b="1" dirty="0" smtClean="0"/>
              <a:t>rbol de  de decisión </a:t>
            </a:r>
            <a:endParaRPr lang="es-AR" b="1" dirty="0"/>
          </a:p>
        </p:txBody>
      </p:sp>
      <p:cxnSp>
        <p:nvCxnSpPr>
          <p:cNvPr id="4" name="Conector recto de flecha 3"/>
          <p:cNvCxnSpPr/>
          <p:nvPr/>
        </p:nvCxnSpPr>
        <p:spPr>
          <a:xfrm flipV="1">
            <a:off x="495892" y="2164395"/>
            <a:ext cx="969093" cy="102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p:cNvCxnSpPr/>
          <p:nvPr/>
        </p:nvCxnSpPr>
        <p:spPr>
          <a:xfrm>
            <a:off x="483168" y="3623278"/>
            <a:ext cx="856967" cy="825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a:off x="394138" y="3227999"/>
            <a:ext cx="378372" cy="354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p:cNvSpPr/>
          <p:nvPr/>
        </p:nvSpPr>
        <p:spPr>
          <a:xfrm>
            <a:off x="1464985" y="1554870"/>
            <a:ext cx="1967333" cy="804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CLIENTE DE LA EMPRESA</a:t>
            </a:r>
            <a:endParaRPr lang="es-AR" dirty="0"/>
          </a:p>
        </p:txBody>
      </p:sp>
      <p:sp>
        <p:nvSpPr>
          <p:cNvPr id="9" name="Rectángulo 8"/>
          <p:cNvSpPr/>
          <p:nvPr/>
        </p:nvSpPr>
        <p:spPr>
          <a:xfrm>
            <a:off x="1447648" y="4292187"/>
            <a:ext cx="1967333" cy="8040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CLIENTE NUEVO </a:t>
            </a:r>
            <a:endParaRPr lang="es-AR" dirty="0"/>
          </a:p>
        </p:txBody>
      </p:sp>
      <p:sp>
        <p:nvSpPr>
          <p:cNvPr id="14" name="Rectángulo 13"/>
          <p:cNvSpPr/>
          <p:nvPr/>
        </p:nvSpPr>
        <p:spPr>
          <a:xfrm>
            <a:off x="4112470" y="911454"/>
            <a:ext cx="1972961" cy="340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Paga &lt; 30 </a:t>
            </a:r>
            <a:r>
              <a:rPr lang="es-MX" dirty="0" err="1" smtClean="0"/>
              <a:t>dias</a:t>
            </a:r>
            <a:endParaRPr lang="es-AR" dirty="0"/>
          </a:p>
        </p:txBody>
      </p:sp>
      <p:sp>
        <p:nvSpPr>
          <p:cNvPr id="15" name="Rectángulo 14"/>
          <p:cNvSpPr/>
          <p:nvPr/>
        </p:nvSpPr>
        <p:spPr>
          <a:xfrm>
            <a:off x="4245416" y="2096429"/>
            <a:ext cx="1873865" cy="4118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Paga &gt; 30 </a:t>
            </a:r>
            <a:r>
              <a:rPr lang="es-MX" dirty="0" err="1" smtClean="0"/>
              <a:t>dias</a:t>
            </a:r>
            <a:endParaRPr lang="es-AR" dirty="0"/>
          </a:p>
        </p:txBody>
      </p:sp>
      <p:cxnSp>
        <p:nvCxnSpPr>
          <p:cNvPr id="17" name="Conector recto de flecha 16"/>
          <p:cNvCxnSpPr/>
          <p:nvPr/>
        </p:nvCxnSpPr>
        <p:spPr>
          <a:xfrm flipV="1">
            <a:off x="3414981" y="3734722"/>
            <a:ext cx="653617" cy="557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a:off x="3501651" y="4899443"/>
            <a:ext cx="786569" cy="324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p:cNvCxnSpPr/>
          <p:nvPr/>
        </p:nvCxnSpPr>
        <p:spPr>
          <a:xfrm flipV="1">
            <a:off x="3432318" y="1100221"/>
            <a:ext cx="530813" cy="402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p:nvPr/>
        </p:nvCxnSpPr>
        <p:spPr>
          <a:xfrm>
            <a:off x="3515616" y="2108839"/>
            <a:ext cx="722233" cy="256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ángulo 29"/>
          <p:cNvSpPr/>
          <p:nvPr/>
        </p:nvSpPr>
        <p:spPr>
          <a:xfrm>
            <a:off x="4242106" y="3491448"/>
            <a:ext cx="1972961" cy="424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Paga &lt; 30 </a:t>
            </a:r>
            <a:r>
              <a:rPr lang="es-MX" dirty="0" err="1" smtClean="0"/>
              <a:t>dias</a:t>
            </a:r>
            <a:endParaRPr lang="es-AR" dirty="0"/>
          </a:p>
        </p:txBody>
      </p:sp>
      <p:sp>
        <p:nvSpPr>
          <p:cNvPr id="31" name="Rectángulo 30"/>
          <p:cNvSpPr/>
          <p:nvPr/>
        </p:nvSpPr>
        <p:spPr>
          <a:xfrm>
            <a:off x="4316273" y="5035260"/>
            <a:ext cx="1972961" cy="453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Paga &gt; 30 </a:t>
            </a:r>
            <a:r>
              <a:rPr lang="es-MX" dirty="0" err="1" smtClean="0"/>
              <a:t>dias</a:t>
            </a:r>
            <a:endParaRPr lang="es-AR" dirty="0"/>
          </a:p>
        </p:txBody>
      </p:sp>
      <p:cxnSp>
        <p:nvCxnSpPr>
          <p:cNvPr id="33" name="Conector recto de flecha 32"/>
          <p:cNvCxnSpPr/>
          <p:nvPr/>
        </p:nvCxnSpPr>
        <p:spPr>
          <a:xfrm flipV="1">
            <a:off x="6148240" y="507981"/>
            <a:ext cx="472966" cy="396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a:off x="6131077" y="1070303"/>
            <a:ext cx="449106" cy="233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p:cNvCxnSpPr/>
          <p:nvPr/>
        </p:nvCxnSpPr>
        <p:spPr>
          <a:xfrm flipV="1">
            <a:off x="6148240" y="2031327"/>
            <a:ext cx="569300" cy="88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ángulo 39"/>
          <p:cNvSpPr/>
          <p:nvPr/>
        </p:nvSpPr>
        <p:spPr>
          <a:xfrm>
            <a:off x="6729439" y="122417"/>
            <a:ext cx="1972961" cy="340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Stock Ok</a:t>
            </a:r>
            <a:endParaRPr lang="es-AR" dirty="0"/>
          </a:p>
        </p:txBody>
      </p:sp>
      <p:sp>
        <p:nvSpPr>
          <p:cNvPr id="41" name="Rectángulo 40"/>
          <p:cNvSpPr/>
          <p:nvPr/>
        </p:nvSpPr>
        <p:spPr>
          <a:xfrm>
            <a:off x="6729439" y="887577"/>
            <a:ext cx="1972961" cy="461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Stock  Insuficiente</a:t>
            </a:r>
            <a:endParaRPr lang="es-AR" dirty="0"/>
          </a:p>
        </p:txBody>
      </p:sp>
      <p:sp>
        <p:nvSpPr>
          <p:cNvPr id="42" name="Rectángulo 41"/>
          <p:cNvSpPr/>
          <p:nvPr/>
        </p:nvSpPr>
        <p:spPr>
          <a:xfrm>
            <a:off x="6746499" y="1747305"/>
            <a:ext cx="1972961" cy="340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Stock Ok</a:t>
            </a:r>
            <a:endParaRPr lang="es-AR" dirty="0"/>
          </a:p>
        </p:txBody>
      </p:sp>
      <p:sp>
        <p:nvSpPr>
          <p:cNvPr id="43" name="Rectángulo 42"/>
          <p:cNvSpPr/>
          <p:nvPr/>
        </p:nvSpPr>
        <p:spPr>
          <a:xfrm>
            <a:off x="6835985" y="2447607"/>
            <a:ext cx="1972961" cy="461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Stock  Insuficiente</a:t>
            </a:r>
            <a:endParaRPr lang="es-AR" dirty="0"/>
          </a:p>
        </p:txBody>
      </p:sp>
      <p:sp>
        <p:nvSpPr>
          <p:cNvPr id="44" name="Rectángulo 43"/>
          <p:cNvSpPr/>
          <p:nvPr/>
        </p:nvSpPr>
        <p:spPr>
          <a:xfrm>
            <a:off x="6835985" y="3349585"/>
            <a:ext cx="1972961" cy="340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Stock Ok</a:t>
            </a:r>
            <a:endParaRPr lang="es-AR" dirty="0"/>
          </a:p>
        </p:txBody>
      </p:sp>
      <p:sp>
        <p:nvSpPr>
          <p:cNvPr id="45" name="Rectángulo 44"/>
          <p:cNvSpPr/>
          <p:nvPr/>
        </p:nvSpPr>
        <p:spPr>
          <a:xfrm>
            <a:off x="6835985" y="4158933"/>
            <a:ext cx="1972961" cy="461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Stock  Insuficiente</a:t>
            </a:r>
            <a:endParaRPr lang="es-AR" dirty="0"/>
          </a:p>
        </p:txBody>
      </p:sp>
      <p:cxnSp>
        <p:nvCxnSpPr>
          <p:cNvPr id="48" name="Conector recto de flecha 47"/>
          <p:cNvCxnSpPr/>
          <p:nvPr/>
        </p:nvCxnSpPr>
        <p:spPr>
          <a:xfrm>
            <a:off x="6071774" y="2476956"/>
            <a:ext cx="722232" cy="155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ángulo 50"/>
          <p:cNvSpPr/>
          <p:nvPr/>
        </p:nvSpPr>
        <p:spPr>
          <a:xfrm>
            <a:off x="6875592" y="5029792"/>
            <a:ext cx="1972961" cy="340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Stock Ok</a:t>
            </a:r>
            <a:endParaRPr lang="es-AR" dirty="0"/>
          </a:p>
        </p:txBody>
      </p:sp>
      <p:sp>
        <p:nvSpPr>
          <p:cNvPr id="52" name="Rectángulo 51"/>
          <p:cNvSpPr/>
          <p:nvPr/>
        </p:nvSpPr>
        <p:spPr>
          <a:xfrm>
            <a:off x="6858952" y="5870259"/>
            <a:ext cx="1972961" cy="461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t>Stock  Insuficiente</a:t>
            </a:r>
            <a:endParaRPr lang="es-AR" dirty="0"/>
          </a:p>
        </p:txBody>
      </p:sp>
      <p:cxnSp>
        <p:nvCxnSpPr>
          <p:cNvPr id="55" name="Conector recto de flecha 54"/>
          <p:cNvCxnSpPr>
            <a:stCxn id="30" idx="3"/>
          </p:cNvCxnSpPr>
          <p:nvPr/>
        </p:nvCxnSpPr>
        <p:spPr>
          <a:xfrm flipV="1">
            <a:off x="6215067" y="3491448"/>
            <a:ext cx="514372" cy="212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ector recto de flecha 57"/>
          <p:cNvCxnSpPr/>
          <p:nvPr/>
        </p:nvCxnSpPr>
        <p:spPr>
          <a:xfrm>
            <a:off x="6229639" y="3916282"/>
            <a:ext cx="564367" cy="200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ector recto de flecha 59"/>
          <p:cNvCxnSpPr/>
          <p:nvPr/>
        </p:nvCxnSpPr>
        <p:spPr>
          <a:xfrm>
            <a:off x="6289819" y="5118866"/>
            <a:ext cx="427721" cy="80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de flecha 61"/>
          <p:cNvCxnSpPr>
            <a:endCxn id="52" idx="1"/>
          </p:cNvCxnSpPr>
          <p:nvPr/>
        </p:nvCxnSpPr>
        <p:spPr>
          <a:xfrm>
            <a:off x="6432890" y="5622917"/>
            <a:ext cx="426062" cy="478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CuadroTexto 62"/>
          <p:cNvSpPr txBox="1"/>
          <p:nvPr/>
        </p:nvSpPr>
        <p:spPr>
          <a:xfrm>
            <a:off x="9334592" y="-8873"/>
            <a:ext cx="2672526" cy="523220"/>
          </a:xfrm>
          <a:prstGeom prst="rect">
            <a:avLst/>
          </a:prstGeom>
          <a:noFill/>
        </p:spPr>
        <p:txBody>
          <a:bodyPr wrap="square" rtlCol="0">
            <a:spAutoFit/>
          </a:bodyPr>
          <a:lstStyle/>
          <a:p>
            <a:r>
              <a:rPr lang="es-MX" sz="1400" dirty="0" smtClean="0"/>
              <a:t>Facturar con descuento</a:t>
            </a:r>
          </a:p>
          <a:p>
            <a:r>
              <a:rPr lang="es-AR" sz="1400" b="0" i="0" u="none" strike="noStrike" baseline="0" dirty="0" smtClean="0"/>
              <a:t>Enviar mercadería solicitada</a:t>
            </a:r>
            <a:endParaRPr lang="es-AR" sz="1400" dirty="0"/>
          </a:p>
        </p:txBody>
      </p:sp>
      <p:sp>
        <p:nvSpPr>
          <p:cNvPr id="88" name="CuadroTexto 87"/>
          <p:cNvSpPr txBox="1"/>
          <p:nvPr/>
        </p:nvSpPr>
        <p:spPr>
          <a:xfrm>
            <a:off x="9267918" y="760440"/>
            <a:ext cx="2693366" cy="738664"/>
          </a:xfrm>
          <a:prstGeom prst="rect">
            <a:avLst/>
          </a:prstGeom>
          <a:noFill/>
        </p:spPr>
        <p:txBody>
          <a:bodyPr wrap="none" rtlCol="0">
            <a:spAutoFit/>
          </a:bodyPr>
          <a:lstStyle/>
          <a:p>
            <a:r>
              <a:rPr lang="es-MX" sz="1400" dirty="0" smtClean="0"/>
              <a:t>Facturar con descuento</a:t>
            </a:r>
          </a:p>
          <a:p>
            <a:r>
              <a:rPr lang="es-AR" sz="1400" b="0" i="0" u="none" strike="noStrike" baseline="0" dirty="0" smtClean="0"/>
              <a:t>Enviar Stock</a:t>
            </a:r>
            <a:r>
              <a:rPr lang="es-AR" sz="1400" b="0" i="0" u="none" strike="noStrike" dirty="0" smtClean="0"/>
              <a:t> </a:t>
            </a:r>
          </a:p>
          <a:p>
            <a:r>
              <a:rPr lang="es-MX" sz="1400" dirty="0" smtClean="0"/>
              <a:t>Dejar pendiente lo solicitado</a:t>
            </a:r>
            <a:endParaRPr lang="es-AR" sz="1400" dirty="0"/>
          </a:p>
        </p:txBody>
      </p:sp>
      <p:sp>
        <p:nvSpPr>
          <p:cNvPr id="89" name="CuadroTexto 88"/>
          <p:cNvSpPr txBox="1"/>
          <p:nvPr/>
        </p:nvSpPr>
        <p:spPr>
          <a:xfrm>
            <a:off x="9334592" y="3321113"/>
            <a:ext cx="2672526" cy="523220"/>
          </a:xfrm>
          <a:prstGeom prst="rect">
            <a:avLst/>
          </a:prstGeom>
          <a:noFill/>
        </p:spPr>
        <p:txBody>
          <a:bodyPr wrap="none" rtlCol="0">
            <a:spAutoFit/>
          </a:bodyPr>
          <a:lstStyle/>
          <a:p>
            <a:r>
              <a:rPr lang="es-MX" sz="1400" dirty="0" smtClean="0"/>
              <a:t>Facturar sin descuento</a:t>
            </a:r>
          </a:p>
          <a:p>
            <a:r>
              <a:rPr lang="es-MX" sz="1400" dirty="0" smtClean="0"/>
              <a:t>Enviar mercadería solicitada</a:t>
            </a:r>
            <a:endParaRPr lang="es-AR" sz="1400" dirty="0"/>
          </a:p>
        </p:txBody>
      </p:sp>
      <p:sp>
        <p:nvSpPr>
          <p:cNvPr id="90" name="CuadroTexto 89"/>
          <p:cNvSpPr txBox="1"/>
          <p:nvPr/>
        </p:nvSpPr>
        <p:spPr>
          <a:xfrm>
            <a:off x="9334592" y="5862313"/>
            <a:ext cx="2693366" cy="738664"/>
          </a:xfrm>
          <a:prstGeom prst="rect">
            <a:avLst/>
          </a:prstGeom>
          <a:noFill/>
        </p:spPr>
        <p:txBody>
          <a:bodyPr wrap="none" rtlCol="0">
            <a:spAutoFit/>
          </a:bodyPr>
          <a:lstStyle/>
          <a:p>
            <a:r>
              <a:rPr lang="es-MX" sz="1400" dirty="0" smtClean="0"/>
              <a:t>Facturar sin descuento</a:t>
            </a:r>
          </a:p>
          <a:p>
            <a:r>
              <a:rPr lang="es-AR" sz="1400" b="0" i="0" u="none" strike="noStrike" baseline="0" dirty="0" smtClean="0"/>
              <a:t>Enviar Stock</a:t>
            </a:r>
            <a:r>
              <a:rPr lang="es-AR" sz="1400" b="0" i="0" u="none" strike="noStrike" dirty="0" smtClean="0"/>
              <a:t> </a:t>
            </a:r>
          </a:p>
          <a:p>
            <a:r>
              <a:rPr lang="es-MX" sz="1400" dirty="0" smtClean="0"/>
              <a:t>Dejar pendiente lo solicitado</a:t>
            </a:r>
            <a:endParaRPr lang="es-AR" sz="1400" dirty="0"/>
          </a:p>
        </p:txBody>
      </p:sp>
      <p:sp>
        <p:nvSpPr>
          <p:cNvPr id="91" name="CuadroTexto 90"/>
          <p:cNvSpPr txBox="1"/>
          <p:nvPr/>
        </p:nvSpPr>
        <p:spPr>
          <a:xfrm>
            <a:off x="9355432" y="4962700"/>
            <a:ext cx="2672526" cy="523220"/>
          </a:xfrm>
          <a:prstGeom prst="rect">
            <a:avLst/>
          </a:prstGeom>
          <a:noFill/>
        </p:spPr>
        <p:txBody>
          <a:bodyPr wrap="none" rtlCol="0">
            <a:spAutoFit/>
          </a:bodyPr>
          <a:lstStyle/>
          <a:p>
            <a:r>
              <a:rPr lang="es-MX" sz="1400" dirty="0" smtClean="0"/>
              <a:t>Facturar sin descuento</a:t>
            </a:r>
          </a:p>
          <a:p>
            <a:r>
              <a:rPr lang="es-MX" sz="1400" dirty="0" smtClean="0"/>
              <a:t>Enviar mercadería solicitada</a:t>
            </a:r>
            <a:endParaRPr lang="es-AR" sz="1400" dirty="0"/>
          </a:p>
        </p:txBody>
      </p:sp>
      <p:sp>
        <p:nvSpPr>
          <p:cNvPr id="92" name="CuadroTexto 91"/>
          <p:cNvSpPr txBox="1"/>
          <p:nvPr/>
        </p:nvSpPr>
        <p:spPr>
          <a:xfrm>
            <a:off x="9288758" y="2351938"/>
            <a:ext cx="2693366" cy="738664"/>
          </a:xfrm>
          <a:prstGeom prst="rect">
            <a:avLst/>
          </a:prstGeom>
          <a:noFill/>
        </p:spPr>
        <p:txBody>
          <a:bodyPr wrap="none" rtlCol="0">
            <a:spAutoFit/>
          </a:bodyPr>
          <a:lstStyle/>
          <a:p>
            <a:r>
              <a:rPr lang="es-MX" sz="1400" dirty="0" smtClean="0"/>
              <a:t>Facturar sin descuento</a:t>
            </a:r>
          </a:p>
          <a:p>
            <a:r>
              <a:rPr lang="es-AR" sz="1400" b="0" i="0" u="none" strike="noStrike" baseline="0" dirty="0" smtClean="0"/>
              <a:t>Enviar Stock</a:t>
            </a:r>
            <a:r>
              <a:rPr lang="es-AR" sz="1400" b="0" i="0" u="none" strike="noStrike" dirty="0" smtClean="0"/>
              <a:t> </a:t>
            </a:r>
          </a:p>
          <a:p>
            <a:r>
              <a:rPr lang="es-MX" sz="1400" dirty="0" smtClean="0"/>
              <a:t>Dejar pendiente lo solicitado</a:t>
            </a:r>
            <a:endParaRPr lang="es-AR" sz="1400" dirty="0"/>
          </a:p>
        </p:txBody>
      </p:sp>
      <p:sp>
        <p:nvSpPr>
          <p:cNvPr id="93" name="CuadroTexto 92"/>
          <p:cNvSpPr txBox="1"/>
          <p:nvPr/>
        </p:nvSpPr>
        <p:spPr>
          <a:xfrm>
            <a:off x="9334592" y="4024722"/>
            <a:ext cx="2693366" cy="738664"/>
          </a:xfrm>
          <a:prstGeom prst="rect">
            <a:avLst/>
          </a:prstGeom>
          <a:noFill/>
        </p:spPr>
        <p:txBody>
          <a:bodyPr wrap="none" rtlCol="0">
            <a:spAutoFit/>
          </a:bodyPr>
          <a:lstStyle/>
          <a:p>
            <a:r>
              <a:rPr lang="es-MX" sz="1400" dirty="0" smtClean="0"/>
              <a:t>Facturar sin descuento</a:t>
            </a:r>
          </a:p>
          <a:p>
            <a:r>
              <a:rPr lang="es-AR" sz="1400" b="0" i="0" u="none" strike="noStrike" baseline="0" dirty="0" smtClean="0"/>
              <a:t>Enviar Stock</a:t>
            </a:r>
            <a:r>
              <a:rPr lang="es-AR" sz="1400" b="0" i="0" u="none" strike="noStrike" dirty="0" smtClean="0"/>
              <a:t> </a:t>
            </a:r>
          </a:p>
          <a:p>
            <a:r>
              <a:rPr lang="es-MX" sz="1400" dirty="0" smtClean="0"/>
              <a:t>Dejar pendiente lo solicitado</a:t>
            </a:r>
            <a:endParaRPr lang="es-AR" sz="1400" dirty="0"/>
          </a:p>
        </p:txBody>
      </p:sp>
      <p:sp>
        <p:nvSpPr>
          <p:cNvPr id="94" name="CuadroTexto 93"/>
          <p:cNvSpPr txBox="1"/>
          <p:nvPr/>
        </p:nvSpPr>
        <p:spPr>
          <a:xfrm>
            <a:off x="9288758" y="1663911"/>
            <a:ext cx="2672526" cy="523220"/>
          </a:xfrm>
          <a:prstGeom prst="rect">
            <a:avLst/>
          </a:prstGeom>
          <a:noFill/>
        </p:spPr>
        <p:txBody>
          <a:bodyPr wrap="square" rtlCol="0">
            <a:spAutoFit/>
          </a:bodyPr>
          <a:lstStyle/>
          <a:p>
            <a:r>
              <a:rPr lang="es-MX" sz="1400" dirty="0" smtClean="0"/>
              <a:t>Facturar con descuento</a:t>
            </a:r>
          </a:p>
          <a:p>
            <a:r>
              <a:rPr lang="es-AR" sz="1400" b="0" i="0" u="none" strike="noStrike" baseline="0" dirty="0" smtClean="0"/>
              <a:t>Enviar mercadería solicitada</a:t>
            </a:r>
            <a:endParaRPr lang="es-AR" sz="1400" dirty="0"/>
          </a:p>
        </p:txBody>
      </p:sp>
      <p:cxnSp>
        <p:nvCxnSpPr>
          <p:cNvPr id="98" name="Conector recto 97"/>
          <p:cNvCxnSpPr/>
          <p:nvPr/>
        </p:nvCxnSpPr>
        <p:spPr>
          <a:xfrm>
            <a:off x="8848553" y="261060"/>
            <a:ext cx="419365" cy="10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Conector recto 98"/>
          <p:cNvCxnSpPr/>
          <p:nvPr/>
        </p:nvCxnSpPr>
        <p:spPr>
          <a:xfrm>
            <a:off x="8831913" y="1081517"/>
            <a:ext cx="419365" cy="10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Conector recto 99"/>
          <p:cNvCxnSpPr/>
          <p:nvPr/>
        </p:nvCxnSpPr>
        <p:spPr>
          <a:xfrm>
            <a:off x="8848552" y="2731326"/>
            <a:ext cx="419365" cy="10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Conector recto 100"/>
          <p:cNvCxnSpPr/>
          <p:nvPr/>
        </p:nvCxnSpPr>
        <p:spPr>
          <a:xfrm>
            <a:off x="8831912" y="1904366"/>
            <a:ext cx="419365" cy="10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Conector recto 101"/>
          <p:cNvCxnSpPr/>
          <p:nvPr/>
        </p:nvCxnSpPr>
        <p:spPr>
          <a:xfrm>
            <a:off x="8907355" y="3501815"/>
            <a:ext cx="419365" cy="10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Conector recto 102"/>
          <p:cNvCxnSpPr/>
          <p:nvPr/>
        </p:nvCxnSpPr>
        <p:spPr>
          <a:xfrm>
            <a:off x="8876855" y="4381135"/>
            <a:ext cx="419365" cy="10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Conector recto 103"/>
          <p:cNvCxnSpPr/>
          <p:nvPr/>
        </p:nvCxnSpPr>
        <p:spPr>
          <a:xfrm>
            <a:off x="8915227" y="5224310"/>
            <a:ext cx="419365" cy="10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Conector recto 104"/>
          <p:cNvCxnSpPr/>
          <p:nvPr/>
        </p:nvCxnSpPr>
        <p:spPr>
          <a:xfrm>
            <a:off x="8936067" y="6138194"/>
            <a:ext cx="419365" cy="10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Marcador de número de diapositiva 108"/>
          <p:cNvSpPr>
            <a:spLocks noGrp="1"/>
          </p:cNvSpPr>
          <p:nvPr>
            <p:ph type="sldNum" sz="quarter" idx="12"/>
          </p:nvPr>
        </p:nvSpPr>
        <p:spPr/>
        <p:txBody>
          <a:bodyPr/>
          <a:lstStyle/>
          <a:p>
            <a:fld id="{3307D704-482F-4B11-9EF6-9DF7252AC9B1}" type="slidenum">
              <a:rPr lang="es-AR" smtClean="0"/>
              <a:pPr/>
              <a:t>14</a:t>
            </a:fld>
            <a:endParaRPr lang="es-AR"/>
          </a:p>
        </p:txBody>
      </p:sp>
    </p:spTree>
    <p:extLst>
      <p:ext uri="{BB962C8B-B14F-4D97-AF65-F5344CB8AC3E}">
        <p14:creationId xmlns:p14="http://schemas.microsoft.com/office/powerpoint/2010/main" val="25168990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ector recto de flecha 3"/>
          <p:cNvCxnSpPr/>
          <p:nvPr/>
        </p:nvCxnSpPr>
        <p:spPr>
          <a:xfrm flipV="1">
            <a:off x="355743" y="3009331"/>
            <a:ext cx="415759" cy="776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p:cNvCxnSpPr/>
          <p:nvPr/>
        </p:nvCxnSpPr>
        <p:spPr>
          <a:xfrm>
            <a:off x="355743" y="3939346"/>
            <a:ext cx="856967" cy="825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ángulo 6"/>
          <p:cNvSpPr/>
          <p:nvPr/>
        </p:nvSpPr>
        <p:spPr>
          <a:xfrm>
            <a:off x="104796" y="3634993"/>
            <a:ext cx="378372" cy="354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ángulo 7"/>
          <p:cNvSpPr/>
          <p:nvPr/>
        </p:nvSpPr>
        <p:spPr>
          <a:xfrm>
            <a:off x="911651" y="2718753"/>
            <a:ext cx="1564195" cy="445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smtClean="0"/>
              <a:t>Hab</a:t>
            </a:r>
            <a:r>
              <a:rPr lang="es-MX" sz="1200" dirty="0" smtClean="0"/>
              <a:t> Simple</a:t>
            </a:r>
            <a:endParaRPr lang="es-AR" sz="1200" dirty="0"/>
          </a:p>
        </p:txBody>
      </p:sp>
      <p:sp>
        <p:nvSpPr>
          <p:cNvPr id="14" name="Rectángulo 13"/>
          <p:cNvSpPr/>
          <p:nvPr/>
        </p:nvSpPr>
        <p:spPr>
          <a:xfrm>
            <a:off x="2942642" y="2011917"/>
            <a:ext cx="1575656" cy="583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Temporada alta</a:t>
            </a:r>
            <a:endParaRPr lang="es-AR" sz="1200" dirty="0"/>
          </a:p>
        </p:txBody>
      </p:sp>
      <p:cxnSp>
        <p:nvCxnSpPr>
          <p:cNvPr id="28" name="Conector recto de flecha 27"/>
          <p:cNvCxnSpPr/>
          <p:nvPr/>
        </p:nvCxnSpPr>
        <p:spPr>
          <a:xfrm flipV="1">
            <a:off x="2388251" y="2244313"/>
            <a:ext cx="530813" cy="402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p:cNvCxnSpPr/>
          <p:nvPr/>
        </p:nvCxnSpPr>
        <p:spPr>
          <a:xfrm>
            <a:off x="2401539" y="3164255"/>
            <a:ext cx="867034" cy="2388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p:nvPr/>
        </p:nvCxnSpPr>
        <p:spPr>
          <a:xfrm flipV="1">
            <a:off x="4463638" y="1567466"/>
            <a:ext cx="472966" cy="396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p:nvPr/>
        </p:nvCxnSpPr>
        <p:spPr>
          <a:xfrm>
            <a:off x="4222314" y="2718753"/>
            <a:ext cx="654624" cy="1121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ángulo 39"/>
          <p:cNvSpPr/>
          <p:nvPr/>
        </p:nvSpPr>
        <p:spPr>
          <a:xfrm>
            <a:off x="6827966" y="233691"/>
            <a:ext cx="1444497" cy="33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Estadía &lt; 7 </a:t>
            </a:r>
            <a:r>
              <a:rPr lang="es-MX" sz="1200" dirty="0" err="1" smtClean="0"/>
              <a:t>dias</a:t>
            </a:r>
            <a:endParaRPr lang="es-AR" sz="1200" dirty="0"/>
          </a:p>
        </p:txBody>
      </p:sp>
      <p:sp>
        <p:nvSpPr>
          <p:cNvPr id="41" name="Rectángulo 40"/>
          <p:cNvSpPr/>
          <p:nvPr/>
        </p:nvSpPr>
        <p:spPr>
          <a:xfrm>
            <a:off x="4972233" y="1121984"/>
            <a:ext cx="1449911" cy="461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Con Vista al mar</a:t>
            </a:r>
            <a:endParaRPr lang="es-AR" sz="1200" dirty="0"/>
          </a:p>
        </p:txBody>
      </p:sp>
      <p:sp>
        <p:nvSpPr>
          <p:cNvPr id="63" name="CuadroTexto 62"/>
          <p:cNvSpPr txBox="1"/>
          <p:nvPr/>
        </p:nvSpPr>
        <p:spPr>
          <a:xfrm>
            <a:off x="9226204" y="33263"/>
            <a:ext cx="2672526" cy="523220"/>
          </a:xfrm>
          <a:prstGeom prst="rect">
            <a:avLst/>
          </a:prstGeom>
          <a:noFill/>
        </p:spPr>
        <p:txBody>
          <a:bodyPr wrap="square" rtlCol="0">
            <a:spAutoFit/>
          </a:bodyPr>
          <a:lstStyle/>
          <a:p>
            <a:r>
              <a:rPr lang="es-MX" sz="1400" dirty="0" smtClean="0"/>
              <a:t>Cobrar $100 x </a:t>
            </a:r>
            <a:r>
              <a:rPr lang="es-MX" sz="1400" dirty="0" err="1" smtClean="0"/>
              <a:t>hab</a:t>
            </a:r>
            <a:endParaRPr lang="es-MX" sz="1400" dirty="0" smtClean="0"/>
          </a:p>
          <a:p>
            <a:r>
              <a:rPr lang="es-MX" sz="1400" dirty="0" smtClean="0"/>
              <a:t>Recargar 25% + 10%</a:t>
            </a:r>
            <a:endParaRPr lang="es-AR" sz="1400" dirty="0"/>
          </a:p>
        </p:txBody>
      </p:sp>
      <p:cxnSp>
        <p:nvCxnSpPr>
          <p:cNvPr id="98" name="Conector recto 97"/>
          <p:cNvCxnSpPr/>
          <p:nvPr/>
        </p:nvCxnSpPr>
        <p:spPr>
          <a:xfrm>
            <a:off x="8657598" y="334980"/>
            <a:ext cx="419365" cy="10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Marcador de número de diapositiva 108"/>
          <p:cNvSpPr>
            <a:spLocks noGrp="1"/>
          </p:cNvSpPr>
          <p:nvPr>
            <p:ph type="sldNum" sz="quarter" idx="12"/>
          </p:nvPr>
        </p:nvSpPr>
        <p:spPr/>
        <p:txBody>
          <a:bodyPr/>
          <a:lstStyle/>
          <a:p>
            <a:fld id="{3307D704-482F-4B11-9EF6-9DF7252AC9B1}" type="slidenum">
              <a:rPr lang="es-AR" smtClean="0"/>
              <a:pPr/>
              <a:t>15</a:t>
            </a:fld>
            <a:endParaRPr lang="es-AR"/>
          </a:p>
        </p:txBody>
      </p:sp>
      <p:sp>
        <p:nvSpPr>
          <p:cNvPr id="53" name="Rectángulo 52"/>
          <p:cNvSpPr/>
          <p:nvPr/>
        </p:nvSpPr>
        <p:spPr>
          <a:xfrm>
            <a:off x="5128893" y="3852895"/>
            <a:ext cx="1449911" cy="4615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Sin Vista al mar</a:t>
            </a:r>
            <a:endParaRPr lang="es-AR" sz="1200" dirty="0"/>
          </a:p>
        </p:txBody>
      </p:sp>
      <p:sp>
        <p:nvSpPr>
          <p:cNvPr id="54" name="Rectángulo 53"/>
          <p:cNvSpPr/>
          <p:nvPr/>
        </p:nvSpPr>
        <p:spPr>
          <a:xfrm>
            <a:off x="6911461" y="1297407"/>
            <a:ext cx="1444497" cy="33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Estadía &gt; 7 </a:t>
            </a:r>
            <a:r>
              <a:rPr lang="es-MX" sz="1200" dirty="0" err="1" smtClean="0"/>
              <a:t>dias</a:t>
            </a:r>
            <a:endParaRPr lang="es-AR" sz="1200" dirty="0"/>
          </a:p>
        </p:txBody>
      </p:sp>
      <p:sp>
        <p:nvSpPr>
          <p:cNvPr id="56" name="Rectángulo 55"/>
          <p:cNvSpPr/>
          <p:nvPr/>
        </p:nvSpPr>
        <p:spPr>
          <a:xfrm>
            <a:off x="6967275" y="2246594"/>
            <a:ext cx="1444497" cy="33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Estadía &gt; 15 </a:t>
            </a:r>
            <a:r>
              <a:rPr lang="es-MX" sz="1200" dirty="0" err="1" smtClean="0"/>
              <a:t>dias</a:t>
            </a:r>
            <a:endParaRPr lang="es-AR" sz="1200" dirty="0"/>
          </a:p>
        </p:txBody>
      </p:sp>
      <p:sp>
        <p:nvSpPr>
          <p:cNvPr id="57" name="CuadroTexto 56"/>
          <p:cNvSpPr txBox="1"/>
          <p:nvPr/>
        </p:nvSpPr>
        <p:spPr>
          <a:xfrm>
            <a:off x="9226204" y="1035797"/>
            <a:ext cx="2672526" cy="738664"/>
          </a:xfrm>
          <a:prstGeom prst="rect">
            <a:avLst/>
          </a:prstGeom>
          <a:noFill/>
        </p:spPr>
        <p:txBody>
          <a:bodyPr wrap="square" rtlCol="0">
            <a:spAutoFit/>
          </a:bodyPr>
          <a:lstStyle/>
          <a:p>
            <a:r>
              <a:rPr lang="es-MX" sz="1400" dirty="0" smtClean="0"/>
              <a:t>Cobrar $100 x </a:t>
            </a:r>
            <a:r>
              <a:rPr lang="es-MX" sz="1400" dirty="0" err="1" smtClean="0"/>
              <a:t>hab</a:t>
            </a:r>
            <a:endParaRPr lang="es-MX" sz="1400" dirty="0" smtClean="0"/>
          </a:p>
          <a:p>
            <a:r>
              <a:rPr lang="es-MX" sz="1400" dirty="0" smtClean="0"/>
              <a:t>Recargar 25% + 10%</a:t>
            </a:r>
          </a:p>
          <a:p>
            <a:r>
              <a:rPr lang="es-MX" sz="1400" dirty="0" err="1" smtClean="0"/>
              <a:t>Desc</a:t>
            </a:r>
            <a:r>
              <a:rPr lang="es-MX" sz="1400" dirty="0" smtClean="0"/>
              <a:t> 8%</a:t>
            </a:r>
            <a:endParaRPr lang="es-AR" sz="1400" dirty="0"/>
          </a:p>
        </p:txBody>
      </p:sp>
      <p:cxnSp>
        <p:nvCxnSpPr>
          <p:cNvPr id="59" name="Conector recto 58"/>
          <p:cNvCxnSpPr/>
          <p:nvPr/>
        </p:nvCxnSpPr>
        <p:spPr>
          <a:xfrm>
            <a:off x="8657598" y="1435518"/>
            <a:ext cx="419365" cy="10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CuadroTexto 60"/>
          <p:cNvSpPr txBox="1"/>
          <p:nvPr/>
        </p:nvSpPr>
        <p:spPr>
          <a:xfrm>
            <a:off x="9225252" y="2076111"/>
            <a:ext cx="2672526" cy="738664"/>
          </a:xfrm>
          <a:prstGeom prst="rect">
            <a:avLst/>
          </a:prstGeom>
          <a:noFill/>
        </p:spPr>
        <p:txBody>
          <a:bodyPr wrap="square" rtlCol="0">
            <a:spAutoFit/>
          </a:bodyPr>
          <a:lstStyle/>
          <a:p>
            <a:r>
              <a:rPr lang="es-MX" sz="1400" dirty="0" smtClean="0"/>
              <a:t>Cobrar $100 x </a:t>
            </a:r>
            <a:r>
              <a:rPr lang="es-MX" sz="1400" dirty="0" err="1" smtClean="0"/>
              <a:t>hab</a:t>
            </a:r>
            <a:endParaRPr lang="es-MX" sz="1400" dirty="0" smtClean="0"/>
          </a:p>
          <a:p>
            <a:r>
              <a:rPr lang="es-MX" sz="1400" dirty="0" smtClean="0"/>
              <a:t>Recargar 25% + 10%</a:t>
            </a:r>
          </a:p>
          <a:p>
            <a:r>
              <a:rPr lang="es-MX" sz="1400" dirty="0" err="1" smtClean="0"/>
              <a:t>Desc</a:t>
            </a:r>
            <a:r>
              <a:rPr lang="es-MX" sz="1400" dirty="0" smtClean="0"/>
              <a:t> 15%</a:t>
            </a:r>
            <a:endParaRPr lang="es-AR" sz="1400" dirty="0"/>
          </a:p>
        </p:txBody>
      </p:sp>
      <p:cxnSp>
        <p:nvCxnSpPr>
          <p:cNvPr id="16" name="Conector recto de flecha 15"/>
          <p:cNvCxnSpPr/>
          <p:nvPr/>
        </p:nvCxnSpPr>
        <p:spPr>
          <a:xfrm flipV="1">
            <a:off x="6422144" y="571499"/>
            <a:ext cx="405822" cy="464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a:stCxn id="41" idx="3"/>
          </p:cNvCxnSpPr>
          <p:nvPr/>
        </p:nvCxnSpPr>
        <p:spPr>
          <a:xfrm flipV="1">
            <a:off x="6422144" y="1352754"/>
            <a:ext cx="4058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a:off x="6457773" y="1595686"/>
            <a:ext cx="420720" cy="738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Conector recto 65"/>
          <p:cNvCxnSpPr/>
          <p:nvPr/>
        </p:nvCxnSpPr>
        <p:spPr>
          <a:xfrm>
            <a:off x="8657598" y="2401001"/>
            <a:ext cx="419365" cy="10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Rectángulo 66"/>
          <p:cNvSpPr/>
          <p:nvPr/>
        </p:nvSpPr>
        <p:spPr>
          <a:xfrm>
            <a:off x="7026374" y="3134599"/>
            <a:ext cx="1444497" cy="33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Estadía &lt; 7 </a:t>
            </a:r>
            <a:r>
              <a:rPr lang="es-MX" sz="1200" dirty="0" err="1" smtClean="0"/>
              <a:t>dias</a:t>
            </a:r>
            <a:endParaRPr lang="es-AR" sz="1200" dirty="0"/>
          </a:p>
        </p:txBody>
      </p:sp>
      <p:sp>
        <p:nvSpPr>
          <p:cNvPr id="68" name="CuadroTexto 67"/>
          <p:cNvSpPr txBox="1"/>
          <p:nvPr/>
        </p:nvSpPr>
        <p:spPr>
          <a:xfrm>
            <a:off x="9424612" y="2934171"/>
            <a:ext cx="2672526" cy="523220"/>
          </a:xfrm>
          <a:prstGeom prst="rect">
            <a:avLst/>
          </a:prstGeom>
          <a:noFill/>
        </p:spPr>
        <p:txBody>
          <a:bodyPr wrap="square" rtlCol="0">
            <a:spAutoFit/>
          </a:bodyPr>
          <a:lstStyle/>
          <a:p>
            <a:r>
              <a:rPr lang="es-MX" sz="1400" dirty="0" smtClean="0"/>
              <a:t>Cobrar $100 x </a:t>
            </a:r>
            <a:r>
              <a:rPr lang="es-MX" sz="1400" dirty="0" err="1" smtClean="0"/>
              <a:t>hab</a:t>
            </a:r>
            <a:endParaRPr lang="es-MX" sz="1400" dirty="0" smtClean="0"/>
          </a:p>
          <a:p>
            <a:r>
              <a:rPr lang="es-MX" sz="1400" dirty="0" smtClean="0"/>
              <a:t>Recargar 25%</a:t>
            </a:r>
            <a:endParaRPr lang="es-AR" sz="1400" dirty="0"/>
          </a:p>
        </p:txBody>
      </p:sp>
      <p:cxnSp>
        <p:nvCxnSpPr>
          <p:cNvPr id="69" name="Conector recto 68"/>
          <p:cNvCxnSpPr/>
          <p:nvPr/>
        </p:nvCxnSpPr>
        <p:spPr>
          <a:xfrm>
            <a:off x="8856006" y="3235888"/>
            <a:ext cx="419365" cy="10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ángulo 69"/>
          <p:cNvSpPr/>
          <p:nvPr/>
        </p:nvSpPr>
        <p:spPr>
          <a:xfrm>
            <a:off x="7109869" y="4198315"/>
            <a:ext cx="1444497" cy="33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Estadía &gt; 7 </a:t>
            </a:r>
            <a:r>
              <a:rPr lang="es-MX" sz="1200" dirty="0" err="1" smtClean="0"/>
              <a:t>dias</a:t>
            </a:r>
            <a:endParaRPr lang="es-AR" sz="1200" dirty="0"/>
          </a:p>
        </p:txBody>
      </p:sp>
      <p:sp>
        <p:nvSpPr>
          <p:cNvPr id="71" name="Rectángulo 70"/>
          <p:cNvSpPr/>
          <p:nvPr/>
        </p:nvSpPr>
        <p:spPr>
          <a:xfrm>
            <a:off x="7165683" y="5147502"/>
            <a:ext cx="1444497" cy="3378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Estadía &gt; 15 </a:t>
            </a:r>
            <a:r>
              <a:rPr lang="es-MX" sz="1200" dirty="0" err="1" smtClean="0"/>
              <a:t>dias</a:t>
            </a:r>
            <a:endParaRPr lang="es-AR" sz="1200" dirty="0"/>
          </a:p>
        </p:txBody>
      </p:sp>
      <p:sp>
        <p:nvSpPr>
          <p:cNvPr id="72" name="CuadroTexto 71"/>
          <p:cNvSpPr txBox="1"/>
          <p:nvPr/>
        </p:nvSpPr>
        <p:spPr>
          <a:xfrm>
            <a:off x="9424612" y="3936705"/>
            <a:ext cx="2672526" cy="738664"/>
          </a:xfrm>
          <a:prstGeom prst="rect">
            <a:avLst/>
          </a:prstGeom>
          <a:noFill/>
        </p:spPr>
        <p:txBody>
          <a:bodyPr wrap="square" rtlCol="0">
            <a:spAutoFit/>
          </a:bodyPr>
          <a:lstStyle/>
          <a:p>
            <a:r>
              <a:rPr lang="es-MX" sz="1400" dirty="0" smtClean="0"/>
              <a:t>Cobrar $100 x </a:t>
            </a:r>
            <a:r>
              <a:rPr lang="es-MX" sz="1400" dirty="0" err="1" smtClean="0"/>
              <a:t>hab</a:t>
            </a:r>
            <a:endParaRPr lang="es-MX" sz="1400" dirty="0" smtClean="0"/>
          </a:p>
          <a:p>
            <a:r>
              <a:rPr lang="es-MX" sz="1400" dirty="0" smtClean="0"/>
              <a:t>Recargar 25% </a:t>
            </a:r>
          </a:p>
          <a:p>
            <a:r>
              <a:rPr lang="es-MX" sz="1400" dirty="0" err="1" smtClean="0"/>
              <a:t>Desc</a:t>
            </a:r>
            <a:r>
              <a:rPr lang="es-MX" sz="1400" dirty="0" smtClean="0"/>
              <a:t> 8%</a:t>
            </a:r>
            <a:endParaRPr lang="es-AR" sz="1400" dirty="0"/>
          </a:p>
        </p:txBody>
      </p:sp>
      <p:cxnSp>
        <p:nvCxnSpPr>
          <p:cNvPr id="73" name="Conector recto 72"/>
          <p:cNvCxnSpPr/>
          <p:nvPr/>
        </p:nvCxnSpPr>
        <p:spPr>
          <a:xfrm>
            <a:off x="8856006" y="4336426"/>
            <a:ext cx="419365" cy="10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CuadroTexto 73"/>
          <p:cNvSpPr txBox="1"/>
          <p:nvPr/>
        </p:nvSpPr>
        <p:spPr>
          <a:xfrm>
            <a:off x="9423660" y="4977019"/>
            <a:ext cx="2672526" cy="738664"/>
          </a:xfrm>
          <a:prstGeom prst="rect">
            <a:avLst/>
          </a:prstGeom>
          <a:noFill/>
        </p:spPr>
        <p:txBody>
          <a:bodyPr wrap="square" rtlCol="0">
            <a:spAutoFit/>
          </a:bodyPr>
          <a:lstStyle/>
          <a:p>
            <a:r>
              <a:rPr lang="es-MX" sz="1400" dirty="0" smtClean="0"/>
              <a:t>Cobrar $100 x </a:t>
            </a:r>
            <a:r>
              <a:rPr lang="es-MX" sz="1400" dirty="0" err="1" smtClean="0"/>
              <a:t>hab</a:t>
            </a:r>
            <a:endParaRPr lang="es-MX" sz="1400" dirty="0" smtClean="0"/>
          </a:p>
          <a:p>
            <a:r>
              <a:rPr lang="es-MX" sz="1400" dirty="0" smtClean="0"/>
              <a:t>Recargar 25% </a:t>
            </a:r>
          </a:p>
          <a:p>
            <a:r>
              <a:rPr lang="es-MX" sz="1400" dirty="0" err="1" smtClean="0"/>
              <a:t>Desc</a:t>
            </a:r>
            <a:r>
              <a:rPr lang="es-MX" sz="1400" dirty="0" smtClean="0"/>
              <a:t> 15%</a:t>
            </a:r>
            <a:endParaRPr lang="es-AR" sz="1400" dirty="0"/>
          </a:p>
        </p:txBody>
      </p:sp>
      <p:cxnSp>
        <p:nvCxnSpPr>
          <p:cNvPr id="75" name="Conector recto de flecha 74"/>
          <p:cNvCxnSpPr/>
          <p:nvPr/>
        </p:nvCxnSpPr>
        <p:spPr>
          <a:xfrm flipV="1">
            <a:off x="6620552" y="3472407"/>
            <a:ext cx="405822" cy="464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Conector recto de flecha 75"/>
          <p:cNvCxnSpPr/>
          <p:nvPr/>
        </p:nvCxnSpPr>
        <p:spPr>
          <a:xfrm flipV="1">
            <a:off x="6620552" y="4253662"/>
            <a:ext cx="4058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ector recto de flecha 76"/>
          <p:cNvCxnSpPr/>
          <p:nvPr/>
        </p:nvCxnSpPr>
        <p:spPr>
          <a:xfrm>
            <a:off x="6656181" y="4496594"/>
            <a:ext cx="420720" cy="7381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ector recto 77"/>
          <p:cNvCxnSpPr/>
          <p:nvPr/>
        </p:nvCxnSpPr>
        <p:spPr>
          <a:xfrm>
            <a:off x="8856006" y="5301909"/>
            <a:ext cx="419365" cy="103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ángulo 79"/>
          <p:cNvSpPr/>
          <p:nvPr/>
        </p:nvSpPr>
        <p:spPr>
          <a:xfrm>
            <a:off x="3299414" y="5552328"/>
            <a:ext cx="1575656" cy="583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Temporada Baja</a:t>
            </a:r>
            <a:endParaRPr lang="es-AR" sz="1200" dirty="0"/>
          </a:p>
        </p:txBody>
      </p:sp>
    </p:spTree>
    <p:extLst>
      <p:ext uri="{BB962C8B-B14F-4D97-AF65-F5344CB8AC3E}">
        <p14:creationId xmlns:p14="http://schemas.microsoft.com/office/powerpoint/2010/main" val="41313406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186149" y="2320120"/>
            <a:ext cx="2223686" cy="707886"/>
          </a:xfrm>
          <a:prstGeom prst="rect">
            <a:avLst/>
          </a:prstGeom>
          <a:noFill/>
        </p:spPr>
        <p:txBody>
          <a:bodyPr wrap="none" rtlCol="0">
            <a:spAutoFit/>
          </a:bodyPr>
          <a:lstStyle/>
          <a:p>
            <a:r>
              <a:rPr lang="es-MX" sz="4000" dirty="0" smtClean="0"/>
              <a:t>Dudas !!</a:t>
            </a:r>
            <a:endParaRPr lang="es-AR" sz="4000" dirty="0"/>
          </a:p>
        </p:txBody>
      </p:sp>
      <p:sp>
        <p:nvSpPr>
          <p:cNvPr id="4" name="Marcador de número de diapositiva 3"/>
          <p:cNvSpPr>
            <a:spLocks noGrp="1"/>
          </p:cNvSpPr>
          <p:nvPr>
            <p:ph type="sldNum" sz="quarter" idx="12"/>
          </p:nvPr>
        </p:nvSpPr>
        <p:spPr/>
        <p:txBody>
          <a:bodyPr/>
          <a:lstStyle/>
          <a:p>
            <a:fld id="{3307D704-482F-4B11-9EF6-9DF7252AC9B1}" type="slidenum">
              <a:rPr lang="es-AR" smtClean="0"/>
              <a:pPr/>
              <a:t>16</a:t>
            </a:fld>
            <a:endParaRPr lang="es-AR"/>
          </a:p>
        </p:txBody>
      </p:sp>
    </p:spTree>
    <p:extLst>
      <p:ext uri="{BB962C8B-B14F-4D97-AF65-F5344CB8AC3E}">
        <p14:creationId xmlns:p14="http://schemas.microsoft.com/office/powerpoint/2010/main" val="44912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p:cNvSpPr>
            <a:spLocks noGrp="1"/>
          </p:cNvSpPr>
          <p:nvPr>
            <p:ph type="ftr" sz="quarter" idx="11"/>
          </p:nvPr>
        </p:nvSpPr>
        <p:spPr>
          <a:xfrm>
            <a:off x="1422896" y="6399393"/>
            <a:ext cx="3408412" cy="365125"/>
          </a:xfrm>
        </p:spPr>
        <p:txBody>
          <a:bodyPr/>
          <a:lstStyle/>
          <a:p>
            <a:r>
              <a:rPr lang="nn-NO" smtClean="0"/>
              <a:t>Ing. Soft I - Sonia Vera </a:t>
            </a:r>
            <a:endParaRPr lang="es-AR"/>
          </a:p>
        </p:txBody>
      </p:sp>
      <p:sp>
        <p:nvSpPr>
          <p:cNvPr id="3" name="Marcador de número de diapositiva 2"/>
          <p:cNvSpPr>
            <a:spLocks noGrp="1"/>
          </p:cNvSpPr>
          <p:nvPr>
            <p:ph type="sldNum" sz="quarter" idx="12"/>
          </p:nvPr>
        </p:nvSpPr>
        <p:spPr/>
        <p:txBody>
          <a:bodyPr/>
          <a:lstStyle/>
          <a:p>
            <a:fld id="{3307D704-482F-4B11-9EF6-9DF7252AC9B1}" type="slidenum">
              <a:rPr lang="es-AR" smtClean="0"/>
              <a:t>2</a:t>
            </a:fld>
            <a:endParaRPr lang="es-AR" dirty="0"/>
          </a:p>
        </p:txBody>
      </p:sp>
      <p:sp>
        <p:nvSpPr>
          <p:cNvPr id="4" name="Rectángulo 3"/>
          <p:cNvSpPr/>
          <p:nvPr/>
        </p:nvSpPr>
        <p:spPr>
          <a:xfrm>
            <a:off x="689642" y="685254"/>
            <a:ext cx="10272215" cy="923330"/>
          </a:xfrm>
          <a:prstGeom prst="rect">
            <a:avLst/>
          </a:prstGeom>
        </p:spPr>
        <p:txBody>
          <a:bodyPr wrap="square">
            <a:spAutoFit/>
          </a:bodyPr>
          <a:lstStyle/>
          <a:p>
            <a:r>
              <a:rPr lang="es-ES" dirty="0">
                <a:solidFill>
                  <a:srgbClr val="000000"/>
                </a:solidFill>
                <a:latin typeface="Cambria Math" panose="02040503050406030204" pitchFamily="18" charset="0"/>
              </a:rPr>
              <a:t>Una tabla de decisión es una herramienta que sirve para representar de manera más fácil la lógica de un problema cuando </a:t>
            </a:r>
            <a:r>
              <a:rPr lang="es-ES" dirty="0" smtClean="0">
                <a:solidFill>
                  <a:srgbClr val="000000"/>
                </a:solidFill>
                <a:latin typeface="Cambria Math" panose="02040503050406030204" pitchFamily="18" charset="0"/>
              </a:rPr>
              <a:t>ésta </a:t>
            </a:r>
            <a:r>
              <a:rPr lang="es-ES" dirty="0">
                <a:solidFill>
                  <a:srgbClr val="000000"/>
                </a:solidFill>
                <a:latin typeface="Cambria Math" panose="02040503050406030204" pitchFamily="18" charset="0"/>
              </a:rPr>
              <a:t>es más o menos complicada. Para ello se trata de identificar en el problema las acciones que hay que ejecutar y las condiciones que se tienen que cumplir para ejecutar esas acciones. </a:t>
            </a:r>
            <a:endParaRPr lang="es-AR" dirty="0"/>
          </a:p>
        </p:txBody>
      </p:sp>
      <p:sp>
        <p:nvSpPr>
          <p:cNvPr id="5" name="Marcador de contenido 2"/>
          <p:cNvSpPr txBox="1">
            <a:spLocks/>
          </p:cNvSpPr>
          <p:nvPr/>
        </p:nvSpPr>
        <p:spPr>
          <a:xfrm>
            <a:off x="1422895" y="186188"/>
            <a:ext cx="4254573" cy="42649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MX" b="1" dirty="0" smtClean="0"/>
              <a:t>Tablas de decisión</a:t>
            </a:r>
            <a:endParaRPr lang="es-AR" b="1" dirty="0"/>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2347416" y="2681288"/>
            <a:ext cx="4753472" cy="2416957"/>
          </a:xfrm>
          <a:prstGeom prst="rect">
            <a:avLst/>
          </a:prstGeom>
          <a:noFill/>
          <a:ln>
            <a:noFill/>
          </a:ln>
        </p:spPr>
      </p:pic>
      <p:sp>
        <p:nvSpPr>
          <p:cNvPr id="7" name="Llamada de nube 6"/>
          <p:cNvSpPr/>
          <p:nvPr/>
        </p:nvSpPr>
        <p:spPr>
          <a:xfrm>
            <a:off x="7100888" y="2811439"/>
            <a:ext cx="2616318" cy="682388"/>
          </a:xfrm>
          <a:prstGeom prst="cloudCallout">
            <a:avLst>
              <a:gd name="adj1" fmla="val -46915"/>
              <a:gd name="adj2" fmla="val 66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reglas</a:t>
            </a:r>
            <a:endParaRPr lang="es-AR" b="1" dirty="0"/>
          </a:p>
        </p:txBody>
      </p:sp>
      <p:sp>
        <p:nvSpPr>
          <p:cNvPr id="8" name="Llamada de nube 7"/>
          <p:cNvSpPr/>
          <p:nvPr/>
        </p:nvSpPr>
        <p:spPr>
          <a:xfrm>
            <a:off x="2589211" y="1937982"/>
            <a:ext cx="2419517" cy="65817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condiciones</a:t>
            </a:r>
            <a:endParaRPr lang="es-AR" b="1" dirty="0"/>
          </a:p>
        </p:txBody>
      </p:sp>
      <p:sp>
        <p:nvSpPr>
          <p:cNvPr id="9" name="Llamada de nube 8"/>
          <p:cNvSpPr/>
          <p:nvPr/>
        </p:nvSpPr>
        <p:spPr>
          <a:xfrm>
            <a:off x="122831" y="3179928"/>
            <a:ext cx="2006220" cy="1105469"/>
          </a:xfrm>
          <a:prstGeom prst="cloudCallout">
            <a:avLst>
              <a:gd name="adj1" fmla="val 68253"/>
              <a:gd name="adj2" fmla="val 448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smtClean="0"/>
              <a:t>acciones</a:t>
            </a:r>
            <a:endParaRPr lang="es-AR" b="1" dirty="0"/>
          </a:p>
        </p:txBody>
      </p:sp>
      <p:sp>
        <p:nvSpPr>
          <p:cNvPr id="10" name="CuadroTexto 9"/>
          <p:cNvSpPr txBox="1"/>
          <p:nvPr/>
        </p:nvSpPr>
        <p:spPr>
          <a:xfrm>
            <a:off x="7516993" y="4746555"/>
            <a:ext cx="2002471" cy="400110"/>
          </a:xfrm>
          <a:prstGeom prst="rect">
            <a:avLst/>
          </a:prstGeom>
          <a:noFill/>
        </p:spPr>
        <p:txBody>
          <a:bodyPr wrap="none" rtlCol="0">
            <a:spAutoFit/>
          </a:bodyPr>
          <a:lstStyle/>
          <a:p>
            <a:r>
              <a:rPr lang="es-MX" sz="2000" b="1" dirty="0" smtClean="0"/>
              <a:t>2 condiciones </a:t>
            </a:r>
            <a:endParaRPr lang="es-AR" sz="2000" b="1" dirty="0"/>
          </a:p>
        </p:txBody>
      </p:sp>
      <p:sp>
        <p:nvSpPr>
          <p:cNvPr id="11" name="CuadroTexto 10"/>
          <p:cNvSpPr txBox="1"/>
          <p:nvPr/>
        </p:nvSpPr>
        <p:spPr>
          <a:xfrm>
            <a:off x="3556454" y="5432221"/>
            <a:ext cx="8635546" cy="584775"/>
          </a:xfrm>
          <a:prstGeom prst="rect">
            <a:avLst/>
          </a:prstGeom>
          <a:noFill/>
        </p:spPr>
        <p:txBody>
          <a:bodyPr wrap="square" rtlCol="0">
            <a:spAutoFit/>
          </a:bodyPr>
          <a:lstStyle/>
          <a:p>
            <a:r>
              <a:rPr lang="es-MX" sz="3200" dirty="0" smtClean="0">
                <a:solidFill>
                  <a:srgbClr val="FF0000"/>
                </a:solidFill>
              </a:rPr>
              <a:t>2</a:t>
            </a:r>
            <a:r>
              <a:rPr lang="es-MX" sz="3200" b="1" baseline="50000" dirty="0">
                <a:solidFill>
                  <a:srgbClr val="FF0000"/>
                </a:solidFill>
              </a:rPr>
              <a:t>2</a:t>
            </a:r>
            <a:r>
              <a:rPr lang="es-MX" sz="3200" dirty="0" smtClean="0">
                <a:solidFill>
                  <a:srgbClr val="FF0000"/>
                </a:solidFill>
              </a:rPr>
              <a:t> condiciones = 4 (columnas de la tabla) </a:t>
            </a:r>
            <a:endParaRPr lang="es-AR" sz="3200" dirty="0">
              <a:solidFill>
                <a:srgbClr val="FF0000"/>
              </a:solidFill>
            </a:endParaRPr>
          </a:p>
        </p:txBody>
      </p:sp>
      <p:sp>
        <p:nvSpPr>
          <p:cNvPr id="12" name="CuadroTexto 11"/>
          <p:cNvSpPr txBox="1"/>
          <p:nvPr/>
        </p:nvSpPr>
        <p:spPr>
          <a:xfrm>
            <a:off x="5213445" y="6212623"/>
            <a:ext cx="4179349" cy="369332"/>
          </a:xfrm>
          <a:prstGeom prst="rect">
            <a:avLst/>
          </a:prstGeom>
          <a:noFill/>
        </p:spPr>
        <p:txBody>
          <a:bodyPr wrap="none" rtlCol="0">
            <a:spAutoFit/>
          </a:bodyPr>
          <a:lstStyle/>
          <a:p>
            <a:r>
              <a:rPr lang="es-ES" b="1" dirty="0" smtClean="0"/>
              <a:t>Consejos  (planteo de condiciones)</a:t>
            </a:r>
            <a:endParaRPr lang="es-AR" b="1" dirty="0"/>
          </a:p>
        </p:txBody>
      </p:sp>
    </p:spTree>
    <p:extLst>
      <p:ext uri="{BB962C8B-B14F-4D97-AF65-F5344CB8AC3E}">
        <p14:creationId xmlns:p14="http://schemas.microsoft.com/office/powerpoint/2010/main" val="976212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3307D704-482F-4B11-9EF6-9DF7252AC9B1}" type="slidenum">
              <a:rPr lang="es-AR" smtClean="0"/>
              <a:pPr/>
              <a:t>3</a:t>
            </a:fld>
            <a:endParaRPr lang="es-AR"/>
          </a:p>
        </p:txBody>
      </p:sp>
      <p:sp>
        <p:nvSpPr>
          <p:cNvPr id="3" name="Rectangle 2"/>
          <p:cNvSpPr>
            <a:spLocks noChangeArrowheads="1"/>
          </p:cNvSpPr>
          <p:nvPr/>
        </p:nvSpPr>
        <p:spPr bwMode="auto">
          <a:xfrm>
            <a:off x="195112" y="-74641"/>
            <a:ext cx="851066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s-AR" altLang="es-AR" sz="1600" b="1"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¿Cómo se construye? </a:t>
            </a: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s-AR" altLang="es-AR" sz="1600" b="0" i="0" u="none" strike="noStrike" cap="none" normalizeH="0" baseline="0" dirty="0" smtClean="0">
              <a:ln>
                <a:noFill/>
              </a:ln>
              <a:solidFill>
                <a:schemeClr val="tx1"/>
              </a:solidFill>
              <a:effectLst/>
              <a:latin typeface="+mn-lt"/>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s-AR" altLang="es-AR" sz="1600" b="1" i="0" u="none" strike="noStrike" cap="none" normalizeH="0" baseline="0" dirty="0" smtClean="0">
                <a:ln>
                  <a:noFill/>
                </a:ln>
                <a:solidFill>
                  <a:srgbClr val="E36C0A"/>
                </a:solidFill>
                <a:effectLst/>
                <a:latin typeface="+mn-lt"/>
                <a:ea typeface="Calibri" panose="020F0502020204030204" pitchFamily="34" charset="0"/>
                <a:cs typeface="Times New Roman" panose="02020603050405020304" pitchFamily="18" charset="0"/>
              </a:rPr>
              <a:t>1. </a:t>
            </a:r>
            <a:r>
              <a:rPr kumimoji="0" lang="es-AR" altLang="es-AR" sz="1600"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Determinar las condiciones</a:t>
            </a: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s-AR" altLang="es-AR" sz="1600" b="0" i="0" u="none" strike="noStrike" cap="none" normalizeH="0" baseline="0" dirty="0" smtClean="0">
              <a:ln>
                <a:noFill/>
              </a:ln>
              <a:solidFill>
                <a:schemeClr val="tx1"/>
              </a:solidFill>
              <a:effectLst/>
              <a:latin typeface="+mn-lt"/>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s-AR" altLang="es-AR" sz="1600" b="1" i="0" u="none" strike="noStrike" cap="none" normalizeH="0" baseline="0" dirty="0" smtClean="0">
                <a:ln>
                  <a:noFill/>
                </a:ln>
                <a:solidFill>
                  <a:srgbClr val="E36C0A"/>
                </a:solidFill>
                <a:effectLst/>
                <a:latin typeface="+mn-lt"/>
                <a:ea typeface="Calibri" panose="020F0502020204030204" pitchFamily="34" charset="0"/>
                <a:cs typeface="Times New Roman" panose="02020603050405020304" pitchFamily="18" charset="0"/>
              </a:rPr>
              <a:t>2.</a:t>
            </a:r>
            <a:r>
              <a:rPr kumimoji="0" lang="es-AR" altLang="es-AR" sz="1600"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 Determinar las acciones posibles </a:t>
            </a: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s-AR" altLang="es-AR" sz="1600" b="0" i="0" u="none" strike="noStrike" cap="none" normalizeH="0" baseline="0" dirty="0" smtClean="0">
              <a:ln>
                <a:noFill/>
              </a:ln>
              <a:solidFill>
                <a:schemeClr val="tx1"/>
              </a:solidFill>
              <a:effectLst/>
              <a:latin typeface="+mn-lt"/>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s-AR" altLang="es-AR" sz="1600" b="1" i="0" u="none" strike="noStrike" cap="none" normalizeH="0" baseline="0" dirty="0" smtClean="0">
                <a:ln>
                  <a:noFill/>
                </a:ln>
                <a:solidFill>
                  <a:srgbClr val="E36C0A"/>
                </a:solidFill>
                <a:effectLst/>
                <a:latin typeface="+mn-lt"/>
                <a:ea typeface="Calibri" panose="020F0502020204030204" pitchFamily="34" charset="0"/>
                <a:cs typeface="Times New Roman" panose="02020603050405020304" pitchFamily="18" charset="0"/>
              </a:rPr>
              <a:t>3.</a:t>
            </a:r>
            <a:r>
              <a:rPr kumimoji="0" lang="es-AR" altLang="es-AR" sz="1600"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 Determinar las alternativas para cada condición.  (si-no) o (verdadero – falso). </a:t>
            </a:r>
            <a:endParaRPr kumimoji="0" lang="es-AR" altLang="es-AR" sz="1600" b="0" i="0" u="none" strike="noStrike" cap="none" normalizeH="0" baseline="0" dirty="0" smtClean="0">
              <a:ln>
                <a:noFill/>
              </a:ln>
              <a:solidFill>
                <a:schemeClr val="tx1"/>
              </a:solidFill>
              <a:effectLst/>
              <a:latin typeface="+mn-lt"/>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s-AR" altLang="es-AR" sz="1600" b="1" i="0" u="none" strike="noStrike" cap="none" normalizeH="0" baseline="0" dirty="0" smtClean="0">
              <a:ln>
                <a:noFill/>
              </a:ln>
              <a:solidFill>
                <a:srgbClr val="E36C0A"/>
              </a:solidFill>
              <a:effectLst/>
              <a:latin typeface="+mn-lt"/>
              <a:ea typeface="Calibri" panose="020F0502020204030204" pitchFamily="34" charset="0"/>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s-AR" altLang="es-AR" sz="1600" b="1" i="0" u="none" strike="noStrike" cap="none" normalizeH="0" baseline="0" dirty="0" smtClean="0">
                <a:ln>
                  <a:noFill/>
                </a:ln>
                <a:solidFill>
                  <a:srgbClr val="E36C0A"/>
                </a:solidFill>
                <a:effectLst/>
                <a:latin typeface="+mn-lt"/>
                <a:ea typeface="Calibri" panose="020F0502020204030204" pitchFamily="34" charset="0"/>
                <a:cs typeface="Times New Roman" panose="02020603050405020304" pitchFamily="18" charset="0"/>
              </a:rPr>
              <a:t>4.</a:t>
            </a:r>
            <a:r>
              <a:rPr kumimoji="0" lang="es-AR" altLang="es-AR" sz="1600"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 Calcular el máximo de columnas en la tabla de decisión</a:t>
            </a: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s-AR" altLang="es-AR" sz="1600"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r>
              <a:rPr kumimoji="0" lang="es-AR" altLang="es-AR" sz="1600" b="1" i="0" u="none" strike="noStrike" cap="none" normalizeH="0" baseline="0" dirty="0" smtClean="0">
                <a:ln>
                  <a:noFill/>
                </a:ln>
                <a:solidFill>
                  <a:srgbClr val="E36C0A"/>
                </a:solidFill>
                <a:effectLst/>
                <a:latin typeface="+mn-lt"/>
                <a:ea typeface="Calibri" panose="020F0502020204030204" pitchFamily="34" charset="0"/>
                <a:cs typeface="Times New Roman" panose="02020603050405020304" pitchFamily="18" charset="0"/>
              </a:rPr>
              <a:t>5.</a:t>
            </a:r>
            <a:r>
              <a:rPr kumimoji="0" lang="es-AR" altLang="es-AR" sz="1600" b="0" i="0" u="none" strike="noStrike" cap="none" normalizeH="0" baseline="0" dirty="0" smtClean="0">
                <a:ln>
                  <a:noFill/>
                </a:ln>
                <a:solidFill>
                  <a:srgbClr val="E36C0A"/>
                </a:solidFill>
                <a:effectLst/>
                <a:latin typeface="+mn-lt"/>
                <a:ea typeface="Calibri" panose="020F0502020204030204" pitchFamily="34" charset="0"/>
                <a:cs typeface="Times New Roman" panose="02020603050405020304" pitchFamily="18" charset="0"/>
              </a:rPr>
              <a:t> </a:t>
            </a:r>
            <a:r>
              <a:rPr kumimoji="0" lang="es-AR" altLang="es-AR" sz="1600" b="0" i="0" u="none" strike="noStrike" cap="none" normalizeH="0" baseline="0" dirty="0" smtClean="0">
                <a:ln>
                  <a:noFill/>
                </a:ln>
                <a:solidFill>
                  <a:schemeClr val="tx1"/>
                </a:solidFill>
                <a:effectLst/>
                <a:latin typeface="+mn-lt"/>
                <a:ea typeface="Calibri" panose="020F0502020204030204" pitchFamily="34" charset="0"/>
                <a:cs typeface="Times New Roman" panose="02020603050405020304" pitchFamily="18" charset="0"/>
              </a:rPr>
              <a:t>Armar una tabla de cuatro cuadrantes.</a:t>
            </a:r>
            <a:endParaRPr kumimoji="0" lang="es-AR" altLang="es-AR" sz="1600" b="0" i="0" u="none" strike="noStrike" cap="none" normalizeH="0" baseline="0" dirty="0" smtClean="0">
              <a:ln>
                <a:noFill/>
              </a:ln>
              <a:solidFill>
                <a:schemeClr val="tx1"/>
              </a:solidFill>
              <a:effectLst/>
              <a:latin typeface="+mn-lt"/>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s-AR" altLang="es-AR" sz="1600" b="0" i="0" u="none" strike="noStrike" cap="none" normalizeH="0" baseline="0" dirty="0" smtClean="0">
              <a:ln>
                <a:noFill/>
              </a:ln>
              <a:solidFill>
                <a:schemeClr val="tx1"/>
              </a:solidFill>
              <a:effectLst/>
              <a:latin typeface="+mn-lt"/>
            </a:endParaRPr>
          </a:p>
        </p:txBody>
      </p:sp>
      <p:pic>
        <p:nvPicPr>
          <p:cNvPr id="2049" name="Imagen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2478" y="1674138"/>
            <a:ext cx="4305300" cy="10572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1414368" y="17400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sp>
        <p:nvSpPr>
          <p:cNvPr id="5" name="Rectángulo 4"/>
          <p:cNvSpPr/>
          <p:nvPr/>
        </p:nvSpPr>
        <p:spPr>
          <a:xfrm>
            <a:off x="372533" y="2766671"/>
            <a:ext cx="11702666" cy="1508105"/>
          </a:xfrm>
          <a:prstGeom prst="rect">
            <a:avLst/>
          </a:prstGeom>
        </p:spPr>
        <p:txBody>
          <a:bodyPr wrap="square">
            <a:spAutoFit/>
          </a:bodyPr>
          <a:lstStyle/>
          <a:p>
            <a:pPr algn="just"/>
            <a:r>
              <a:rPr lang="es-ES" sz="1600" b="1" dirty="0">
                <a:solidFill>
                  <a:schemeClr val="accent2"/>
                </a:solidFill>
              </a:rPr>
              <a:t>6</a:t>
            </a:r>
            <a:r>
              <a:rPr lang="es-ES" sz="1600" b="1" dirty="0">
                <a:solidFill>
                  <a:srgbClr val="000000"/>
                </a:solidFill>
              </a:rPr>
              <a:t>. </a:t>
            </a:r>
            <a:r>
              <a:rPr lang="es-ES" sz="1600" dirty="0">
                <a:solidFill>
                  <a:srgbClr val="000000"/>
                </a:solidFill>
              </a:rPr>
              <a:t>Determinar las reglas que tendrá la tabla de decisión y completar las </a:t>
            </a:r>
            <a:r>
              <a:rPr lang="es-ES" sz="1600" dirty="0" smtClean="0">
                <a:solidFill>
                  <a:srgbClr val="000000"/>
                </a:solidFill>
              </a:rPr>
              <a:t>alternativas</a:t>
            </a:r>
          </a:p>
          <a:p>
            <a:pPr algn="just"/>
            <a:endParaRPr lang="es-ES" sz="1600" dirty="0">
              <a:solidFill>
                <a:srgbClr val="000000"/>
              </a:solidFill>
            </a:endParaRPr>
          </a:p>
          <a:p>
            <a:pPr algn="just"/>
            <a:r>
              <a:rPr lang="es-ES" sz="1600" dirty="0" smtClean="0">
                <a:solidFill>
                  <a:srgbClr val="000000"/>
                </a:solidFill>
              </a:rPr>
              <a:t> </a:t>
            </a:r>
            <a:r>
              <a:rPr lang="es-ES" sz="1400" i="1" dirty="0">
                <a:solidFill>
                  <a:srgbClr val="000000"/>
                </a:solidFill>
              </a:rPr>
              <a:t>Comenzar con la primera condición, dividir el número de columnas por el número de alternativas de cada condición y así sucesivamente con las demás condiciones. Ejemplo: una tabla presenta 8 columnas, cada uno puede tener las alternativa (SI-NO), por lo que,8/2=4. Ver </a:t>
            </a:r>
            <a:r>
              <a:rPr lang="es-ES" sz="1400" i="1" dirty="0" smtClean="0">
                <a:solidFill>
                  <a:srgbClr val="000000"/>
                </a:solidFill>
              </a:rPr>
              <a:t>Tabla</a:t>
            </a:r>
            <a:endParaRPr lang="es-ES" sz="1400" i="1" dirty="0">
              <a:solidFill>
                <a:srgbClr val="000000"/>
              </a:solidFill>
            </a:endParaRPr>
          </a:p>
          <a:p>
            <a:pPr algn="just"/>
            <a:endParaRPr lang="es-AR" sz="1600" dirty="0"/>
          </a:p>
        </p:txBody>
      </p:sp>
      <p:pic>
        <p:nvPicPr>
          <p:cNvPr id="7" name="Imagen 6"/>
          <p:cNvPicPr/>
          <p:nvPr/>
        </p:nvPicPr>
        <p:blipFill>
          <a:blip r:embed="rId3">
            <a:extLst>
              <a:ext uri="{28A0092B-C50C-407E-A947-70E740481C1C}">
                <a14:useLocalDpi xmlns:a14="http://schemas.microsoft.com/office/drawing/2010/main" val="0"/>
              </a:ext>
            </a:extLst>
          </a:blip>
          <a:srcRect/>
          <a:stretch>
            <a:fillRect/>
          </a:stretch>
        </p:blipFill>
        <p:spPr bwMode="auto">
          <a:xfrm>
            <a:off x="3466530" y="4135272"/>
            <a:ext cx="5732059" cy="2365561"/>
          </a:xfrm>
          <a:prstGeom prst="rect">
            <a:avLst/>
          </a:prstGeom>
          <a:noFill/>
          <a:ln>
            <a:noFill/>
          </a:ln>
        </p:spPr>
      </p:pic>
    </p:spTree>
    <p:extLst>
      <p:ext uri="{BB962C8B-B14F-4D97-AF65-F5344CB8AC3E}">
        <p14:creationId xmlns:p14="http://schemas.microsoft.com/office/powerpoint/2010/main" val="747278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3307D704-482F-4B11-9EF6-9DF7252AC9B1}" type="slidenum">
              <a:rPr lang="es-AR" smtClean="0"/>
              <a:pPr/>
              <a:t>4</a:t>
            </a:fld>
            <a:endParaRPr lang="es-AR"/>
          </a:p>
        </p:txBody>
      </p:sp>
      <p:sp>
        <p:nvSpPr>
          <p:cNvPr id="5" name="Rectángulo 4"/>
          <p:cNvSpPr/>
          <p:nvPr/>
        </p:nvSpPr>
        <p:spPr>
          <a:xfrm>
            <a:off x="686775" y="3528410"/>
            <a:ext cx="10681809" cy="2585323"/>
          </a:xfrm>
          <a:prstGeom prst="rect">
            <a:avLst/>
          </a:prstGeom>
        </p:spPr>
        <p:txBody>
          <a:bodyPr wrap="square">
            <a:spAutoFit/>
          </a:bodyPr>
          <a:lstStyle/>
          <a:p>
            <a:pPr algn="just"/>
            <a:r>
              <a:rPr lang="es-ES" b="1" dirty="0">
                <a:solidFill>
                  <a:schemeClr val="accent2"/>
                </a:solidFill>
              </a:rPr>
              <a:t>7</a:t>
            </a:r>
            <a:r>
              <a:rPr lang="es-ES" b="1" dirty="0">
                <a:solidFill>
                  <a:srgbClr val="000000"/>
                </a:solidFill>
              </a:rPr>
              <a:t>. </a:t>
            </a:r>
            <a:r>
              <a:rPr lang="es-ES" dirty="0">
                <a:solidFill>
                  <a:srgbClr val="000000"/>
                </a:solidFill>
              </a:rPr>
              <a:t>Completar la tabla completando con X todas las acciones que debe ejecutarse con cada regla. </a:t>
            </a:r>
            <a:endParaRPr lang="es-ES" dirty="0" smtClean="0">
              <a:solidFill>
                <a:srgbClr val="000000"/>
              </a:solidFill>
            </a:endParaRPr>
          </a:p>
          <a:p>
            <a:pPr algn="just"/>
            <a:endParaRPr lang="es-ES" dirty="0">
              <a:solidFill>
                <a:srgbClr val="000000"/>
              </a:solidFill>
            </a:endParaRPr>
          </a:p>
          <a:p>
            <a:pPr algn="just"/>
            <a:r>
              <a:rPr lang="es-ES" b="1" dirty="0">
                <a:solidFill>
                  <a:schemeClr val="accent2"/>
                </a:solidFill>
              </a:rPr>
              <a:t>8</a:t>
            </a:r>
            <a:r>
              <a:rPr lang="es-ES" b="1" dirty="0">
                <a:solidFill>
                  <a:srgbClr val="000000"/>
                </a:solidFill>
              </a:rPr>
              <a:t>. </a:t>
            </a:r>
            <a:r>
              <a:rPr lang="es-ES" dirty="0">
                <a:solidFill>
                  <a:srgbClr val="000000"/>
                </a:solidFill>
              </a:rPr>
              <a:t>Combinar aquellas reglas en las que aparecen alternativas de condiciones que no influye en el conjunto de acciones. </a:t>
            </a:r>
            <a:endParaRPr lang="es-ES" dirty="0" smtClean="0">
              <a:solidFill>
                <a:srgbClr val="000000"/>
              </a:solidFill>
            </a:endParaRPr>
          </a:p>
          <a:p>
            <a:pPr algn="just"/>
            <a:endParaRPr lang="es-ES" dirty="0">
              <a:solidFill>
                <a:srgbClr val="000000"/>
              </a:solidFill>
            </a:endParaRPr>
          </a:p>
          <a:p>
            <a:pPr algn="just"/>
            <a:r>
              <a:rPr lang="es-ES" b="1" dirty="0">
                <a:solidFill>
                  <a:schemeClr val="accent2"/>
                </a:solidFill>
              </a:rPr>
              <a:t>9</a:t>
            </a:r>
            <a:r>
              <a:rPr lang="es-ES" b="1" dirty="0">
                <a:solidFill>
                  <a:srgbClr val="000000"/>
                </a:solidFill>
              </a:rPr>
              <a:t>. </a:t>
            </a:r>
            <a:r>
              <a:rPr lang="es-ES" dirty="0">
                <a:solidFill>
                  <a:srgbClr val="000000"/>
                </a:solidFill>
              </a:rPr>
              <a:t>Verificar la tabla para eliminar situaciones imposibles, contradictorias o redundantes. </a:t>
            </a:r>
            <a:endParaRPr lang="es-ES" dirty="0" smtClean="0">
              <a:solidFill>
                <a:srgbClr val="000000"/>
              </a:solidFill>
            </a:endParaRPr>
          </a:p>
          <a:p>
            <a:pPr algn="just"/>
            <a:endParaRPr lang="es-ES" dirty="0">
              <a:solidFill>
                <a:srgbClr val="000000"/>
              </a:solidFill>
            </a:endParaRPr>
          </a:p>
          <a:p>
            <a:pPr algn="just"/>
            <a:r>
              <a:rPr lang="es-ES" b="1" dirty="0">
                <a:solidFill>
                  <a:schemeClr val="accent2"/>
                </a:solidFill>
              </a:rPr>
              <a:t>10</a:t>
            </a:r>
            <a:r>
              <a:rPr lang="es-ES" b="1" dirty="0">
                <a:solidFill>
                  <a:srgbClr val="000000"/>
                </a:solidFill>
              </a:rPr>
              <a:t>. </a:t>
            </a:r>
            <a:r>
              <a:rPr lang="es-ES" dirty="0">
                <a:solidFill>
                  <a:srgbClr val="000000"/>
                </a:solidFill>
              </a:rPr>
              <a:t>Si es necesario reordene las condiciones y acciones para hacer la tabla más clara. </a:t>
            </a:r>
            <a:endParaRPr lang="es-AR" dirty="0"/>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3098042" y="595663"/>
            <a:ext cx="6168788" cy="2702257"/>
          </a:xfrm>
          <a:prstGeom prst="rect">
            <a:avLst/>
          </a:prstGeom>
          <a:noFill/>
          <a:ln>
            <a:noFill/>
          </a:ln>
        </p:spPr>
      </p:pic>
    </p:spTree>
    <p:extLst>
      <p:ext uri="{BB962C8B-B14F-4D97-AF65-F5344CB8AC3E}">
        <p14:creationId xmlns:p14="http://schemas.microsoft.com/office/powerpoint/2010/main" val="484105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3307D704-482F-4B11-9EF6-9DF7252AC9B1}" type="slidenum">
              <a:rPr lang="es-AR" smtClean="0"/>
              <a:pPr/>
              <a:t>5</a:t>
            </a:fld>
            <a:endParaRPr lang="es-AR"/>
          </a:p>
        </p:txBody>
      </p:sp>
      <p:sp>
        <p:nvSpPr>
          <p:cNvPr id="11" name="Rectangle 11"/>
          <p:cNvSpPr>
            <a:spLocks noChangeArrowheads="1"/>
          </p:cNvSpPr>
          <p:nvPr/>
        </p:nvSpPr>
        <p:spPr bwMode="auto">
          <a:xfrm>
            <a:off x="409434" y="158677"/>
            <a:ext cx="1148834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Ejemplo </a:t>
            </a:r>
            <a:endParaRPr kumimoji="0" lang="es-AR" altLang="es-AR"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 quiere determinar la nómina de los empleados de una empresa de acuerdo con estos criterios:</a:t>
            </a:r>
            <a:endParaRPr kumimoji="0" lang="es-AR" altLang="es-AR"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Si el empleado es altamente productivo tendrá en nómina un bono de productividad.</a:t>
            </a:r>
            <a:endParaRPr kumimoji="0" lang="es-AR" altLang="es-AR"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Si el empleado es encargado de su grupo tendrá en nómina un bono de encargado. </a:t>
            </a:r>
            <a:endParaRPr kumimoji="0" lang="es-AR" altLang="es-AR"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Si el empleado ha cometido una infracción grave durante ese mes le será eliminado cualquier bono que pudiera tener. </a:t>
            </a:r>
            <a:endParaRPr kumimoji="0" lang="es-AR" altLang="es-AR" b="0" i="1"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Rectángulo 16"/>
          <p:cNvSpPr/>
          <p:nvPr/>
        </p:nvSpPr>
        <p:spPr>
          <a:xfrm>
            <a:off x="327549" y="1907622"/>
            <a:ext cx="11570229" cy="1200329"/>
          </a:xfrm>
          <a:prstGeom prst="rect">
            <a:avLst/>
          </a:prstGeom>
        </p:spPr>
        <p:txBody>
          <a:bodyPr wrap="square">
            <a:spAutoFit/>
          </a:bodyPr>
          <a:lstStyle/>
          <a:p>
            <a:pPr lvl="0" eaLnBrk="0" fontAlgn="base" hangingPunct="0">
              <a:spcBef>
                <a:spcPct val="0"/>
              </a:spcBef>
              <a:spcAft>
                <a:spcPct val="0"/>
              </a:spcAft>
            </a:pPr>
            <a:r>
              <a:rPr lang="es-AR" altLang="es-AR" i="1" dirty="0">
                <a:latin typeface="Calibri" panose="020F0502020204030204" pitchFamily="34" charset="0"/>
                <a:ea typeface="Calibri" panose="020F0502020204030204" pitchFamily="34" charset="0"/>
                <a:cs typeface="Times New Roman" panose="02020603050405020304" pitchFamily="18" charset="0"/>
              </a:rPr>
              <a:t>Existen </a:t>
            </a:r>
            <a:r>
              <a:rPr lang="es-AR" altLang="es-AR" b="1" i="1" dirty="0">
                <a:latin typeface="Calibri" panose="020F0502020204030204" pitchFamily="34" charset="0"/>
                <a:ea typeface="Calibri" panose="020F0502020204030204" pitchFamily="34" charset="0"/>
                <a:cs typeface="Times New Roman" panose="02020603050405020304" pitchFamily="18" charset="0"/>
              </a:rPr>
              <a:t>3 </a:t>
            </a:r>
            <a:r>
              <a:rPr lang="es-AR" altLang="es-AR" i="1" dirty="0">
                <a:latin typeface="Calibri" panose="020F0502020204030204" pitchFamily="34" charset="0"/>
                <a:ea typeface="Calibri" panose="020F0502020204030204" pitchFamily="34" charset="0"/>
                <a:cs typeface="Times New Roman" panose="02020603050405020304" pitchFamily="18" charset="0"/>
              </a:rPr>
              <a:t>condiciones, la cantidad de columnas la obtengo </a:t>
            </a:r>
            <a:r>
              <a:rPr lang="es-AR" altLang="es-AR" b="1" i="1" dirty="0">
                <a:latin typeface="Calibri" panose="020F0502020204030204" pitchFamily="34" charset="0"/>
                <a:ea typeface="Calibri" panose="020F0502020204030204" pitchFamily="34" charset="0"/>
                <a:cs typeface="Times New Roman" panose="02020603050405020304" pitchFamily="18" charset="0"/>
              </a:rPr>
              <a:t>2</a:t>
            </a:r>
            <a:r>
              <a:rPr lang="es-AR" altLang="es-AR" b="1" i="1" baseline="30000" dirty="0">
                <a:latin typeface="Calibri" panose="020F0502020204030204" pitchFamily="34" charset="0"/>
                <a:ea typeface="Calibri" panose="020F0502020204030204" pitchFamily="34" charset="0"/>
                <a:cs typeface="Times New Roman" panose="02020603050405020304" pitchFamily="18" charset="0"/>
              </a:rPr>
              <a:t>n(condiciones)</a:t>
            </a:r>
            <a:r>
              <a:rPr lang="es-AR" altLang="es-AR" i="1" baseline="30000" dirty="0">
                <a:latin typeface="Calibri" panose="020F0502020204030204" pitchFamily="34" charset="0"/>
                <a:ea typeface="Calibri" panose="020F0502020204030204" pitchFamily="34" charset="0"/>
                <a:cs typeface="Times New Roman" panose="02020603050405020304" pitchFamily="18" charset="0"/>
              </a:rPr>
              <a:t>     </a:t>
            </a:r>
            <a:r>
              <a:rPr lang="es-AR" altLang="es-AR" i="1" dirty="0">
                <a:latin typeface="Calibri" panose="020F0502020204030204" pitchFamily="34" charset="0"/>
                <a:ea typeface="Calibri" panose="020F0502020204030204" pitchFamily="34" charset="0"/>
                <a:cs typeface="Times New Roman" panose="02020603050405020304" pitchFamily="18" charset="0"/>
              </a:rPr>
              <a:t>o sea </a:t>
            </a:r>
            <a:r>
              <a:rPr lang="es-AR" altLang="es-AR" b="1" i="1" dirty="0">
                <a:latin typeface="Calibri" panose="020F0502020204030204" pitchFamily="34" charset="0"/>
                <a:ea typeface="Calibri" panose="020F0502020204030204" pitchFamily="34" charset="0"/>
                <a:cs typeface="Times New Roman" panose="02020603050405020304" pitchFamily="18" charset="0"/>
              </a:rPr>
              <a:t>2 </a:t>
            </a:r>
            <a:r>
              <a:rPr lang="es-AR" altLang="es-AR" b="1" i="1" baseline="30000" dirty="0">
                <a:latin typeface="Calibri" panose="020F0502020204030204" pitchFamily="34" charset="0"/>
                <a:ea typeface="Calibri" panose="020F0502020204030204" pitchFamily="34" charset="0"/>
                <a:cs typeface="Times New Roman" panose="02020603050405020304" pitchFamily="18" charset="0"/>
              </a:rPr>
              <a:t>3</a:t>
            </a:r>
            <a:r>
              <a:rPr lang="es-AR" altLang="es-AR" i="1" dirty="0">
                <a:latin typeface="Calibri" panose="020F0502020204030204" pitchFamily="34" charset="0"/>
                <a:ea typeface="Calibri" panose="020F0502020204030204" pitchFamily="34" charset="0"/>
                <a:cs typeface="Times New Roman" panose="02020603050405020304" pitchFamily="18" charset="0"/>
              </a:rPr>
              <a:t> </a:t>
            </a:r>
            <a:r>
              <a:rPr lang="es-AR" altLang="es-AR" b="1" i="1" dirty="0">
                <a:latin typeface="Calibri" panose="020F0502020204030204" pitchFamily="34" charset="0"/>
                <a:ea typeface="Calibri" panose="020F0502020204030204" pitchFamily="34" charset="0"/>
                <a:cs typeface="Times New Roman" panose="02020603050405020304" pitchFamily="18" charset="0"/>
              </a:rPr>
              <a:t>= 8 columnas o reglas.</a:t>
            </a:r>
          </a:p>
          <a:p>
            <a:pPr lvl="0" eaLnBrk="0" fontAlgn="base" hangingPunct="0">
              <a:spcBef>
                <a:spcPct val="0"/>
              </a:spcBef>
              <a:spcAft>
                <a:spcPct val="0"/>
              </a:spcAft>
            </a:pPr>
            <a:endParaRPr lang="es-AR" altLang="es-AR" i="1" dirty="0"/>
          </a:p>
          <a:p>
            <a:pPr lvl="0" eaLnBrk="0" fontAlgn="base" hangingPunct="0">
              <a:spcBef>
                <a:spcPct val="0"/>
              </a:spcBef>
              <a:spcAft>
                <a:spcPct val="0"/>
              </a:spcAft>
            </a:pPr>
            <a:r>
              <a:rPr lang="es-AR" i="1" dirty="0">
                <a:latin typeface="Calibri" panose="020F0502020204030204" pitchFamily="34" charset="0"/>
                <a:cs typeface="Calibri" panose="020F0502020204030204" pitchFamily="34" charset="0"/>
              </a:rPr>
              <a:t>Las que voy a completar (8 div 2) o sea 4 con los SI y 4 con los NO. Luego en el siguiente reglón lo hago de 2 en dos, dos SI… dos NO. Y en el último renglón voy alternando los SI y NO</a:t>
            </a:r>
            <a:endParaRPr lang="es-AR" altLang="es-AR" i="1" dirty="0">
              <a:latin typeface="Calibri" panose="020F0502020204030204" pitchFamily="34" charset="0"/>
              <a:cs typeface="Calibri" panose="020F0502020204030204" pitchFamily="34" charset="0"/>
            </a:endParaRPr>
          </a:p>
        </p:txBody>
      </p:sp>
      <p:sp>
        <p:nvSpPr>
          <p:cNvPr id="21" name="Rectángulo 20"/>
          <p:cNvSpPr/>
          <p:nvPr/>
        </p:nvSpPr>
        <p:spPr>
          <a:xfrm>
            <a:off x="95536" y="3107951"/>
            <a:ext cx="2969146" cy="410882"/>
          </a:xfrm>
          <a:prstGeom prst="rect">
            <a:avLst/>
          </a:prstGeom>
        </p:spPr>
        <p:txBody>
          <a:bodyPr wrap="none">
            <a:spAutoFit/>
          </a:bodyPr>
          <a:lstStyle/>
          <a:p>
            <a:pPr marL="226695" algn="just">
              <a:lnSpc>
                <a:spcPct val="115000"/>
              </a:lnSpc>
              <a:spcAft>
                <a:spcPts val="0"/>
              </a:spcAft>
            </a:pPr>
            <a:r>
              <a:rPr lang="es-AR" dirty="0">
                <a:latin typeface="Calibri" panose="020F0502020204030204" pitchFamily="34" charset="0"/>
                <a:ea typeface="Calibri" panose="020F0502020204030204" pitchFamily="34" charset="0"/>
                <a:cs typeface="Times New Roman" panose="02020603050405020304" pitchFamily="18" charset="0"/>
              </a:rPr>
              <a:t>La tabla de decisión queda:</a:t>
            </a:r>
            <a:endParaRPr lang="es-AR"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3" name="Imagen 22"/>
          <p:cNvPicPr>
            <a:picLocks noChangeAspect="1"/>
          </p:cNvPicPr>
          <p:nvPr/>
        </p:nvPicPr>
        <p:blipFill>
          <a:blip r:embed="rId2"/>
          <a:stretch>
            <a:fillRect/>
          </a:stretch>
        </p:blipFill>
        <p:spPr>
          <a:xfrm>
            <a:off x="1450613" y="3502252"/>
            <a:ext cx="9440302" cy="3065991"/>
          </a:xfrm>
          <a:prstGeom prst="rect">
            <a:avLst/>
          </a:prstGeom>
        </p:spPr>
      </p:pic>
    </p:spTree>
    <p:extLst>
      <p:ext uri="{BB962C8B-B14F-4D97-AF65-F5344CB8AC3E}">
        <p14:creationId xmlns:p14="http://schemas.microsoft.com/office/powerpoint/2010/main" val="21285702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p:txBody>
          <a:bodyPr/>
          <a:lstStyle/>
          <a:p>
            <a:fld id="{3307D704-482F-4B11-9EF6-9DF7252AC9B1}" type="slidenum">
              <a:rPr lang="es-AR" smtClean="0"/>
              <a:pPr/>
              <a:t>6</a:t>
            </a:fld>
            <a:endParaRPr lang="es-AR"/>
          </a:p>
        </p:txBody>
      </p:sp>
      <p:pic>
        <p:nvPicPr>
          <p:cNvPr id="4" name="Imagen 3"/>
          <p:cNvPicPr>
            <a:picLocks noChangeAspect="1"/>
          </p:cNvPicPr>
          <p:nvPr/>
        </p:nvPicPr>
        <p:blipFill>
          <a:blip r:embed="rId2"/>
          <a:stretch>
            <a:fillRect/>
          </a:stretch>
        </p:blipFill>
        <p:spPr>
          <a:xfrm>
            <a:off x="1260398" y="0"/>
            <a:ext cx="9440302" cy="3065991"/>
          </a:xfrm>
          <a:prstGeom prst="rect">
            <a:avLst/>
          </a:prstGeom>
        </p:spPr>
      </p:pic>
      <p:pic>
        <p:nvPicPr>
          <p:cNvPr id="5" name="Imagen 4"/>
          <p:cNvPicPr>
            <a:picLocks noChangeAspect="1"/>
          </p:cNvPicPr>
          <p:nvPr/>
        </p:nvPicPr>
        <p:blipFill>
          <a:blip r:embed="rId3"/>
          <a:stretch>
            <a:fillRect/>
          </a:stretch>
        </p:blipFill>
        <p:spPr>
          <a:xfrm>
            <a:off x="1188129" y="4029075"/>
            <a:ext cx="9584839" cy="2828925"/>
          </a:xfrm>
          <a:prstGeom prst="rect">
            <a:avLst/>
          </a:prstGeom>
        </p:spPr>
      </p:pic>
      <p:sp>
        <p:nvSpPr>
          <p:cNvPr id="7" name="Rectángulo 6"/>
          <p:cNvSpPr/>
          <p:nvPr/>
        </p:nvSpPr>
        <p:spPr>
          <a:xfrm>
            <a:off x="275786" y="3065991"/>
            <a:ext cx="11054687" cy="821059"/>
          </a:xfrm>
          <a:prstGeom prst="rect">
            <a:avLst/>
          </a:prstGeom>
        </p:spPr>
        <p:txBody>
          <a:bodyPr wrap="square">
            <a:spAutoFit/>
          </a:bodyPr>
          <a:lstStyle/>
          <a:p>
            <a:pPr indent="226695">
              <a:lnSpc>
                <a:spcPct val="115000"/>
              </a:lnSpc>
              <a:spcAft>
                <a:spcPts val="0"/>
              </a:spcAft>
            </a:pPr>
            <a:r>
              <a:rPr lang="es-AR" sz="1400" dirty="0">
                <a:latin typeface="Calibri" panose="020F0502020204030204" pitchFamily="34" charset="0"/>
                <a:ea typeface="Calibri" panose="020F0502020204030204" pitchFamily="34" charset="0"/>
                <a:cs typeface="Times New Roman" panose="02020603050405020304" pitchFamily="18" charset="0"/>
              </a:rPr>
              <a:t>Los casos 1, 3, 5 y 7 dan lugar al mismo resultado (el mismo conjunto de acciones A3 y A4), por lo que vamos a tratar de simplificar la tabla. Para ello sumaremos casos, agrupando aquellos cuyo cumplimiento de condiciones coincida en todos menos en un parámetro. Dicho parámetro se transformará en un - , equivalente a indiferente o Sí/No</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39330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39145" y="1309818"/>
            <a:ext cx="6504392" cy="2308324"/>
          </a:xfrm>
          <a:prstGeom prst="rect">
            <a:avLst/>
          </a:prstGeom>
        </p:spPr>
        <p:txBody>
          <a:bodyPr wrap="square">
            <a:spAutoFit/>
          </a:bodyPr>
          <a:lstStyle/>
          <a:p>
            <a:r>
              <a:rPr lang="es-AR" sz="1600" b="1" i="0" u="none" strike="noStrike" baseline="0" dirty="0" smtClean="0"/>
              <a:t>Condiciones:</a:t>
            </a:r>
          </a:p>
          <a:p>
            <a:r>
              <a:rPr lang="es-AR" sz="1600" b="1" i="0" u="none" strike="noStrike" baseline="0" dirty="0" smtClean="0"/>
              <a:t> </a:t>
            </a:r>
          </a:p>
          <a:p>
            <a:pPr marL="285750" indent="-285750">
              <a:buFontTx/>
              <a:buChar char="-"/>
            </a:pPr>
            <a:r>
              <a:rPr lang="es-AR" sz="1600" b="0" i="0" u="none" strike="noStrike" baseline="0" dirty="0" smtClean="0"/>
              <a:t>Cliente de la empresa / cliente nuevo</a:t>
            </a:r>
          </a:p>
          <a:p>
            <a:pPr marL="285750" indent="-285750">
              <a:buFontTx/>
              <a:buChar char="-"/>
            </a:pPr>
            <a:endParaRPr lang="es-AR" sz="1600" b="0" i="0" u="none" strike="noStrike" baseline="0" dirty="0" smtClean="0"/>
          </a:p>
          <a:p>
            <a:pPr marL="285750" indent="-285750">
              <a:buFontTx/>
              <a:buChar char="-"/>
            </a:pPr>
            <a:r>
              <a:rPr lang="es-MX" sz="1600" b="0" i="0" u="none" strike="noStrike" baseline="0" dirty="0" smtClean="0"/>
              <a:t>Paga dentro de los 30 días/Pago después de los 30 días</a:t>
            </a:r>
          </a:p>
          <a:p>
            <a:pPr marL="285750" indent="-285750">
              <a:buFontTx/>
              <a:buChar char="-"/>
            </a:pPr>
            <a:endParaRPr lang="es-MX" sz="1600" b="0" i="0" u="none" strike="noStrike" baseline="0" dirty="0" smtClean="0"/>
          </a:p>
          <a:p>
            <a:r>
              <a:rPr lang="es-MX" sz="1600" b="0" i="0" u="none" strike="noStrike" baseline="0" dirty="0" smtClean="0"/>
              <a:t>-  Cantidad solicitada no supera el stock / Cantidad supera el stock</a:t>
            </a:r>
          </a:p>
          <a:p>
            <a:endParaRPr lang="es-AR" sz="1600" b="0" i="0" u="none" strike="noStrike" baseline="0" dirty="0" smtClean="0"/>
          </a:p>
        </p:txBody>
      </p:sp>
      <p:sp>
        <p:nvSpPr>
          <p:cNvPr id="3" name="Rectángulo 2"/>
          <p:cNvSpPr/>
          <p:nvPr/>
        </p:nvSpPr>
        <p:spPr>
          <a:xfrm>
            <a:off x="939145" y="388840"/>
            <a:ext cx="4256293" cy="369332"/>
          </a:xfrm>
          <a:prstGeom prst="rect">
            <a:avLst/>
          </a:prstGeom>
        </p:spPr>
        <p:txBody>
          <a:bodyPr wrap="none">
            <a:spAutoFit/>
          </a:bodyPr>
          <a:lstStyle/>
          <a:p>
            <a:r>
              <a:rPr lang="es-MX" b="1" i="0" u="none" strike="noStrike" baseline="0" dirty="0" smtClean="0">
                <a:latin typeface="Times New Roman" panose="02020603050405020304" pitchFamily="18" charset="0"/>
              </a:rPr>
              <a:t>Separamos las condiciones y las acciones:</a:t>
            </a:r>
          </a:p>
        </p:txBody>
      </p:sp>
      <p:sp>
        <p:nvSpPr>
          <p:cNvPr id="4" name="Rectángulo 3"/>
          <p:cNvSpPr/>
          <p:nvPr/>
        </p:nvSpPr>
        <p:spPr>
          <a:xfrm>
            <a:off x="8197515" y="1209645"/>
            <a:ext cx="3272589" cy="3293209"/>
          </a:xfrm>
          <a:prstGeom prst="rect">
            <a:avLst/>
          </a:prstGeom>
        </p:spPr>
        <p:txBody>
          <a:bodyPr wrap="square">
            <a:spAutoFit/>
          </a:bodyPr>
          <a:lstStyle/>
          <a:p>
            <a:r>
              <a:rPr lang="es-AR" sz="1600" b="1" i="0" u="none" strike="noStrike" baseline="0" dirty="0" smtClean="0"/>
              <a:t>Acciones:</a:t>
            </a:r>
          </a:p>
          <a:p>
            <a:endParaRPr lang="es-AR" sz="1600" b="1" i="0" u="none" strike="noStrike" baseline="0" dirty="0" smtClean="0"/>
          </a:p>
          <a:p>
            <a:r>
              <a:rPr lang="es-AR" sz="1600" b="0" i="0" u="none" strike="noStrike" baseline="0" dirty="0" smtClean="0"/>
              <a:t>- Facturar con descuento</a:t>
            </a:r>
          </a:p>
          <a:p>
            <a:endParaRPr lang="es-AR" sz="1600" b="0" i="0" u="none" strike="noStrike" baseline="0" dirty="0" smtClean="0"/>
          </a:p>
          <a:p>
            <a:r>
              <a:rPr lang="es-AR" sz="1600" b="0" i="0" u="none" strike="noStrike" baseline="0" dirty="0" smtClean="0"/>
              <a:t>- Enviar mercadería solicitada</a:t>
            </a:r>
          </a:p>
          <a:p>
            <a:endParaRPr lang="es-AR" sz="1600" b="0" i="0" u="none" strike="noStrike" baseline="0" dirty="0" smtClean="0"/>
          </a:p>
          <a:p>
            <a:r>
              <a:rPr lang="es-AR" sz="1600" b="0" i="0" u="none" strike="noStrike" baseline="0" dirty="0" smtClean="0"/>
              <a:t>- Facturar sin descuento</a:t>
            </a:r>
          </a:p>
          <a:p>
            <a:endParaRPr lang="es-AR" sz="1600" b="0" i="0" u="none" strike="noStrike" baseline="0" dirty="0" smtClean="0"/>
          </a:p>
          <a:p>
            <a:r>
              <a:rPr lang="es-AR" sz="1600" b="0" i="0" u="none" strike="noStrike" baseline="0" dirty="0" smtClean="0"/>
              <a:t>- Dejar pendiente lo solicitado</a:t>
            </a:r>
          </a:p>
          <a:p>
            <a:endParaRPr lang="es-AR" sz="1600" b="0" i="0" u="none" strike="noStrike" baseline="0" dirty="0" smtClean="0"/>
          </a:p>
          <a:p>
            <a:r>
              <a:rPr lang="es-AR" sz="1600" b="0" i="0" u="none" strike="noStrike" baseline="0" dirty="0" smtClean="0"/>
              <a:t>- Enviar stock</a:t>
            </a:r>
            <a:endParaRPr lang="es-AR" sz="1600" dirty="0" smtClean="0"/>
          </a:p>
          <a:p>
            <a:r>
              <a:rPr lang="es-MX" sz="1600" b="1" i="0" u="none" strike="noStrike" baseline="0" dirty="0" smtClean="0"/>
              <a:t>   </a:t>
            </a:r>
            <a:endParaRPr lang="es-AR" sz="1600" b="1" i="0" u="none" strike="noStrike" baseline="0" dirty="0" smtClean="0"/>
          </a:p>
          <a:p>
            <a:endParaRPr lang="es-AR" sz="1600" b="1" i="0" u="none" strike="noStrike" baseline="0" dirty="0" smtClean="0"/>
          </a:p>
        </p:txBody>
      </p:sp>
      <p:sp>
        <p:nvSpPr>
          <p:cNvPr id="5" name="CuadroTexto 4"/>
          <p:cNvSpPr txBox="1"/>
          <p:nvPr/>
        </p:nvSpPr>
        <p:spPr>
          <a:xfrm>
            <a:off x="2906870" y="4169788"/>
            <a:ext cx="2002471" cy="400110"/>
          </a:xfrm>
          <a:prstGeom prst="rect">
            <a:avLst/>
          </a:prstGeom>
          <a:noFill/>
        </p:spPr>
        <p:txBody>
          <a:bodyPr wrap="none" rtlCol="0">
            <a:spAutoFit/>
          </a:bodyPr>
          <a:lstStyle/>
          <a:p>
            <a:r>
              <a:rPr lang="es-MX" sz="2000" b="1" dirty="0" smtClean="0"/>
              <a:t>3 condiciones </a:t>
            </a:r>
            <a:endParaRPr lang="es-AR" sz="2000" b="1" dirty="0"/>
          </a:p>
        </p:txBody>
      </p:sp>
      <p:sp>
        <p:nvSpPr>
          <p:cNvPr id="6" name="CuadroTexto 5"/>
          <p:cNvSpPr txBox="1"/>
          <p:nvPr/>
        </p:nvSpPr>
        <p:spPr>
          <a:xfrm>
            <a:off x="1559332" y="4998433"/>
            <a:ext cx="8635546" cy="584775"/>
          </a:xfrm>
          <a:prstGeom prst="rect">
            <a:avLst/>
          </a:prstGeom>
          <a:noFill/>
        </p:spPr>
        <p:txBody>
          <a:bodyPr wrap="square" rtlCol="0">
            <a:spAutoFit/>
          </a:bodyPr>
          <a:lstStyle/>
          <a:p>
            <a:r>
              <a:rPr lang="es-MX" sz="3200" dirty="0" smtClean="0">
                <a:solidFill>
                  <a:srgbClr val="FF0000"/>
                </a:solidFill>
              </a:rPr>
              <a:t>2</a:t>
            </a:r>
            <a:r>
              <a:rPr lang="es-MX" sz="3200" baseline="50000" dirty="0" smtClean="0">
                <a:solidFill>
                  <a:srgbClr val="FF0000"/>
                </a:solidFill>
              </a:rPr>
              <a:t>3</a:t>
            </a:r>
            <a:r>
              <a:rPr lang="es-MX" sz="3200" dirty="0" smtClean="0">
                <a:solidFill>
                  <a:srgbClr val="FF0000"/>
                </a:solidFill>
              </a:rPr>
              <a:t> condiciones = 8 (columnas de la tabla) </a:t>
            </a:r>
            <a:endParaRPr lang="es-AR" sz="3200" dirty="0">
              <a:solidFill>
                <a:srgbClr val="FF0000"/>
              </a:solidFill>
            </a:endParaRPr>
          </a:p>
        </p:txBody>
      </p:sp>
      <p:sp>
        <p:nvSpPr>
          <p:cNvPr id="10" name="Marcador de número de diapositiva 9"/>
          <p:cNvSpPr>
            <a:spLocks noGrp="1"/>
          </p:cNvSpPr>
          <p:nvPr>
            <p:ph type="sldNum" sz="quarter" idx="12"/>
          </p:nvPr>
        </p:nvSpPr>
        <p:spPr/>
        <p:txBody>
          <a:bodyPr/>
          <a:lstStyle/>
          <a:p>
            <a:fld id="{3307D704-482F-4B11-9EF6-9DF7252AC9B1}" type="slidenum">
              <a:rPr lang="es-AR" smtClean="0"/>
              <a:pPr/>
              <a:t>7</a:t>
            </a:fld>
            <a:endParaRPr lang="es-AR"/>
          </a:p>
        </p:txBody>
      </p:sp>
    </p:spTree>
    <p:extLst>
      <p:ext uri="{BB962C8B-B14F-4D97-AF65-F5344CB8AC3E}">
        <p14:creationId xmlns:p14="http://schemas.microsoft.com/office/powerpoint/2010/main" val="2740497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662274" y="598186"/>
            <a:ext cx="11053011" cy="5632311"/>
          </a:xfrm>
          <a:prstGeom prst="rect">
            <a:avLst/>
          </a:prstGeom>
        </p:spPr>
        <p:txBody>
          <a:bodyPr wrap="square">
            <a:spAutoFit/>
          </a:bodyPr>
          <a:lstStyle/>
          <a:p>
            <a:pPr algn="just">
              <a:lnSpc>
                <a:spcPct val="150000"/>
              </a:lnSpc>
            </a:pPr>
            <a:r>
              <a:rPr lang="es-MX" sz="2000" b="0" i="0" u="none" strike="noStrike" baseline="0" dirty="0" smtClean="0">
                <a:latin typeface="Times New Roman" panose="02020603050405020304" pitchFamily="18" charset="0"/>
              </a:rPr>
              <a:t>Cuando un cliente de la empresa paga dentro de los 30 días y la cantidad solicitada no supera el stock, se factura con descuento y se envía la mercadería solicitada. Sin embargo si el pago se hiciera después de los 30 días se facturaría sin descuento, remitiendo la mercadería. Las mismas acciones se emprenden si se tratara de un cliente nuevo. Hacer lo mismo cualquiera sea el plazo de pago.</a:t>
            </a:r>
          </a:p>
          <a:p>
            <a:pPr algn="just">
              <a:lnSpc>
                <a:spcPct val="150000"/>
              </a:lnSpc>
            </a:pPr>
            <a:r>
              <a:rPr lang="es-MX" sz="2000" b="0" i="0" u="none" strike="noStrike" baseline="0" dirty="0" smtClean="0">
                <a:latin typeface="Times New Roman" panose="02020603050405020304" pitchFamily="18" charset="0"/>
              </a:rPr>
              <a:t>Si no existe cantidad suficiente en stock y se trata de un cliente de la empresa que paga dentro de los 30 días, facturar con descuento, realizando la entrega de la cantidad en stock y dejar pendiente el resto del pedido. Si el cliente fuera nuevo, no practicar descuento alguno.</a:t>
            </a:r>
          </a:p>
          <a:p>
            <a:pPr algn="just">
              <a:lnSpc>
                <a:spcPct val="150000"/>
              </a:lnSpc>
            </a:pPr>
            <a:r>
              <a:rPr lang="es-MX" sz="2000" b="0" i="0" u="none" strike="noStrike" baseline="0" dirty="0" smtClean="0">
                <a:latin typeface="Times New Roman" panose="02020603050405020304" pitchFamily="18" charset="0"/>
              </a:rPr>
              <a:t>En caso de que el pago no se efectuara dentro de los 30 días, cualquiera sea el cliente, se procedería de esta última manera. (o sea</a:t>
            </a:r>
            <a:r>
              <a:rPr lang="es-MX" sz="2000" b="0" i="0" u="none" strike="noStrike" dirty="0" smtClean="0">
                <a:latin typeface="Times New Roman" panose="02020603050405020304" pitchFamily="18" charset="0"/>
              </a:rPr>
              <a:t> no se haría descuento)</a:t>
            </a:r>
            <a:endParaRPr lang="es-MX" sz="2000" b="0" i="0" u="none" strike="noStrike" baseline="0" dirty="0" smtClean="0">
              <a:latin typeface="Times New Roman" panose="02020603050405020304" pitchFamily="18" charset="0"/>
            </a:endParaRPr>
          </a:p>
          <a:p>
            <a:pPr algn="just">
              <a:lnSpc>
                <a:spcPct val="150000"/>
              </a:lnSpc>
            </a:pPr>
            <a:r>
              <a:rPr lang="es-MX" sz="2000" b="0" i="0" u="none" strike="noStrike" baseline="0" dirty="0" smtClean="0">
                <a:solidFill>
                  <a:srgbClr val="FF0000"/>
                </a:solidFill>
                <a:latin typeface="Times New Roman" panose="02020603050405020304" pitchFamily="18" charset="0"/>
              </a:rPr>
              <a:t>Si un cliente que compra por primera vez, solicita mayor cantidad de mercadería que la de stock, cualquiera sea el plazo de pago, no se le practicará descuento alguno, remitiéndose la cantidad en stock y dejando pendiente la diferencia.</a:t>
            </a:r>
          </a:p>
        </p:txBody>
      </p:sp>
      <p:sp>
        <p:nvSpPr>
          <p:cNvPr id="6" name="Rectángulo 5"/>
          <p:cNvSpPr/>
          <p:nvPr/>
        </p:nvSpPr>
        <p:spPr>
          <a:xfrm>
            <a:off x="962526" y="228854"/>
            <a:ext cx="9682459" cy="369332"/>
          </a:xfrm>
          <a:prstGeom prst="rect">
            <a:avLst/>
          </a:prstGeom>
        </p:spPr>
        <p:txBody>
          <a:bodyPr wrap="none">
            <a:spAutoFit/>
          </a:bodyPr>
          <a:lstStyle/>
          <a:p>
            <a:r>
              <a:rPr lang="es-MX" b="1" i="0" u="none" strike="noStrike" baseline="0" dirty="0" smtClean="0"/>
              <a:t>Veamos con un ejemplo como se va construyendo la tabla y el árbol</a:t>
            </a:r>
            <a:r>
              <a:rPr lang="es-MX" b="1" i="0" u="none" strike="noStrike" dirty="0" smtClean="0"/>
              <a:t> de decisión…..</a:t>
            </a:r>
            <a:endParaRPr lang="es-MX" b="1" i="0" u="none" strike="noStrike" baseline="0" dirty="0" smtClean="0"/>
          </a:p>
        </p:txBody>
      </p:sp>
      <p:sp>
        <p:nvSpPr>
          <p:cNvPr id="14" name="Marcador de número de diapositiva 5"/>
          <p:cNvSpPr>
            <a:spLocks noGrp="1"/>
          </p:cNvSpPr>
          <p:nvPr>
            <p:ph type="sldNum" sz="quarter" idx="12"/>
          </p:nvPr>
        </p:nvSpPr>
        <p:spPr>
          <a:xfrm>
            <a:off x="10961857" y="6143771"/>
            <a:ext cx="779767" cy="365125"/>
          </a:xfrm>
        </p:spPr>
        <p:txBody>
          <a:bodyPr/>
          <a:lstStyle/>
          <a:p>
            <a:r>
              <a:rPr lang="es-MX" dirty="0"/>
              <a:t>2</a:t>
            </a:r>
            <a:endParaRPr lang="es-AR" dirty="0">
              <a:solidFill>
                <a:schemeClr val="tx1"/>
              </a:solidFill>
            </a:endParaRPr>
          </a:p>
        </p:txBody>
      </p:sp>
    </p:spTree>
    <p:extLst>
      <p:ext uri="{BB962C8B-B14F-4D97-AF65-F5344CB8AC3E}">
        <p14:creationId xmlns:p14="http://schemas.microsoft.com/office/powerpoint/2010/main" val="19180526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1958790805"/>
              </p:ext>
            </p:extLst>
          </p:nvPr>
        </p:nvGraphicFramePr>
        <p:xfrm>
          <a:off x="945934" y="1261242"/>
          <a:ext cx="8450312" cy="4729658"/>
        </p:xfrm>
        <a:graphic>
          <a:graphicData uri="http://schemas.openxmlformats.org/drawingml/2006/table">
            <a:tbl>
              <a:tblPr firstRow="1" bandRow="1">
                <a:tableStyleId>{5C22544A-7EE6-4342-B048-85BDC9FD1C3A}</a:tableStyleId>
              </a:tblPr>
              <a:tblGrid>
                <a:gridCol w="2865773"/>
                <a:gridCol w="684623"/>
                <a:gridCol w="699988"/>
                <a:gridCol w="699988"/>
                <a:gridCol w="699988"/>
                <a:gridCol w="699988"/>
                <a:gridCol w="699988"/>
                <a:gridCol w="699988"/>
                <a:gridCol w="699988"/>
              </a:tblGrid>
              <a:tr h="419269">
                <a:tc>
                  <a:txBody>
                    <a:bodyPr/>
                    <a:lstStyle/>
                    <a:p>
                      <a:r>
                        <a:rPr lang="es-MX" dirty="0" smtClean="0"/>
                        <a:t>Condiciones</a:t>
                      </a:r>
                      <a:endParaRPr lang="es-AR" dirty="0"/>
                    </a:p>
                  </a:txBody>
                  <a:tcPr/>
                </a:tc>
                <a:tc gridSpan="8">
                  <a:txBody>
                    <a:bodyPr/>
                    <a:lstStyle/>
                    <a:p>
                      <a:pPr algn="ctr"/>
                      <a:r>
                        <a:rPr lang="es-MX" dirty="0" smtClean="0"/>
                        <a:t>Reglas</a:t>
                      </a:r>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c hMerge="1">
                  <a:txBody>
                    <a:bodyPr/>
                    <a:lstStyle/>
                    <a:p>
                      <a:endParaRPr lang="es-AR" dirty="0"/>
                    </a:p>
                  </a:txBody>
                  <a:tcPr/>
                </a:tc>
              </a:tr>
              <a:tr h="450800">
                <a:tc>
                  <a:txBody>
                    <a:bodyPr/>
                    <a:lstStyle/>
                    <a:p>
                      <a:r>
                        <a:rPr lang="es-AR" sz="1400" b="0" i="0" u="none" strike="noStrike" baseline="0" dirty="0" smtClean="0">
                          <a:latin typeface="Times New Roman" panose="02020603050405020304" pitchFamily="18" charset="0"/>
                        </a:rPr>
                        <a:t>Cliente de la empresa </a:t>
                      </a:r>
                      <a:endParaRPr lang="es-AR" sz="1400" dirty="0"/>
                    </a:p>
                  </a:txBody>
                  <a:tcPr/>
                </a:tc>
                <a:tc>
                  <a:txBody>
                    <a:bodyPr/>
                    <a:lstStyle/>
                    <a:p>
                      <a:pPr algn="ctr"/>
                      <a:r>
                        <a:rPr lang="es-MX" dirty="0" smtClean="0"/>
                        <a:t>V</a:t>
                      </a:r>
                      <a:endParaRPr lang="es-AR" dirty="0"/>
                    </a:p>
                  </a:txBody>
                  <a:tcPr/>
                </a:tc>
                <a:tc>
                  <a:txBody>
                    <a:bodyPr/>
                    <a:lstStyle/>
                    <a:p>
                      <a:pPr algn="ctr"/>
                      <a:r>
                        <a:rPr lang="es-MX" dirty="0" smtClean="0"/>
                        <a:t>V</a:t>
                      </a:r>
                      <a:endParaRPr lang="es-AR" dirty="0"/>
                    </a:p>
                  </a:txBody>
                  <a:tcPr/>
                </a:tc>
                <a:tc>
                  <a:txBody>
                    <a:bodyPr/>
                    <a:lstStyle/>
                    <a:p>
                      <a:pPr algn="ctr"/>
                      <a:r>
                        <a:rPr lang="es-MX" dirty="0" smtClean="0"/>
                        <a:t>V</a:t>
                      </a:r>
                      <a:endParaRPr lang="es-AR" dirty="0"/>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c>
                  <a:txBody>
                    <a:bodyPr/>
                    <a:lstStyle/>
                    <a:p>
                      <a:pPr algn="ctr"/>
                      <a:r>
                        <a:rPr lang="es-MX" dirty="0" smtClean="0"/>
                        <a:t>F</a:t>
                      </a:r>
                      <a:endParaRPr lang="es-AR" dirty="0"/>
                    </a:p>
                  </a:txBody>
                  <a:tcPr/>
                </a:tc>
                <a:tc>
                  <a:txBody>
                    <a:bodyPr/>
                    <a:lstStyle/>
                    <a:p>
                      <a:pPr algn="ctr"/>
                      <a:r>
                        <a:rPr lang="es-MX" dirty="0" smtClean="0"/>
                        <a:t>F</a:t>
                      </a:r>
                      <a:endParaRPr lang="es-AR" dirty="0"/>
                    </a:p>
                  </a:txBody>
                  <a:tcPr/>
                </a:tc>
                <a:tc>
                  <a:txBody>
                    <a:bodyPr/>
                    <a:lstStyle/>
                    <a:p>
                      <a:pPr algn="ctr"/>
                      <a:r>
                        <a:rPr lang="es-MX" dirty="0" smtClean="0"/>
                        <a:t>F</a:t>
                      </a:r>
                      <a:endParaRPr lang="es-AR" dirty="0"/>
                    </a:p>
                  </a:txBody>
                  <a:tcPr/>
                </a:tc>
              </a:tr>
              <a:tr h="450800">
                <a:tc>
                  <a:txBody>
                    <a:bodyPr/>
                    <a:lstStyle/>
                    <a:p>
                      <a:r>
                        <a:rPr lang="es-MX" sz="1400" b="0" i="0" u="none" strike="noStrike" baseline="0" dirty="0" smtClean="0">
                          <a:latin typeface="Times New Roman" panose="02020603050405020304" pitchFamily="18" charset="0"/>
                        </a:rPr>
                        <a:t>Paga dentro de los 30 días</a:t>
                      </a:r>
                      <a:endParaRPr lang="es-AR" sz="1400" dirty="0"/>
                    </a:p>
                  </a:txBody>
                  <a:tcPr/>
                </a:tc>
                <a:tc>
                  <a:txBody>
                    <a:bodyPr/>
                    <a:lstStyle/>
                    <a:p>
                      <a:pPr algn="ctr"/>
                      <a:r>
                        <a:rPr lang="es-MX" dirty="0" smtClean="0"/>
                        <a:t>V</a:t>
                      </a:r>
                      <a:endParaRPr lang="es-AR" dirty="0"/>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c>
                  <a:txBody>
                    <a:bodyPr/>
                    <a:lstStyle/>
                    <a:p>
                      <a:pPr algn="ctr"/>
                      <a:r>
                        <a:rPr lang="es-MX" dirty="0" smtClean="0"/>
                        <a:t>F</a:t>
                      </a:r>
                      <a:endParaRPr lang="es-AR" dirty="0"/>
                    </a:p>
                  </a:txBody>
                  <a:tcPr/>
                </a:tc>
                <a:tc>
                  <a:txBody>
                    <a:bodyPr/>
                    <a:lstStyle/>
                    <a:p>
                      <a:pPr algn="ctr"/>
                      <a:r>
                        <a:rPr lang="es-MX" dirty="0" smtClean="0"/>
                        <a:t>V</a:t>
                      </a:r>
                      <a:endParaRPr lang="es-AR" dirty="0"/>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c>
                  <a:txBody>
                    <a:bodyPr/>
                    <a:lstStyle/>
                    <a:p>
                      <a:pPr algn="ctr"/>
                      <a:r>
                        <a:rPr lang="es-MX" dirty="0" smtClean="0"/>
                        <a:t>F</a:t>
                      </a:r>
                      <a:endParaRPr lang="es-AR" dirty="0"/>
                    </a:p>
                  </a:txBody>
                  <a:tcPr/>
                </a:tc>
              </a:tr>
              <a:tr h="70398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MX" sz="1400" b="0" i="0" u="none" strike="noStrike" baseline="0" dirty="0" smtClean="0">
                          <a:latin typeface="Times New Roman" panose="02020603050405020304" pitchFamily="18" charset="0"/>
                        </a:rPr>
                        <a:t>Cantidad no supera el stock</a:t>
                      </a:r>
                    </a:p>
                    <a:p>
                      <a:endParaRPr lang="es-AR" dirty="0"/>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c>
                  <a:txBody>
                    <a:bodyPr/>
                    <a:lstStyle/>
                    <a:p>
                      <a:pPr algn="ctr"/>
                      <a:r>
                        <a:rPr lang="es-MX" dirty="0" smtClean="0"/>
                        <a:t>V</a:t>
                      </a:r>
                      <a:endParaRPr lang="es-AR" dirty="0"/>
                    </a:p>
                  </a:txBody>
                  <a:tcPr/>
                </a:tc>
                <a:tc>
                  <a:txBody>
                    <a:bodyPr/>
                    <a:lstStyle/>
                    <a:p>
                      <a:pPr algn="ctr"/>
                      <a:r>
                        <a:rPr lang="es-MX" dirty="0" smtClean="0"/>
                        <a:t>F</a:t>
                      </a:r>
                      <a:endParaRPr lang="es-AR" dirty="0"/>
                    </a:p>
                  </a:txBody>
                  <a:tcPr/>
                </a:tc>
              </a:tr>
              <a:tr h="450800">
                <a:tc>
                  <a:txBody>
                    <a:bodyPr/>
                    <a:lstStyle/>
                    <a:p>
                      <a:r>
                        <a:rPr lang="es-MX" b="1" dirty="0" smtClean="0">
                          <a:solidFill>
                            <a:schemeClr val="bg1"/>
                          </a:solidFill>
                        </a:rPr>
                        <a:t>Acciones</a:t>
                      </a:r>
                      <a:endParaRPr lang="es-AR" b="1" dirty="0">
                        <a:solidFill>
                          <a:schemeClr val="bg1"/>
                        </a:solidFill>
                      </a:endParaRPr>
                    </a:p>
                  </a:txBody>
                  <a:tcPr>
                    <a:solidFill>
                      <a:schemeClr val="accent1"/>
                    </a:solidFill>
                  </a:tcPr>
                </a:tc>
                <a:tc gridSpan="8">
                  <a:txBody>
                    <a:bodyPr/>
                    <a:lstStyle/>
                    <a:p>
                      <a:pPr algn="ctr"/>
                      <a:endParaRPr lang="es-AR" dirty="0"/>
                    </a:p>
                  </a:txBody>
                  <a:tcPr>
                    <a:solidFill>
                      <a:schemeClr val="accent1"/>
                    </a:solidFill>
                  </a:tcPr>
                </a:tc>
                <a:tc hMerge="1">
                  <a:txBody>
                    <a:bodyPr/>
                    <a:lstStyle/>
                    <a:p>
                      <a:endParaRPr lang="es-AR" dirty="0"/>
                    </a:p>
                  </a:txBody>
                  <a:tcPr>
                    <a:solidFill>
                      <a:schemeClr val="accent1"/>
                    </a:solidFill>
                  </a:tcPr>
                </a:tc>
                <a:tc hMerge="1">
                  <a:txBody>
                    <a:bodyPr/>
                    <a:lstStyle/>
                    <a:p>
                      <a:endParaRPr lang="es-AR" dirty="0"/>
                    </a:p>
                  </a:txBody>
                  <a:tcPr>
                    <a:solidFill>
                      <a:schemeClr val="accent1"/>
                    </a:solidFill>
                  </a:tcPr>
                </a:tc>
                <a:tc hMerge="1">
                  <a:txBody>
                    <a:bodyPr/>
                    <a:lstStyle/>
                    <a:p>
                      <a:endParaRPr lang="es-AR" dirty="0"/>
                    </a:p>
                  </a:txBody>
                  <a:tcPr>
                    <a:solidFill>
                      <a:schemeClr val="accent1"/>
                    </a:solidFill>
                  </a:tcPr>
                </a:tc>
                <a:tc hMerge="1">
                  <a:txBody>
                    <a:bodyPr/>
                    <a:lstStyle/>
                    <a:p>
                      <a:endParaRPr lang="es-AR" dirty="0"/>
                    </a:p>
                  </a:txBody>
                  <a:tcPr>
                    <a:solidFill>
                      <a:schemeClr val="accent1"/>
                    </a:solidFill>
                  </a:tcPr>
                </a:tc>
                <a:tc hMerge="1">
                  <a:txBody>
                    <a:bodyPr/>
                    <a:lstStyle/>
                    <a:p>
                      <a:endParaRPr lang="es-AR" dirty="0"/>
                    </a:p>
                  </a:txBody>
                  <a:tcPr>
                    <a:solidFill>
                      <a:schemeClr val="accent1"/>
                    </a:solidFill>
                  </a:tcPr>
                </a:tc>
                <a:tc hMerge="1">
                  <a:txBody>
                    <a:bodyPr/>
                    <a:lstStyle/>
                    <a:p>
                      <a:endParaRPr lang="es-AR" dirty="0"/>
                    </a:p>
                  </a:txBody>
                  <a:tcPr>
                    <a:solidFill>
                      <a:schemeClr val="accent1"/>
                    </a:solidFill>
                  </a:tcPr>
                </a:tc>
                <a:tc hMerge="1">
                  <a:txBody>
                    <a:bodyPr/>
                    <a:lstStyle/>
                    <a:p>
                      <a:endParaRPr lang="es-AR" dirty="0"/>
                    </a:p>
                  </a:txBody>
                  <a:tcPr>
                    <a:solidFill>
                      <a:schemeClr val="accent1"/>
                    </a:solidFill>
                  </a:tcPr>
                </a:tc>
              </a:tr>
              <a:tr h="450800">
                <a:tc>
                  <a:txBody>
                    <a:bodyPr/>
                    <a:lstStyle/>
                    <a:p>
                      <a:r>
                        <a:rPr lang="es-AR" sz="1400" b="0" i="0" u="none" strike="noStrike" baseline="0" dirty="0" smtClean="0">
                          <a:latin typeface="Times New Roman" panose="02020603050405020304" pitchFamily="18" charset="0"/>
                        </a:rPr>
                        <a:t>Facturar con descuento</a:t>
                      </a:r>
                      <a:endParaRPr lang="es-AR" sz="1400"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c>
                  <a:txBody>
                    <a:bodyPr/>
                    <a:lstStyle/>
                    <a:p>
                      <a:pPr algn="ctr"/>
                      <a:endParaRPr lang="es-AR" dirty="0"/>
                    </a:p>
                  </a:txBody>
                  <a:tcPr/>
                </a:tc>
              </a:tr>
              <a:tr h="450800">
                <a:tc>
                  <a:txBody>
                    <a:bodyPr/>
                    <a:lstStyle/>
                    <a:p>
                      <a:r>
                        <a:rPr lang="es-AR" sz="1400" b="0" i="0" u="none" strike="noStrike" baseline="0" dirty="0" smtClean="0">
                          <a:latin typeface="Times New Roman" panose="02020603050405020304" pitchFamily="18" charset="0"/>
                        </a:rPr>
                        <a:t>Enviar mercadería solicitada</a:t>
                      </a:r>
                      <a:endParaRPr lang="es-AR" sz="1400"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r>
              <a:tr h="450800">
                <a:tc>
                  <a:txBody>
                    <a:bodyPr/>
                    <a:lstStyle/>
                    <a:p>
                      <a:r>
                        <a:rPr lang="es-AR" sz="1400" b="0" i="0" u="none" strike="noStrike" baseline="0" dirty="0" smtClean="0">
                          <a:latin typeface="Times New Roman" panose="02020603050405020304" pitchFamily="18" charset="0"/>
                        </a:rPr>
                        <a:t>Facturar sin descuento</a:t>
                      </a:r>
                      <a:endParaRPr lang="es-AR" sz="1400" dirty="0"/>
                    </a:p>
                  </a:txBody>
                  <a:tcPr/>
                </a:tc>
                <a:tc>
                  <a:txBody>
                    <a:bodyPr/>
                    <a:lstStyle/>
                    <a:p>
                      <a:pPr algn="ct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c>
                  <a:txBody>
                    <a:bodyPr/>
                    <a:lstStyle/>
                    <a:p>
                      <a:pPr algn="ctr"/>
                      <a:r>
                        <a:rPr lang="es-MX" dirty="0" smtClean="0"/>
                        <a:t>X</a:t>
                      </a:r>
                      <a:endParaRPr lang="es-AR" dirty="0"/>
                    </a:p>
                  </a:txBody>
                  <a:tcPr/>
                </a:tc>
              </a:tr>
              <a:tr h="450800">
                <a:tc>
                  <a:txBody>
                    <a:bodyPr/>
                    <a:lstStyle/>
                    <a:p>
                      <a:r>
                        <a:rPr lang="es-AR" sz="1400" b="0" i="0" u="none" strike="noStrike" baseline="0" dirty="0" smtClean="0">
                          <a:latin typeface="Times New Roman" panose="02020603050405020304" pitchFamily="18" charset="0"/>
                        </a:rPr>
                        <a:t>Dejar pendiente lo solicitado</a:t>
                      </a:r>
                      <a:endParaRPr lang="es-AR" sz="1400"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r>
              <a:tr h="45080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AR" sz="1400" b="0" i="0" u="none" strike="noStrike" baseline="0" dirty="0" smtClean="0">
                          <a:latin typeface="Times New Roman" panose="02020603050405020304" pitchFamily="18" charset="0"/>
                        </a:rPr>
                        <a:t>Enviar stock</a:t>
                      </a:r>
                      <a:endParaRPr lang="es-AR" sz="1400"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c>
                  <a:txBody>
                    <a:bodyPr/>
                    <a:lstStyle/>
                    <a:p>
                      <a:pPr algn="ctr"/>
                      <a:endParaRPr lang="es-AR" dirty="0"/>
                    </a:p>
                  </a:txBody>
                  <a:tcPr/>
                </a:tc>
                <a:tc>
                  <a:txBody>
                    <a:bodyPr/>
                    <a:lstStyle/>
                    <a:p>
                      <a:pPr algn="ctr"/>
                      <a:r>
                        <a:rPr lang="es-MX" dirty="0" smtClean="0"/>
                        <a:t>X</a:t>
                      </a:r>
                      <a:endParaRPr lang="es-AR" dirty="0"/>
                    </a:p>
                  </a:txBody>
                  <a:tcPr/>
                </a:tc>
              </a:tr>
            </a:tbl>
          </a:graphicData>
        </a:graphic>
      </p:graphicFrame>
      <p:sp>
        <p:nvSpPr>
          <p:cNvPr id="3" name="CuadroTexto 2"/>
          <p:cNvSpPr txBox="1"/>
          <p:nvPr/>
        </p:nvSpPr>
        <p:spPr>
          <a:xfrm>
            <a:off x="4978546" y="599090"/>
            <a:ext cx="2234907" cy="369332"/>
          </a:xfrm>
          <a:prstGeom prst="rect">
            <a:avLst/>
          </a:prstGeom>
          <a:noFill/>
        </p:spPr>
        <p:txBody>
          <a:bodyPr wrap="none" rtlCol="0">
            <a:spAutoFit/>
          </a:bodyPr>
          <a:lstStyle/>
          <a:p>
            <a:r>
              <a:rPr lang="es-MX" b="1" dirty="0" smtClean="0"/>
              <a:t>Tabla de decisión </a:t>
            </a:r>
            <a:endParaRPr lang="es-AR" b="1" dirty="0"/>
          </a:p>
        </p:txBody>
      </p:sp>
      <p:sp>
        <p:nvSpPr>
          <p:cNvPr id="4" name="CuadroTexto 3"/>
          <p:cNvSpPr txBox="1"/>
          <p:nvPr/>
        </p:nvSpPr>
        <p:spPr>
          <a:xfrm>
            <a:off x="9541916" y="783756"/>
            <a:ext cx="2650084" cy="1600438"/>
          </a:xfrm>
          <a:prstGeom prst="rect">
            <a:avLst/>
          </a:prstGeom>
          <a:noFill/>
        </p:spPr>
        <p:txBody>
          <a:bodyPr wrap="none" rtlCol="0">
            <a:spAutoFit/>
          </a:bodyPr>
          <a:lstStyle/>
          <a:p>
            <a:r>
              <a:rPr lang="es-MX" sz="1400" b="1" i="1" dirty="0" smtClean="0"/>
              <a:t>Posibles errores:</a:t>
            </a:r>
          </a:p>
          <a:p>
            <a:endParaRPr lang="es-MX" sz="1400" b="1" i="1" dirty="0" smtClean="0"/>
          </a:p>
          <a:p>
            <a:r>
              <a:rPr lang="es-MX" sz="1400" dirty="0" smtClean="0"/>
              <a:t>- Definir mal las condiciones.</a:t>
            </a:r>
          </a:p>
          <a:p>
            <a:r>
              <a:rPr lang="es-MX" sz="1400" dirty="0" smtClean="0"/>
              <a:t> </a:t>
            </a:r>
            <a:r>
              <a:rPr lang="es-MX" sz="1400" dirty="0" err="1" smtClean="0"/>
              <a:t>Ej</a:t>
            </a:r>
            <a:r>
              <a:rPr lang="es-MX" sz="1400" dirty="0" smtClean="0"/>
              <a:t> cliente y cliente nuevo</a:t>
            </a:r>
          </a:p>
          <a:p>
            <a:r>
              <a:rPr lang="es-MX" sz="1400" dirty="0" smtClean="0"/>
              <a:t>(</a:t>
            </a:r>
            <a:r>
              <a:rPr lang="es-MX" sz="1400" b="1" dirty="0" smtClean="0"/>
              <a:t>absurdo</a:t>
            </a:r>
            <a:r>
              <a:rPr lang="es-MX" sz="1400" dirty="0" smtClean="0"/>
              <a:t>)</a:t>
            </a:r>
            <a:endParaRPr lang="es-MX" sz="1400" dirty="0"/>
          </a:p>
          <a:p>
            <a:endParaRPr lang="es-MX" sz="1400" dirty="0" smtClean="0"/>
          </a:p>
          <a:p>
            <a:endParaRPr lang="es-AR" sz="1400" dirty="0"/>
          </a:p>
        </p:txBody>
      </p:sp>
      <p:sp>
        <p:nvSpPr>
          <p:cNvPr id="5" name="CuadroTexto 4"/>
          <p:cNvSpPr txBox="1"/>
          <p:nvPr/>
        </p:nvSpPr>
        <p:spPr>
          <a:xfrm>
            <a:off x="9680028" y="2695903"/>
            <a:ext cx="2364827" cy="1384995"/>
          </a:xfrm>
          <a:prstGeom prst="rect">
            <a:avLst/>
          </a:prstGeom>
          <a:noFill/>
        </p:spPr>
        <p:txBody>
          <a:bodyPr wrap="square" rtlCol="0">
            <a:spAutoFit/>
          </a:bodyPr>
          <a:lstStyle/>
          <a:p>
            <a:r>
              <a:rPr lang="es-MX" sz="1400" b="1" i="1" dirty="0" smtClean="0"/>
              <a:t>Análisis de la tabla</a:t>
            </a:r>
          </a:p>
          <a:p>
            <a:r>
              <a:rPr lang="es-MX" sz="1400" dirty="0" smtClean="0"/>
              <a:t>- Revisamos como nos quedan las acciones.</a:t>
            </a:r>
          </a:p>
          <a:p>
            <a:pPr marL="285750" indent="-285750">
              <a:buFontTx/>
              <a:buChar char="-"/>
            </a:pPr>
            <a:endParaRPr lang="es-MX" sz="1400" dirty="0" smtClean="0"/>
          </a:p>
          <a:p>
            <a:r>
              <a:rPr lang="es-MX" sz="1400" dirty="0" smtClean="0"/>
              <a:t>- SI existen igual conjunto de acciones</a:t>
            </a:r>
            <a:endParaRPr lang="es-AR" sz="1400" dirty="0"/>
          </a:p>
        </p:txBody>
      </p:sp>
      <p:sp>
        <p:nvSpPr>
          <p:cNvPr id="8" name="Flecha derecha 7"/>
          <p:cNvSpPr/>
          <p:nvPr/>
        </p:nvSpPr>
        <p:spPr>
          <a:xfrm rot="16200000">
            <a:off x="7302063" y="6261536"/>
            <a:ext cx="714703" cy="31005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Flecha derecha 8"/>
          <p:cNvSpPr/>
          <p:nvPr/>
        </p:nvSpPr>
        <p:spPr>
          <a:xfrm rot="16200000">
            <a:off x="8652644" y="6203729"/>
            <a:ext cx="714703" cy="31005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Rectángulo 9"/>
          <p:cNvSpPr/>
          <p:nvPr/>
        </p:nvSpPr>
        <p:spPr>
          <a:xfrm>
            <a:off x="9541916" y="6162647"/>
            <a:ext cx="2207172" cy="458074"/>
          </a:xfrm>
          <a:prstGeom prst="rect">
            <a:avLst/>
          </a:prstGeom>
        </p:spPr>
        <p:txBody>
          <a:bodyPr wrap="square">
            <a:spAutoFit/>
          </a:bodyPr>
          <a:lstStyle/>
          <a:p>
            <a:pPr algn="just">
              <a:lnSpc>
                <a:spcPct val="150000"/>
              </a:lnSpc>
            </a:pPr>
            <a:r>
              <a:rPr lang="es-MX" b="1" i="0" u="none" strike="noStrike" baseline="0" dirty="0" smtClean="0">
                <a:latin typeface="Times New Roman" panose="02020603050405020304" pitchFamily="18" charset="0"/>
              </a:rPr>
              <a:t>Ver enunciado!!!!</a:t>
            </a:r>
          </a:p>
        </p:txBody>
      </p:sp>
      <p:sp>
        <p:nvSpPr>
          <p:cNvPr id="15" name="Marcador de número de diapositiva 14"/>
          <p:cNvSpPr>
            <a:spLocks noGrp="1"/>
          </p:cNvSpPr>
          <p:nvPr>
            <p:ph type="sldNum" sz="quarter" idx="12"/>
          </p:nvPr>
        </p:nvSpPr>
        <p:spPr/>
        <p:txBody>
          <a:bodyPr/>
          <a:lstStyle/>
          <a:p>
            <a:fld id="{3307D704-482F-4B11-9EF6-9DF7252AC9B1}" type="slidenum">
              <a:rPr lang="es-AR" smtClean="0"/>
              <a:pPr/>
              <a:t>9</a:t>
            </a:fld>
            <a:endParaRPr lang="es-AR"/>
          </a:p>
        </p:txBody>
      </p:sp>
    </p:spTree>
    <p:extLst>
      <p:ext uri="{BB962C8B-B14F-4D97-AF65-F5344CB8AC3E}">
        <p14:creationId xmlns:p14="http://schemas.microsoft.com/office/powerpoint/2010/main" val="936189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512</TotalTime>
  <Words>1493</Words>
  <Application>Microsoft Office PowerPoint</Application>
  <PresentationFormat>Personalizado</PresentationFormat>
  <Paragraphs>424</Paragraphs>
  <Slides>16</Slides>
  <Notes>5</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Espiral</vt:lpstr>
      <vt:lpstr>HERRAMIENTAS DE DECISION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Full name</dc:creator>
  <cp:lastModifiedBy>Luffi</cp:lastModifiedBy>
  <cp:revision>39</cp:revision>
  <dcterms:created xsi:type="dcterms:W3CDTF">2020-04-26T15:06:45Z</dcterms:created>
  <dcterms:modified xsi:type="dcterms:W3CDTF">2023-05-12T17:43:42Z</dcterms:modified>
</cp:coreProperties>
</file>