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6"/>
  </p:notesMasterIdLst>
  <p:sldIdLst>
    <p:sldId id="593" r:id="rId2"/>
    <p:sldId id="746" r:id="rId3"/>
    <p:sldId id="734" r:id="rId4"/>
    <p:sldId id="739" r:id="rId5"/>
    <p:sldId id="724" r:id="rId6"/>
    <p:sldId id="741" r:id="rId7"/>
    <p:sldId id="738" r:id="rId8"/>
    <p:sldId id="729" r:id="rId9"/>
    <p:sldId id="730" r:id="rId10"/>
    <p:sldId id="732" r:id="rId11"/>
    <p:sldId id="733" r:id="rId12"/>
    <p:sldId id="742" r:id="rId13"/>
    <p:sldId id="747" r:id="rId14"/>
    <p:sldId id="7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82560" autoAdjust="0"/>
  </p:normalViewPr>
  <p:slideViewPr>
    <p:cSldViewPr snapToGrid="0">
      <p:cViewPr>
        <p:scale>
          <a:sx n="70" d="100"/>
          <a:sy n="70" d="100"/>
        </p:scale>
        <p:origin x="787" y="67"/>
      </p:cViewPr>
      <p:guideLst/>
    </p:cSldViewPr>
  </p:slideViewPr>
  <p:outlineViewPr>
    <p:cViewPr>
      <p:scale>
        <a:sx n="33" d="100"/>
        <a:sy n="33" d="100"/>
      </p:scale>
      <p:origin x="0" y="-6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A8C31-C17B-4469-A7DA-E7DD5ACD0D0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8468F-EC7E-4D4B-A0F9-EE45DDE9B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468F-EC7E-4D4B-A0F9-EE45DDE9B9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468F-EC7E-4D4B-A0F9-EE45DDE9B9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6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factors contribute to heart disease ?</a:t>
            </a:r>
          </a:p>
          <a:p>
            <a:r>
              <a:rPr lang="en-US" dirty="0"/>
              <a:t>Hard to know root cause without medical background </a:t>
            </a:r>
          </a:p>
          <a:p>
            <a:r>
              <a:rPr lang="en-US" dirty="0"/>
              <a:t>Use data from real patients to find out what factors correlate with hear disease </a:t>
            </a:r>
          </a:p>
          <a:p>
            <a:r>
              <a:rPr lang="en-US" dirty="0"/>
              <a:t>Form this, gain knowledge on what to do or avoid to have heart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468F-EC7E-4D4B-A0F9-EE45DDE9B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Replication Data for: South African Heart Disease in Harvard </a:t>
            </a:r>
            <a:r>
              <a:rPr lang="en-US" sz="1200" b="1" dirty="0" err="1"/>
              <a:t>Dataverse</a:t>
            </a:r>
            <a:endParaRPr lang="en-US" sz="1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8468F-EC7E-4D4B-A0F9-EE45DDE9B9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000" dirty="0"/>
              <a:t>Maintain healthy habits to lower blood sugar and blood pressure </a:t>
            </a:r>
          </a:p>
          <a:p>
            <a:pPr marL="457200" lvl="1" indent="0">
              <a:buNone/>
            </a:pPr>
            <a:r>
              <a:rPr lang="en-US" sz="2000" dirty="0"/>
              <a:t>    (exercise, good diet, stress management, etc.)</a:t>
            </a:r>
          </a:p>
          <a:p>
            <a:pPr lvl="1"/>
            <a:r>
              <a:rPr lang="en-US" sz="2000" dirty="0"/>
              <a:t>As you get older, be more mindful of keeping other factor at healthy levels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8468F-EC7E-4D4B-A0F9-EE45DDE9B9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6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1C12-6334-496D-AE96-88278E1B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AEB7A-75ED-451D-A349-1A54A2D03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2BC6-4D61-440C-8039-B5240BD3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89DC-65F3-482B-BCE8-4F5CFD8A3F6C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5CD1-6846-4A2F-AD54-9BF379C2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6D68-7FC9-4426-8CC0-6441AAF0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0818-9E9E-4B5D-A74E-F4BE23C1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C399C-DE73-4A8A-87FB-CD225289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C7EA-FFC9-421A-91EA-B978489F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7B70-5934-4B60-AEF5-C9B00512AFBD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6F4C-D189-43D6-A5D8-E59ED48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82BC-8AB9-454C-BF89-4108709F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2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5C222-E945-44F9-80F2-FD30090D3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1D70F-9E7C-461B-9758-7A1EEB59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2B10-2965-4010-A0CD-E035C47A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2029-17B7-4344-9740-B0290D498733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3703-CBA4-4259-A5C1-3152878F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9990A-A7EC-4B42-9E1E-856C5702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7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AE94-00A5-4C53-ABB2-1520C8DD07A6}" type="datetime1">
              <a:rPr lang="en-US" altLang="zh-CN" smtClean="0"/>
              <a:t>11/21/2019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Shape 52"/>
          <p:cNvSpPr/>
          <p:nvPr userDrawn="1"/>
        </p:nvSpPr>
        <p:spPr>
          <a:xfrm>
            <a:off x="0" y="5968314"/>
            <a:ext cx="12192000" cy="8896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79">
            <a:extLst>
              <a:ext uri="{FF2B5EF4-FFF2-40B4-BE49-F238E27FC236}">
                <a16:creationId xmlns:a16="http://schemas.microsoft.com/office/drawing/2014/main" id="{AC1C8825-845F-456F-9FCB-3771F135BE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8" y="136525"/>
            <a:ext cx="1422684" cy="1422684"/>
          </a:xfrm>
          <a:prstGeom prst="rect">
            <a:avLst/>
          </a:prstGeom>
        </p:spPr>
      </p:pic>
      <p:pic>
        <p:nvPicPr>
          <p:cNvPr id="12" name="Shape 53">
            <a:extLst>
              <a:ext uri="{FF2B5EF4-FFF2-40B4-BE49-F238E27FC236}">
                <a16:creationId xmlns:a16="http://schemas.microsoft.com/office/drawing/2014/main" id="{87959073-FF9D-4DAC-95C0-BAB788944352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9681946" y="6210325"/>
            <a:ext cx="2325009" cy="433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77EF3A9-AECD-4F96-A356-C3A20AD521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95195" y="154109"/>
            <a:ext cx="2411760" cy="88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61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CN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投影片編號版面配置區 5"/>
          <p:cNvSpPr txBox="1">
            <a:spLocks/>
          </p:cNvSpPr>
          <p:nvPr userDrawn="1"/>
        </p:nvSpPr>
        <p:spPr>
          <a:xfrm>
            <a:off x="9201019" y="642450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Shape 52"/>
          <p:cNvSpPr/>
          <p:nvPr userDrawn="1"/>
        </p:nvSpPr>
        <p:spPr>
          <a:xfrm>
            <a:off x="0" y="782469"/>
            <a:ext cx="12192000" cy="710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8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ACC6-055D-4A1D-A930-76916129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99AF-6DD5-449D-AFFE-D343FB33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4CF4-1399-4424-89D6-7D1B763F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43E-B1A8-4781-B376-A85AE483AC97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8EC9-A371-499B-9B1C-4B846CC1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7EAC-6FAC-4FE8-A528-14793D7E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FF2B-E17A-41C6-BA1C-CB441A5F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B202-96E2-469D-B987-4D603A40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3671-FF7C-4FD0-B5C7-0FCDFB54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94C7-3A82-46B6-8284-93DC04E7B5A0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8E64-9A4F-469F-967B-B90D42DD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5D9E-111D-4FAD-9E5B-D0878147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64EB-465F-4900-9A66-594E1D8E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422A-2EF7-4918-AC71-F9AAA47A8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41949-E308-4461-8B78-D130368D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BA31-2019-47A0-8171-EF744FC8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CB73-5A73-4C40-A5BF-DCD39147DDB1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21425-A62D-4E38-85FF-750C3B8A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51509-A6D2-475D-96A4-60ADC167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2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B1A0-D3F1-4645-8B17-9568C2C7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FD7A-7BD1-4343-BCC1-12C4209C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DC3E1-DE78-45A5-9E54-5FEF154E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D3275-890E-4CD8-AB3F-C35E170D9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F6EC8-ABF3-4903-8FC9-FE844B33A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FC95C-8D5B-4C30-B5DD-6690F2C1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DC8-5F80-40A9-B149-8F76EEAEA976}" type="datetime1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0E3B6-BE5D-4549-9352-0050FBED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5067D-3CD2-4CCC-B075-191672BC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FD3A-0A1B-4A7F-A449-F68904EC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C965F-C000-47C8-9421-4AA68E7E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CE771-CE9B-40A5-A193-DF968AF01609}" type="datetime1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7F80-B477-4ECD-84EA-E8DC419A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83A40-5F2C-4D14-AEF6-7DDE18C1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1052B-C74E-4B14-80C5-560AA556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FC74-8DD5-428D-9140-DDE420CD35A5}" type="datetime1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A16A7-A2AD-46CC-B6F2-68191CC0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063B-0236-48D5-8918-2DD6AD9D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0597-A0E5-4A96-B040-EF0EB105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A130-1260-44D8-B385-DB36156A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7C964-F77A-428F-9075-007987A7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4594E-50AD-4255-BA01-E69282AE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E6B6-41D5-45FB-BD8B-89EA10A82DDE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8DD10-A326-4B0F-8365-320511AA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0FB75-7274-4540-8CF2-316A31C5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BDE5-C3A3-4ED6-BB2F-C6A02C73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8ECBE-32F8-4AB1-A8B3-DB20881BC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954B-B271-4A82-BB2B-790DE53F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BE618-E2E3-462D-B581-E5F22FA2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1892-5B20-401C-956D-88F1CC529CFB}" type="datetime1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6545C-96C7-4B34-80C9-98ADF476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2AA99-9AA9-4419-AA20-B6463DE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53222-CE53-4BA6-B3F9-84C87A58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346D8-68F1-40C7-ABB9-3F6E8520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F477-F59E-4E9F-9B1E-F87E81501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C814-CD1E-4ECB-B47E-89447EC14F7B}" type="datetime1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121F-15E0-445A-A418-7FAB51A2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7F925-6F4B-4304-BF81-06B4AFD93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F1E5-0EDC-48B8-8E33-27E0FAE99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874388"/>
            <a:ext cx="121920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+mn-lt"/>
                <a:ea typeface="+mn-ea"/>
                <a:cs typeface="+mn-cs"/>
              </a:rPr>
              <a:t>Heart Disease Risk Analysis Using Data Science</a:t>
            </a:r>
            <a:endParaRPr lang="zh-TW" altLang="en-US" sz="36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2C763-188A-471F-9955-1FADF205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" name="副標題 2"/>
          <p:cNvSpPr txBox="1">
            <a:spLocks/>
          </p:cNvSpPr>
          <p:nvPr/>
        </p:nvSpPr>
        <p:spPr bwMode="auto">
          <a:xfrm>
            <a:off x="1" y="3729278"/>
            <a:ext cx="12191999" cy="219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TW" sz="2600" dirty="0">
              <a:solidFill>
                <a:schemeClr val="tx1">
                  <a:tint val="75000"/>
                </a:schemeClr>
              </a:solidFill>
              <a:latin typeface="+mj-lt"/>
              <a:ea typeface="新細明體" charset="-12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TW" sz="2400" b="1" dirty="0">
                <a:latin typeface="Arial" pitchFamily="34" charset="0"/>
                <a:ea typeface="新細明體" charset="-120"/>
                <a:cs typeface="Arial" pitchFamily="34" charset="0"/>
              </a:rPr>
              <a:t>Group 7: Felix Fagan, Fei Gu, Chi-Hsin Huang, Yan Sun </a:t>
            </a:r>
            <a:endParaRPr lang="en-US" sz="2400" b="1" dirty="0">
              <a:latin typeface="Arial" pitchFamily="34" charset="0"/>
              <a:ea typeface="新細明體" charset="-120"/>
              <a:cs typeface="Arial" pitchFamily="34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TW" sz="2400" b="1" dirty="0">
              <a:latin typeface="Arial" pitchFamily="34" charset="0"/>
              <a:ea typeface="新細明體" charset="-120"/>
              <a:cs typeface="Arial" pitchFamily="34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TW" sz="2400" b="1" dirty="0">
                <a:latin typeface="Arial" pitchFamily="34" charset="0"/>
                <a:ea typeface="新細明體" charset="-120"/>
                <a:cs typeface="Arial" pitchFamily="34" charset="0"/>
              </a:rPr>
              <a:t>Date: 11/22/2019</a:t>
            </a:r>
            <a:endParaRPr lang="en-US" altLang="zh-TW" sz="2400" b="1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20000"/>
              </a:spcBef>
              <a:defRPr/>
            </a:pPr>
            <a:endParaRPr lang="zh-TW" altLang="en-US" sz="2000" dirty="0">
              <a:solidFill>
                <a:schemeClr val="tx1">
                  <a:tint val="75000"/>
                </a:schemeClr>
              </a:solidFill>
              <a:latin typeface="+mj-lt"/>
              <a:ea typeface="新細明體" charset="-120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TW" sz="20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TW" sz="3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66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EEAB3-6A52-4B49-97EA-381A27C7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234FCC-D5F1-4A4E-9A4E-5A34A5D08DA5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AE41ACA-609F-41C5-B29A-34A1B6219E9B}"/>
              </a:ext>
            </a:extLst>
          </p:cNvPr>
          <p:cNvSpPr txBox="1">
            <a:spLocks/>
          </p:cNvSpPr>
          <p:nvPr/>
        </p:nvSpPr>
        <p:spPr>
          <a:xfrm>
            <a:off x="1" y="148096"/>
            <a:ext cx="12192000" cy="7003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Blood Sugar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B18121-DCE0-432E-9611-A18B1789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7" y="1206144"/>
            <a:ext cx="5448685" cy="38903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A8BCA6-A21E-40DF-B721-4C1173281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40" y="1471453"/>
            <a:ext cx="2655250" cy="21945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0762D0-56E2-4542-89BD-76D8A028D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998" y="1471453"/>
            <a:ext cx="2655250" cy="21945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0D042F-5EDB-46CA-B142-1DB94823C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53" y="3868322"/>
            <a:ext cx="2655250" cy="21945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4174FC6-1A1A-4104-BB26-224D01C27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53" y="3868322"/>
            <a:ext cx="2764140" cy="2194560"/>
          </a:xfrm>
          <a:prstGeom prst="rect">
            <a:avLst/>
          </a:prstGeom>
        </p:spPr>
      </p:pic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C45F3EB7-AD41-44AB-90F4-9DF5D2F9A3BA}"/>
              </a:ext>
            </a:extLst>
          </p:cNvPr>
          <p:cNvSpPr txBox="1">
            <a:spLocks/>
          </p:cNvSpPr>
          <p:nvPr/>
        </p:nvSpPr>
        <p:spPr>
          <a:xfrm>
            <a:off x="587828" y="5945469"/>
            <a:ext cx="11016344" cy="91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Higher blood sugar =&gt; higher risk to have heart disease  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E4699CD5-267E-483E-8C9B-277E05316C2C}"/>
              </a:ext>
            </a:extLst>
          </p:cNvPr>
          <p:cNvSpPr txBox="1">
            <a:spLocks/>
          </p:cNvSpPr>
          <p:nvPr/>
        </p:nvSpPr>
        <p:spPr>
          <a:xfrm>
            <a:off x="990600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(1)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C65D3CC-DB14-426D-A655-3D072347314A}"/>
              </a:ext>
            </a:extLst>
          </p:cNvPr>
          <p:cNvSpPr txBox="1">
            <a:spLocks/>
          </p:cNvSpPr>
          <p:nvPr/>
        </p:nvSpPr>
        <p:spPr>
          <a:xfrm>
            <a:off x="2242457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(2)</a:t>
            </a:r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8447A045-A0FB-4C12-8FD3-2ED019161AB6}"/>
              </a:ext>
            </a:extLst>
          </p:cNvPr>
          <p:cNvSpPr txBox="1">
            <a:spLocks/>
          </p:cNvSpPr>
          <p:nvPr/>
        </p:nvSpPr>
        <p:spPr>
          <a:xfrm>
            <a:off x="3526974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(3)</a:t>
            </a:r>
          </a:p>
        </p:txBody>
      </p:sp>
      <p:sp>
        <p:nvSpPr>
          <p:cNvPr id="34" name="Content Placeholder 1">
            <a:extLst>
              <a:ext uri="{FF2B5EF4-FFF2-40B4-BE49-F238E27FC236}">
                <a16:creationId xmlns:a16="http://schemas.microsoft.com/office/drawing/2014/main" id="{DA855473-F5F1-4839-9E85-4A47E75896EF}"/>
              </a:ext>
            </a:extLst>
          </p:cNvPr>
          <p:cNvSpPr txBox="1">
            <a:spLocks/>
          </p:cNvSpPr>
          <p:nvPr/>
        </p:nvSpPr>
        <p:spPr>
          <a:xfrm>
            <a:off x="4747681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(4)</a:t>
            </a:r>
          </a:p>
        </p:txBody>
      </p:sp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DCA79D74-A52D-426A-9FE1-507F22C9CADA}"/>
              </a:ext>
            </a:extLst>
          </p:cNvPr>
          <p:cNvSpPr txBox="1">
            <a:spLocks/>
          </p:cNvSpPr>
          <p:nvPr/>
        </p:nvSpPr>
        <p:spPr>
          <a:xfrm>
            <a:off x="5663742" y="1065595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(1)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849D605D-8E5C-4AF7-91C3-8B7A65D22553}"/>
              </a:ext>
            </a:extLst>
          </p:cNvPr>
          <p:cNvSpPr txBox="1">
            <a:spLocks/>
          </p:cNvSpPr>
          <p:nvPr/>
        </p:nvSpPr>
        <p:spPr>
          <a:xfrm>
            <a:off x="8640125" y="1076366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(2)</a:t>
            </a:r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9FD9313D-F60D-42D6-B304-3DD200DB3239}"/>
              </a:ext>
            </a:extLst>
          </p:cNvPr>
          <p:cNvSpPr txBox="1">
            <a:spLocks/>
          </p:cNvSpPr>
          <p:nvPr/>
        </p:nvSpPr>
        <p:spPr>
          <a:xfrm>
            <a:off x="5652852" y="3471437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(3)</a:t>
            </a:r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89FBCDC3-4340-4348-8FB7-8C9533996CFB}"/>
              </a:ext>
            </a:extLst>
          </p:cNvPr>
          <p:cNvSpPr txBox="1">
            <a:spLocks/>
          </p:cNvSpPr>
          <p:nvPr/>
        </p:nvSpPr>
        <p:spPr>
          <a:xfrm>
            <a:off x="8659481" y="3505466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25281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EEAB3-6A52-4B49-97EA-381A27C7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234FCC-D5F1-4A4E-9A4E-5A34A5D08DA5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603A96-7D23-4000-8828-A0A1708782CD}"/>
              </a:ext>
            </a:extLst>
          </p:cNvPr>
          <p:cNvSpPr txBox="1">
            <a:spLocks/>
          </p:cNvSpPr>
          <p:nvPr/>
        </p:nvSpPr>
        <p:spPr>
          <a:xfrm>
            <a:off x="1" y="148096"/>
            <a:ext cx="12192000" cy="7003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Smoking Habit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2C91FE-CB3B-42E8-B16F-4141F680A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8" y="1222082"/>
            <a:ext cx="5061651" cy="3673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524639-AD55-462D-942B-B1476D7F3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596" y="2124830"/>
            <a:ext cx="3283464" cy="2560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757764-95E8-41C2-851B-8C47A4973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26" y="2104160"/>
            <a:ext cx="3097792" cy="2560320"/>
          </a:xfrm>
          <a:prstGeom prst="rect">
            <a:avLst/>
          </a:prstGeom>
        </p:spPr>
      </p:pic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E366C7F8-04C6-4F83-B63A-3AB206063FCF}"/>
              </a:ext>
            </a:extLst>
          </p:cNvPr>
          <p:cNvSpPr txBox="1">
            <a:spLocks/>
          </p:cNvSpPr>
          <p:nvPr/>
        </p:nvSpPr>
        <p:spPr>
          <a:xfrm>
            <a:off x="587828" y="5793069"/>
            <a:ext cx="11016344" cy="112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 correlation between with smoke habit and whether they have heart disease.  </a:t>
            </a:r>
            <a:endParaRPr lang="en-US" dirty="0"/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0629B532-AC8E-403E-8073-2F024D33CCA7}"/>
              </a:ext>
            </a:extLst>
          </p:cNvPr>
          <p:cNvSpPr txBox="1">
            <a:spLocks/>
          </p:cNvSpPr>
          <p:nvPr/>
        </p:nvSpPr>
        <p:spPr>
          <a:xfrm>
            <a:off x="1153885" y="5153854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(1)</a:t>
            </a: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734905AC-5EB4-4739-87D7-61C7204212EE}"/>
              </a:ext>
            </a:extLst>
          </p:cNvPr>
          <p:cNvSpPr txBox="1">
            <a:spLocks/>
          </p:cNvSpPr>
          <p:nvPr/>
        </p:nvSpPr>
        <p:spPr>
          <a:xfrm>
            <a:off x="4158342" y="5153854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(2)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0D06F0B1-3DB0-410E-A1CC-5F90C06A8DD2}"/>
              </a:ext>
            </a:extLst>
          </p:cNvPr>
          <p:cNvSpPr txBox="1">
            <a:spLocks/>
          </p:cNvSpPr>
          <p:nvPr/>
        </p:nvSpPr>
        <p:spPr>
          <a:xfrm>
            <a:off x="5279571" y="1703098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(1)</a:t>
            </a: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BDBFA5D6-4CFB-41E2-9411-12953648B757}"/>
              </a:ext>
            </a:extLst>
          </p:cNvPr>
          <p:cNvSpPr txBox="1">
            <a:spLocks/>
          </p:cNvSpPr>
          <p:nvPr/>
        </p:nvSpPr>
        <p:spPr>
          <a:xfrm>
            <a:off x="8498911" y="1704102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26819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E8AF1-B781-490F-8630-B3A57E69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DF278-2397-414E-A7E5-6F6720FFAE51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>
                <a:solidFill>
                  <a:schemeClr val="bg1"/>
                </a:solidFill>
                <a:latin typeface="+mn-lt"/>
              </a:rPr>
              <a:t>Conclusion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B6B5FD-4615-4DF6-8FDC-4302CF10B98D}"/>
              </a:ext>
            </a:extLst>
          </p:cNvPr>
          <p:cNvSpPr txBox="1">
            <a:spLocks/>
          </p:cNvSpPr>
          <p:nvPr/>
        </p:nvSpPr>
        <p:spPr>
          <a:xfrm>
            <a:off x="1" y="148096"/>
            <a:ext cx="12192000" cy="7003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Conclusion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843227-A1D1-4CFB-82EC-4E22D45D2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01122"/>
              </p:ext>
            </p:extLst>
          </p:nvPr>
        </p:nvGraphicFramePr>
        <p:xfrm>
          <a:off x="576943" y="1183971"/>
          <a:ext cx="11342913" cy="299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86">
                  <a:extLst>
                    <a:ext uri="{9D8B030D-6E8A-4147-A177-3AD203B41FA5}">
                      <a16:colId xmlns:a16="http://schemas.microsoft.com/office/drawing/2014/main" val="96414531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1284504099"/>
                    </a:ext>
                  </a:extLst>
                </a:gridCol>
                <a:gridCol w="2183209">
                  <a:extLst>
                    <a:ext uri="{9D8B030D-6E8A-4147-A177-3AD203B41FA5}">
                      <a16:colId xmlns:a16="http://schemas.microsoft.com/office/drawing/2014/main" val="2783181873"/>
                    </a:ext>
                  </a:extLst>
                </a:gridCol>
                <a:gridCol w="2419214">
                  <a:extLst>
                    <a:ext uri="{9D8B030D-6E8A-4147-A177-3AD203B41FA5}">
                      <a16:colId xmlns:a16="http://schemas.microsoft.com/office/drawing/2014/main" val="248171239"/>
                    </a:ext>
                  </a:extLst>
                </a:gridCol>
                <a:gridCol w="2202397">
                  <a:extLst>
                    <a:ext uri="{9D8B030D-6E8A-4147-A177-3AD203B41FA5}">
                      <a16:colId xmlns:a16="http://schemas.microsoft.com/office/drawing/2014/main" val="1089633583"/>
                    </a:ext>
                  </a:extLst>
                </a:gridCol>
                <a:gridCol w="2099693">
                  <a:extLst>
                    <a:ext uri="{9D8B030D-6E8A-4147-A177-3AD203B41FA5}">
                      <a16:colId xmlns:a16="http://schemas.microsoft.com/office/drawing/2014/main" val="2207882119"/>
                    </a:ext>
                  </a:extLst>
                </a:gridCol>
              </a:tblGrid>
              <a:tr h="656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Blood 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Blood 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Smoking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774168"/>
                  </a:ext>
                </a:extLst>
              </a:tr>
              <a:tr h="11890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Risk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Blood 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Blood 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correlation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981970"/>
                  </a:ext>
                </a:extLst>
              </a:tr>
              <a:tr h="11506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&gt;50% risk when: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dirty="0"/>
                        <a:t>&gt;60 years 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&gt;200 mmHg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000" dirty="0"/>
                        <a:t>&gt;130 mg/dL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29103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1573274B-DA73-490B-B087-F2E6FFBA7B38}"/>
              </a:ext>
            </a:extLst>
          </p:cNvPr>
          <p:cNvSpPr/>
          <p:nvPr/>
        </p:nvSpPr>
        <p:spPr>
          <a:xfrm rot="16200000">
            <a:off x="1367628" y="2242626"/>
            <a:ext cx="570540" cy="3082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72D1938-09DB-4757-9ED9-81106594B014}"/>
              </a:ext>
            </a:extLst>
          </p:cNvPr>
          <p:cNvSpPr/>
          <p:nvPr/>
        </p:nvSpPr>
        <p:spPr>
          <a:xfrm rot="16200000">
            <a:off x="4371643" y="2242626"/>
            <a:ext cx="570540" cy="3082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6AEC0A-C347-4AEA-A3A8-40B66D6888F8}"/>
              </a:ext>
            </a:extLst>
          </p:cNvPr>
          <p:cNvSpPr/>
          <p:nvPr/>
        </p:nvSpPr>
        <p:spPr>
          <a:xfrm rot="16200000">
            <a:off x="7059985" y="2242627"/>
            <a:ext cx="570540" cy="3082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E48391B-8E98-4FEB-A5B5-2E0045F72BA3}"/>
              </a:ext>
            </a:extLst>
          </p:cNvPr>
          <p:cNvSpPr/>
          <p:nvPr/>
        </p:nvSpPr>
        <p:spPr>
          <a:xfrm rot="16200000">
            <a:off x="9270214" y="2242626"/>
            <a:ext cx="570540" cy="3082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73B0E72-1AFB-4BC2-B649-FA093E3F829A}"/>
              </a:ext>
            </a:extLst>
          </p:cNvPr>
          <p:cNvSpPr txBox="1">
            <a:spLocks/>
          </p:cNvSpPr>
          <p:nvPr/>
        </p:nvSpPr>
        <p:spPr>
          <a:xfrm>
            <a:off x="576943" y="4653222"/>
            <a:ext cx="10515600" cy="245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General advice for decreasing risk of heart disease </a:t>
            </a:r>
          </a:p>
          <a:p>
            <a:pPr lvl="1"/>
            <a:r>
              <a:rPr lang="en-US" sz="2000" dirty="0"/>
              <a:t>Maintain healthy habits to lower blood sugar and blood pressure. </a:t>
            </a:r>
          </a:p>
          <a:p>
            <a:pPr marL="457200" lvl="1" indent="0">
              <a:buNone/>
            </a:pPr>
            <a:r>
              <a:rPr lang="en-US" sz="2000" dirty="0"/>
              <a:t>    (exercise, good diet, stress management, etc.)</a:t>
            </a:r>
          </a:p>
          <a:p>
            <a:pPr lvl="1"/>
            <a:r>
              <a:rPr lang="en-US" sz="2000" dirty="0"/>
              <a:t>As you get older, be more mindful of keeping other factors at healthy levels.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2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E8AF1-B781-490F-8630-B3A57E69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DF278-2397-414E-A7E5-6F6720FFAE51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>
                <a:solidFill>
                  <a:schemeClr val="bg1"/>
                </a:solidFill>
                <a:latin typeface="+mn-lt"/>
              </a:rPr>
              <a:t>Conclusion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B6B5FD-4615-4DF6-8FDC-4302CF10B98D}"/>
              </a:ext>
            </a:extLst>
          </p:cNvPr>
          <p:cNvSpPr txBox="1">
            <a:spLocks/>
          </p:cNvSpPr>
          <p:nvPr/>
        </p:nvSpPr>
        <p:spPr>
          <a:xfrm>
            <a:off x="1" y="148096"/>
            <a:ext cx="12192000" cy="7003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Possible data improvement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73B0E72-1AFB-4BC2-B649-FA093E3F829A}"/>
              </a:ext>
            </a:extLst>
          </p:cNvPr>
          <p:cNvSpPr txBox="1">
            <a:spLocks/>
          </p:cNvSpPr>
          <p:nvPr/>
        </p:nvSpPr>
        <p:spPr>
          <a:xfrm>
            <a:off x="370114" y="1245992"/>
            <a:ext cx="10983686" cy="245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More common features (Exercise levels, diabetes, cholesterol, etc. )</a:t>
            </a:r>
          </a:p>
          <a:p>
            <a:pPr lvl="1"/>
            <a:r>
              <a:rPr lang="en-US" sz="2800" dirty="0"/>
              <a:t>More patients data</a:t>
            </a:r>
          </a:p>
          <a:p>
            <a:pPr lvl="1"/>
            <a:r>
              <a:rPr lang="en-US" sz="2800" dirty="0"/>
              <a:t>Complete patient data </a:t>
            </a:r>
          </a:p>
          <a:p>
            <a:pPr lvl="1"/>
            <a:r>
              <a:rPr lang="en-US" sz="2800" dirty="0"/>
              <a:t>Common format (ex. blood pressure)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6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6E8AF1-B781-490F-8630-B3A57E69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6DF278-2397-414E-A7E5-6F6720FFAE51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b="1" dirty="0">
                <a:solidFill>
                  <a:schemeClr val="bg1"/>
                </a:solidFill>
                <a:latin typeface="+mn-lt"/>
              </a:rPr>
              <a:t>Conclusion</a:t>
            </a:r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358FA0B-4356-4739-8EF0-24EDB2C13A19}"/>
              </a:ext>
            </a:extLst>
          </p:cNvPr>
          <p:cNvSpPr txBox="1">
            <a:spLocks/>
          </p:cNvSpPr>
          <p:nvPr/>
        </p:nvSpPr>
        <p:spPr>
          <a:xfrm>
            <a:off x="0" y="2960784"/>
            <a:ext cx="12191999" cy="115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i="1" dirty="0"/>
              <a:t>Thank you for your attention!!! </a:t>
            </a:r>
          </a:p>
        </p:txBody>
      </p:sp>
    </p:spTree>
    <p:extLst>
      <p:ext uri="{BB962C8B-B14F-4D97-AF65-F5344CB8AC3E}">
        <p14:creationId xmlns:p14="http://schemas.microsoft.com/office/powerpoint/2010/main" val="172228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A53B9-B66E-432D-BC01-C101A7D11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71"/>
          <a:stretch/>
        </p:blipFill>
        <p:spPr>
          <a:xfrm>
            <a:off x="7410603" y="4032212"/>
            <a:ext cx="3914180" cy="23241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169E-28B9-4CC7-8170-3C720602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3888" y="6356350"/>
            <a:ext cx="2743200" cy="365125"/>
          </a:xfrm>
        </p:spPr>
        <p:txBody>
          <a:bodyPr/>
          <a:lstStyle/>
          <a:p>
            <a:fld id="{B93FCF99-9488-497B-A938-00CB51C5549A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9420" y="1272101"/>
            <a:ext cx="107331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factors contribute to heart disease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to know root cause without medical background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data from real patients to find out what factors correlate with heart disease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this, gain knowledge on what to do or what to avoid in order to prevent heart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482A84-E6CC-4294-9F8C-F77BE6CF2BF1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54093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2143008" y="5458991"/>
            <a:ext cx="9302277" cy="657224"/>
          </a:xfrm>
          <a:prstGeom prst="roundRect">
            <a:avLst>
              <a:gd name="adj" fmla="val 24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圓角矩形 33"/>
          <p:cNvSpPr/>
          <p:nvPr/>
        </p:nvSpPr>
        <p:spPr>
          <a:xfrm>
            <a:off x="4247753" y="4042685"/>
            <a:ext cx="7197532" cy="821932"/>
          </a:xfrm>
          <a:prstGeom prst="roundRect">
            <a:avLst>
              <a:gd name="adj" fmla="val 24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4050582" y="2473196"/>
            <a:ext cx="7394703" cy="684238"/>
          </a:xfrm>
          <a:prstGeom prst="roundRect">
            <a:avLst>
              <a:gd name="adj" fmla="val 24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2339536" y="1351740"/>
            <a:ext cx="9105749" cy="645093"/>
          </a:xfrm>
          <a:prstGeom prst="roundRect">
            <a:avLst>
              <a:gd name="adj" fmla="val 24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362192" y="2542520"/>
            <a:ext cx="2378903" cy="21784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684236" y="4040388"/>
            <a:ext cx="821932" cy="8219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3540490" y="2436579"/>
            <a:ext cx="821932" cy="8219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732042" y="5338476"/>
            <a:ext cx="821932" cy="8219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723347" y="1262996"/>
            <a:ext cx="821932" cy="8219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169E-28B9-4CC7-8170-3C720602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87" y="6254467"/>
            <a:ext cx="2743200" cy="365125"/>
          </a:xfrm>
        </p:spPr>
        <p:txBody>
          <a:bodyPr/>
          <a:lstStyle/>
          <a:p>
            <a:fld id="{B93FCF99-9488-497B-A938-00CB51C5549A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46480" y="13563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1</a:t>
            </a:r>
            <a:endParaRPr lang="zh-TW" altLang="en-US" sz="3200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41358" y="25425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2</a:t>
            </a:r>
            <a:endParaRPr lang="zh-TW" altLang="en-US" sz="3200" i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07107" y="41561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3</a:t>
            </a:r>
            <a:endParaRPr lang="zh-TW" altLang="en-US" sz="3200" i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946480" y="544795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i="1" dirty="0"/>
              <a:t>4</a:t>
            </a:r>
            <a:endParaRPr lang="zh-TW" altLang="en-US" sz="3200" i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519483" y="39730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672199" y="1482093"/>
            <a:ext cx="657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factors have high correlation with heart disease?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482A84-E6CC-4294-9F8C-F77BE6CF2BF1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Objective</a:t>
            </a:r>
          </a:p>
        </p:txBody>
      </p:sp>
      <p:sp>
        <p:nvSpPr>
          <p:cNvPr id="40" name="文字方塊 15">
            <a:extLst>
              <a:ext uri="{FF2B5EF4-FFF2-40B4-BE49-F238E27FC236}">
                <a16:creationId xmlns:a16="http://schemas.microsoft.com/office/drawing/2014/main" id="{CC9947FA-D232-4E58-B284-1CF50362EFFD}"/>
              </a:ext>
            </a:extLst>
          </p:cNvPr>
          <p:cNvSpPr txBox="1"/>
          <p:nvPr/>
        </p:nvSpPr>
        <p:spPr>
          <a:xfrm>
            <a:off x="2638446" y="5560442"/>
            <a:ext cx="645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Give advise to mitigate risk factors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49FA6E5-2AC4-4D31-A23F-5C1A1CE05807}"/>
              </a:ext>
            </a:extLst>
          </p:cNvPr>
          <p:cNvSpPr txBox="1">
            <a:spLocks/>
          </p:cNvSpPr>
          <p:nvPr/>
        </p:nvSpPr>
        <p:spPr>
          <a:xfrm>
            <a:off x="515103" y="3407986"/>
            <a:ext cx="2022593" cy="5371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+mn-lt"/>
              </a:rPr>
              <a:t>Data analysis</a:t>
            </a:r>
          </a:p>
        </p:txBody>
      </p:sp>
      <p:sp>
        <p:nvSpPr>
          <p:cNvPr id="25" name="文字方塊 15">
            <a:extLst>
              <a:ext uri="{FF2B5EF4-FFF2-40B4-BE49-F238E27FC236}">
                <a16:creationId xmlns:a16="http://schemas.microsoft.com/office/drawing/2014/main" id="{3443879D-8DEC-4983-8AE4-3CFC52B00E8A}"/>
              </a:ext>
            </a:extLst>
          </p:cNvPr>
          <p:cNvSpPr txBox="1"/>
          <p:nvPr/>
        </p:nvSpPr>
        <p:spPr>
          <a:xfrm>
            <a:off x="4549621" y="4056764"/>
            <a:ext cx="6983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 each factor, at what value does patient have high risk for heart disease?</a:t>
            </a:r>
          </a:p>
        </p:txBody>
      </p:sp>
      <p:sp>
        <p:nvSpPr>
          <p:cNvPr id="26" name="文字方塊 15">
            <a:extLst>
              <a:ext uri="{FF2B5EF4-FFF2-40B4-BE49-F238E27FC236}">
                <a16:creationId xmlns:a16="http://schemas.microsoft.com/office/drawing/2014/main" id="{72D76FFB-60B9-4E57-83DF-95C75EC87CB6}"/>
              </a:ext>
            </a:extLst>
          </p:cNvPr>
          <p:cNvSpPr txBox="1"/>
          <p:nvPr/>
        </p:nvSpPr>
        <p:spPr>
          <a:xfrm>
            <a:off x="4443638" y="2604907"/>
            <a:ext cx="700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What’s risk of heart disease for different values of features?</a:t>
            </a:r>
          </a:p>
        </p:txBody>
      </p:sp>
    </p:spTree>
    <p:extLst>
      <p:ext uri="{BB962C8B-B14F-4D97-AF65-F5344CB8AC3E}">
        <p14:creationId xmlns:p14="http://schemas.microsoft.com/office/powerpoint/2010/main" val="42921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EEAB3-6A52-4B49-97EA-381A27C7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25C9DA-BC8D-4B20-AE6E-1201ACBFA460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Methodology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9B7FE0C-B435-4DF4-B6F8-13E9381E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4" y="1205100"/>
            <a:ext cx="10520881" cy="522404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Collect the data from 3 different data set</a:t>
            </a:r>
          </a:p>
          <a:p>
            <a:pPr lvl="0"/>
            <a:r>
              <a:rPr lang="en-US" sz="2400" dirty="0"/>
              <a:t>Find the common features</a:t>
            </a:r>
          </a:p>
          <a:p>
            <a:pPr lvl="0"/>
            <a:r>
              <a:rPr lang="en-US" sz="2400" dirty="0"/>
              <a:t>Clean the data</a:t>
            </a:r>
          </a:p>
          <a:p>
            <a:pPr lvl="0"/>
            <a:r>
              <a:rPr lang="en-US" sz="2400" dirty="0"/>
              <a:t>Analyze the correlation between different features</a:t>
            </a:r>
          </a:p>
          <a:p>
            <a:pPr lvl="0"/>
            <a:r>
              <a:rPr lang="en-US" sz="2400" dirty="0"/>
              <a:t>Visualize data for different factors  </a:t>
            </a:r>
          </a:p>
          <a:p>
            <a:pPr marL="0" lvl="0" indent="0">
              <a:buNone/>
            </a:pPr>
            <a:r>
              <a:rPr lang="en-US" sz="2400" dirty="0"/>
              <a:t>=&gt; Determine what factors have a crucial role in assessing heart disease risk</a:t>
            </a:r>
          </a:p>
          <a:p>
            <a:pPr marL="0" lvl="0" indent="0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639F62-B78C-41AE-B77B-BB50D0BB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6"/>
          <a:stretch/>
        </p:blipFill>
        <p:spPr>
          <a:xfrm>
            <a:off x="8463530" y="4011498"/>
            <a:ext cx="2667112" cy="25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7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32567C-D7F1-4F9B-B018-79ADFFE5F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75" y="1001936"/>
            <a:ext cx="3122262" cy="22290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EEAB3-6A52-4B49-97EA-381A27C7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234FCC-D5F1-4A4E-9A4E-5A34A5D08DA5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Dataset Used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E7213BD-CE9F-480D-90DF-1A78888E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99" y="1138461"/>
            <a:ext cx="10520881" cy="502719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200" b="1" dirty="0"/>
              <a:t>Heart Disease Data Set in UCI Machine Learning Repository</a:t>
            </a:r>
          </a:p>
          <a:p>
            <a:pPr marL="0" lvl="0" indent="0">
              <a:buNone/>
            </a:pPr>
            <a:r>
              <a:rPr lang="en-US" sz="2200" dirty="0"/>
              <a:t>    - locations: Cleveland, Long Beach, Hungary, </a:t>
            </a:r>
            <a:r>
              <a:rPr lang="de-DE" sz="2200" dirty="0"/>
              <a:t>Switzerland</a:t>
            </a: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    - Feature:76 (age, sex, blood pressure, years as a smoker, etc.)</a:t>
            </a:r>
          </a:p>
          <a:p>
            <a:pPr marL="0" indent="0">
              <a:buNone/>
            </a:pPr>
            <a:r>
              <a:rPr lang="en-US" sz="2200" dirty="0"/>
              <a:t>    - People: 396 (male: 373 /female: 23)</a:t>
            </a:r>
          </a:p>
          <a:p>
            <a:pPr lvl="0"/>
            <a:endParaRPr lang="en-US" sz="2200" b="1" dirty="0"/>
          </a:p>
          <a:p>
            <a:r>
              <a:rPr lang="en-US" sz="2200" b="1" dirty="0"/>
              <a:t>Z-Alizadeh Sani Data Set in UCI Machine Learning Repository</a:t>
            </a:r>
          </a:p>
          <a:p>
            <a:pPr marL="0" indent="0">
              <a:buNone/>
            </a:pPr>
            <a:r>
              <a:rPr lang="en-US" sz="2200" dirty="0"/>
              <a:t>    - Feature:54 (sex, age, blood pressure, blood sugar, etc.)</a:t>
            </a:r>
          </a:p>
          <a:p>
            <a:pPr marL="0" indent="0">
              <a:buNone/>
            </a:pPr>
            <a:r>
              <a:rPr lang="en-US" sz="2200" dirty="0"/>
              <a:t>    - People: 303 (male:176 /female:127 )</a:t>
            </a:r>
          </a:p>
          <a:p>
            <a:endParaRPr lang="en-US" sz="2200" dirty="0"/>
          </a:p>
          <a:p>
            <a:r>
              <a:rPr lang="en-US" sz="2200" b="1" dirty="0"/>
              <a:t>Framingham Heart study dataset</a:t>
            </a:r>
          </a:p>
          <a:p>
            <a:pPr marL="0" indent="0">
              <a:buNone/>
            </a:pPr>
            <a:r>
              <a:rPr lang="en-US" sz="2200" dirty="0"/>
              <a:t>    - Feature:16 (sex, age BMI, glucose, etc.)</a:t>
            </a:r>
          </a:p>
          <a:p>
            <a:pPr marL="0" indent="0">
              <a:buNone/>
            </a:pPr>
            <a:r>
              <a:rPr lang="en-US" sz="2200" dirty="0"/>
              <a:t>    - People: 3838 (male: 1700/female:2138 )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E2383-057E-4C78-A8F0-67F75D982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46" y="4551266"/>
            <a:ext cx="2002971" cy="2192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53512B-EB2F-4ADC-B641-4BD69E891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17" y="2923048"/>
            <a:ext cx="2167594" cy="2354602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2780AE51-5E09-41A6-A513-D25B62422EB8}"/>
              </a:ext>
            </a:extLst>
          </p:cNvPr>
          <p:cNvSpPr txBox="1">
            <a:spLocks/>
          </p:cNvSpPr>
          <p:nvPr/>
        </p:nvSpPr>
        <p:spPr>
          <a:xfrm>
            <a:off x="587828" y="5945469"/>
            <a:ext cx="11016344" cy="91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Total: 4537 people (male:2249/female:2288)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4FDE32-D9E0-44E1-9B10-0E6B858AF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385"/>
            <a:ext cx="10515600" cy="245782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Each dataset has different features for each patient</a:t>
            </a:r>
          </a:p>
          <a:p>
            <a:pPr lvl="1"/>
            <a:r>
              <a:rPr lang="en-US" sz="2000" dirty="0"/>
              <a:t>Not all datasets have the same features</a:t>
            </a:r>
          </a:p>
          <a:p>
            <a:pPr lvl="1"/>
            <a:r>
              <a:rPr lang="en-US" sz="2000" dirty="0"/>
              <a:t>Some features have different names and representations (</a:t>
            </a:r>
            <a:r>
              <a:rPr lang="en-US" sz="2000" dirty="0" err="1"/>
              <a:t>eg</a:t>
            </a:r>
            <a:r>
              <a:rPr lang="en-US" sz="2000" dirty="0"/>
              <a:t> 1/0 vs Male/Female)</a:t>
            </a:r>
          </a:p>
          <a:p>
            <a:r>
              <a:rPr lang="en-US" sz="2400" dirty="0"/>
              <a:t>Filter data to extract all </a:t>
            </a:r>
            <a:r>
              <a:rPr lang="en-US" sz="2400" i="1" dirty="0"/>
              <a:t>common</a:t>
            </a:r>
            <a:r>
              <a:rPr lang="en-US" sz="2400" dirty="0"/>
              <a:t> features</a:t>
            </a:r>
          </a:p>
          <a:p>
            <a:pPr lvl="1"/>
            <a:r>
              <a:rPr lang="en-US" sz="2000" dirty="0"/>
              <a:t>Age, Sex, Blood Pressure, Blood sugar, Current smoking habit, whether they have heart disease</a:t>
            </a:r>
          </a:p>
          <a:p>
            <a:pPr lvl="1"/>
            <a:r>
              <a:rPr lang="en-US" sz="2000" dirty="0"/>
              <a:t>Arrange data from each set into common format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5D9EB-1399-4F6E-BFEE-9B8EEAB1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20D0AD-16FA-467F-8C9B-81E489E9B069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Data Cleaning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5CE66-A6FE-4A78-AEFB-4075A6858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72524" y="3763559"/>
            <a:ext cx="2046514" cy="3014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F8F2A5-A74B-4DA9-923A-ABB0D925B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449" b="17250"/>
          <a:stretch/>
        </p:blipFill>
        <p:spPr>
          <a:xfrm>
            <a:off x="3458002" y="3777793"/>
            <a:ext cx="3674667" cy="2943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EB28C-D4D0-439D-B5BF-D536517A9B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48" b="14389"/>
          <a:stretch/>
        </p:blipFill>
        <p:spPr>
          <a:xfrm>
            <a:off x="7637344" y="3861198"/>
            <a:ext cx="4276331" cy="2735212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F2E7516-D1AA-4F2F-AB42-092D45ECA97F}"/>
              </a:ext>
            </a:extLst>
          </p:cNvPr>
          <p:cNvSpPr txBox="1">
            <a:spLocks/>
          </p:cNvSpPr>
          <p:nvPr/>
        </p:nvSpPr>
        <p:spPr>
          <a:xfrm>
            <a:off x="659005" y="3415216"/>
            <a:ext cx="1920909" cy="471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Heart Disease: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802DE548-6538-4EA3-B49E-95A016F55552}"/>
              </a:ext>
            </a:extLst>
          </p:cNvPr>
          <p:cNvSpPr txBox="1">
            <a:spLocks/>
          </p:cNvSpPr>
          <p:nvPr/>
        </p:nvSpPr>
        <p:spPr>
          <a:xfrm>
            <a:off x="3431372" y="3426101"/>
            <a:ext cx="2081246" cy="471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Z-Alizadeh Sani: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6470564B-696B-4D5A-8D1A-DCA2D63051E5}"/>
              </a:ext>
            </a:extLst>
          </p:cNvPr>
          <p:cNvSpPr txBox="1">
            <a:spLocks/>
          </p:cNvSpPr>
          <p:nvPr/>
        </p:nvSpPr>
        <p:spPr>
          <a:xfrm>
            <a:off x="7637344" y="3415214"/>
            <a:ext cx="2081246" cy="471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Framingham: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FB2DF1-D250-4704-9F51-21F38DE41F4B}"/>
              </a:ext>
            </a:extLst>
          </p:cNvPr>
          <p:cNvSpPr/>
          <p:nvPr/>
        </p:nvSpPr>
        <p:spPr>
          <a:xfrm>
            <a:off x="3907972" y="5072741"/>
            <a:ext cx="674914" cy="1850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02176-33BB-436D-8BFB-8892A0B3FBE0}"/>
              </a:ext>
            </a:extLst>
          </p:cNvPr>
          <p:cNvSpPr/>
          <p:nvPr/>
        </p:nvSpPr>
        <p:spPr>
          <a:xfrm>
            <a:off x="11353800" y="5551713"/>
            <a:ext cx="442098" cy="1850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DD76C-FF8A-49AB-BA66-8AE98889A0A4}"/>
              </a:ext>
            </a:extLst>
          </p:cNvPr>
          <p:cNvSpPr/>
          <p:nvPr/>
        </p:nvSpPr>
        <p:spPr>
          <a:xfrm>
            <a:off x="1262744" y="5000201"/>
            <a:ext cx="910753" cy="2140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17141-D996-412B-9CED-C60734C6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CF99-9488-497B-A938-00CB51C5549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33A603-DB19-4557-8F5D-1E497A6D0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7" y="1021792"/>
            <a:ext cx="5801512" cy="4343620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D29CA8E-F5E9-4D2B-A851-658F67214ECE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Correlation between Different Features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2996CE8F-5350-4109-9529-8A5B13B59E63}"/>
              </a:ext>
            </a:extLst>
          </p:cNvPr>
          <p:cNvSpPr txBox="1">
            <a:spLocks/>
          </p:cNvSpPr>
          <p:nvPr/>
        </p:nvSpPr>
        <p:spPr>
          <a:xfrm>
            <a:off x="587828" y="5532077"/>
            <a:ext cx="11016344" cy="1325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Correlation between different feature</a:t>
            </a:r>
            <a:r>
              <a:rPr lang="en-US" sz="2000" b="1" dirty="0"/>
              <a:t>(sex, age, blood pressure (BP), blood sugar(FBS), smoker, CAD)</a:t>
            </a:r>
            <a:endParaRPr lang="en-US" sz="2000" dirty="0"/>
          </a:p>
          <a:p>
            <a:r>
              <a:rPr lang="en-US" sz="2000" dirty="0"/>
              <a:t>Higher value =&gt;higher correlation</a:t>
            </a:r>
          </a:p>
          <a:p>
            <a:r>
              <a:rPr lang="en-US" sz="2000" dirty="0"/>
              <a:t>Age has highest correlation with heart disease; Smoking habit has lowest correlation.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A3D198A-FEA7-4F2D-B14F-823BFEFA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72480"/>
              </p:ext>
            </p:extLst>
          </p:nvPr>
        </p:nvGraphicFramePr>
        <p:xfrm>
          <a:off x="7032173" y="1115205"/>
          <a:ext cx="4419600" cy="40047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304">
                  <a:extLst>
                    <a:ext uri="{9D8B030D-6E8A-4147-A177-3AD203B41FA5}">
                      <a16:colId xmlns:a16="http://schemas.microsoft.com/office/drawing/2014/main" val="3849290896"/>
                    </a:ext>
                  </a:extLst>
                </a:gridCol>
                <a:gridCol w="2316296">
                  <a:extLst>
                    <a:ext uri="{9D8B030D-6E8A-4147-A177-3AD203B41FA5}">
                      <a16:colId xmlns:a16="http://schemas.microsoft.com/office/drawing/2014/main" val="2103595373"/>
                    </a:ext>
                  </a:extLst>
                </a:gridCol>
              </a:tblGrid>
              <a:tr h="667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130623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054641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Blood Sugar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483141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63627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71933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Smoker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-0.032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67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41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EEAB3-6A52-4B49-97EA-381A27C7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943" y="6258379"/>
            <a:ext cx="2743200" cy="365125"/>
          </a:xfrm>
        </p:spPr>
        <p:txBody>
          <a:bodyPr/>
          <a:lstStyle/>
          <a:p>
            <a:fld id="{B93FCF99-9488-497B-A938-00CB51C5549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234FCC-D5F1-4A4E-9A4E-5A34A5D08DA5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478CD69-4DCD-4780-AE7A-7152E847F592}"/>
              </a:ext>
            </a:extLst>
          </p:cNvPr>
          <p:cNvSpPr txBox="1">
            <a:spLocks/>
          </p:cNvSpPr>
          <p:nvPr/>
        </p:nvSpPr>
        <p:spPr>
          <a:xfrm>
            <a:off x="1" y="148096"/>
            <a:ext cx="12192000" cy="7003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Age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A5B7CE-6407-41C8-9087-F874DC67F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3" y="1434884"/>
            <a:ext cx="5213547" cy="3699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C0415C-D962-485B-A8EF-89A2BF35C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78" y="1318893"/>
            <a:ext cx="2655250" cy="21945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558740-C8F1-4791-91BE-4CF932A43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51" y="1306767"/>
            <a:ext cx="2748601" cy="22717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E01B12-84DA-4FE6-9545-71293E3DE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658" y="3836135"/>
            <a:ext cx="2773026" cy="22919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52AA08-A48E-4C5C-A970-A6C762172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52" y="3834414"/>
            <a:ext cx="2773026" cy="2291902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A06E0152-6570-4BE0-B773-CF61680AC728}"/>
              </a:ext>
            </a:extLst>
          </p:cNvPr>
          <p:cNvSpPr txBox="1">
            <a:spLocks/>
          </p:cNvSpPr>
          <p:nvPr/>
        </p:nvSpPr>
        <p:spPr>
          <a:xfrm>
            <a:off x="587828" y="5945469"/>
            <a:ext cx="11016344" cy="91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Higher age=&gt; higher risk to have heart disease  </a:t>
            </a:r>
            <a:endParaRPr lang="en-US" dirty="0"/>
          </a:p>
        </p:txBody>
      </p:sp>
      <p:sp>
        <p:nvSpPr>
          <p:cNvPr id="33" name="Content Placeholder 1">
            <a:extLst>
              <a:ext uri="{FF2B5EF4-FFF2-40B4-BE49-F238E27FC236}">
                <a16:creationId xmlns:a16="http://schemas.microsoft.com/office/drawing/2014/main" id="{3B452A75-8C8C-44B0-9BE7-D7528B1E1672}"/>
              </a:ext>
            </a:extLst>
          </p:cNvPr>
          <p:cNvSpPr txBox="1">
            <a:spLocks/>
          </p:cNvSpPr>
          <p:nvPr/>
        </p:nvSpPr>
        <p:spPr>
          <a:xfrm>
            <a:off x="990600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(1)</a:t>
            </a:r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CD7882BD-69AA-4227-8D5F-CC67D9E559F8}"/>
              </a:ext>
            </a:extLst>
          </p:cNvPr>
          <p:cNvSpPr txBox="1">
            <a:spLocks/>
          </p:cNvSpPr>
          <p:nvPr/>
        </p:nvSpPr>
        <p:spPr>
          <a:xfrm>
            <a:off x="2242457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(2)</a:t>
            </a:r>
          </a:p>
        </p:txBody>
      </p:sp>
      <p:sp>
        <p:nvSpPr>
          <p:cNvPr id="39" name="Content Placeholder 1">
            <a:extLst>
              <a:ext uri="{FF2B5EF4-FFF2-40B4-BE49-F238E27FC236}">
                <a16:creationId xmlns:a16="http://schemas.microsoft.com/office/drawing/2014/main" id="{FDB48B40-4D3C-4270-BADC-4B56E9E6BFE6}"/>
              </a:ext>
            </a:extLst>
          </p:cNvPr>
          <p:cNvSpPr txBox="1">
            <a:spLocks/>
          </p:cNvSpPr>
          <p:nvPr/>
        </p:nvSpPr>
        <p:spPr>
          <a:xfrm>
            <a:off x="3526974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(3)</a:t>
            </a:r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F85A393D-3942-4541-80A4-2969AFCC844A}"/>
              </a:ext>
            </a:extLst>
          </p:cNvPr>
          <p:cNvSpPr txBox="1">
            <a:spLocks/>
          </p:cNvSpPr>
          <p:nvPr/>
        </p:nvSpPr>
        <p:spPr>
          <a:xfrm>
            <a:off x="4747681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(4)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EDF3DC6F-64BF-4EF2-B86F-4055B2A4BCAC}"/>
              </a:ext>
            </a:extLst>
          </p:cNvPr>
          <p:cNvSpPr txBox="1">
            <a:spLocks/>
          </p:cNvSpPr>
          <p:nvPr/>
        </p:nvSpPr>
        <p:spPr>
          <a:xfrm>
            <a:off x="5663742" y="1065595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(1)</a:t>
            </a:r>
          </a:p>
        </p:txBody>
      </p:sp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9ECB39BF-E33A-4CCA-8F6B-D4E7B392F4D7}"/>
              </a:ext>
            </a:extLst>
          </p:cNvPr>
          <p:cNvSpPr txBox="1">
            <a:spLocks/>
          </p:cNvSpPr>
          <p:nvPr/>
        </p:nvSpPr>
        <p:spPr>
          <a:xfrm>
            <a:off x="8640125" y="1076366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(2)</a:t>
            </a:r>
          </a:p>
        </p:txBody>
      </p: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DD0EA4BB-BAB0-447F-BD5B-3514B0C6A2B1}"/>
              </a:ext>
            </a:extLst>
          </p:cNvPr>
          <p:cNvSpPr txBox="1">
            <a:spLocks/>
          </p:cNvSpPr>
          <p:nvPr/>
        </p:nvSpPr>
        <p:spPr>
          <a:xfrm>
            <a:off x="5652852" y="3471437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(3)</a:t>
            </a:r>
          </a:p>
        </p:txBody>
      </p: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6700D289-23F0-4533-9B90-9E249843446E}"/>
              </a:ext>
            </a:extLst>
          </p:cNvPr>
          <p:cNvSpPr txBox="1">
            <a:spLocks/>
          </p:cNvSpPr>
          <p:nvPr/>
        </p:nvSpPr>
        <p:spPr>
          <a:xfrm>
            <a:off x="8659481" y="3505466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42246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4EEAB3-6A52-4B49-97EA-381A27C7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93FCF99-9488-497B-A938-00CB51C5549A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234FCC-D5F1-4A4E-9A4E-5A34A5D08DA5}"/>
              </a:ext>
            </a:extLst>
          </p:cNvPr>
          <p:cNvSpPr txBox="1">
            <a:spLocks/>
          </p:cNvSpPr>
          <p:nvPr/>
        </p:nvSpPr>
        <p:spPr>
          <a:xfrm>
            <a:off x="0" y="150759"/>
            <a:ext cx="12192000" cy="7099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7CE53A1-9BDC-4D88-B7BB-26E66007E340}"/>
              </a:ext>
            </a:extLst>
          </p:cNvPr>
          <p:cNvSpPr txBox="1">
            <a:spLocks/>
          </p:cNvSpPr>
          <p:nvPr/>
        </p:nvSpPr>
        <p:spPr>
          <a:xfrm>
            <a:off x="1" y="148096"/>
            <a:ext cx="12192000" cy="7003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Blood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Pressure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82E5C5-DA8D-4487-8C62-3C4C192B2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8" y="1370807"/>
            <a:ext cx="5215305" cy="37237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ACB69F-7C2D-4FD5-90EA-305862ACE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81" y="1371106"/>
            <a:ext cx="2655250" cy="21945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CE67F42-8140-407A-B32A-A8C22D4D8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28" y="1349866"/>
            <a:ext cx="2655250" cy="21945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C2BD958-5909-4812-99F3-A3E2CDCA7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31" y="3982527"/>
            <a:ext cx="2814397" cy="21945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980F33-0BA3-4265-A286-974EE7A3A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46" y="3982527"/>
            <a:ext cx="3115940" cy="2194560"/>
          </a:xfrm>
          <a:prstGeom prst="rect">
            <a:avLst/>
          </a:prstGeom>
        </p:spPr>
      </p:pic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B95AF42A-C8A8-4BA7-B3C8-E393847EEAE6}"/>
              </a:ext>
            </a:extLst>
          </p:cNvPr>
          <p:cNvSpPr txBox="1">
            <a:spLocks/>
          </p:cNvSpPr>
          <p:nvPr/>
        </p:nvSpPr>
        <p:spPr>
          <a:xfrm>
            <a:off x="587828" y="5945469"/>
            <a:ext cx="11016344" cy="912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Higher blood pressure  =&gt; higher risk to have heart disease  </a:t>
            </a:r>
            <a:endParaRPr lang="en-US" dirty="0"/>
          </a:p>
        </p:txBody>
      </p:sp>
      <p:sp>
        <p:nvSpPr>
          <p:cNvPr id="39" name="Content Placeholder 1">
            <a:extLst>
              <a:ext uri="{FF2B5EF4-FFF2-40B4-BE49-F238E27FC236}">
                <a16:creationId xmlns:a16="http://schemas.microsoft.com/office/drawing/2014/main" id="{0D51E55A-B149-4029-94B0-5CF72B8A00AC}"/>
              </a:ext>
            </a:extLst>
          </p:cNvPr>
          <p:cNvSpPr txBox="1">
            <a:spLocks/>
          </p:cNvSpPr>
          <p:nvPr/>
        </p:nvSpPr>
        <p:spPr>
          <a:xfrm>
            <a:off x="990600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(1)</a:t>
            </a:r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8E4FBB94-D91D-4096-9700-AAC8D3E6976D}"/>
              </a:ext>
            </a:extLst>
          </p:cNvPr>
          <p:cNvSpPr txBox="1">
            <a:spLocks/>
          </p:cNvSpPr>
          <p:nvPr/>
        </p:nvSpPr>
        <p:spPr>
          <a:xfrm>
            <a:off x="2242457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(2)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96F3EFA5-F8A7-4E6A-AAD4-957B8E3A002A}"/>
              </a:ext>
            </a:extLst>
          </p:cNvPr>
          <p:cNvSpPr txBox="1">
            <a:spLocks/>
          </p:cNvSpPr>
          <p:nvPr/>
        </p:nvSpPr>
        <p:spPr>
          <a:xfrm>
            <a:off x="3526974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(3)</a:t>
            </a:r>
          </a:p>
        </p:txBody>
      </p:sp>
      <p:sp>
        <p:nvSpPr>
          <p:cNvPr id="42" name="Content Placeholder 1">
            <a:extLst>
              <a:ext uri="{FF2B5EF4-FFF2-40B4-BE49-F238E27FC236}">
                <a16:creationId xmlns:a16="http://schemas.microsoft.com/office/drawing/2014/main" id="{B0525192-CF37-4947-8080-7A6BD2745CDE}"/>
              </a:ext>
            </a:extLst>
          </p:cNvPr>
          <p:cNvSpPr txBox="1">
            <a:spLocks/>
          </p:cNvSpPr>
          <p:nvPr/>
        </p:nvSpPr>
        <p:spPr>
          <a:xfrm>
            <a:off x="4747681" y="5226959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(4)</a:t>
            </a:r>
          </a:p>
        </p:txBody>
      </p:sp>
      <p:sp>
        <p:nvSpPr>
          <p:cNvPr id="43" name="Content Placeholder 1">
            <a:extLst>
              <a:ext uri="{FF2B5EF4-FFF2-40B4-BE49-F238E27FC236}">
                <a16:creationId xmlns:a16="http://schemas.microsoft.com/office/drawing/2014/main" id="{67B26B44-A457-4BCA-8C7A-0AD80230B7CA}"/>
              </a:ext>
            </a:extLst>
          </p:cNvPr>
          <p:cNvSpPr txBox="1">
            <a:spLocks/>
          </p:cNvSpPr>
          <p:nvPr/>
        </p:nvSpPr>
        <p:spPr>
          <a:xfrm>
            <a:off x="5663742" y="1065595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(1)</a:t>
            </a:r>
          </a:p>
        </p:txBody>
      </p: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9BE741E1-589C-4773-8057-F4DF1E8F659A}"/>
              </a:ext>
            </a:extLst>
          </p:cNvPr>
          <p:cNvSpPr txBox="1">
            <a:spLocks/>
          </p:cNvSpPr>
          <p:nvPr/>
        </p:nvSpPr>
        <p:spPr>
          <a:xfrm>
            <a:off x="8640125" y="1076366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(2)</a:t>
            </a:r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9974449A-257E-4483-9D35-AA85BF9A86BD}"/>
              </a:ext>
            </a:extLst>
          </p:cNvPr>
          <p:cNvSpPr txBox="1">
            <a:spLocks/>
          </p:cNvSpPr>
          <p:nvPr/>
        </p:nvSpPr>
        <p:spPr>
          <a:xfrm>
            <a:off x="5652852" y="3471437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(3)</a:t>
            </a:r>
          </a:p>
        </p:txBody>
      </p: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0005518A-2162-40F9-AEF9-2D50B160B73F}"/>
              </a:ext>
            </a:extLst>
          </p:cNvPr>
          <p:cNvSpPr txBox="1">
            <a:spLocks/>
          </p:cNvSpPr>
          <p:nvPr/>
        </p:nvSpPr>
        <p:spPr>
          <a:xfrm>
            <a:off x="8659481" y="3505466"/>
            <a:ext cx="816429" cy="48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57714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24299</TotalTime>
  <Words>815</Words>
  <Application>Microsoft Office PowerPoint</Application>
  <PresentationFormat>Widescreen</PresentationFormat>
  <Paragraphs>166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 Heart Disease Risk Analysis Using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Chi-hsin  Huang</dc:creator>
  <cp:lastModifiedBy>Chi-hsin  Huang</cp:lastModifiedBy>
  <cp:revision>507</cp:revision>
  <dcterms:created xsi:type="dcterms:W3CDTF">2018-11-10T07:56:19Z</dcterms:created>
  <dcterms:modified xsi:type="dcterms:W3CDTF">2019-11-22T06:56:41Z</dcterms:modified>
</cp:coreProperties>
</file>