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07/12/2023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07/12/2023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3510" y="4434840"/>
            <a:ext cx="6874301" cy="112220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Modelos de regressão em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Teorema ergódico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</p:spPr>
            <p:txBody>
              <a:bodyPr>
                <a:noAutofit/>
              </a:bodyPr>
              <a:lstStyle/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Teorema 3 (Funções Ergódicas):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 ∞</m:t>
                        </m:r>
                      </m:sup>
                    </m:sSubSup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um processo estacionário e ergódico.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é uma função mensurável com o mesmo espaço probabilístico que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também é estacionário e ergódico.</a:t>
                </a: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  <a:blipFill>
                <a:blip r:embed="rId2"/>
                <a:stretch>
                  <a:fillRect l="-812" t="-2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09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Teorema ergódico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</p:spPr>
            <p:txBody>
              <a:bodyPr>
                <a:noAutofit/>
              </a:bodyPr>
              <a:lstStyle/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Teorema 3 (Funções Ergódicas):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 ∞</m:t>
                        </m:r>
                      </m:sup>
                    </m:sSubSup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um processo estacionário e ergódico.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é uma função mensurável com o mesmo espaço probabilístico que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também é estacionário e ergódico.</a:t>
                </a: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 Teorema 3 pode ser expandido para incluir um vetor de processos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 ∞</m:t>
                        </m:r>
                      </m:sup>
                    </m:sSubSup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processos distintos.</a:t>
                </a:r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  <a:blipFill>
                <a:blip r:embed="rId2"/>
                <a:stretch>
                  <a:fillRect l="-812" t="-2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93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Teorema ergódico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4557252"/>
              </a:xfrm>
            </p:spPr>
            <p:txBody>
              <a:bodyPr>
                <a:noAutofit/>
              </a:bodyPr>
              <a:lstStyle/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Teorema 3 (Funções Ergódicas):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 ∞</m:t>
                        </m:r>
                      </m:sup>
                    </m:sSubSup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um processo estacionário e ergódico.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é uma função mensurável com o mesmo espaço probabilístico que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também é estacionário e ergódico.</a:t>
                </a: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 Teorema 3 pode ser expandido para incluir um vetor de processos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 ∞</m:t>
                        </m:r>
                      </m:sup>
                    </m:sSubSup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processos distintos.</a:t>
                </a:r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Assim, podemos considerar o seguinte modelo para MQO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enquanto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=∞</m:t>
                        </m:r>
                      </m:sup>
                    </m:sSubSup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forem juntamente estacionários e ergódicos.</a:t>
                </a:r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4557252"/>
              </a:xfrm>
              <a:blipFill>
                <a:blip r:embed="rId2"/>
                <a:stretch>
                  <a:fillRect l="-812" t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55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Teorema ergódico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4557252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Caso houver falta de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estacionariedade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{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pt-B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então podemos considerar uma alteração no modelo: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o operador de diferenciação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BR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=∞</m:t>
                        </m:r>
                      </m:sup>
                    </m:sSubSup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juntamente       estacionário e ergódico.</a:t>
                </a: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4557252"/>
              </a:xfrm>
              <a:blipFill>
                <a:blip r:embed="rId2"/>
                <a:stretch>
                  <a:fillRect l="-928" t="-1740" r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45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CA7FC-1021-FBBE-E91B-A29F2B85B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48840"/>
            <a:ext cx="5074920" cy="1715531"/>
          </a:xfrm>
        </p:spPr>
        <p:txBody>
          <a:bodyPr/>
          <a:lstStyle/>
          <a:p>
            <a:r>
              <a:rPr lang="pt-BR" dirty="0"/>
              <a:t>Convergência a normalidade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B5A825-A2AA-45CB-8890-DDD3B7848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53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Convergência a normalidade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4557252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um vetor de sequência de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Martingale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definido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onde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𝐶𝑜𝑣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Assim temos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−2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4557252"/>
              </a:xfrm>
              <a:blipFill>
                <a:blip r:embed="rId2"/>
                <a:stretch>
                  <a:fillRect l="-812" t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98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Convergência a normalidade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4557252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um vetor de sequência de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Martingale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definido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onde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𝐶𝑜𝑣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Assim temos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−2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endParaRPr lang="pt-BR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uma sequência de diferenças de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Martingale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onde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−2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Suponha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 ∞</m:t>
                        </m:r>
                      </m:sup>
                    </m:sSubSup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um vetor de processos estacionários e ergódicos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 ∞</m:t>
                        </m:r>
                      </m:sup>
                    </m:sSubSup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um processo de ruído branco. Com isso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 ∞</m:t>
                        </m:r>
                      </m:sup>
                    </m:sSubSup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pode ser visto como uma sequência de diferenças de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Martingale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4557252"/>
              </a:xfrm>
              <a:blipFill>
                <a:blip r:embed="rId2"/>
                <a:stretch>
                  <a:fillRect l="-812" t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649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Convergência a normalidade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4557252"/>
              </a:xfrm>
            </p:spPr>
            <p:txBody>
              <a:bodyPr>
                <a:noAutofit/>
              </a:bodyPr>
              <a:lstStyle/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Teorema 4 (Teorema Central do Limite em diferenças de </a:t>
                </a:r>
                <a:r>
                  <a:rPr lang="pt-B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Martingale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):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um vetor de sequência de diferenças de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Martingale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onde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é uma matriz positiva definida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acc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rad>
                  </m:oMath>
                </a14:m>
                <a:r>
                  <a:rPr lang="pt-BR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acc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pt-BR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</m:groupCh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 Teorema 4 não é robusto o suficiente para cobrir casos de autocorrelação. Mas mostra que os resíduos de modelos de séries temporais podem ter normalidade se não houver autocorrelação.</a:t>
                </a: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4557252"/>
              </a:xfrm>
              <a:blipFill>
                <a:blip r:embed="rId2"/>
                <a:stretch>
                  <a:fillRect l="-812" t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54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Convergência a normalidade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</p:spPr>
            <p:txBody>
              <a:bodyPr>
                <a:noAutofit/>
              </a:bodyPr>
              <a:lstStyle/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Teorema 5 (Teorema Central do Limite de Gordin):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um processo fortemente estacionário e ergódico, que segue as seguintes condições: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Não-correlação assintótica: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−1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…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pt-BR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MQ</m:t>
                        </m:r>
                      </m:e>
                    </m:groupCh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0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quando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Somabilidade</a:t>
                </a:r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das </a:t>
                </a:r>
                <a:r>
                  <a:rPr lang="pt-BR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autocovariâncias</a:t>
                </a:r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 observações dependentes temos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𝐶𝑜𝑣</m:t>
                                  </m:r>
                                  <m:d>
                                    <m:d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 </m:t>
                                      </m:r>
                                      <m:sSubSup>
                                        <m:sSubSup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=−</m:t>
                                      </m:r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000" b="0" i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Γ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uma matriz finita.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pt-BR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Negligibilidade</a:t>
                </a:r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assintótica de inovações: 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:endParaRPr lang="pt-B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𝑡𝑘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−1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…</m:t>
                        </m:r>
                      </m:e>
                    </m:d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−2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…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com isso,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𝑡𝑠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Assim,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rad>
                  </m:oMath>
                </a14:m>
                <a:r>
                  <a:rPr lang="pt-BR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acc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pt-B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pt-BR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</m:groupChr>
                    <m:r>
                      <a:rPr lang="pt-B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pt-B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(0, 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  <m:r>
                      <a:rPr lang="pt-B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  <a:blipFill>
                <a:blip r:embed="rId2"/>
                <a:stretch>
                  <a:fillRect l="-812" t="-16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04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023A-7C94-3665-C6C3-AC9DABCDA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48840"/>
            <a:ext cx="5074920" cy="1715531"/>
          </a:xfrm>
        </p:spPr>
        <p:txBody>
          <a:bodyPr/>
          <a:lstStyle/>
          <a:p>
            <a:r>
              <a:rPr lang="pt-BR" dirty="0"/>
              <a:t>Mínimos quadrados ordinários em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F9504-7609-0CCA-9EEC-C0E2815BF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0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5F63C0B-8615-2A19-7EA1-D33F11E1CF5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504336"/>
            <a:ext cx="10515600" cy="636582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estimador de Mínimos Quadrados Ordinários é dado por: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BF9050F-49DE-E620-9486-4F5E09EAEB92}"/>
                  </a:ext>
                </a:extLst>
              </p:cNvPr>
              <p:cNvSpPr txBox="1"/>
              <p:nvPr/>
            </p:nvSpPr>
            <p:spPr>
              <a:xfrm>
                <a:off x="838200" y="2140918"/>
                <a:ext cx="1051560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sSup>
                        <m:sSup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BF9050F-49DE-E620-9486-4F5E09EAE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918"/>
                <a:ext cx="1051560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47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/>
              <a:t>Mínimos quadrados ordinários em séries temporais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um vetor de processos de séries temporais. O estimador de MQO para séries temporais é dado por:</a:t>
                </a: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</m:acc>
                      <m:r>
                        <a:rPr lang="pt-BR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pt-BR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pt-BR" sz="2400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pt-BR" sz="2400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  <a:blipFill>
                <a:blip r:embed="rId2"/>
                <a:stretch>
                  <a:fillRect l="-812" t="-15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658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/>
              <a:t>Mínimos quadrados ordinários em séries temporais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um vetor de processos de séries temporais. O estimador de MQO para séries temporais é dado por:</a:t>
                </a:r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</m:acc>
                      <m:r>
                        <a:rPr lang="pt-BR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pt-BR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pt-BR" sz="2400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pt-BR" sz="2400" b="1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estacionário e ergódico então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pt-B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)/</m:t>
                    </m:r>
                    <m:r>
                      <a:rPr lang="pt-B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converge a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𝑸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Se não haver autocorrelação, então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{</m:t>
                        </m:r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é uma sequência de diferenças de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Martingale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pt-BR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</m:acc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</m:e>
                    </m:func>
                  </m:oMath>
                </a14:m>
                <a:r>
                  <a:rPr lang="pt-BR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lim</m:t>
                        </m:r>
                      </m:e>
                      <m:lim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pt-BR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𝒕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pt-BR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𝑸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⋅0=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  <a:blipFill>
                <a:blip r:embed="rId2"/>
                <a:stretch>
                  <a:fillRect l="-812" t="-15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3537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Estimação da variância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 problema de estimar a variância do estimador surge na presença de autocorrelação nos resíduos, que torna o estimador viesado. A variância presente no modelo é dado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𝛀</m:t>
                        </m:r>
                        <m:sSub>
                          <m:sSubPr>
                            <m:ctrlPr>
                              <a:rPr lang="pt-BR" sz="24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enquanto o estimador padrão de variância do MQO é dado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  <a:blipFill>
                <a:blip r:embed="rId2"/>
                <a:stretch>
                  <a:fillRect l="-812" t="-16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15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Estimação da variância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 problema de estimar a variância do estimador surge na presença de autocorrelação nos resíduos, que torna o estimador viesado. A variância presente no modelo é dado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𝛀</m:t>
                        </m:r>
                        <m:sSub>
                          <m:sSub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enquanto o estimador padrão de variância do MQO é dado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 estimar a variância do modelo de séries temporais, temos que estimar a matriz </a:t>
                </a:r>
                <a14:m>
                  <m:oMath xmlns:m="http://schemas.openxmlformats.org/officeDocument/2006/math">
                    <m:r>
                      <a:rPr lang="pt-BR" sz="2400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 adaptar o estimador da variância. A única outra alternativa é simplesmente usar Mínimos Quadrados Generalizados.</a:t>
                </a: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  <a:blipFill>
                <a:blip r:embed="rId2"/>
                <a:stretch>
                  <a:fillRect l="-812" t="-16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012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Estimação da variância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</p:spPr>
            <p:txBody>
              <a:bodyPr>
                <a:noAutofit/>
              </a:bodyPr>
              <a:lstStyle/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Estimador consistente a heterocedasticidade de White: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Um estimador que podemos usar em casos de heterocedasticidade em MQO é dado por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den>
                      </m:f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pt-BR" sz="24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pt-BR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sz="2400" b="1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os resíduos do estimador 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pt-B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pt-B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pt-BR" sz="24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</m:groupCh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bSup>
                      <m:sSubSupPr>
                        <m:ctrlP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pt-BR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  <a:blipFill>
                <a:blip r:embed="rId2"/>
                <a:stretch>
                  <a:fillRect l="-812" t="-1633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482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01142-8662-CD06-4DDA-38F5F692F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48840"/>
            <a:ext cx="5074920" cy="1715531"/>
          </a:xfrm>
        </p:spPr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2529F1-3293-7C69-CECF-0707D3985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4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1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5F63C0B-8615-2A19-7EA1-D33F11E1CF5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504334"/>
            <a:ext cx="10515600" cy="4852015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Será usado os dados 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uschange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 pacote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fpp2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demonstrar um caso com várias séries como variáveis.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Após o tratamento de outliers, foi aplicado o teste aumentado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Dickey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-Fuller, confirmando 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estacionariedade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das séries.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26</a:t>
            </a:fld>
            <a:endParaRPr lang="pt-BR" dirty="0"/>
          </a:p>
        </p:txBody>
      </p:sp>
      <p:pic>
        <p:nvPicPr>
          <p:cNvPr id="8" name="Imagem 7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601E1330-FE15-AA30-A019-007DA1E8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78" y="2190874"/>
            <a:ext cx="6368844" cy="27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73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Fazendo a modelagem, obtemos o seguinte resultado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Aplicando o teste de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Breusch-Pagan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obtemos uma estatística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=4,8934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 p-valor 0,2984.</a:t>
                </a: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  <a:blipFill>
                <a:blip r:embed="rId2"/>
                <a:stretch>
                  <a:fillRect l="-812" t="-16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6AB93AF5-C59B-FBAE-CC5C-C4E230E6C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288063"/>
                  </p:ext>
                </p:extLst>
              </p:nvPr>
            </p:nvGraphicFramePr>
            <p:xfrm>
              <a:off x="2032000" y="2091266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6457925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2016549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7446379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6712378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51411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Coeficientes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Estimativa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Erro padrão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T-valor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P-valor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5973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(Intercepto)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0,4548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0,0631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7,204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1922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0,4327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0,0749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5,775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0259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Produção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0,0842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0,0302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2,782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0,0059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9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Poupança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-0,0267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0,0041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-6,514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4102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Desemprego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-0,4143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0,1375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-3,013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0,0029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071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6AB93AF5-C59B-FBAE-CC5C-C4E230E6C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288063"/>
                  </p:ext>
                </p:extLst>
              </p:nvPr>
            </p:nvGraphicFramePr>
            <p:xfrm>
              <a:off x="2032000" y="2091266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6457925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2016549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7446379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6712378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51411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Coeficientes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Estimativa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Erro padrão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T-valor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P-valor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59736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(Intercepto)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0,4548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0,0631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7,204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08197" r="-1498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1922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Renda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0,4327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0,0749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5,775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08197" r="-1498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0259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Produção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0,0842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0,0302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2,782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0,0059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999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Poupança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-0,0267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0,0041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-6,514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408197" r="-149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4102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Desemprego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-0,4143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0,1375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-3,013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0,0029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07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3704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1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5F63C0B-8615-2A19-7EA1-D33F11E1CF5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504334"/>
            <a:ext cx="10515600" cy="4852015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resíduos apresentam autocorrelação e neste caso o Teorema 5 não é forte o suficiente para trazer a normalidade aos resíduos.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28</a:t>
            </a:fld>
            <a:endParaRPr lang="pt-BR" dirty="0"/>
          </a:p>
        </p:txBody>
      </p:sp>
      <p:pic>
        <p:nvPicPr>
          <p:cNvPr id="9" name="Imagem 8" descr="Gráfico, Histograma&#10;&#10;Descrição gerada automaticamente">
            <a:extLst>
              <a:ext uri="{FF2B5EF4-FFF2-40B4-BE49-F238E27FC236}">
                <a16:creationId xmlns:a16="http://schemas.microsoft.com/office/drawing/2014/main" id="{4A501D45-0A47-94A2-1FD9-141CED42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4" y="2623530"/>
            <a:ext cx="4031226" cy="3023420"/>
          </a:xfrm>
          <a:prstGeom prst="rect">
            <a:avLst/>
          </a:prstGeom>
        </p:spPr>
      </p:pic>
      <p:pic>
        <p:nvPicPr>
          <p:cNvPr id="11" name="Imagem 10" descr="Gráfico&#10;&#10;Descrição gerada automaticamente">
            <a:extLst>
              <a:ext uri="{FF2B5EF4-FFF2-40B4-BE49-F238E27FC236}">
                <a16:creationId xmlns:a16="http://schemas.microsoft.com/office/drawing/2014/main" id="{F6EBA9D1-0CB4-74A1-436D-5326FBFD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623530"/>
            <a:ext cx="4031226" cy="30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97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Neste exemplo será explorado um caso com apenas uma série.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Brockwell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Davis (2012, p.20) mostra que é possível decompor uma série em diferentes componentes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componente de tendência,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 componente de sazonalidade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um processo de ruído branco.</a:t>
                </a:r>
              </a:p>
              <a:p>
                <a:pPr marL="0" indent="0">
                  <a:buNone/>
                </a:pPr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Os dados e serem estimados é </a:t>
                </a:r>
                <a:r>
                  <a:rPr lang="pt-BR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AirPassengers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  <a:blipFill>
                <a:blip r:embed="rId2"/>
                <a:stretch>
                  <a:fillRect l="-812" t="-1633" r="-1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01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5F63C0B-8615-2A19-7EA1-D33F11E1CF5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504336"/>
            <a:ext cx="10515600" cy="636582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estimador de Mínimos Quadrados Ordinários é dado por: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BF9050F-49DE-E620-9486-4F5E09EAEB92}"/>
                  </a:ext>
                </a:extLst>
              </p:cNvPr>
              <p:cNvSpPr txBox="1"/>
              <p:nvPr/>
            </p:nvSpPr>
            <p:spPr>
              <a:xfrm>
                <a:off x="838200" y="2140918"/>
                <a:ext cx="1051560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sSup>
                        <m:sSup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pt-BR" sz="2400" b="1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BF9050F-49DE-E620-9486-4F5E09EAE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0918"/>
                <a:ext cx="1051560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87F3E9-5FFB-3B25-B377-3E8B4119C3BD}"/>
                  </a:ext>
                </a:extLst>
              </p:cNvPr>
              <p:cNvSpPr txBox="1"/>
              <p:nvPr/>
            </p:nvSpPr>
            <p:spPr>
              <a:xfrm>
                <a:off x="838200" y="2912925"/>
                <a:ext cx="10515600" cy="26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 que o uso deste estimador seja apropriado, é necessário seguir as seguintes suposições: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Linearidade: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 posto coluna da matriz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deve ser completo.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Exogeneidade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das covariáveis: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Esfericidade dos erros: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𝑰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pt-BR" sz="2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Normalidade dos erros: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pt-B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pt-B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(0,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B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𝑰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87F3E9-5FFB-3B25-B377-3E8B4119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12925"/>
                <a:ext cx="10515600" cy="2685992"/>
              </a:xfrm>
              <a:prstGeom prst="rect">
                <a:avLst/>
              </a:prstGeom>
              <a:blipFill>
                <a:blip r:embed="rId3"/>
                <a:stretch>
                  <a:fillRect l="-812" t="-1591" b="-43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20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2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5F63C0B-8615-2A19-7EA1-D33F11E1CF5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1504334"/>
            <a:ext cx="10515600" cy="4852015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Aplicando a modelagem, obtemos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56AC8520-8058-0075-0A7E-9C63910527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070987"/>
                  </p:ext>
                </p:extLst>
              </p:nvPr>
            </p:nvGraphicFramePr>
            <p:xfrm>
              <a:off x="6096000" y="1620844"/>
              <a:ext cx="5715000" cy="461899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407645092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13217410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31878008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41238477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46176784"/>
                        </a:ext>
                      </a:extLst>
                    </a:gridCol>
                  </a:tblGrid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Coeficientes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Estimativa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Erro Padrão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T-valor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P-valor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656548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(intercepto)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63,5079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8,3885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7,571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4104967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Tendência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2,6603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0,0529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50,225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4147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-9,4103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10,749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-0,875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0,3829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845804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23,0960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10,7498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2,149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0,0335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565017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17,3523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10,7504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1,614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0,1089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334568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19,4420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10,7513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1,808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0,0728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397148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56,6150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10,7525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5,265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7803737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93,6213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10,7539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8,706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969733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90,7110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10,7559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8,434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1833584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39,3840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10,7576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3,661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146399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0,8903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10,7598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0,083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0,9341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461263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-35,5199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10,7623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-3,3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0,0012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0984692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-9,1802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10,7650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-0,853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0,3953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5181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56AC8520-8058-0075-0A7E-9C63910527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070987"/>
                  </p:ext>
                </p:extLst>
              </p:nvPr>
            </p:nvGraphicFramePr>
            <p:xfrm>
              <a:off x="6096000" y="1620844"/>
              <a:ext cx="5715000" cy="461899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407645092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13217410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331878008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412384772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46176784"/>
                        </a:ext>
                      </a:extLst>
                    </a:gridCol>
                  </a:tblGrid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Coeficientes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Estimativa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Erro Padrão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T-valor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P-valor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656548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(intercepto)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63,5079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8,3885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7,571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1852" r="-2128" b="-1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104967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Tendência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2,6603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0,0529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50,225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8182" r="-2128" b="-109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574147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-9,4103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10,749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-0,875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0,3829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845804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23,0960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10,7498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2,149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0,0335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565017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17,3523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10,7504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1,614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0,1089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334568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19,4420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10,7513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1,808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0,0728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5397148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56,6150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10,7525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5,265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5556" r="-2128" b="-61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803737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93,6213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10,7539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8,706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05556" r="-2128" b="-51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969733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90,7110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10,7559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8,434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5556" r="-2128" b="-41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584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39,3840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10,7576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3,661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05556" r="-2128" b="-31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146399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0,8903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/>
                            <a:t>10,7598</a:t>
                          </a:r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0,083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0,9341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8461263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-35,5199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10,7623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-3,3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0,0012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0984692"/>
                      </a:ext>
                    </a:extLst>
                  </a:tr>
                  <a:tr h="329928"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Estação 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-9,1802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10,7650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-0,853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1400" dirty="0"/>
                            <a:t>0,3953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51811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C3C543E6-C1F1-B96B-02AA-FAFF32D46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61" y="2176675"/>
            <a:ext cx="4676439" cy="35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 teste </a:t>
                </a:r>
                <a:r>
                  <a:rPr lang="pt-BR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Breusch-Pagan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retorna a estatística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12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38,889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 um p-valor de 0,0001. O gráfico de autocorrelação mostra: </a:t>
                </a: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4"/>
                <a:ext cx="10515600" cy="4852015"/>
              </a:xfrm>
              <a:blipFill>
                <a:blip r:embed="rId2"/>
                <a:stretch>
                  <a:fillRect l="-812" t="-16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31</a:t>
            </a:fld>
            <a:endParaRPr lang="pt-BR" dirty="0"/>
          </a:p>
        </p:txBody>
      </p:sp>
      <p:pic>
        <p:nvPicPr>
          <p:cNvPr id="8" name="Imagem 7" descr="Gráfico&#10;&#10;Descrição gerada automaticamente">
            <a:extLst>
              <a:ext uri="{FF2B5EF4-FFF2-40B4-BE49-F238E27FC236}">
                <a16:creationId xmlns:a16="http://schemas.microsoft.com/office/drawing/2014/main" id="{E957AD40-1FB9-E6A6-1874-8988E4031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385" y="2340908"/>
            <a:ext cx="5059229" cy="37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46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AFE85-89CA-885A-C77A-3EA2A90C5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02DD4F-FFE8-B59C-6601-C64A866C5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5525729" cy="200416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William E. Greene. Econometric Analysis 7th Edition. </a:t>
            </a:r>
            <a:r>
              <a:rPr lang="en-US" dirty="0" err="1">
                <a:effectLst/>
                <a:latin typeface="Arial" panose="020B0604020202020204" pitchFamily="34" charset="0"/>
              </a:rPr>
              <a:t>Capítulos</a:t>
            </a:r>
            <a:r>
              <a:rPr lang="en-US" dirty="0">
                <a:effectLst/>
                <a:latin typeface="Arial" panose="020B0604020202020204" pitchFamily="34" charset="0"/>
              </a:rPr>
              <a:t> 4, 9 e 20. Pearson, 2012.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Peter J. Brockwell, Richard A. Davis. Introduction to time series and forecasting 3rd Edition. </a:t>
            </a:r>
            <a:r>
              <a:rPr lang="en-US" dirty="0" err="1">
                <a:effectLst/>
                <a:latin typeface="Arial" panose="020B0604020202020204" pitchFamily="34" charset="0"/>
              </a:rPr>
              <a:t>Página</a:t>
            </a:r>
            <a:r>
              <a:rPr lang="en-US" dirty="0">
                <a:effectLst/>
                <a:latin typeface="Arial" panose="020B0604020202020204" pitchFamily="34" charset="0"/>
              </a:rPr>
              <a:t> 20. Springer,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2016.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733B5F-4826-7201-5215-A108B6B6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A987D-38EC-53EC-FC41-DB2852EC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21558-5FEF-D909-FF59-E9D18114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6"/>
                <a:ext cx="10515600" cy="2625212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 teorema de Gauss-Markov mostra que se as suposições 1-4 forem cumpridas, então o estimador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não viesado de mínima variância.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6"/>
                <a:ext cx="10515600" cy="2625212"/>
              </a:xfrm>
              <a:blipFill>
                <a:blip r:embed="rId2"/>
                <a:stretch>
                  <a:fillRect l="-812" t="-3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73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 teorema de Gauss-Markov mostra que se as suposições 1-4 forem cumpridas, então o estimador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não viesado de mínima variância.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Porém, em um cenário com séries temporais, as suposições 3 e 4 são quebradas e o teorema de Gauss-Markov é perdido.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  <a:blipFill>
                <a:blip r:embed="rId2"/>
                <a:stretch>
                  <a:fillRect l="-812" t="-2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8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 teorema de Gauss-Markov mostra que se as suposições 1-4 forem cumpridas, então o estimador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não viesado de mínima variância.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Porém, em um cenário com séries temporais, as suposições 3 e 4 são quebradas e o teorema de Gauss-Markov é perdido.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 poder usar o estimador de MQO vamos precisar de encontrar uma alternativa para o teorema de Gauss-Markov.</a:t>
                </a: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  <a:blipFill>
                <a:blip r:embed="rId2"/>
                <a:stretch>
                  <a:fillRect l="-812" t="-2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48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26F7-B3F6-1CBD-5F92-63E99BD91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5548" y="1713469"/>
            <a:ext cx="4755372" cy="1715531"/>
          </a:xfrm>
        </p:spPr>
        <p:txBody>
          <a:bodyPr/>
          <a:lstStyle/>
          <a:p>
            <a:r>
              <a:rPr lang="pt-BR" dirty="0"/>
              <a:t>Teorema ergódico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E1D6D-46DE-AEC0-C930-95F915E57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15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Teorema ergódico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</p:spPr>
            <p:txBody>
              <a:bodyPr>
                <a:noAutofit/>
              </a:bodyPr>
              <a:lstStyle/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Teorema 1 (</a:t>
                </a:r>
                <a:r>
                  <a:rPr lang="pt-B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Estacionariedade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forte):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 ∞</m:t>
                        </m:r>
                      </m:sup>
                    </m:sSubSup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um processo de série temporal.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é dito estacionário se qualquer conjunto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observações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possui a mesma distribuição conjunta, independente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  <a:blipFill>
                <a:blip r:embed="rId2"/>
                <a:stretch>
                  <a:fillRect l="-812" t="-2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07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DA9C7-4B18-EA91-9A33-BCAC60A8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5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Teorema ergódico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</p:spPr>
            <p:txBody>
              <a:bodyPr>
                <a:noAutofit/>
              </a:bodyPr>
              <a:lstStyle/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Teorema 1 (</a:t>
                </a:r>
                <a:r>
                  <a:rPr lang="pt-B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Estacionariedade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forte):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=−∞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 ∞</m:t>
                        </m:r>
                      </m:sup>
                    </m:sSubSup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um processo de série temporal.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é dito estacionário se qualquer conjunto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observações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possui a mesma distribuição conjunta, independente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Teorema 2 (</a:t>
                </a:r>
                <a:r>
                  <a:rPr lang="pt-B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Ergodicidade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é dito ergódico se em qualquer duas funções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→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</m:t>
                    </m:r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→ </m:t>
                    </m:r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temos o seguinte resultado: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8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80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pt-BR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pt-BR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pt-BR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)]|</m:t>
                          </m:r>
                        </m:e>
                      </m:func>
                      <m:r>
                        <a:rPr lang="pt-BR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r>
                                        <a:rPr lang="pt-BR" sz="18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pt-BR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pt-BR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,…, </m:t>
                      </m:r>
                      <m:sSub>
                        <m:sSubPr>
                          <m:ctrlP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pt-BR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)]|</m:t>
                      </m:r>
                    </m:oMath>
                  </m:oMathPara>
                </a14:m>
                <a:endParaRPr lang="pt-B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Tabela 2">
                <a:extLst>
                  <a:ext uri="{FF2B5EF4-FFF2-40B4-BE49-F238E27FC236}">
                    <a16:creationId xmlns:a16="http://schemas.microsoft.com/office/drawing/2014/main" id="{65F63C0B-8615-2A19-7EA1-D33F11E1C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04335"/>
                <a:ext cx="10515600" cy="3701845"/>
              </a:xfrm>
              <a:blipFill>
                <a:blip r:embed="rId2"/>
                <a:stretch>
                  <a:fillRect l="-812" t="-2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1EF1F-C29E-0C16-2246-2AA9EB0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539D3-D85C-CCCB-98AD-B6D9716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7731B-E80F-D776-27FD-76C3788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641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{5B4A85E7-FD4C-4267-AFA0-85F84142B798}tf67328976_win32</Template>
  <TotalTime>306</TotalTime>
  <Words>1742</Words>
  <Application>Microsoft Office PowerPoint</Application>
  <PresentationFormat>Widescreen</PresentationFormat>
  <Paragraphs>322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Tenorite</vt:lpstr>
      <vt:lpstr>Tema do Office</vt:lpstr>
      <vt:lpstr>Modelos de regressão em séries temporais</vt:lpstr>
      <vt:lpstr>Introdução</vt:lpstr>
      <vt:lpstr>Introdução</vt:lpstr>
      <vt:lpstr>Introdução</vt:lpstr>
      <vt:lpstr>Introdução</vt:lpstr>
      <vt:lpstr>Introdução</vt:lpstr>
      <vt:lpstr>Teorema ergódico</vt:lpstr>
      <vt:lpstr>Teorema ergódico</vt:lpstr>
      <vt:lpstr>Teorema ergódico</vt:lpstr>
      <vt:lpstr>Teorema ergódico</vt:lpstr>
      <vt:lpstr>Teorema ergódico</vt:lpstr>
      <vt:lpstr>Teorema ergódico</vt:lpstr>
      <vt:lpstr>Teorema ergódico</vt:lpstr>
      <vt:lpstr>Convergência a normalidade</vt:lpstr>
      <vt:lpstr>Convergência a normalidade</vt:lpstr>
      <vt:lpstr>Convergência a normalidade</vt:lpstr>
      <vt:lpstr>Convergência a normalidade</vt:lpstr>
      <vt:lpstr>Convergência a normalidade</vt:lpstr>
      <vt:lpstr>Mínimos quadrados ordinários em séries temporais</vt:lpstr>
      <vt:lpstr>Mínimos quadrados ordinários em séries temporais</vt:lpstr>
      <vt:lpstr>Mínimos quadrados ordinários em séries temporais</vt:lpstr>
      <vt:lpstr>Estimação da variância</vt:lpstr>
      <vt:lpstr>Estimação da variância</vt:lpstr>
      <vt:lpstr>Estimação da variância</vt:lpstr>
      <vt:lpstr>aplicação</vt:lpstr>
      <vt:lpstr>Exemplo 1</vt:lpstr>
      <vt:lpstr>Exemplo 1</vt:lpstr>
      <vt:lpstr>Exemplo 1</vt:lpstr>
      <vt:lpstr>Exemplo 2</vt:lpstr>
      <vt:lpstr>Exemplo 2</vt:lpstr>
      <vt:lpstr>Exemplo 2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regressão em séries temporais</dc:title>
  <dc:creator>Paulo Renato Batista Laeber</dc:creator>
  <cp:lastModifiedBy>Paulo Renato Batista Laeber</cp:lastModifiedBy>
  <cp:revision>1</cp:revision>
  <dcterms:created xsi:type="dcterms:W3CDTF">2023-12-07T22:31:37Z</dcterms:created>
  <dcterms:modified xsi:type="dcterms:W3CDTF">2023-12-08T03:38:16Z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