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29"/>
  </p:notesMasterIdLst>
  <p:handoutMasterIdLst>
    <p:handoutMasterId r:id="rId30"/>
  </p:handoutMasterIdLst>
  <p:sldIdLst>
    <p:sldId id="257" r:id="rId5"/>
    <p:sldId id="258" r:id="rId6"/>
    <p:sldId id="259" r:id="rId7"/>
    <p:sldId id="301" r:id="rId8"/>
    <p:sldId id="296" r:id="rId9"/>
    <p:sldId id="302" r:id="rId10"/>
    <p:sldId id="298" r:id="rId11"/>
    <p:sldId id="299" r:id="rId12"/>
    <p:sldId id="278" r:id="rId13"/>
    <p:sldId id="279" r:id="rId14"/>
    <p:sldId id="300" r:id="rId15"/>
    <p:sldId id="280" r:id="rId16"/>
    <p:sldId id="281" r:id="rId17"/>
    <p:sldId id="282" r:id="rId18"/>
    <p:sldId id="283" r:id="rId19"/>
    <p:sldId id="304" r:id="rId20"/>
    <p:sldId id="284" r:id="rId21"/>
    <p:sldId id="285" r:id="rId22"/>
    <p:sldId id="286" r:id="rId23"/>
    <p:sldId id="287" r:id="rId24"/>
    <p:sldId id="288" r:id="rId25"/>
    <p:sldId id="289" r:id="rId26"/>
    <p:sldId id="303" r:id="rId27"/>
    <p:sldId id="291" r:id="rId28"/>
  </p:sldIdLst>
  <p:sldSz cx="9144000" cy="5143500" type="screen16x9"/>
  <p:notesSz cx="6858000" cy="9144000"/>
  <p:defaultTextStyle>
    <a:defPPr>
      <a:defRPr lang="en-US"/>
    </a:defPPr>
    <a:lvl1pPr marL="0" algn="l" defTabSz="779074" rtl="0" eaLnBrk="1" latinLnBrk="0" hangingPunct="1">
      <a:defRPr sz="1500" kern="1200">
        <a:solidFill>
          <a:schemeClr val="tx1"/>
        </a:solidFill>
        <a:latin typeface="+mn-lt"/>
        <a:ea typeface="+mn-ea"/>
        <a:cs typeface="+mn-cs"/>
      </a:defRPr>
    </a:lvl1pPr>
    <a:lvl2pPr marL="389538" algn="l" defTabSz="779074" rtl="0" eaLnBrk="1" latinLnBrk="0" hangingPunct="1">
      <a:defRPr sz="1500" kern="1200">
        <a:solidFill>
          <a:schemeClr val="tx1"/>
        </a:solidFill>
        <a:latin typeface="+mn-lt"/>
        <a:ea typeface="+mn-ea"/>
        <a:cs typeface="+mn-cs"/>
      </a:defRPr>
    </a:lvl2pPr>
    <a:lvl3pPr marL="779074" algn="l" defTabSz="779074" rtl="0" eaLnBrk="1" latinLnBrk="0" hangingPunct="1">
      <a:defRPr sz="1500" kern="1200">
        <a:solidFill>
          <a:schemeClr val="tx1"/>
        </a:solidFill>
        <a:latin typeface="+mn-lt"/>
        <a:ea typeface="+mn-ea"/>
        <a:cs typeface="+mn-cs"/>
      </a:defRPr>
    </a:lvl3pPr>
    <a:lvl4pPr marL="1168612" algn="l" defTabSz="779074" rtl="0" eaLnBrk="1" latinLnBrk="0" hangingPunct="1">
      <a:defRPr sz="1500" kern="1200">
        <a:solidFill>
          <a:schemeClr val="tx1"/>
        </a:solidFill>
        <a:latin typeface="+mn-lt"/>
        <a:ea typeface="+mn-ea"/>
        <a:cs typeface="+mn-cs"/>
      </a:defRPr>
    </a:lvl4pPr>
    <a:lvl5pPr marL="1558149" algn="l" defTabSz="779074" rtl="0" eaLnBrk="1" latinLnBrk="0" hangingPunct="1">
      <a:defRPr sz="1500" kern="1200">
        <a:solidFill>
          <a:schemeClr val="tx1"/>
        </a:solidFill>
        <a:latin typeface="+mn-lt"/>
        <a:ea typeface="+mn-ea"/>
        <a:cs typeface="+mn-cs"/>
      </a:defRPr>
    </a:lvl5pPr>
    <a:lvl6pPr marL="1947686" algn="l" defTabSz="779074" rtl="0" eaLnBrk="1" latinLnBrk="0" hangingPunct="1">
      <a:defRPr sz="1500" kern="1200">
        <a:solidFill>
          <a:schemeClr val="tx1"/>
        </a:solidFill>
        <a:latin typeface="+mn-lt"/>
        <a:ea typeface="+mn-ea"/>
        <a:cs typeface="+mn-cs"/>
      </a:defRPr>
    </a:lvl6pPr>
    <a:lvl7pPr marL="2337223" algn="l" defTabSz="779074" rtl="0" eaLnBrk="1" latinLnBrk="0" hangingPunct="1">
      <a:defRPr sz="1500" kern="1200">
        <a:solidFill>
          <a:schemeClr val="tx1"/>
        </a:solidFill>
        <a:latin typeface="+mn-lt"/>
        <a:ea typeface="+mn-ea"/>
        <a:cs typeface="+mn-cs"/>
      </a:defRPr>
    </a:lvl7pPr>
    <a:lvl8pPr marL="2726760" algn="l" defTabSz="779074" rtl="0" eaLnBrk="1" latinLnBrk="0" hangingPunct="1">
      <a:defRPr sz="1500" kern="1200">
        <a:solidFill>
          <a:schemeClr val="tx1"/>
        </a:solidFill>
        <a:latin typeface="+mn-lt"/>
        <a:ea typeface="+mn-ea"/>
        <a:cs typeface="+mn-cs"/>
      </a:defRPr>
    </a:lvl8pPr>
    <a:lvl9pPr marL="3116298" algn="l" defTabSz="779074"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diti Chasen" initials="AC" lastIdx="13" clrIdx="0">
    <p:extLst>
      <p:ext uri="{19B8F6BF-5375-455C-9EA6-DF929625EA0E}">
        <p15:presenceInfo xmlns:p15="http://schemas.microsoft.com/office/powerpoint/2012/main" userId="S-1-5-21-488054422-984491705-4547331-539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BD00"/>
    <a:srgbClr val="FFCE00"/>
    <a:srgbClr val="101F3F"/>
    <a:srgbClr val="5580C3"/>
    <a:srgbClr val="005596"/>
    <a:srgbClr val="5F5F5F"/>
    <a:srgbClr val="626262"/>
    <a:srgbClr val="005598"/>
    <a:srgbClr val="2C2C2C"/>
    <a:srgbClr val="7979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97" autoAdjust="0"/>
    <p:restoredTop sz="93899" autoAdjust="0"/>
  </p:normalViewPr>
  <p:slideViewPr>
    <p:cSldViewPr snapToGrid="0">
      <p:cViewPr varScale="1">
        <p:scale>
          <a:sx n="163" d="100"/>
          <a:sy n="163" d="100"/>
        </p:scale>
        <p:origin x="198" y="13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0"/>
    </p:cViewPr>
  </p:sorterViewPr>
  <p:notesViewPr>
    <p:cSldViewPr snapToGrid="0">
      <p:cViewPr varScale="1">
        <p:scale>
          <a:sx n="78" d="100"/>
          <a:sy n="78" d="100"/>
        </p:scale>
        <p:origin x="26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hungarter\Desktop\Desktop%20Files\Copy%20of%20ZR_FLX%203yr%20strategy%20financial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“Better Troffer” Volume</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'FLX Breakdown'!$B$27</c:f>
              <c:strCache>
                <c:ptCount val="1"/>
                <c:pt idx="0">
                  <c:v>FLX CURVE</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'FLX Breakdown'!$C$26:$G$26</c:f>
              <c:strCache>
                <c:ptCount val="5"/>
                <c:pt idx="0">
                  <c:v>CY20</c:v>
                </c:pt>
                <c:pt idx="1">
                  <c:v>CY21</c:v>
                </c:pt>
                <c:pt idx="2">
                  <c:v>CY22</c:v>
                </c:pt>
                <c:pt idx="3">
                  <c:v>CY23</c:v>
                </c:pt>
                <c:pt idx="4">
                  <c:v>CY24</c:v>
                </c:pt>
              </c:strCache>
            </c:strRef>
          </c:cat>
          <c:val>
            <c:numRef>
              <c:f>'FLX Breakdown'!$C$27:$G$27</c:f>
              <c:numCache>
                <c:formatCode>_(* #,##0_);_(* \(#,##0\);_(* "-"??_);_(@_)</c:formatCode>
                <c:ptCount val="5"/>
                <c:pt idx="0">
                  <c:v>118114.96856414614</c:v>
                </c:pt>
                <c:pt idx="1">
                  <c:v>144103.77358490566</c:v>
                </c:pt>
                <c:pt idx="2">
                  <c:v>152750</c:v>
                </c:pt>
                <c:pt idx="3">
                  <c:v>161929.6875</c:v>
                </c:pt>
                <c:pt idx="4">
                  <c:v>167589.36589805823</c:v>
                </c:pt>
              </c:numCache>
            </c:numRef>
          </c:val>
          <c:extLst>
            <c:ext xmlns:c16="http://schemas.microsoft.com/office/drawing/2014/chart" uri="{C3380CC4-5D6E-409C-BE32-E72D297353CC}">
              <c16:uniqueId val="{00000000-6FC3-405C-9651-710AA3680F3B}"/>
            </c:ext>
          </c:extLst>
        </c:ser>
        <c:ser>
          <c:idx val="1"/>
          <c:order val="1"/>
          <c:tx>
            <c:strRef>
              <c:f>'FLX Breakdown'!$B$28</c:f>
              <c:strCache>
                <c:ptCount val="1"/>
                <c:pt idx="0">
                  <c:v>FLX ARCH</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'FLX Breakdown'!$C$26:$G$26</c:f>
              <c:strCache>
                <c:ptCount val="5"/>
                <c:pt idx="0">
                  <c:v>CY20</c:v>
                </c:pt>
                <c:pt idx="1">
                  <c:v>CY21</c:v>
                </c:pt>
                <c:pt idx="2">
                  <c:v>CY22</c:v>
                </c:pt>
                <c:pt idx="3">
                  <c:v>CY23</c:v>
                </c:pt>
                <c:pt idx="4">
                  <c:v>CY24</c:v>
                </c:pt>
              </c:strCache>
            </c:strRef>
          </c:cat>
          <c:val>
            <c:numRef>
              <c:f>'FLX Breakdown'!$C$28:$G$28</c:f>
              <c:numCache>
                <c:formatCode>_(* #,##0_);_(* \(#,##0\);_(* "-"??_);_(@_)</c:formatCode>
                <c:ptCount val="5"/>
                <c:pt idx="0">
                  <c:v>36343.067250506509</c:v>
                </c:pt>
                <c:pt idx="1">
                  <c:v>44339.622641509435</c:v>
                </c:pt>
                <c:pt idx="2">
                  <c:v>47000</c:v>
                </c:pt>
                <c:pt idx="3">
                  <c:v>49824.519230769234</c:v>
                </c:pt>
                <c:pt idx="4">
                  <c:v>51565.958737864072</c:v>
                </c:pt>
              </c:numCache>
            </c:numRef>
          </c:val>
          <c:extLst>
            <c:ext xmlns:c16="http://schemas.microsoft.com/office/drawing/2014/chart" uri="{C3380CC4-5D6E-409C-BE32-E72D297353CC}">
              <c16:uniqueId val="{00000001-6FC3-405C-9651-710AA3680F3B}"/>
            </c:ext>
          </c:extLst>
        </c:ser>
        <c:ser>
          <c:idx val="2"/>
          <c:order val="2"/>
          <c:tx>
            <c:strRef>
              <c:f>'FLX Breakdown'!$B$29</c:f>
              <c:strCache>
                <c:ptCount val="1"/>
                <c:pt idx="0">
                  <c:v>FLX SQUARE</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'FLX Breakdown'!$C$26:$G$26</c:f>
              <c:strCache>
                <c:ptCount val="5"/>
                <c:pt idx="0">
                  <c:v>CY20</c:v>
                </c:pt>
                <c:pt idx="1">
                  <c:v>CY21</c:v>
                </c:pt>
                <c:pt idx="2">
                  <c:v>CY22</c:v>
                </c:pt>
                <c:pt idx="3">
                  <c:v>CY23</c:v>
                </c:pt>
                <c:pt idx="4">
                  <c:v>CY24</c:v>
                </c:pt>
              </c:strCache>
            </c:strRef>
          </c:cat>
          <c:val>
            <c:numRef>
              <c:f>'FLX Breakdown'!$C$29:$G$29</c:f>
              <c:numCache>
                <c:formatCode>_(* #,##0_);_(* \(#,##0\);_(* "-"??_);_(@_)</c:formatCode>
                <c:ptCount val="5"/>
                <c:pt idx="0">
                  <c:v>27257.300437879876</c:v>
                </c:pt>
                <c:pt idx="1">
                  <c:v>33254.716981132071</c:v>
                </c:pt>
                <c:pt idx="2">
                  <c:v>35250</c:v>
                </c:pt>
                <c:pt idx="3">
                  <c:v>37368.389423076922</c:v>
                </c:pt>
                <c:pt idx="4">
                  <c:v>38674.469053398054</c:v>
                </c:pt>
              </c:numCache>
            </c:numRef>
          </c:val>
          <c:extLst>
            <c:ext xmlns:c16="http://schemas.microsoft.com/office/drawing/2014/chart" uri="{C3380CC4-5D6E-409C-BE32-E72D297353CC}">
              <c16:uniqueId val="{00000002-6FC3-405C-9651-710AA3680F3B}"/>
            </c:ext>
          </c:extLst>
        </c:ser>
        <c:dLbls>
          <c:showLegendKey val="0"/>
          <c:showVal val="1"/>
          <c:showCatName val="0"/>
          <c:showSerName val="0"/>
          <c:showPercent val="0"/>
          <c:showBubbleSize val="0"/>
        </c:dLbls>
        <c:gapWidth val="79"/>
        <c:shape val="box"/>
        <c:axId val="769331584"/>
        <c:axId val="769331912"/>
        <c:axId val="0"/>
      </c:bar3DChart>
      <c:catAx>
        <c:axId val="769331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spc="120" normalizeH="0" baseline="0">
                <a:solidFill>
                  <a:schemeClr val="tx1">
                    <a:lumMod val="65000"/>
                    <a:lumOff val="35000"/>
                  </a:schemeClr>
                </a:solidFill>
                <a:latin typeface="+mn-lt"/>
                <a:ea typeface="+mn-ea"/>
                <a:cs typeface="+mn-cs"/>
              </a:defRPr>
            </a:pPr>
            <a:endParaRPr lang="en-US"/>
          </a:p>
        </c:txPr>
        <c:crossAx val="769331912"/>
        <c:crosses val="autoZero"/>
        <c:auto val="1"/>
        <c:lblAlgn val="ctr"/>
        <c:lblOffset val="100"/>
        <c:noMultiLvlLbl val="0"/>
      </c:catAx>
      <c:valAx>
        <c:axId val="769331912"/>
        <c:scaling>
          <c:orientation val="minMax"/>
        </c:scaling>
        <c:delete val="1"/>
        <c:axPos val="l"/>
        <c:numFmt formatCode="_(* #,##0_);_(* \(#,##0\);_(* &quot;-&quot;??_);_(@_)" sourceLinked="1"/>
        <c:majorTickMark val="none"/>
        <c:minorTickMark val="none"/>
        <c:tickLblPos val="nextTo"/>
        <c:crossAx val="7693315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57B78B-0C5F-4424-9626-96067E7046DF}" type="datetimeFigureOut">
              <a:rPr lang="en-US" smtClean="0"/>
              <a:pPr/>
              <a:t>4/26/2020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44B3812-7E8A-40E2-A812-262EBC9B7906}" type="slidenum">
              <a:rPr lang="en-US" smtClean="0"/>
              <a:pPr/>
              <a:t>‹#›</a:t>
            </a:fld>
            <a:endParaRPr lang="en-US" dirty="0"/>
          </a:p>
        </p:txBody>
      </p:sp>
    </p:spTree>
    <p:extLst>
      <p:ext uri="{BB962C8B-B14F-4D97-AF65-F5344CB8AC3E}">
        <p14:creationId xmlns:p14="http://schemas.microsoft.com/office/powerpoint/2010/main" val="5458525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BD5B13-04FC-4EB8-B650-88C6695F81DE}" type="datetimeFigureOut">
              <a:rPr lang="en-US" smtClean="0"/>
              <a:pPr/>
              <a:t>4/26/2020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CE125D-C6EC-4A34-A2C4-EF19D6C23738}" type="slidenum">
              <a:rPr lang="en-US" smtClean="0"/>
              <a:pPr/>
              <a:t>‹#›</a:t>
            </a:fld>
            <a:endParaRPr lang="en-US" dirty="0"/>
          </a:p>
        </p:txBody>
      </p:sp>
    </p:spTree>
    <p:extLst>
      <p:ext uri="{BB962C8B-B14F-4D97-AF65-F5344CB8AC3E}">
        <p14:creationId xmlns:p14="http://schemas.microsoft.com/office/powerpoint/2010/main" val="1444919361"/>
      </p:ext>
    </p:extLst>
  </p:cSld>
  <p:clrMap bg1="lt1" tx1="dk1" bg2="lt2" tx2="dk2" accent1="accent1" accent2="accent2" accent3="accent3" accent4="accent4" accent5="accent5" accent6="accent6" hlink="hlink" folHlink="folHlink"/>
  <p:hf hdr="0" ftr="0" dt="0"/>
  <p:notesStyle>
    <a:lvl1pPr marL="0" algn="l" defTabSz="779074" rtl="0" eaLnBrk="1" latinLnBrk="0" hangingPunct="1">
      <a:defRPr sz="1000" kern="1200">
        <a:solidFill>
          <a:schemeClr val="tx1"/>
        </a:solidFill>
        <a:latin typeface="+mn-lt"/>
        <a:ea typeface="+mn-ea"/>
        <a:cs typeface="+mn-cs"/>
      </a:defRPr>
    </a:lvl1pPr>
    <a:lvl2pPr marL="389538" algn="l" defTabSz="779074" rtl="0" eaLnBrk="1" latinLnBrk="0" hangingPunct="1">
      <a:defRPr sz="1000" kern="1200">
        <a:solidFill>
          <a:schemeClr val="tx1"/>
        </a:solidFill>
        <a:latin typeface="+mn-lt"/>
        <a:ea typeface="+mn-ea"/>
        <a:cs typeface="+mn-cs"/>
      </a:defRPr>
    </a:lvl2pPr>
    <a:lvl3pPr marL="779074" algn="l" defTabSz="779074" rtl="0" eaLnBrk="1" latinLnBrk="0" hangingPunct="1">
      <a:defRPr sz="1000" kern="1200">
        <a:solidFill>
          <a:schemeClr val="tx1"/>
        </a:solidFill>
        <a:latin typeface="+mn-lt"/>
        <a:ea typeface="+mn-ea"/>
        <a:cs typeface="+mn-cs"/>
      </a:defRPr>
    </a:lvl3pPr>
    <a:lvl4pPr marL="1168612" algn="l" defTabSz="779074" rtl="0" eaLnBrk="1" latinLnBrk="0" hangingPunct="1">
      <a:defRPr sz="1000" kern="1200">
        <a:solidFill>
          <a:schemeClr val="tx1"/>
        </a:solidFill>
        <a:latin typeface="+mn-lt"/>
        <a:ea typeface="+mn-ea"/>
        <a:cs typeface="+mn-cs"/>
      </a:defRPr>
    </a:lvl4pPr>
    <a:lvl5pPr marL="1558149" algn="l" defTabSz="779074" rtl="0" eaLnBrk="1" latinLnBrk="0" hangingPunct="1">
      <a:defRPr sz="1000" kern="1200">
        <a:solidFill>
          <a:schemeClr val="tx1"/>
        </a:solidFill>
        <a:latin typeface="+mn-lt"/>
        <a:ea typeface="+mn-ea"/>
        <a:cs typeface="+mn-cs"/>
      </a:defRPr>
    </a:lvl5pPr>
    <a:lvl6pPr marL="1947686" algn="l" defTabSz="779074" rtl="0" eaLnBrk="1" latinLnBrk="0" hangingPunct="1">
      <a:defRPr sz="1000" kern="1200">
        <a:solidFill>
          <a:schemeClr val="tx1"/>
        </a:solidFill>
        <a:latin typeface="+mn-lt"/>
        <a:ea typeface="+mn-ea"/>
        <a:cs typeface="+mn-cs"/>
      </a:defRPr>
    </a:lvl6pPr>
    <a:lvl7pPr marL="2337223" algn="l" defTabSz="779074" rtl="0" eaLnBrk="1" latinLnBrk="0" hangingPunct="1">
      <a:defRPr sz="1000" kern="1200">
        <a:solidFill>
          <a:schemeClr val="tx1"/>
        </a:solidFill>
        <a:latin typeface="+mn-lt"/>
        <a:ea typeface="+mn-ea"/>
        <a:cs typeface="+mn-cs"/>
      </a:defRPr>
    </a:lvl7pPr>
    <a:lvl8pPr marL="2726760" algn="l" defTabSz="779074" rtl="0" eaLnBrk="1" latinLnBrk="0" hangingPunct="1">
      <a:defRPr sz="1000" kern="1200">
        <a:solidFill>
          <a:schemeClr val="tx1"/>
        </a:solidFill>
        <a:latin typeface="+mn-lt"/>
        <a:ea typeface="+mn-ea"/>
        <a:cs typeface="+mn-cs"/>
      </a:defRPr>
    </a:lvl8pPr>
    <a:lvl9pPr marL="3116298" algn="l" defTabSz="779074"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Changes are to be highlighted from previous presentation</a:t>
            </a:r>
          </a:p>
        </p:txBody>
      </p:sp>
      <p:sp>
        <p:nvSpPr>
          <p:cNvPr id="4" name="Slide Number Placeholder 3"/>
          <p:cNvSpPr>
            <a:spLocks noGrp="1"/>
          </p:cNvSpPr>
          <p:nvPr>
            <p:ph type="sldNum" sz="quarter" idx="10"/>
          </p:nvPr>
        </p:nvSpPr>
        <p:spPr/>
        <p:txBody>
          <a:bodyPr/>
          <a:lstStyle/>
          <a:p>
            <a:fld id="{2DCE125D-C6EC-4A34-A2C4-EF19D6C23738}" type="slidenum">
              <a:rPr lang="en-US" smtClean="0"/>
              <a:pPr/>
              <a:t>6</a:t>
            </a:fld>
            <a:endParaRPr lang="en-US"/>
          </a:p>
        </p:txBody>
      </p:sp>
    </p:spTree>
    <p:extLst>
      <p:ext uri="{BB962C8B-B14F-4D97-AF65-F5344CB8AC3E}">
        <p14:creationId xmlns:p14="http://schemas.microsoft.com/office/powerpoint/2010/main" val="3795028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CE125D-C6EC-4A34-A2C4-EF19D6C23738}" type="slidenum">
              <a:rPr lang="en-US" smtClean="0"/>
              <a:pPr/>
              <a:t>7</a:t>
            </a:fld>
            <a:endParaRPr lang="en-US" dirty="0"/>
          </a:p>
        </p:txBody>
      </p:sp>
    </p:spTree>
    <p:extLst>
      <p:ext uri="{BB962C8B-B14F-4D97-AF65-F5344CB8AC3E}">
        <p14:creationId xmlns:p14="http://schemas.microsoft.com/office/powerpoint/2010/main" val="3311080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Changes are to be highlighted from previous presentation</a:t>
            </a:r>
          </a:p>
        </p:txBody>
      </p:sp>
      <p:sp>
        <p:nvSpPr>
          <p:cNvPr id="4" name="Slide Number Placeholder 3"/>
          <p:cNvSpPr>
            <a:spLocks noGrp="1"/>
          </p:cNvSpPr>
          <p:nvPr>
            <p:ph type="sldNum" sz="quarter" idx="10"/>
          </p:nvPr>
        </p:nvSpPr>
        <p:spPr/>
        <p:txBody>
          <a:bodyPr/>
          <a:lstStyle/>
          <a:p>
            <a:fld id="{2DCE125D-C6EC-4A34-A2C4-EF19D6C23738}" type="slidenum">
              <a:rPr lang="en-US" smtClean="0"/>
              <a:pPr/>
              <a:t>23</a:t>
            </a:fld>
            <a:endParaRPr lang="en-US"/>
          </a:p>
        </p:txBody>
      </p:sp>
    </p:spTree>
    <p:extLst>
      <p:ext uri="{BB962C8B-B14F-4D97-AF65-F5344CB8AC3E}">
        <p14:creationId xmlns:p14="http://schemas.microsoft.com/office/powerpoint/2010/main" val="610196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rp_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757955-C88F-4C76-92C5-42A187B34AE1}"/>
              </a:ext>
            </a:extLst>
          </p:cNvPr>
          <p:cNvSpPr/>
          <p:nvPr userDrawn="1"/>
        </p:nvSpPr>
        <p:spPr>
          <a:xfrm>
            <a:off x="0" y="440055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9AA7CB1-10A0-6F4F-B3D7-A86EA05BBE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5078529" cy="5053263"/>
          </a:xfrm>
          <a:prstGeom prst="rect">
            <a:avLst/>
          </a:prstGeom>
        </p:spPr>
      </p:pic>
      <p:pic>
        <p:nvPicPr>
          <p:cNvPr id="15" name="Picture 14">
            <a:extLst>
              <a:ext uri="{FF2B5EF4-FFF2-40B4-BE49-F238E27FC236}">
                <a16:creationId xmlns:a16="http://schemas.microsoft.com/office/drawing/2014/main" id="{76ECDE36-2E70-9B4E-99E7-267070E4FE4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97083" y="2015104"/>
            <a:ext cx="4918883" cy="1113291"/>
          </a:xfrm>
          <a:prstGeom prst="rect">
            <a:avLst/>
          </a:prstGeom>
        </p:spPr>
      </p:pic>
      <p:cxnSp>
        <p:nvCxnSpPr>
          <p:cNvPr id="9" name="Straight Connector 8"/>
          <p:cNvCxnSpPr/>
          <p:nvPr userDrawn="1"/>
        </p:nvCxnSpPr>
        <p:spPr>
          <a:xfrm>
            <a:off x="3733800" y="1962150"/>
            <a:ext cx="0" cy="685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23">
            <a:extLst>
              <a:ext uri="{FF2B5EF4-FFF2-40B4-BE49-F238E27FC236}">
                <a16:creationId xmlns:a16="http://schemas.microsoft.com/office/drawing/2014/main" id="{F9B4DC7A-65E0-4447-8A6D-1696A9E59AEC}"/>
              </a:ext>
            </a:extLst>
          </p:cNvPr>
          <p:cNvSpPr>
            <a:spLocks noGrp="1"/>
          </p:cNvSpPr>
          <p:nvPr>
            <p:ph type="body" sz="quarter" idx="13" hasCustomPrompt="1"/>
          </p:nvPr>
        </p:nvSpPr>
        <p:spPr>
          <a:xfrm>
            <a:off x="4271074" y="3486150"/>
            <a:ext cx="4177435" cy="536966"/>
          </a:xfrm>
          <a:prstGeom prst="rect">
            <a:avLst/>
          </a:prstGeom>
        </p:spPr>
        <p:txBody>
          <a:bodyPr/>
          <a:lstStyle>
            <a:lvl1pPr marL="0" indent="0" algn="r">
              <a:buNone/>
              <a:defRPr sz="2400">
                <a:solidFill>
                  <a:schemeClr val="tx2"/>
                </a:solidFill>
                <a:latin typeface="Arial" panose="020B0604020202020204" pitchFamily="34" charset="0"/>
                <a:cs typeface="Arial" panose="020B0604020202020204" pitchFamily="34" charset="0"/>
              </a:defRPr>
            </a:lvl1pPr>
          </a:lstStyle>
          <a:p>
            <a:pPr lvl="0"/>
            <a:r>
              <a:rPr lang="en-US" dirty="0"/>
              <a:t>PRESENTATION TITLE</a:t>
            </a:r>
          </a:p>
        </p:txBody>
      </p:sp>
      <p:sp>
        <p:nvSpPr>
          <p:cNvPr id="12" name="Text Placeholder 23">
            <a:extLst>
              <a:ext uri="{FF2B5EF4-FFF2-40B4-BE49-F238E27FC236}">
                <a16:creationId xmlns:a16="http://schemas.microsoft.com/office/drawing/2014/main" id="{3E7F7A48-93F4-4120-A5A8-40F10C083045}"/>
              </a:ext>
            </a:extLst>
          </p:cNvPr>
          <p:cNvSpPr>
            <a:spLocks noGrp="1"/>
          </p:cNvSpPr>
          <p:nvPr>
            <p:ph type="body" sz="quarter" idx="14" hasCustomPrompt="1"/>
          </p:nvPr>
        </p:nvSpPr>
        <p:spPr>
          <a:xfrm>
            <a:off x="4271074" y="3877539"/>
            <a:ext cx="4177435" cy="536966"/>
          </a:xfrm>
          <a:prstGeom prst="rect">
            <a:avLst/>
          </a:prstGeom>
        </p:spPr>
        <p:txBody>
          <a:bodyPr/>
          <a:lstStyle>
            <a:lvl1pPr marL="0" indent="0" algn="r">
              <a:buNone/>
              <a:defRPr sz="1600">
                <a:solidFill>
                  <a:schemeClr val="tx2"/>
                </a:solidFill>
                <a:latin typeface="Arial" panose="020B0604020202020204" pitchFamily="34" charset="0"/>
                <a:cs typeface="Arial" panose="020B0604020202020204" pitchFamily="34" charset="0"/>
              </a:defRPr>
            </a:lvl1pPr>
          </a:lstStyle>
          <a:p>
            <a:pPr lvl="0"/>
            <a:r>
              <a:rPr lang="en-US" dirty="0"/>
              <a:t>PRESENTER NAME | DATE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1620" userDrawn="1">
          <p15:clr>
            <a:srgbClr val="FBAE40"/>
          </p15:clr>
        </p15:guide>
        <p15:guide id="2" pos="525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44852" y="1860862"/>
            <a:ext cx="4654296" cy="1534986"/>
          </a:xfrm>
          <a:prstGeom prst="rect">
            <a:avLst/>
          </a:prstGeom>
        </p:spPr>
      </p:pic>
      <p:sp>
        <p:nvSpPr>
          <p:cNvPr id="12" name="Rectangle 11">
            <a:extLst>
              <a:ext uri="{FF2B5EF4-FFF2-40B4-BE49-F238E27FC236}">
                <a16:creationId xmlns:a16="http://schemas.microsoft.com/office/drawing/2014/main" id="{ED5B36EC-F4FF-4C91-B0D2-219969B44ED4}"/>
              </a:ext>
            </a:extLst>
          </p:cNvPr>
          <p:cNvSpPr/>
          <p:nvPr userDrawn="1"/>
        </p:nvSpPr>
        <p:spPr>
          <a:xfrm>
            <a:off x="10347" y="4324102"/>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3BBE7EB-D79B-4EB4-B2D8-4FDE0FFE3695}"/>
              </a:ext>
            </a:extLst>
          </p:cNvPr>
          <p:cNvSpPr/>
          <p:nvPr userDrawn="1"/>
        </p:nvSpPr>
        <p:spPr>
          <a:xfrm>
            <a:off x="0" y="5009902"/>
            <a:ext cx="9144000" cy="133598"/>
          </a:xfrm>
          <a:prstGeom prst="rect">
            <a:avLst/>
          </a:prstGeom>
          <a:solidFill>
            <a:srgbClr val="00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85750"/>
            <a:endParaRPr lang="en-US" sz="1125" dirty="0">
              <a:solidFill>
                <a:prstClr val="white"/>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TG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757955-C88F-4C76-92C5-42A187B34AE1}"/>
              </a:ext>
            </a:extLst>
          </p:cNvPr>
          <p:cNvSpPr/>
          <p:nvPr userDrawn="1"/>
        </p:nvSpPr>
        <p:spPr>
          <a:xfrm>
            <a:off x="0" y="440055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5169218" cy="5143500"/>
          </a:xfrm>
          <a:prstGeom prst="rect">
            <a:avLst/>
          </a:prstGeom>
        </p:spPr>
      </p:pic>
      <p:cxnSp>
        <p:nvCxnSpPr>
          <p:cNvPr id="9" name="Straight Connector 8"/>
          <p:cNvCxnSpPr/>
          <p:nvPr userDrawn="1"/>
        </p:nvCxnSpPr>
        <p:spPr>
          <a:xfrm>
            <a:off x="3733800" y="1962150"/>
            <a:ext cx="0" cy="685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4B02BB2-162B-4F66-904C-7118E305BA5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5524" y="1393973"/>
            <a:ext cx="978476" cy="2351193"/>
          </a:xfrm>
          <a:prstGeom prst="rect">
            <a:avLst/>
          </a:prstGeom>
        </p:spPr>
      </p:pic>
      <p:pic>
        <p:nvPicPr>
          <p:cNvPr id="17" name="Picture 16">
            <a:extLst>
              <a:ext uri="{FF2B5EF4-FFF2-40B4-BE49-F238E27FC236}">
                <a16:creationId xmlns:a16="http://schemas.microsoft.com/office/drawing/2014/main" id="{7B1FA24E-7155-42A3-85A8-C76A276B263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52077" y="2314084"/>
            <a:ext cx="2081284" cy="454513"/>
          </a:xfrm>
          <a:prstGeom prst="rect">
            <a:avLst/>
          </a:prstGeom>
        </p:spPr>
      </p:pic>
      <p:sp>
        <p:nvSpPr>
          <p:cNvPr id="11" name="Rectangle 10">
            <a:extLst>
              <a:ext uri="{FF2B5EF4-FFF2-40B4-BE49-F238E27FC236}">
                <a16:creationId xmlns:a16="http://schemas.microsoft.com/office/drawing/2014/main" id="{2EE0A6D5-94E5-4CD9-91DF-3E81A5DB8CF9}"/>
              </a:ext>
            </a:extLst>
          </p:cNvPr>
          <p:cNvSpPr/>
          <p:nvPr userDrawn="1"/>
        </p:nvSpPr>
        <p:spPr>
          <a:xfrm>
            <a:off x="1" y="5109210"/>
            <a:ext cx="9143999" cy="34290"/>
          </a:xfrm>
          <a:prstGeom prst="rect">
            <a:avLst/>
          </a:prstGeom>
          <a:solidFill>
            <a:srgbClr val="FFCE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 name="Text Placeholder 23">
            <a:extLst>
              <a:ext uri="{FF2B5EF4-FFF2-40B4-BE49-F238E27FC236}">
                <a16:creationId xmlns:a16="http://schemas.microsoft.com/office/drawing/2014/main" id="{FC3D9D29-F0E8-4868-8CAF-9A55654402A4}"/>
              </a:ext>
            </a:extLst>
          </p:cNvPr>
          <p:cNvSpPr>
            <a:spLocks noGrp="1"/>
          </p:cNvSpPr>
          <p:nvPr>
            <p:ph type="body" sz="quarter" idx="13" hasCustomPrompt="1"/>
          </p:nvPr>
        </p:nvSpPr>
        <p:spPr>
          <a:xfrm>
            <a:off x="3733800" y="3486150"/>
            <a:ext cx="4177435" cy="536966"/>
          </a:xfrm>
          <a:prstGeom prst="rect">
            <a:avLst/>
          </a:prstGeom>
        </p:spPr>
        <p:txBody>
          <a:bodyPr/>
          <a:lstStyle>
            <a:lvl1pPr marL="0" indent="0" algn="r">
              <a:buNone/>
              <a:defRPr sz="2400">
                <a:solidFill>
                  <a:schemeClr val="tx2"/>
                </a:solidFill>
                <a:latin typeface="Arial" panose="020B0604020202020204" pitchFamily="34" charset="0"/>
                <a:cs typeface="Arial" panose="020B0604020202020204" pitchFamily="34" charset="0"/>
              </a:defRPr>
            </a:lvl1pPr>
          </a:lstStyle>
          <a:p>
            <a:pPr lvl="0"/>
            <a:r>
              <a:rPr lang="en-US" dirty="0"/>
              <a:t>PRESENTATION TITLE</a:t>
            </a:r>
          </a:p>
        </p:txBody>
      </p:sp>
      <p:sp>
        <p:nvSpPr>
          <p:cNvPr id="15" name="Text Placeholder 23">
            <a:extLst>
              <a:ext uri="{FF2B5EF4-FFF2-40B4-BE49-F238E27FC236}">
                <a16:creationId xmlns:a16="http://schemas.microsoft.com/office/drawing/2014/main" id="{CA7E2EC4-DFE6-4B63-AF64-2CF7E7F09977}"/>
              </a:ext>
            </a:extLst>
          </p:cNvPr>
          <p:cNvSpPr>
            <a:spLocks noGrp="1"/>
          </p:cNvSpPr>
          <p:nvPr>
            <p:ph type="body" sz="quarter" idx="14" hasCustomPrompt="1"/>
          </p:nvPr>
        </p:nvSpPr>
        <p:spPr>
          <a:xfrm>
            <a:off x="3733800" y="3877539"/>
            <a:ext cx="4177435" cy="536966"/>
          </a:xfrm>
          <a:prstGeom prst="rect">
            <a:avLst/>
          </a:prstGeom>
        </p:spPr>
        <p:txBody>
          <a:bodyPr/>
          <a:lstStyle>
            <a:lvl1pPr marL="0" indent="0" algn="r">
              <a:buNone/>
              <a:defRPr sz="1600">
                <a:solidFill>
                  <a:schemeClr val="tx2"/>
                </a:solidFill>
                <a:latin typeface="Arial" panose="020B0604020202020204" pitchFamily="34" charset="0"/>
                <a:cs typeface="Arial" panose="020B0604020202020204" pitchFamily="34" charset="0"/>
              </a:defRPr>
            </a:lvl1pPr>
          </a:lstStyle>
          <a:p>
            <a:pPr lvl="0"/>
            <a:r>
              <a:rPr lang="en-US" dirty="0"/>
              <a:t>PRESENTER NAME | DATE</a:t>
            </a:r>
          </a:p>
        </p:txBody>
      </p:sp>
    </p:spTree>
    <p:extLst>
      <p:ext uri="{BB962C8B-B14F-4D97-AF65-F5344CB8AC3E}">
        <p14:creationId xmlns:p14="http://schemas.microsoft.com/office/powerpoint/2010/main" val="640379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1550"/>
            <a:ext cx="8229600" cy="3394472"/>
          </a:xfrm>
          <a:prstGeom prst="rect">
            <a:avLst/>
          </a:prstGeom>
        </p:spPr>
        <p:txBody>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hasCustomPrompt="1"/>
          </p:nvPr>
        </p:nvSpPr>
        <p:spPr>
          <a:xfrm>
            <a:off x="228600" y="209550"/>
            <a:ext cx="8153400" cy="381000"/>
          </a:xfrm>
          <a:prstGeom prst="rect">
            <a:avLst/>
          </a:prstGeom>
        </p:spPr>
        <p:txBody>
          <a:bodyPr>
            <a:noAutofit/>
          </a:bodyPr>
          <a:lstStyle>
            <a:lvl1pPr>
              <a:defRPr sz="2400" b="0">
                <a:solidFill>
                  <a:schemeClr val="tx1"/>
                </a:solidFill>
              </a:defRPr>
            </a:lvl1pPr>
          </a:lstStyle>
          <a:p>
            <a:r>
              <a:rPr lang="en-US" dirty="0"/>
              <a:t>Click to edit master title style</a:t>
            </a:r>
          </a:p>
        </p:txBody>
      </p:sp>
      <p:sp>
        <p:nvSpPr>
          <p:cNvPr id="5" name="TextBox 4">
            <a:extLst>
              <a:ext uri="{FF2B5EF4-FFF2-40B4-BE49-F238E27FC236}">
                <a16:creationId xmlns:a16="http://schemas.microsoft.com/office/drawing/2014/main" id="{FA6416A7-7582-4454-B3D0-016ED2F81791}"/>
              </a:ext>
            </a:extLst>
          </p:cNvPr>
          <p:cNvSpPr txBox="1"/>
          <p:nvPr userDrawn="1"/>
        </p:nvSpPr>
        <p:spPr>
          <a:xfrm>
            <a:off x="-76200" y="4857750"/>
            <a:ext cx="457200" cy="215409"/>
          </a:xfrm>
          <a:prstGeom prst="rect">
            <a:avLst/>
          </a:prstGeom>
          <a:noFill/>
        </p:spPr>
        <p:txBody>
          <a:bodyPr wrap="square" lIns="91410" tIns="45703" rIns="91410" bIns="45703" rtlCol="0">
            <a:spAutoFit/>
          </a:bodyPr>
          <a:lstStyle/>
          <a:p>
            <a:pPr algn="r"/>
            <a:fld id="{A0918C97-1E36-4999-BE26-BF01A4E83B3C}" type="slidenum">
              <a:rPr lang="en-US" sz="800" smtClean="0">
                <a:solidFill>
                  <a:srgbClr val="626262"/>
                </a:solidFill>
                <a:cs typeface="Roboto Light"/>
              </a:rPr>
              <a:pPr algn="r"/>
              <a:t>‹#›</a:t>
            </a:fld>
            <a:endParaRPr lang="en-US" sz="800" dirty="0">
              <a:solidFill>
                <a:srgbClr val="626262"/>
              </a:solidFill>
              <a:cs typeface="Roboto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6DA82F3-FB66-984E-8856-E5219CFED8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121715"/>
            <a:ext cx="1930782" cy="436994"/>
          </a:xfrm>
          <a:prstGeom prst="rect">
            <a:avLst/>
          </a:prstGeom>
        </p:spPr>
      </p:pic>
      <p:sp>
        <p:nvSpPr>
          <p:cNvPr id="3" name="Title 1"/>
          <p:cNvSpPr txBox="1">
            <a:spLocks/>
          </p:cNvSpPr>
          <p:nvPr userDrawn="1"/>
        </p:nvSpPr>
        <p:spPr>
          <a:xfrm>
            <a:off x="609600" y="2114550"/>
            <a:ext cx="4191000" cy="533400"/>
          </a:xfrm>
          <a:prstGeom prst="rect">
            <a:avLst/>
          </a:prstGeom>
        </p:spPr>
        <p:txBody>
          <a:bodyPr>
            <a:normAutofit/>
          </a:bodyPr>
          <a:lstStyle>
            <a:lvl1pPr>
              <a:defRPr sz="2400" b="0" baseline="0">
                <a:solidFill>
                  <a:srgbClr val="FFFFFF"/>
                </a:solidFill>
              </a:defRPr>
            </a:lvl1pPr>
          </a:lstStyle>
          <a:p>
            <a:pPr marL="0" marR="0" lvl="0" indent="0" algn="l" defTabSz="779252"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mj-lt"/>
                <a:ea typeface="+mj-ea"/>
                <a:cs typeface="+mj-cs"/>
              </a:rPr>
              <a:t>DIVIDER SLIDE EXAMPLE</a:t>
            </a:r>
          </a:p>
        </p:txBody>
      </p:sp>
      <p:sp>
        <p:nvSpPr>
          <p:cNvPr id="2" name="Rectangle 1">
            <a:extLst>
              <a:ext uri="{FF2B5EF4-FFF2-40B4-BE49-F238E27FC236}">
                <a16:creationId xmlns:a16="http://schemas.microsoft.com/office/drawing/2014/main" id="{EF3E1023-9FC4-4AFA-8B9B-0E9CD6333A79}"/>
              </a:ext>
            </a:extLst>
          </p:cNvPr>
          <p:cNvSpPr/>
          <p:nvPr userDrawn="1"/>
        </p:nvSpPr>
        <p:spPr>
          <a:xfrm>
            <a:off x="7214191" y="4201819"/>
            <a:ext cx="1929809" cy="84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59ACF567-1F19-4B0B-A632-42665F1E62F2}"/>
              </a:ext>
            </a:extLst>
          </p:cNvPr>
          <p:cNvSpPr>
            <a:spLocks noGrp="1"/>
          </p:cNvSpPr>
          <p:nvPr>
            <p:ph type="body" sz="quarter" idx="10" hasCustomPrompt="1"/>
          </p:nvPr>
        </p:nvSpPr>
        <p:spPr>
          <a:xfrm>
            <a:off x="415017" y="2147208"/>
            <a:ext cx="5029200" cy="500742"/>
          </a:xfrm>
          <a:prstGeom prst="rect">
            <a:avLst/>
          </a:prstGeom>
        </p:spPr>
        <p:txBody>
          <a:bodyPr>
            <a:normAutofit/>
          </a:bodyPr>
          <a:lstStyle>
            <a:lvl1pPr marL="0" indent="0">
              <a:buNone/>
              <a:defRPr sz="2400" cap="none" baseline="0">
                <a:solidFill>
                  <a:srgbClr val="005598"/>
                </a:solidFill>
              </a:defRPr>
            </a:lvl1pPr>
            <a:lvl2pPr marL="389626" indent="0">
              <a:buNone/>
              <a:defRPr/>
            </a:lvl2pPr>
          </a:lstStyle>
          <a:p>
            <a:pPr lvl="0"/>
            <a:r>
              <a:rPr lang="en-US" dirty="0"/>
              <a:t>EDIT MASTER TEXT STYLES</a:t>
            </a:r>
          </a:p>
        </p:txBody>
      </p:sp>
      <p:sp>
        <p:nvSpPr>
          <p:cNvPr id="8" name="TextBox 7">
            <a:extLst>
              <a:ext uri="{FF2B5EF4-FFF2-40B4-BE49-F238E27FC236}">
                <a16:creationId xmlns:a16="http://schemas.microsoft.com/office/drawing/2014/main" id="{3886AAB7-5104-4B63-8979-782B1542D955}"/>
              </a:ext>
            </a:extLst>
          </p:cNvPr>
          <p:cNvSpPr txBox="1"/>
          <p:nvPr userDrawn="1"/>
        </p:nvSpPr>
        <p:spPr>
          <a:xfrm>
            <a:off x="-76200" y="4857750"/>
            <a:ext cx="457200" cy="215409"/>
          </a:xfrm>
          <a:prstGeom prst="rect">
            <a:avLst/>
          </a:prstGeom>
          <a:noFill/>
        </p:spPr>
        <p:txBody>
          <a:bodyPr wrap="square" lIns="91410" tIns="45703" rIns="91410" bIns="45703" rtlCol="0">
            <a:spAutoFit/>
          </a:bodyPr>
          <a:lstStyle/>
          <a:p>
            <a:pPr algn="r"/>
            <a:fld id="{A0918C97-1E36-4999-BE26-BF01A4E83B3C}" type="slidenum">
              <a:rPr lang="en-US" sz="800" smtClean="0">
                <a:solidFill>
                  <a:srgbClr val="626262"/>
                </a:solidFill>
                <a:cs typeface="Roboto Light"/>
              </a:rPr>
              <a:pPr algn="r"/>
              <a:t>‹#›</a:t>
            </a:fld>
            <a:endParaRPr lang="en-US" sz="800" dirty="0">
              <a:solidFill>
                <a:srgbClr val="626262"/>
              </a:solidFill>
              <a:cs typeface="Roboto Light"/>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95300" y="971550"/>
            <a:ext cx="3695700" cy="3394472"/>
          </a:xfrm>
          <a:prstGeom prst="rect">
            <a:avLst/>
          </a:prstGeom>
        </p:spPr>
        <p:txBody>
          <a:bodyPr>
            <a:noAutofit/>
          </a:bodyPr>
          <a:lstStyle>
            <a:lvl1pPr>
              <a:defRPr sz="18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p:txBody>
      </p:sp>
      <p:sp>
        <p:nvSpPr>
          <p:cNvPr id="4" name="Content Placeholder 3"/>
          <p:cNvSpPr>
            <a:spLocks noGrp="1"/>
          </p:cNvSpPr>
          <p:nvPr>
            <p:ph sz="half" idx="2" hasCustomPrompt="1"/>
          </p:nvPr>
        </p:nvSpPr>
        <p:spPr>
          <a:xfrm>
            <a:off x="4648200" y="971550"/>
            <a:ext cx="3886200" cy="3394472"/>
          </a:xfrm>
          <a:prstGeom prst="rect">
            <a:avLst/>
          </a:prstGeom>
        </p:spPr>
        <p:txBody>
          <a:bodyPr>
            <a:noAutofit/>
          </a:bodyPr>
          <a:lstStyle>
            <a:lvl1pPr>
              <a:defRPr sz="18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p:txBody>
      </p:sp>
      <p:sp>
        <p:nvSpPr>
          <p:cNvPr id="9" name="Title 8"/>
          <p:cNvSpPr>
            <a:spLocks noGrp="1"/>
          </p:cNvSpPr>
          <p:nvPr>
            <p:ph type="title" hasCustomPrompt="1"/>
          </p:nvPr>
        </p:nvSpPr>
        <p:spPr>
          <a:xfrm>
            <a:off x="228600" y="209550"/>
            <a:ext cx="8153400" cy="384175"/>
          </a:xfrm>
          <a:prstGeom prst="rect">
            <a:avLst/>
          </a:prstGeom>
        </p:spPr>
        <p:txBody>
          <a:bodyPr>
            <a:noAutofit/>
          </a:bodyPr>
          <a:lstStyle>
            <a:lvl1pPr>
              <a:defRPr sz="2400" b="0">
                <a:solidFill>
                  <a:schemeClr val="tx1"/>
                </a:solidFill>
              </a:defRPr>
            </a:lvl1pPr>
          </a:lstStyle>
          <a:p>
            <a:r>
              <a:rPr lang="en-US" dirty="0"/>
              <a:t>Two text boxes | graphics or images</a:t>
            </a:r>
          </a:p>
        </p:txBody>
      </p:sp>
      <p:sp>
        <p:nvSpPr>
          <p:cNvPr id="6" name="TextBox 5">
            <a:extLst>
              <a:ext uri="{FF2B5EF4-FFF2-40B4-BE49-F238E27FC236}">
                <a16:creationId xmlns:a16="http://schemas.microsoft.com/office/drawing/2014/main" id="{E93B0261-08FB-4E6A-8C51-83D6D6CB22E7}"/>
              </a:ext>
            </a:extLst>
          </p:cNvPr>
          <p:cNvSpPr txBox="1"/>
          <p:nvPr userDrawn="1"/>
        </p:nvSpPr>
        <p:spPr>
          <a:xfrm>
            <a:off x="-76200" y="4857750"/>
            <a:ext cx="457200" cy="215409"/>
          </a:xfrm>
          <a:prstGeom prst="rect">
            <a:avLst/>
          </a:prstGeom>
          <a:noFill/>
        </p:spPr>
        <p:txBody>
          <a:bodyPr wrap="square" lIns="91410" tIns="45703" rIns="91410" bIns="45703" rtlCol="0">
            <a:spAutoFit/>
          </a:bodyPr>
          <a:lstStyle/>
          <a:p>
            <a:pPr algn="r"/>
            <a:fld id="{A0918C97-1E36-4999-BE26-BF01A4E83B3C}" type="slidenum">
              <a:rPr lang="en-US" sz="800" smtClean="0">
                <a:solidFill>
                  <a:srgbClr val="626262"/>
                </a:solidFill>
                <a:cs typeface="Roboto Light"/>
              </a:rPr>
              <a:pPr algn="r"/>
              <a:t>‹#›</a:t>
            </a:fld>
            <a:endParaRPr lang="en-US" sz="800" dirty="0">
              <a:solidFill>
                <a:srgbClr val="626262"/>
              </a:solidFill>
              <a:cs typeface="Roboto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ur_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95300" y="971550"/>
            <a:ext cx="3543300" cy="1523999"/>
          </a:xfrm>
          <a:prstGeom prst="rect">
            <a:avLst/>
          </a:prstGeom>
        </p:spPr>
        <p:txBody>
          <a:bodyPr>
            <a:noAutofit/>
          </a:bodyPr>
          <a:lstStyle>
            <a:lvl1pPr>
              <a:defRPr sz="1400" b="1"/>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p:txBody>
      </p:sp>
      <p:sp>
        <p:nvSpPr>
          <p:cNvPr id="4" name="Content Placeholder 3"/>
          <p:cNvSpPr>
            <a:spLocks noGrp="1"/>
          </p:cNvSpPr>
          <p:nvPr>
            <p:ph sz="half" idx="2" hasCustomPrompt="1"/>
          </p:nvPr>
        </p:nvSpPr>
        <p:spPr>
          <a:xfrm>
            <a:off x="4953000" y="971550"/>
            <a:ext cx="3581400" cy="1523999"/>
          </a:xfrm>
          <a:prstGeom prst="rect">
            <a:avLst/>
          </a:prstGeom>
        </p:spPr>
        <p:txBody>
          <a:bodyPr>
            <a:noAutofit/>
          </a:bodyPr>
          <a:lstStyle>
            <a:lvl1pPr>
              <a:defRPr lang="en-US" sz="1400" b="1" kern="1200" dirty="0">
                <a:solidFill>
                  <a:schemeClr val="tx1"/>
                </a:solidFill>
                <a:latin typeface="+mn-lt"/>
                <a:ea typeface="+mn-ea"/>
                <a:cs typeface="+mn-cs"/>
              </a:defRPr>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marL="292219" lvl="0" indent="-292219" algn="l" defTabSz="779252" rtl="0" eaLnBrk="1" latinLnBrk="0" hangingPunct="1">
              <a:spcBef>
                <a:spcPct val="20000"/>
              </a:spcBef>
              <a:buFont typeface="Arial" pitchFamily="34" charset="0"/>
              <a:buChar char="•"/>
            </a:pPr>
            <a:r>
              <a:rPr lang="en-US"/>
              <a:t>Click to edit Master text styles</a:t>
            </a:r>
          </a:p>
        </p:txBody>
      </p:sp>
      <p:sp>
        <p:nvSpPr>
          <p:cNvPr id="9" name="Content Placeholder 2"/>
          <p:cNvSpPr>
            <a:spLocks noGrp="1"/>
          </p:cNvSpPr>
          <p:nvPr>
            <p:ph sz="half" idx="13" hasCustomPrompt="1"/>
          </p:nvPr>
        </p:nvSpPr>
        <p:spPr>
          <a:xfrm>
            <a:off x="495300" y="2876551"/>
            <a:ext cx="3543300" cy="1523999"/>
          </a:xfrm>
          <a:prstGeom prst="rect">
            <a:avLst/>
          </a:prstGeom>
        </p:spPr>
        <p:txBody>
          <a:bodyPr>
            <a:noAutofit/>
          </a:bodyPr>
          <a:lstStyle>
            <a:lvl1pPr>
              <a:defRPr lang="en-US" sz="1400" b="1" kern="1200" dirty="0">
                <a:solidFill>
                  <a:schemeClr val="tx1"/>
                </a:solidFill>
                <a:latin typeface="+mn-lt"/>
                <a:ea typeface="+mn-ea"/>
                <a:cs typeface="+mn-cs"/>
              </a:defRPr>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p:txBody>
      </p:sp>
      <p:sp>
        <p:nvSpPr>
          <p:cNvPr id="10" name="Content Placeholder 3"/>
          <p:cNvSpPr>
            <a:spLocks noGrp="1"/>
          </p:cNvSpPr>
          <p:nvPr>
            <p:ph sz="half" idx="14" hasCustomPrompt="1"/>
          </p:nvPr>
        </p:nvSpPr>
        <p:spPr>
          <a:xfrm>
            <a:off x="4953000" y="2876550"/>
            <a:ext cx="3581400" cy="1523999"/>
          </a:xfrm>
          <a:prstGeom prst="rect">
            <a:avLst/>
          </a:prstGeom>
        </p:spPr>
        <p:txBody>
          <a:bodyPr>
            <a:noAutofit/>
          </a:bodyPr>
          <a:lstStyle>
            <a:lvl1pPr>
              <a:defRPr lang="en-US" sz="1400" b="1" kern="1200" dirty="0">
                <a:solidFill>
                  <a:schemeClr val="tx1"/>
                </a:solidFill>
                <a:latin typeface="+mn-lt"/>
                <a:ea typeface="+mn-ea"/>
                <a:cs typeface="+mn-cs"/>
              </a:defRPr>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p:txBody>
      </p:sp>
      <p:sp>
        <p:nvSpPr>
          <p:cNvPr id="15" name="Title 14"/>
          <p:cNvSpPr>
            <a:spLocks noGrp="1"/>
          </p:cNvSpPr>
          <p:nvPr>
            <p:ph type="title" hasCustomPrompt="1"/>
          </p:nvPr>
        </p:nvSpPr>
        <p:spPr>
          <a:xfrm>
            <a:off x="228600" y="209550"/>
            <a:ext cx="8153400" cy="380999"/>
          </a:xfrm>
          <a:prstGeom prst="rect">
            <a:avLst/>
          </a:prstGeom>
        </p:spPr>
        <p:txBody>
          <a:bodyPr>
            <a:noAutofit/>
          </a:bodyPr>
          <a:lstStyle>
            <a:lvl1pPr>
              <a:defRPr sz="2400" b="0" baseline="0">
                <a:solidFill>
                  <a:schemeClr val="tx1"/>
                </a:solidFill>
              </a:defRPr>
            </a:lvl1pPr>
          </a:lstStyle>
          <a:p>
            <a:r>
              <a:rPr lang="en-US" dirty="0"/>
              <a:t>Slide with four content areas</a:t>
            </a:r>
          </a:p>
        </p:txBody>
      </p:sp>
      <p:sp>
        <p:nvSpPr>
          <p:cNvPr id="8" name="TextBox 7">
            <a:extLst>
              <a:ext uri="{FF2B5EF4-FFF2-40B4-BE49-F238E27FC236}">
                <a16:creationId xmlns:a16="http://schemas.microsoft.com/office/drawing/2014/main" id="{5D441E06-040C-4B41-B9CC-1E4B0C32CCA4}"/>
              </a:ext>
            </a:extLst>
          </p:cNvPr>
          <p:cNvSpPr txBox="1"/>
          <p:nvPr userDrawn="1"/>
        </p:nvSpPr>
        <p:spPr>
          <a:xfrm>
            <a:off x="-76200" y="4857750"/>
            <a:ext cx="457200" cy="215409"/>
          </a:xfrm>
          <a:prstGeom prst="rect">
            <a:avLst/>
          </a:prstGeom>
          <a:noFill/>
        </p:spPr>
        <p:txBody>
          <a:bodyPr wrap="square" lIns="91410" tIns="45703" rIns="91410" bIns="45703" rtlCol="0">
            <a:spAutoFit/>
          </a:bodyPr>
          <a:lstStyle/>
          <a:p>
            <a:pPr algn="r"/>
            <a:fld id="{A0918C97-1E36-4999-BE26-BF01A4E83B3C}" type="slidenum">
              <a:rPr lang="en-US" sz="800" smtClean="0">
                <a:solidFill>
                  <a:srgbClr val="626262"/>
                </a:solidFill>
                <a:cs typeface="Roboto Light"/>
              </a:rPr>
              <a:pPr algn="r"/>
              <a:t>‹#›</a:t>
            </a:fld>
            <a:endParaRPr lang="en-US" sz="800" dirty="0">
              <a:solidFill>
                <a:srgbClr val="626262"/>
              </a:solidFill>
              <a:cs typeface="Roboto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209550"/>
            <a:ext cx="8153400" cy="381000"/>
          </a:xfrm>
          <a:prstGeom prst="rect">
            <a:avLst/>
          </a:prstGeom>
        </p:spPr>
        <p:txBody>
          <a:bodyPr>
            <a:noAutofit/>
          </a:bodyPr>
          <a:lstStyle>
            <a:lvl1pPr>
              <a:defRPr sz="2400" b="0">
                <a:solidFill>
                  <a:schemeClr val="tx1"/>
                </a:solidFill>
              </a:defRPr>
            </a:lvl1pPr>
          </a:lstStyle>
          <a:p>
            <a:r>
              <a:rPr lang="en-US" dirty="0"/>
              <a:t>Comparison slide</a:t>
            </a:r>
          </a:p>
        </p:txBody>
      </p:sp>
      <p:sp>
        <p:nvSpPr>
          <p:cNvPr id="3" name="Text Placeholder 2"/>
          <p:cNvSpPr>
            <a:spLocks noGrp="1"/>
          </p:cNvSpPr>
          <p:nvPr>
            <p:ph type="body" idx="1" hasCustomPrompt="1"/>
          </p:nvPr>
        </p:nvSpPr>
        <p:spPr>
          <a:xfrm>
            <a:off x="457200" y="971550"/>
            <a:ext cx="4040188" cy="479822"/>
          </a:xfrm>
          <a:prstGeom prst="rect">
            <a:avLst/>
          </a:prstGeom>
          <a:solidFill>
            <a:schemeClr val="tx2"/>
          </a:solidFill>
        </p:spPr>
        <p:txBody>
          <a:bodyPr anchor="ctr">
            <a:noAutofit/>
          </a:bodyPr>
          <a:lstStyle>
            <a:lvl1pPr marL="0" indent="0">
              <a:buNone/>
              <a:defRPr sz="1800" b="1" baseline="0">
                <a:solidFill>
                  <a:srgbClr val="FFFFFF"/>
                </a:solidFill>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dirty="0"/>
              <a:t>Click to add text</a:t>
            </a:r>
          </a:p>
        </p:txBody>
      </p:sp>
      <p:sp>
        <p:nvSpPr>
          <p:cNvPr id="4" name="Content Placeholder 3"/>
          <p:cNvSpPr>
            <a:spLocks noGrp="1"/>
          </p:cNvSpPr>
          <p:nvPr>
            <p:ph sz="half" idx="2" hasCustomPrompt="1"/>
          </p:nvPr>
        </p:nvSpPr>
        <p:spPr>
          <a:xfrm>
            <a:off x="457200" y="1554956"/>
            <a:ext cx="4040188" cy="2963466"/>
          </a:xfrm>
          <a:prstGeom prst="rect">
            <a:avLst/>
          </a:prstGeom>
        </p:spPr>
        <p:txBody>
          <a:bodyPr>
            <a:noAutofit/>
          </a:bodyPr>
          <a:lstStyle>
            <a:lvl1pPr>
              <a:defRPr lang="en-US" sz="1400" b="1" kern="1200" baseline="0" dirty="0">
                <a:solidFill>
                  <a:schemeClr val="tx1"/>
                </a:solidFill>
                <a:latin typeface="+mn-lt"/>
                <a:ea typeface="+mn-ea"/>
                <a:cs typeface="+mn-cs"/>
              </a:defRPr>
            </a:lvl1pPr>
            <a:lvl2pPr>
              <a:defRPr sz="1400"/>
            </a:lvl2pPr>
            <a:lvl3pPr>
              <a:defRPr sz="1200"/>
            </a:lvl3pPr>
            <a:lvl4pPr>
              <a:defRPr sz="1200"/>
            </a:lvl4pPr>
            <a:lvl5pPr>
              <a:defRPr sz="1200"/>
            </a:lvl5pPr>
            <a:lvl6pPr>
              <a:defRPr sz="1400"/>
            </a:lvl6pPr>
            <a:lvl7pPr>
              <a:defRPr sz="1400"/>
            </a:lvl7pPr>
            <a:lvl8pPr>
              <a:defRPr sz="1400"/>
            </a:lvl8pPr>
            <a:lvl9pPr>
              <a:defRPr sz="1400"/>
            </a:lvl9pPr>
          </a:lstStyle>
          <a:p>
            <a:pPr marL="292219" lvl="0" indent="-292219" algn="l" defTabSz="779252" rtl="0" eaLnBrk="1" latinLnBrk="0" hangingPunct="1">
              <a:spcBef>
                <a:spcPct val="20000"/>
              </a:spcBef>
              <a:buFont typeface="Arial" pitchFamily="34" charset="0"/>
              <a:buChar char="•"/>
            </a:pPr>
            <a:r>
              <a:rPr lang="en-US" dirty="0"/>
              <a:t>Click to add text</a:t>
            </a:r>
          </a:p>
        </p:txBody>
      </p:sp>
      <p:sp>
        <p:nvSpPr>
          <p:cNvPr id="5" name="Text Placeholder 4"/>
          <p:cNvSpPr>
            <a:spLocks noGrp="1"/>
          </p:cNvSpPr>
          <p:nvPr>
            <p:ph type="body" sz="quarter" idx="3" hasCustomPrompt="1"/>
          </p:nvPr>
        </p:nvSpPr>
        <p:spPr>
          <a:xfrm>
            <a:off x="4645026" y="971550"/>
            <a:ext cx="4041775" cy="479822"/>
          </a:xfrm>
          <a:prstGeom prst="rect">
            <a:avLst/>
          </a:prstGeom>
          <a:solidFill>
            <a:schemeClr val="tx2"/>
          </a:solidFill>
        </p:spPr>
        <p:txBody>
          <a:bodyPr anchor="ctr">
            <a:noAutofit/>
          </a:bodyPr>
          <a:lstStyle>
            <a:lvl1pPr marL="0" indent="0">
              <a:lnSpc>
                <a:spcPct val="150000"/>
              </a:lnSpc>
              <a:buNone/>
              <a:defRPr sz="1800" b="1" baseline="0">
                <a:solidFill>
                  <a:srgbClr val="FFFFFF"/>
                </a:solidFill>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dirty="0"/>
              <a:t>Click to add text</a:t>
            </a:r>
          </a:p>
        </p:txBody>
      </p:sp>
      <p:sp>
        <p:nvSpPr>
          <p:cNvPr id="6" name="Content Placeholder 5"/>
          <p:cNvSpPr>
            <a:spLocks noGrp="1"/>
          </p:cNvSpPr>
          <p:nvPr>
            <p:ph sz="quarter" idx="4" hasCustomPrompt="1"/>
          </p:nvPr>
        </p:nvSpPr>
        <p:spPr>
          <a:xfrm>
            <a:off x="4645026" y="1554956"/>
            <a:ext cx="4041775" cy="2963466"/>
          </a:xfrm>
          <a:prstGeom prst="rect">
            <a:avLst/>
          </a:prstGeom>
        </p:spPr>
        <p:txBody>
          <a:bodyPr>
            <a:noAutofit/>
          </a:bodyPr>
          <a:lstStyle>
            <a:lvl1pPr>
              <a:defRPr sz="1400" b="1" baseline="0">
                <a:solidFill>
                  <a:schemeClr val="tx1"/>
                </a:solidFill>
              </a:defRPr>
            </a:lvl1pPr>
            <a:lvl2pPr>
              <a:defRPr sz="1400"/>
            </a:lvl2pPr>
            <a:lvl3pPr>
              <a:defRPr sz="1200"/>
            </a:lvl3pPr>
            <a:lvl4pPr>
              <a:defRPr sz="1200"/>
            </a:lvl4pPr>
            <a:lvl5pPr>
              <a:defRPr sz="1200"/>
            </a:lvl5pPr>
            <a:lvl6pPr>
              <a:defRPr sz="1400"/>
            </a:lvl6pPr>
            <a:lvl7pPr>
              <a:defRPr sz="1400"/>
            </a:lvl7pPr>
            <a:lvl8pPr>
              <a:defRPr sz="1400"/>
            </a:lvl8pPr>
            <a:lvl9pPr>
              <a:defRPr sz="1400"/>
            </a:lvl9pPr>
          </a:lstStyle>
          <a:p>
            <a:pPr lvl="0"/>
            <a:r>
              <a:rPr lang="en-US" dirty="0"/>
              <a:t>Click to add text</a:t>
            </a:r>
          </a:p>
        </p:txBody>
      </p:sp>
      <p:sp>
        <p:nvSpPr>
          <p:cNvPr id="10" name="TextBox 9">
            <a:extLst>
              <a:ext uri="{FF2B5EF4-FFF2-40B4-BE49-F238E27FC236}">
                <a16:creationId xmlns:a16="http://schemas.microsoft.com/office/drawing/2014/main" id="{670D7633-F6F8-4C4A-B8EA-046314B197AD}"/>
              </a:ext>
            </a:extLst>
          </p:cNvPr>
          <p:cNvSpPr txBox="1"/>
          <p:nvPr userDrawn="1"/>
        </p:nvSpPr>
        <p:spPr>
          <a:xfrm>
            <a:off x="-76200" y="4857750"/>
            <a:ext cx="457200" cy="215409"/>
          </a:xfrm>
          <a:prstGeom prst="rect">
            <a:avLst/>
          </a:prstGeom>
          <a:noFill/>
        </p:spPr>
        <p:txBody>
          <a:bodyPr wrap="square" lIns="91410" tIns="45703" rIns="91410" bIns="45703" rtlCol="0">
            <a:spAutoFit/>
          </a:bodyPr>
          <a:lstStyle/>
          <a:p>
            <a:pPr algn="r"/>
            <a:fld id="{A0918C97-1E36-4999-BE26-BF01A4E83B3C}" type="slidenum">
              <a:rPr lang="en-US" sz="800" smtClean="0">
                <a:solidFill>
                  <a:srgbClr val="626262"/>
                </a:solidFill>
                <a:cs typeface="Roboto Light"/>
              </a:rPr>
              <a:pPr algn="r"/>
              <a:t>‹#›</a:t>
            </a:fld>
            <a:endParaRPr lang="en-US" sz="800" dirty="0">
              <a:solidFill>
                <a:srgbClr val="626262"/>
              </a:solidFill>
              <a:cs typeface="Roboto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228600" y="209550"/>
            <a:ext cx="8153400" cy="384175"/>
          </a:xfrm>
          <a:prstGeom prst="rect">
            <a:avLst/>
          </a:prstGeom>
        </p:spPr>
        <p:txBody>
          <a:bodyPr/>
          <a:lstStyle>
            <a:lvl1pPr>
              <a:defRPr sz="2400" b="0">
                <a:solidFill>
                  <a:schemeClr val="tx1"/>
                </a:solidFill>
              </a:defRPr>
            </a:lvl1pPr>
          </a:lstStyle>
          <a:p>
            <a:r>
              <a:rPr lang="en-US" dirty="0"/>
              <a:t>Slide title only</a:t>
            </a:r>
          </a:p>
        </p:txBody>
      </p:sp>
      <p:sp>
        <p:nvSpPr>
          <p:cNvPr id="4" name="TextBox 3">
            <a:extLst>
              <a:ext uri="{FF2B5EF4-FFF2-40B4-BE49-F238E27FC236}">
                <a16:creationId xmlns:a16="http://schemas.microsoft.com/office/drawing/2014/main" id="{42443F47-3A17-4815-B5CA-CB8A13ED65A3}"/>
              </a:ext>
            </a:extLst>
          </p:cNvPr>
          <p:cNvSpPr txBox="1"/>
          <p:nvPr userDrawn="1"/>
        </p:nvSpPr>
        <p:spPr>
          <a:xfrm>
            <a:off x="-76200" y="4857750"/>
            <a:ext cx="457200" cy="215409"/>
          </a:xfrm>
          <a:prstGeom prst="rect">
            <a:avLst/>
          </a:prstGeom>
          <a:noFill/>
        </p:spPr>
        <p:txBody>
          <a:bodyPr wrap="square" lIns="91410" tIns="45703" rIns="91410" bIns="45703" rtlCol="0">
            <a:spAutoFit/>
          </a:bodyPr>
          <a:lstStyle/>
          <a:p>
            <a:pPr algn="r"/>
            <a:fld id="{A0918C97-1E36-4999-BE26-BF01A4E83B3C}" type="slidenum">
              <a:rPr lang="en-US" sz="800" smtClean="0">
                <a:solidFill>
                  <a:srgbClr val="626262"/>
                </a:solidFill>
                <a:cs typeface="Roboto Light"/>
              </a:rPr>
              <a:pPr algn="r"/>
              <a:t>‹#›</a:t>
            </a:fld>
            <a:endParaRPr lang="en-US" sz="800" dirty="0">
              <a:solidFill>
                <a:srgbClr val="626262"/>
              </a:solidFill>
              <a:cs typeface="Roboto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75051" y="1000126"/>
            <a:ext cx="5111750" cy="3518298"/>
          </a:xfrm>
          <a:prstGeom prst="rect">
            <a:avLst/>
          </a:prstGeom>
        </p:spPr>
        <p:txBody>
          <a:bodyPr>
            <a:noAutofit/>
          </a:bodyPr>
          <a:lstStyle>
            <a:lvl1pPr>
              <a:defRPr sz="1600"/>
            </a:lvl1pPr>
            <a:lvl2pPr>
              <a:defRPr sz="1400"/>
            </a:lvl2pPr>
            <a:lvl3pPr>
              <a:defRPr sz="1200"/>
            </a:lvl3pPr>
            <a:lvl4pPr>
              <a:defRPr sz="1200"/>
            </a:lvl4pPr>
            <a:lvl5pPr>
              <a:defRPr sz="12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457200" y="1000126"/>
            <a:ext cx="3008313" cy="3518297"/>
          </a:xfrm>
          <a:prstGeom prst="rect">
            <a:avLst/>
          </a:prstGeom>
        </p:spPr>
        <p:txBody>
          <a:bodyPr>
            <a:noAutofit/>
          </a:bodyPr>
          <a:lstStyle>
            <a:lvl1pPr marL="0" indent="0">
              <a:buNone/>
              <a:defRPr sz="1200"/>
            </a:lvl1pPr>
            <a:lvl2pPr marL="389626" indent="0">
              <a:buNone/>
              <a:defRPr sz="1000"/>
            </a:lvl2pPr>
            <a:lvl3pPr marL="779252" indent="0">
              <a:buNone/>
              <a:defRPr sz="900"/>
            </a:lvl3pPr>
            <a:lvl4pPr marL="1168878" indent="0">
              <a:buNone/>
              <a:defRPr sz="800"/>
            </a:lvl4pPr>
            <a:lvl5pPr marL="1558503" indent="0">
              <a:buNone/>
              <a:defRPr sz="800"/>
            </a:lvl5pPr>
            <a:lvl6pPr marL="1948129" indent="0">
              <a:buNone/>
              <a:defRPr sz="800"/>
            </a:lvl6pPr>
            <a:lvl7pPr marL="2337755" indent="0">
              <a:buNone/>
              <a:defRPr sz="800"/>
            </a:lvl7pPr>
            <a:lvl8pPr marL="2727381" indent="0">
              <a:buNone/>
              <a:defRPr sz="800"/>
            </a:lvl8pPr>
            <a:lvl9pPr marL="3117007" indent="0">
              <a:buNone/>
              <a:defRPr sz="800"/>
            </a:lvl9pPr>
          </a:lstStyle>
          <a:p>
            <a:pPr lvl="0"/>
            <a:r>
              <a:rPr lang="en-US"/>
              <a:t>Click to edit Master text styles</a:t>
            </a:r>
          </a:p>
        </p:txBody>
      </p:sp>
      <p:sp>
        <p:nvSpPr>
          <p:cNvPr id="7" name="Title 6"/>
          <p:cNvSpPr>
            <a:spLocks noGrp="1"/>
          </p:cNvSpPr>
          <p:nvPr>
            <p:ph type="title" hasCustomPrompt="1"/>
          </p:nvPr>
        </p:nvSpPr>
        <p:spPr>
          <a:xfrm>
            <a:off x="228600" y="209550"/>
            <a:ext cx="8153400" cy="384175"/>
          </a:xfrm>
          <a:prstGeom prst="rect">
            <a:avLst/>
          </a:prstGeom>
        </p:spPr>
        <p:txBody>
          <a:bodyPr>
            <a:noAutofit/>
          </a:bodyPr>
          <a:lstStyle>
            <a:lvl1pPr>
              <a:defRPr sz="2400" b="0" i="0">
                <a:solidFill>
                  <a:schemeClr val="tx1"/>
                </a:solidFill>
              </a:defRPr>
            </a:lvl1pPr>
          </a:lstStyle>
          <a:p>
            <a:r>
              <a:rPr lang="en-US" dirty="0"/>
              <a:t>Content with caption</a:t>
            </a:r>
          </a:p>
        </p:txBody>
      </p:sp>
      <p:sp>
        <p:nvSpPr>
          <p:cNvPr id="9" name="TextBox 8">
            <a:extLst>
              <a:ext uri="{FF2B5EF4-FFF2-40B4-BE49-F238E27FC236}">
                <a16:creationId xmlns:a16="http://schemas.microsoft.com/office/drawing/2014/main" id="{99ABFBDE-E9E4-4A52-8B24-F987522924E0}"/>
              </a:ext>
            </a:extLst>
          </p:cNvPr>
          <p:cNvSpPr txBox="1"/>
          <p:nvPr userDrawn="1"/>
        </p:nvSpPr>
        <p:spPr>
          <a:xfrm>
            <a:off x="-76200" y="4857750"/>
            <a:ext cx="457200" cy="215409"/>
          </a:xfrm>
          <a:prstGeom prst="rect">
            <a:avLst/>
          </a:prstGeom>
          <a:noFill/>
        </p:spPr>
        <p:txBody>
          <a:bodyPr wrap="square" lIns="91410" tIns="45703" rIns="91410" bIns="45703" rtlCol="0">
            <a:spAutoFit/>
          </a:bodyPr>
          <a:lstStyle/>
          <a:p>
            <a:pPr algn="r"/>
            <a:fld id="{A0918C97-1E36-4999-BE26-BF01A4E83B3C}" type="slidenum">
              <a:rPr lang="en-US" sz="800" smtClean="0">
                <a:solidFill>
                  <a:srgbClr val="626262"/>
                </a:solidFill>
                <a:cs typeface="Roboto Light"/>
              </a:rPr>
              <a:pPr algn="r"/>
              <a:t>‹#›</a:t>
            </a:fld>
            <a:endParaRPr lang="en-US" sz="800" dirty="0">
              <a:solidFill>
                <a:srgbClr val="626262"/>
              </a:solidFill>
              <a:cs typeface="Roboto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742949"/>
            <a:ext cx="5486400" cy="2802731"/>
          </a:xfrm>
          <a:prstGeom prst="rect">
            <a:avLst/>
          </a:prstGeom>
        </p:spPr>
        <p:txBody>
          <a:bodyPr>
            <a:noAutofit/>
          </a:bodyPr>
          <a:lstStyle>
            <a:lvl1pPr marL="0" indent="0">
              <a:buNone/>
              <a:defRPr sz="1800"/>
            </a:lvl1pPr>
            <a:lvl2pPr marL="389626" indent="0">
              <a:buNone/>
              <a:defRPr sz="2400"/>
            </a:lvl2pPr>
            <a:lvl3pPr marL="779252" indent="0">
              <a:buNone/>
              <a:defRPr sz="2000"/>
            </a:lvl3pPr>
            <a:lvl4pPr marL="1168878" indent="0">
              <a:buNone/>
              <a:defRPr sz="1700"/>
            </a:lvl4pPr>
            <a:lvl5pPr marL="1558503" indent="0">
              <a:buNone/>
              <a:defRPr sz="1700"/>
            </a:lvl5pPr>
            <a:lvl6pPr marL="1948129" indent="0">
              <a:buNone/>
              <a:defRPr sz="1700"/>
            </a:lvl6pPr>
            <a:lvl7pPr marL="2337755" indent="0">
              <a:buNone/>
              <a:defRPr sz="1700"/>
            </a:lvl7pPr>
            <a:lvl8pPr marL="2727381" indent="0">
              <a:buNone/>
              <a:defRPr sz="1700"/>
            </a:lvl8pPr>
            <a:lvl9pPr marL="3117007" indent="0">
              <a:buNone/>
              <a:defRPr sz="1700"/>
            </a:lvl9pPr>
          </a:lstStyle>
          <a:p>
            <a:r>
              <a:rPr lang="en-US" dirty="0"/>
              <a:t>Click icon to add picture</a:t>
            </a:r>
          </a:p>
        </p:txBody>
      </p:sp>
      <p:sp>
        <p:nvSpPr>
          <p:cNvPr id="4" name="Text Placeholder 3"/>
          <p:cNvSpPr>
            <a:spLocks noGrp="1"/>
          </p:cNvSpPr>
          <p:nvPr>
            <p:ph type="body" sz="half" idx="2" hasCustomPrompt="1"/>
          </p:nvPr>
        </p:nvSpPr>
        <p:spPr>
          <a:xfrm>
            <a:off x="1792288" y="4025503"/>
            <a:ext cx="5486400" cy="375047"/>
          </a:xfrm>
          <a:prstGeom prst="rect">
            <a:avLst/>
          </a:prstGeom>
        </p:spPr>
        <p:txBody>
          <a:bodyPr>
            <a:noAutofit/>
          </a:bodyPr>
          <a:lstStyle>
            <a:lvl1pPr marL="0" indent="0">
              <a:buNone/>
              <a:defRPr sz="1200"/>
            </a:lvl1pPr>
            <a:lvl2pPr marL="389626" indent="0">
              <a:buNone/>
              <a:defRPr sz="1000"/>
            </a:lvl2pPr>
            <a:lvl3pPr marL="779252" indent="0">
              <a:buNone/>
              <a:defRPr sz="900"/>
            </a:lvl3pPr>
            <a:lvl4pPr marL="1168878" indent="0">
              <a:buNone/>
              <a:defRPr sz="800"/>
            </a:lvl4pPr>
            <a:lvl5pPr marL="1558503" indent="0">
              <a:buNone/>
              <a:defRPr sz="800"/>
            </a:lvl5pPr>
            <a:lvl6pPr marL="1948129" indent="0">
              <a:buNone/>
              <a:defRPr sz="800"/>
            </a:lvl6pPr>
            <a:lvl7pPr marL="2337755" indent="0">
              <a:buNone/>
              <a:defRPr sz="800"/>
            </a:lvl7pPr>
            <a:lvl8pPr marL="2727381" indent="0">
              <a:buNone/>
              <a:defRPr sz="800"/>
            </a:lvl8pPr>
            <a:lvl9pPr marL="3117007" indent="0">
              <a:buNone/>
              <a:defRPr sz="800"/>
            </a:lvl9pPr>
          </a:lstStyle>
          <a:p>
            <a:pPr lvl="0"/>
            <a:r>
              <a:rPr lang="en-US" dirty="0"/>
              <a:t>Click to add text</a:t>
            </a:r>
          </a:p>
        </p:txBody>
      </p:sp>
      <p:sp>
        <p:nvSpPr>
          <p:cNvPr id="10" name="Title 9"/>
          <p:cNvSpPr>
            <a:spLocks noGrp="1"/>
          </p:cNvSpPr>
          <p:nvPr>
            <p:ph type="title" hasCustomPrompt="1"/>
          </p:nvPr>
        </p:nvSpPr>
        <p:spPr>
          <a:xfrm>
            <a:off x="228600" y="209550"/>
            <a:ext cx="8153400" cy="381000"/>
          </a:xfrm>
          <a:prstGeom prst="rect">
            <a:avLst/>
          </a:prstGeom>
        </p:spPr>
        <p:txBody>
          <a:bodyPr>
            <a:noAutofit/>
          </a:bodyPr>
          <a:lstStyle>
            <a:lvl1pPr>
              <a:defRPr sz="2400" b="0" cap="none" baseline="0">
                <a:solidFill>
                  <a:schemeClr val="tx1"/>
                </a:solidFill>
              </a:defRPr>
            </a:lvl1pPr>
          </a:lstStyle>
          <a:p>
            <a:r>
              <a:rPr lang="en-US" dirty="0"/>
              <a:t>Picture with caption</a:t>
            </a:r>
          </a:p>
        </p:txBody>
      </p:sp>
      <p:sp>
        <p:nvSpPr>
          <p:cNvPr id="6" name="TextBox 5">
            <a:extLst>
              <a:ext uri="{FF2B5EF4-FFF2-40B4-BE49-F238E27FC236}">
                <a16:creationId xmlns:a16="http://schemas.microsoft.com/office/drawing/2014/main" id="{5C67E072-84CE-4541-9F8B-376411DA54F5}"/>
              </a:ext>
            </a:extLst>
          </p:cNvPr>
          <p:cNvSpPr txBox="1"/>
          <p:nvPr userDrawn="1"/>
        </p:nvSpPr>
        <p:spPr>
          <a:xfrm>
            <a:off x="-76200" y="4857750"/>
            <a:ext cx="457200" cy="215409"/>
          </a:xfrm>
          <a:prstGeom prst="rect">
            <a:avLst/>
          </a:prstGeom>
          <a:noFill/>
        </p:spPr>
        <p:txBody>
          <a:bodyPr wrap="square" lIns="91410" tIns="45703" rIns="91410" bIns="45703" rtlCol="0">
            <a:spAutoFit/>
          </a:bodyPr>
          <a:lstStyle/>
          <a:p>
            <a:pPr algn="r"/>
            <a:fld id="{A0918C97-1E36-4999-BE26-BF01A4E83B3C}" type="slidenum">
              <a:rPr lang="en-US" sz="800" smtClean="0">
                <a:solidFill>
                  <a:srgbClr val="626262"/>
                </a:solidFill>
                <a:cs typeface="Roboto Light"/>
              </a:rPr>
              <a:pPr algn="r"/>
              <a:t>‹#›</a:t>
            </a:fld>
            <a:endParaRPr lang="en-US" sz="800" dirty="0">
              <a:solidFill>
                <a:srgbClr val="626262"/>
              </a:solidFill>
              <a:cs typeface="Roboto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9C6058-CC50-BC4B-824D-318F6EDFA0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126638" y="4556957"/>
            <a:ext cx="1930782" cy="436994"/>
          </a:xfrm>
          <a:prstGeom prst="rect">
            <a:avLst/>
          </a:prstGeom>
        </p:spPr>
      </p:pic>
      <p:sp>
        <p:nvSpPr>
          <p:cNvPr id="8" name="Rectangle 7">
            <a:extLst>
              <a:ext uri="{FF2B5EF4-FFF2-40B4-BE49-F238E27FC236}">
                <a16:creationId xmlns:a16="http://schemas.microsoft.com/office/drawing/2014/main" id="{2EE0A6D5-94E5-4CD9-91DF-3E81A5DB8CF9}"/>
              </a:ext>
            </a:extLst>
          </p:cNvPr>
          <p:cNvSpPr/>
          <p:nvPr userDrawn="1"/>
        </p:nvSpPr>
        <p:spPr>
          <a:xfrm>
            <a:off x="1" y="5109210"/>
            <a:ext cx="9143999" cy="34290"/>
          </a:xfrm>
          <a:prstGeom prst="rect">
            <a:avLst/>
          </a:prstGeom>
          <a:solidFill>
            <a:srgbClr val="FFCE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0" name="TextBox 9">
            <a:extLst>
              <a:ext uri="{FF2B5EF4-FFF2-40B4-BE49-F238E27FC236}">
                <a16:creationId xmlns:a16="http://schemas.microsoft.com/office/drawing/2014/main" id="{6144AD4E-53A8-4549-BC73-E9751C972DC3}"/>
              </a:ext>
            </a:extLst>
          </p:cNvPr>
          <p:cNvSpPr txBox="1"/>
          <p:nvPr userDrawn="1"/>
        </p:nvSpPr>
        <p:spPr>
          <a:xfrm>
            <a:off x="3412098" y="4840907"/>
            <a:ext cx="2319805" cy="169243"/>
          </a:xfrm>
          <a:prstGeom prst="rect">
            <a:avLst/>
          </a:prstGeom>
          <a:noFill/>
        </p:spPr>
        <p:txBody>
          <a:bodyPr wrap="none" lIns="91410" tIns="45703" rIns="91410" bIns="45703" rtlCol="0">
            <a:spAutoFit/>
          </a:bodyPr>
          <a:lstStyle/>
          <a:p>
            <a:pPr lvl="0" algn="ctr"/>
            <a:r>
              <a:rPr lang="en-US" sz="500" kern="1200" dirty="0">
                <a:solidFill>
                  <a:schemeClr val="bg1">
                    <a:lumMod val="75000"/>
                  </a:schemeClr>
                </a:solidFill>
                <a:effectLst/>
                <a:latin typeface="+mn-lt"/>
                <a:ea typeface="+mn-ea"/>
                <a:cs typeface="+mn-cs"/>
              </a:rPr>
              <a:t>© 2019 Cree Lighting, A Company of IDEAL Industries.  All rights reserved. </a:t>
            </a:r>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86" r:id="rId3"/>
    <p:sldLayoutId id="2147483676" r:id="rId4"/>
    <p:sldLayoutId id="2147483684" r:id="rId5"/>
    <p:sldLayoutId id="2147483677" r:id="rId6"/>
    <p:sldLayoutId id="2147483678" r:id="rId7"/>
    <p:sldLayoutId id="2147483680" r:id="rId8"/>
    <p:sldLayoutId id="2147483681" r:id="rId9"/>
    <p:sldLayoutId id="2147483687" r:id="rId10"/>
    <p:sldLayoutId id="2147483688" r:id="rId11"/>
  </p:sldLayoutIdLst>
  <p:hf hdr="0" dt="0"/>
  <p:txStyles>
    <p:titleStyle>
      <a:lvl1pPr algn="l" defTabSz="779252" rtl="0" eaLnBrk="1" latinLnBrk="0" hangingPunct="1">
        <a:spcBef>
          <a:spcPct val="0"/>
        </a:spcBef>
        <a:buNone/>
        <a:defRPr sz="2200" b="1" kern="1200">
          <a:solidFill>
            <a:schemeClr val="tx1"/>
          </a:solidFill>
          <a:latin typeface="+mj-lt"/>
          <a:ea typeface="+mj-ea"/>
          <a:cs typeface="+mj-cs"/>
        </a:defRPr>
      </a:lvl1pPr>
    </p:titleStyle>
    <p:bodyStyle>
      <a:lvl1pPr marL="292219" indent="-292219" algn="l" defTabSz="779252"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633142" indent="-243516" algn="l" defTabSz="77925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74065" indent="-194813" algn="l" defTabSz="779252"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363690"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4pPr>
      <a:lvl5pPr marL="1753316"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5pPr>
      <a:lvl6pPr marL="2142942"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568"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194"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820"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g"/><Relationship Id="rId4"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391F80B-4B26-4045-9B17-A10E1FE9C9F2}"/>
              </a:ext>
            </a:extLst>
          </p:cNvPr>
          <p:cNvSpPr>
            <a:spLocks noGrp="1"/>
          </p:cNvSpPr>
          <p:nvPr>
            <p:ph type="body" sz="quarter" idx="13"/>
          </p:nvPr>
        </p:nvSpPr>
        <p:spPr>
          <a:xfrm>
            <a:off x="2133600" y="3257550"/>
            <a:ext cx="5777635" cy="1219200"/>
          </a:xfrm>
        </p:spPr>
        <p:txBody>
          <a:bodyPr/>
          <a:lstStyle/>
          <a:p>
            <a:r>
              <a:rPr lang="en-US" dirty="0">
                <a:solidFill>
                  <a:srgbClr val="005598"/>
                </a:solidFill>
                <a:cs typeface="Roboto Light"/>
              </a:rPr>
              <a:t>Marketing Requirements Review (MRR)</a:t>
            </a:r>
          </a:p>
          <a:p>
            <a:r>
              <a:rPr lang="en-US" dirty="0">
                <a:solidFill>
                  <a:srgbClr val="005598"/>
                </a:solidFill>
                <a:cs typeface="Roboto Light"/>
              </a:rPr>
              <a:t>“Better Troffer” FLX/ZRMT</a:t>
            </a:r>
          </a:p>
          <a:p>
            <a:r>
              <a:rPr lang="en-US" sz="1400" dirty="0">
                <a:solidFill>
                  <a:srgbClr val="005598"/>
                </a:solidFill>
                <a:cs typeface="Roboto Light"/>
              </a:rPr>
              <a:t>Jeff Hungarter</a:t>
            </a:r>
            <a:endParaRPr lang="en-US" dirty="0">
              <a:solidFill>
                <a:srgbClr val="005598"/>
              </a:solidFill>
            </a:endParaRPr>
          </a:p>
        </p:txBody>
      </p:sp>
      <p:sp>
        <p:nvSpPr>
          <p:cNvPr id="7" name="TextBox 6">
            <a:extLst>
              <a:ext uri="{FF2B5EF4-FFF2-40B4-BE49-F238E27FC236}">
                <a16:creationId xmlns:a16="http://schemas.microsoft.com/office/drawing/2014/main" id="{E024B1AA-4DC5-47D5-9B64-FAFA142F26DE}"/>
              </a:ext>
            </a:extLst>
          </p:cNvPr>
          <p:cNvSpPr txBox="1"/>
          <p:nvPr/>
        </p:nvSpPr>
        <p:spPr>
          <a:xfrm>
            <a:off x="7833360" y="4886330"/>
            <a:ext cx="1097280" cy="200020"/>
          </a:xfrm>
          <a:prstGeom prst="rect">
            <a:avLst/>
          </a:prstGeom>
          <a:noFill/>
          <a:ln>
            <a:solidFill>
              <a:schemeClr val="tx1"/>
            </a:solidFill>
          </a:ln>
        </p:spPr>
        <p:txBody>
          <a:bodyPr wrap="square" lIns="91410" tIns="45703" rIns="91410" bIns="45703" rtlCol="0">
            <a:spAutoFit/>
          </a:bodyPr>
          <a:lstStyle/>
          <a:p>
            <a:pPr algn="ctr"/>
            <a:r>
              <a:rPr lang="en-US" sz="700" dirty="0">
                <a:cs typeface="Roboto Light"/>
              </a:rPr>
              <a:t>Form: QLP5.29B Rev -</a:t>
            </a:r>
          </a:p>
        </p:txBody>
      </p:sp>
    </p:spTree>
    <p:extLst>
      <p:ext uri="{BB962C8B-B14F-4D97-AF65-F5344CB8AC3E}">
        <p14:creationId xmlns:p14="http://schemas.microsoft.com/office/powerpoint/2010/main" val="855065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Competitive Overview #1</a:t>
            </a:r>
          </a:p>
        </p:txBody>
      </p:sp>
      <p:sp>
        <p:nvSpPr>
          <p:cNvPr id="6" name="AutoShape 2" descr="https://www.philips.com/consumerfiles/newscenter/main/standard/resources/lighting/press/2014/OneSpace-luminous-ceiling/Philips-OneSpace-Product-picture.jpg">
            <a:extLst>
              <a:ext uri="{FF2B5EF4-FFF2-40B4-BE49-F238E27FC236}">
                <a16:creationId xmlns:a16="http://schemas.microsoft.com/office/drawing/2014/main" id="{10D9F525-52F3-4B39-A040-9050AD6B4230}"/>
              </a:ext>
            </a:extLst>
          </p:cNvPr>
          <p:cNvSpPr>
            <a:spLocks noChangeAspect="1" noChangeArrowheads="1"/>
          </p:cNvSpPr>
          <p:nvPr/>
        </p:nvSpPr>
        <p:spPr bwMode="auto">
          <a:xfrm>
            <a:off x="2392363" y="0"/>
            <a:ext cx="4357687" cy="5143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 name="Picture 2">
            <a:extLst>
              <a:ext uri="{FF2B5EF4-FFF2-40B4-BE49-F238E27FC236}">
                <a16:creationId xmlns:a16="http://schemas.microsoft.com/office/drawing/2014/main" id="{824AE837-0614-4103-A059-6AA4DB9F0BF5}"/>
              </a:ext>
            </a:extLst>
          </p:cNvPr>
          <p:cNvPicPr>
            <a:picLocks noChangeAspect="1"/>
          </p:cNvPicPr>
          <p:nvPr/>
        </p:nvPicPr>
        <p:blipFill>
          <a:blip r:embed="rId2"/>
          <a:stretch>
            <a:fillRect/>
          </a:stretch>
        </p:blipFill>
        <p:spPr>
          <a:xfrm>
            <a:off x="64861" y="1965756"/>
            <a:ext cx="4506345" cy="1802538"/>
          </a:xfrm>
          <a:prstGeom prst="rect">
            <a:avLst/>
          </a:prstGeom>
        </p:spPr>
      </p:pic>
      <p:pic>
        <p:nvPicPr>
          <p:cNvPr id="4" name="Picture 3">
            <a:extLst>
              <a:ext uri="{FF2B5EF4-FFF2-40B4-BE49-F238E27FC236}">
                <a16:creationId xmlns:a16="http://schemas.microsoft.com/office/drawing/2014/main" id="{57A4D7CC-3270-4590-AFA5-997DC6B2B2D5}"/>
              </a:ext>
            </a:extLst>
          </p:cNvPr>
          <p:cNvPicPr>
            <a:picLocks noChangeAspect="1"/>
          </p:cNvPicPr>
          <p:nvPr/>
        </p:nvPicPr>
        <p:blipFill>
          <a:blip r:embed="rId3"/>
          <a:stretch>
            <a:fillRect/>
          </a:stretch>
        </p:blipFill>
        <p:spPr>
          <a:xfrm>
            <a:off x="4746226" y="1457263"/>
            <a:ext cx="4167587" cy="3124418"/>
          </a:xfrm>
          <a:prstGeom prst="rect">
            <a:avLst/>
          </a:prstGeom>
        </p:spPr>
      </p:pic>
      <p:sp>
        <p:nvSpPr>
          <p:cNvPr id="5" name="TextBox 4">
            <a:extLst>
              <a:ext uri="{FF2B5EF4-FFF2-40B4-BE49-F238E27FC236}">
                <a16:creationId xmlns:a16="http://schemas.microsoft.com/office/drawing/2014/main" id="{E59180F6-0268-407D-AA70-E751C056EE56}"/>
              </a:ext>
            </a:extLst>
          </p:cNvPr>
          <p:cNvSpPr txBox="1"/>
          <p:nvPr/>
        </p:nvSpPr>
        <p:spPr>
          <a:xfrm>
            <a:off x="1041991" y="1389321"/>
            <a:ext cx="1835888" cy="461631"/>
          </a:xfrm>
          <a:prstGeom prst="rect">
            <a:avLst/>
          </a:prstGeom>
          <a:noFill/>
        </p:spPr>
        <p:txBody>
          <a:bodyPr wrap="square" lIns="91410" tIns="45703" rIns="91410" bIns="45703" rtlCol="0">
            <a:spAutoFit/>
          </a:bodyPr>
          <a:lstStyle/>
          <a:p>
            <a:r>
              <a:rPr lang="en-US" sz="2400" dirty="0">
                <a:solidFill>
                  <a:schemeClr val="accent1"/>
                </a:solidFill>
                <a:cs typeface="Roboto Light"/>
              </a:rPr>
              <a:t>Acuity BLT</a:t>
            </a:r>
          </a:p>
        </p:txBody>
      </p:sp>
      <p:sp>
        <p:nvSpPr>
          <p:cNvPr id="10" name="Rectangle 9">
            <a:extLst>
              <a:ext uri="{FF2B5EF4-FFF2-40B4-BE49-F238E27FC236}">
                <a16:creationId xmlns:a16="http://schemas.microsoft.com/office/drawing/2014/main" id="{FCF5B533-0808-43F8-8162-BFAF0B1DFF8A}"/>
              </a:ext>
            </a:extLst>
          </p:cNvPr>
          <p:cNvSpPr/>
          <p:nvPr/>
        </p:nvSpPr>
        <p:spPr>
          <a:xfrm>
            <a:off x="483819" y="3883098"/>
            <a:ext cx="3817088" cy="338554"/>
          </a:xfrm>
          <a:prstGeom prst="rect">
            <a:avLst/>
          </a:prstGeom>
        </p:spPr>
        <p:txBody>
          <a:bodyPr wrap="square">
            <a:spAutoFit/>
          </a:bodyPr>
          <a:lstStyle/>
          <a:p>
            <a:r>
              <a:rPr lang="en-US" sz="800" dirty="0"/>
              <a:t>https://img.acuitybrands.com/public-assets/catalog/456337/blt-2x4.pdf?abl_version=10%2f29%2f2019+16:08:57&amp;DOC_Type=SPEC_SHEET</a:t>
            </a:r>
          </a:p>
        </p:txBody>
      </p:sp>
    </p:spTree>
    <p:extLst>
      <p:ext uri="{BB962C8B-B14F-4D97-AF65-F5344CB8AC3E}">
        <p14:creationId xmlns:p14="http://schemas.microsoft.com/office/powerpoint/2010/main" val="3442981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Competitive Overview #2</a:t>
            </a:r>
          </a:p>
        </p:txBody>
      </p:sp>
      <p:sp>
        <p:nvSpPr>
          <p:cNvPr id="6" name="AutoShape 2" descr="https://www.philips.com/consumerfiles/newscenter/main/standard/resources/lighting/press/2014/OneSpace-luminous-ceiling/Philips-OneSpace-Product-picture.jpg">
            <a:extLst>
              <a:ext uri="{FF2B5EF4-FFF2-40B4-BE49-F238E27FC236}">
                <a16:creationId xmlns:a16="http://schemas.microsoft.com/office/drawing/2014/main" id="{10D9F525-52F3-4B39-A040-9050AD6B4230}"/>
              </a:ext>
            </a:extLst>
          </p:cNvPr>
          <p:cNvSpPr>
            <a:spLocks noChangeAspect="1" noChangeArrowheads="1"/>
          </p:cNvSpPr>
          <p:nvPr/>
        </p:nvSpPr>
        <p:spPr bwMode="auto">
          <a:xfrm>
            <a:off x="2392363" y="0"/>
            <a:ext cx="4357687" cy="5143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E59180F6-0268-407D-AA70-E751C056EE56}"/>
              </a:ext>
            </a:extLst>
          </p:cNvPr>
          <p:cNvSpPr txBox="1"/>
          <p:nvPr/>
        </p:nvSpPr>
        <p:spPr>
          <a:xfrm>
            <a:off x="6113721" y="1569632"/>
            <a:ext cx="2677818" cy="461631"/>
          </a:xfrm>
          <a:prstGeom prst="rect">
            <a:avLst/>
          </a:prstGeom>
          <a:noFill/>
        </p:spPr>
        <p:txBody>
          <a:bodyPr wrap="square" lIns="91410" tIns="45703" rIns="91410" bIns="45703" rtlCol="0">
            <a:spAutoFit/>
          </a:bodyPr>
          <a:lstStyle/>
          <a:p>
            <a:r>
              <a:rPr lang="en-US" sz="2400" dirty="0">
                <a:solidFill>
                  <a:schemeClr val="accent1"/>
                </a:solidFill>
                <a:cs typeface="Roboto Light"/>
              </a:rPr>
              <a:t>Cooper CRUZ SB</a:t>
            </a:r>
          </a:p>
        </p:txBody>
      </p:sp>
      <p:pic>
        <p:nvPicPr>
          <p:cNvPr id="7" name="Picture 6">
            <a:extLst>
              <a:ext uri="{FF2B5EF4-FFF2-40B4-BE49-F238E27FC236}">
                <a16:creationId xmlns:a16="http://schemas.microsoft.com/office/drawing/2014/main" id="{37137B21-9A97-4E58-8E7C-EACF415F0D38}"/>
              </a:ext>
            </a:extLst>
          </p:cNvPr>
          <p:cNvPicPr>
            <a:picLocks noChangeAspect="1"/>
          </p:cNvPicPr>
          <p:nvPr/>
        </p:nvPicPr>
        <p:blipFill>
          <a:blip r:embed="rId2"/>
          <a:stretch>
            <a:fillRect/>
          </a:stretch>
        </p:blipFill>
        <p:spPr>
          <a:xfrm>
            <a:off x="63796" y="929463"/>
            <a:ext cx="5564372" cy="3372347"/>
          </a:xfrm>
          <a:prstGeom prst="rect">
            <a:avLst/>
          </a:prstGeom>
        </p:spPr>
      </p:pic>
      <p:pic>
        <p:nvPicPr>
          <p:cNvPr id="8" name="Picture 7">
            <a:extLst>
              <a:ext uri="{FF2B5EF4-FFF2-40B4-BE49-F238E27FC236}">
                <a16:creationId xmlns:a16="http://schemas.microsoft.com/office/drawing/2014/main" id="{D09F08D0-D768-4E3A-BE42-FBDE09AA5D8A}"/>
              </a:ext>
            </a:extLst>
          </p:cNvPr>
          <p:cNvPicPr>
            <a:picLocks noChangeAspect="1"/>
          </p:cNvPicPr>
          <p:nvPr/>
        </p:nvPicPr>
        <p:blipFill>
          <a:blip r:embed="rId3"/>
          <a:stretch>
            <a:fillRect/>
          </a:stretch>
        </p:blipFill>
        <p:spPr>
          <a:xfrm>
            <a:off x="4043334" y="2884066"/>
            <a:ext cx="4895288" cy="1149218"/>
          </a:xfrm>
          <a:prstGeom prst="rect">
            <a:avLst/>
          </a:prstGeom>
        </p:spPr>
      </p:pic>
      <p:sp>
        <p:nvSpPr>
          <p:cNvPr id="9" name="Rectangle 8">
            <a:extLst>
              <a:ext uri="{FF2B5EF4-FFF2-40B4-BE49-F238E27FC236}">
                <a16:creationId xmlns:a16="http://schemas.microsoft.com/office/drawing/2014/main" id="{161A42B6-E055-45C5-99A6-5FBE03326E54}"/>
              </a:ext>
            </a:extLst>
          </p:cNvPr>
          <p:cNvSpPr/>
          <p:nvPr/>
        </p:nvSpPr>
        <p:spPr>
          <a:xfrm>
            <a:off x="350874" y="4419115"/>
            <a:ext cx="4572000" cy="338554"/>
          </a:xfrm>
          <a:prstGeom prst="rect">
            <a:avLst/>
          </a:prstGeom>
        </p:spPr>
        <p:txBody>
          <a:bodyPr>
            <a:spAutoFit/>
          </a:bodyPr>
          <a:lstStyle/>
          <a:p>
            <a:r>
              <a:rPr lang="en-US" sz="800" dirty="0"/>
              <a:t>http://www.cooperindustries.com/content/dam/public/lighting/products/documents/metalux/spec_sheets/metalux-cruze-sb-led-2x4-specsheet.pdf</a:t>
            </a:r>
          </a:p>
        </p:txBody>
      </p:sp>
    </p:spTree>
    <p:extLst>
      <p:ext uri="{BB962C8B-B14F-4D97-AF65-F5344CB8AC3E}">
        <p14:creationId xmlns:p14="http://schemas.microsoft.com/office/powerpoint/2010/main" val="296318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CA31E2-6974-4CBA-B5F2-84298231A160}"/>
              </a:ext>
            </a:extLst>
          </p:cNvPr>
          <p:cNvSpPr>
            <a:spLocks noGrp="1"/>
          </p:cNvSpPr>
          <p:nvPr>
            <p:ph type="body" sz="quarter" idx="10"/>
          </p:nvPr>
        </p:nvSpPr>
        <p:spPr>
          <a:xfrm>
            <a:off x="415017" y="2147208"/>
            <a:ext cx="5029200" cy="1338942"/>
          </a:xfrm>
        </p:spPr>
        <p:txBody>
          <a:bodyPr>
            <a:normAutofit/>
          </a:bodyPr>
          <a:lstStyle/>
          <a:p>
            <a:r>
              <a:rPr lang="en-US" dirty="0"/>
              <a:t>Value Prop/Market Review</a:t>
            </a:r>
          </a:p>
        </p:txBody>
      </p:sp>
      <p:sp>
        <p:nvSpPr>
          <p:cNvPr id="3" name="TextBox 2">
            <a:extLst>
              <a:ext uri="{FF2B5EF4-FFF2-40B4-BE49-F238E27FC236}">
                <a16:creationId xmlns:a16="http://schemas.microsoft.com/office/drawing/2014/main" id="{1FBC9302-54A1-461C-A94B-CADFF107F4B4}"/>
              </a:ext>
            </a:extLst>
          </p:cNvPr>
          <p:cNvSpPr txBox="1"/>
          <p:nvPr/>
        </p:nvSpPr>
        <p:spPr>
          <a:xfrm>
            <a:off x="7833360" y="4886330"/>
            <a:ext cx="1097280" cy="200020"/>
          </a:xfrm>
          <a:prstGeom prst="rect">
            <a:avLst/>
          </a:prstGeom>
          <a:noFill/>
          <a:ln>
            <a:solidFill>
              <a:schemeClr val="tx1"/>
            </a:solidFill>
          </a:ln>
        </p:spPr>
        <p:txBody>
          <a:bodyPr wrap="square" lIns="91410" tIns="45703" rIns="91410" bIns="45703" rtlCol="0">
            <a:spAutoFit/>
          </a:bodyPr>
          <a:lstStyle/>
          <a:p>
            <a:pPr algn="ctr"/>
            <a:r>
              <a:rPr lang="en-US" sz="700" dirty="0">
                <a:cs typeface="Roboto Light"/>
              </a:rPr>
              <a:t>Form: QLP5.29B Rev -</a:t>
            </a:r>
          </a:p>
        </p:txBody>
      </p:sp>
    </p:spTree>
    <p:extLst>
      <p:ext uri="{BB962C8B-B14F-4D97-AF65-F5344CB8AC3E}">
        <p14:creationId xmlns:p14="http://schemas.microsoft.com/office/powerpoint/2010/main" val="1493812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2619B3B-98A0-4B5F-BD9C-65ABD7A88880}"/>
              </a:ext>
            </a:extLst>
          </p:cNvPr>
          <p:cNvSpPr>
            <a:spLocks noGrp="1"/>
          </p:cNvSpPr>
          <p:nvPr>
            <p:ph idx="1"/>
          </p:nvPr>
        </p:nvSpPr>
        <p:spPr>
          <a:xfrm>
            <a:off x="221974" y="895350"/>
            <a:ext cx="8763000" cy="3546872"/>
          </a:xfrm>
        </p:spPr>
        <p:txBody>
          <a:bodyPr/>
          <a:lstStyle/>
          <a:p>
            <a:pPr marL="0" indent="0">
              <a:buNone/>
            </a:pPr>
            <a:r>
              <a:rPr lang="en-US" sz="1600" b="1" dirty="0"/>
              <a:t>Market:</a:t>
            </a:r>
            <a:endParaRPr lang="en-US" sz="1600" dirty="0"/>
          </a:p>
          <a:p>
            <a:r>
              <a:rPr lang="en-US" sz="1600" dirty="0"/>
              <a:t>Makes Cree relevant again in the commercial/spec troffer space</a:t>
            </a:r>
          </a:p>
          <a:p>
            <a:pPr marL="0" indent="0">
              <a:buNone/>
            </a:pPr>
            <a:r>
              <a:rPr lang="en-US" sz="1600" b="1" dirty="0"/>
              <a:t>Cree:</a:t>
            </a:r>
          </a:p>
          <a:p>
            <a:r>
              <a:rPr lang="en-US" sz="1600" dirty="0"/>
              <a:t>Allows Cree to bid for and hold more specification projects in spaces such as education, healthcare, and office spaces</a:t>
            </a:r>
          </a:p>
          <a:p>
            <a:r>
              <a:rPr lang="en-US" sz="1600" dirty="0"/>
              <a:t>Improves relationship and hit rate with agents looking to use Cree in more jobs</a:t>
            </a:r>
          </a:p>
          <a:p>
            <a:r>
              <a:rPr lang="en-US" sz="1600" dirty="0"/>
              <a:t>Allows pull through troffer revenue when other controls are specified like Lutron or </a:t>
            </a:r>
            <a:r>
              <a:rPr lang="en-US" sz="1600" dirty="0" err="1"/>
              <a:t>Audacy</a:t>
            </a:r>
            <a:endParaRPr lang="en-US" sz="1600" dirty="0"/>
          </a:p>
        </p:txBody>
      </p:sp>
      <p:sp>
        <p:nvSpPr>
          <p:cNvPr id="3" name="Title 2">
            <a:extLst>
              <a:ext uri="{FF2B5EF4-FFF2-40B4-BE49-F238E27FC236}">
                <a16:creationId xmlns:a16="http://schemas.microsoft.com/office/drawing/2014/main" id="{BEDE4BD6-36B1-4E76-A2AE-DD919A60C3F4}"/>
              </a:ext>
            </a:extLst>
          </p:cNvPr>
          <p:cNvSpPr>
            <a:spLocks noGrp="1"/>
          </p:cNvSpPr>
          <p:nvPr>
            <p:ph type="title"/>
          </p:nvPr>
        </p:nvSpPr>
        <p:spPr/>
        <p:txBody>
          <a:bodyPr/>
          <a:lstStyle/>
          <a:p>
            <a:r>
              <a:rPr lang="en-US" dirty="0"/>
              <a:t>Market Review</a:t>
            </a:r>
          </a:p>
        </p:txBody>
      </p:sp>
    </p:spTree>
    <p:extLst>
      <p:ext uri="{BB962C8B-B14F-4D97-AF65-F5344CB8AC3E}">
        <p14:creationId xmlns:p14="http://schemas.microsoft.com/office/powerpoint/2010/main" val="1758150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CA31E2-6974-4CBA-B5F2-84298231A160}"/>
              </a:ext>
            </a:extLst>
          </p:cNvPr>
          <p:cNvSpPr>
            <a:spLocks noGrp="1"/>
          </p:cNvSpPr>
          <p:nvPr>
            <p:ph type="body" sz="quarter" idx="10"/>
          </p:nvPr>
        </p:nvSpPr>
        <p:spPr>
          <a:xfrm>
            <a:off x="415017" y="2147208"/>
            <a:ext cx="5029200" cy="1338942"/>
          </a:xfrm>
        </p:spPr>
        <p:txBody>
          <a:bodyPr>
            <a:normAutofit/>
          </a:bodyPr>
          <a:lstStyle/>
          <a:p>
            <a:r>
              <a:rPr lang="en-US" dirty="0"/>
              <a:t>Financial Summary</a:t>
            </a:r>
          </a:p>
        </p:txBody>
      </p:sp>
      <p:sp>
        <p:nvSpPr>
          <p:cNvPr id="3" name="TextBox 2">
            <a:extLst>
              <a:ext uri="{FF2B5EF4-FFF2-40B4-BE49-F238E27FC236}">
                <a16:creationId xmlns:a16="http://schemas.microsoft.com/office/drawing/2014/main" id="{EBE579C8-FE17-49C3-8C6D-14B3BC081FDD}"/>
              </a:ext>
            </a:extLst>
          </p:cNvPr>
          <p:cNvSpPr txBox="1"/>
          <p:nvPr/>
        </p:nvSpPr>
        <p:spPr>
          <a:xfrm>
            <a:off x="7833360" y="4886330"/>
            <a:ext cx="1097280" cy="200020"/>
          </a:xfrm>
          <a:prstGeom prst="rect">
            <a:avLst/>
          </a:prstGeom>
          <a:noFill/>
          <a:ln>
            <a:solidFill>
              <a:schemeClr val="tx1"/>
            </a:solidFill>
          </a:ln>
        </p:spPr>
        <p:txBody>
          <a:bodyPr wrap="square" lIns="91410" tIns="45703" rIns="91410" bIns="45703" rtlCol="0">
            <a:spAutoFit/>
          </a:bodyPr>
          <a:lstStyle/>
          <a:p>
            <a:pPr algn="ctr"/>
            <a:r>
              <a:rPr lang="en-US" sz="700" dirty="0">
                <a:cs typeface="Roboto Light"/>
              </a:rPr>
              <a:t>Form: QLP5.29B Rev -</a:t>
            </a:r>
          </a:p>
        </p:txBody>
      </p:sp>
    </p:spTree>
    <p:extLst>
      <p:ext uri="{BB962C8B-B14F-4D97-AF65-F5344CB8AC3E}">
        <p14:creationId xmlns:p14="http://schemas.microsoft.com/office/powerpoint/2010/main" val="4012735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FA90B9F-21A3-4465-8919-134DD8819B2E}"/>
              </a:ext>
            </a:extLst>
          </p:cNvPr>
          <p:cNvSpPr>
            <a:spLocks noGrp="1"/>
          </p:cNvSpPr>
          <p:nvPr>
            <p:ph sz="half" idx="2"/>
          </p:nvPr>
        </p:nvSpPr>
        <p:spPr>
          <a:xfrm>
            <a:off x="5035924" y="842810"/>
            <a:ext cx="4191000" cy="3883916"/>
          </a:xfrm>
        </p:spPr>
        <p:txBody>
          <a:bodyPr/>
          <a:lstStyle/>
          <a:p>
            <a:pPr marL="0" indent="0">
              <a:buNone/>
            </a:pPr>
            <a:r>
              <a:rPr lang="en-US" sz="2000" b="1" dirty="0">
                <a:cs typeface="Roboto Light"/>
              </a:rPr>
              <a:t>Volume Projection Support</a:t>
            </a:r>
          </a:p>
          <a:p>
            <a:pPr marL="626673" lvl="1" indent="-285750"/>
            <a:r>
              <a:rPr lang="en-US" sz="1600" dirty="0">
                <a:cs typeface="Roboto Light"/>
              </a:rPr>
              <a:t>New lumen, control, and factory installed accessories support increased volume</a:t>
            </a:r>
          </a:p>
          <a:p>
            <a:pPr marL="626673" lvl="1" indent="-285750"/>
            <a:r>
              <a:rPr lang="en-US" sz="1600" dirty="0">
                <a:cs typeface="Roboto Light"/>
              </a:rPr>
              <a:t>Increased market share- regaining what we lost and opening education market</a:t>
            </a:r>
          </a:p>
          <a:p>
            <a:pPr marL="626673" lvl="1" indent="-285750"/>
            <a:r>
              <a:rPr lang="en-US" sz="1600" dirty="0">
                <a:cs typeface="Roboto Light"/>
              </a:rPr>
              <a:t>Cannibalization:</a:t>
            </a:r>
          </a:p>
          <a:p>
            <a:pPr marL="967596" lvl="2" indent="-285750"/>
            <a:r>
              <a:rPr lang="en-US" sz="1400" dirty="0">
                <a:cs typeface="Roboto Light"/>
              </a:rPr>
              <a:t>FLX Curve replaces ZRMT</a:t>
            </a:r>
          </a:p>
          <a:p>
            <a:pPr marL="967596" lvl="2" indent="-285750"/>
            <a:r>
              <a:rPr lang="en-US" sz="1400" dirty="0">
                <a:cs typeface="Roboto Light"/>
              </a:rPr>
              <a:t>FLX Arch Replaces FLX Standard</a:t>
            </a:r>
          </a:p>
          <a:p>
            <a:pPr marL="967596" lvl="2" indent="-285750"/>
            <a:r>
              <a:rPr lang="en-US" sz="1400" dirty="0">
                <a:cs typeface="Roboto Light"/>
              </a:rPr>
              <a:t>FLX Square is incremental</a:t>
            </a:r>
            <a:endParaRPr lang="en-US" sz="1400" dirty="0"/>
          </a:p>
        </p:txBody>
      </p:sp>
      <p:sp>
        <p:nvSpPr>
          <p:cNvPr id="3" name="Title 2">
            <a:extLst>
              <a:ext uri="{FF2B5EF4-FFF2-40B4-BE49-F238E27FC236}">
                <a16:creationId xmlns:a16="http://schemas.microsoft.com/office/drawing/2014/main" id="{A06D6992-8C29-487C-AA81-972FF2C4DD92}"/>
              </a:ext>
            </a:extLst>
          </p:cNvPr>
          <p:cNvSpPr>
            <a:spLocks noGrp="1"/>
          </p:cNvSpPr>
          <p:nvPr>
            <p:ph type="title"/>
          </p:nvPr>
        </p:nvSpPr>
        <p:spPr>
          <a:xfrm>
            <a:off x="228600" y="93416"/>
            <a:ext cx="8153400" cy="384175"/>
          </a:xfrm>
        </p:spPr>
        <p:txBody>
          <a:bodyPr/>
          <a:lstStyle/>
          <a:p>
            <a:r>
              <a:rPr lang="en-US" dirty="0"/>
              <a:t>Volume Projections</a:t>
            </a:r>
          </a:p>
        </p:txBody>
      </p:sp>
      <p:sp>
        <p:nvSpPr>
          <p:cNvPr id="7" name="TextBox 6">
            <a:extLst>
              <a:ext uri="{FF2B5EF4-FFF2-40B4-BE49-F238E27FC236}">
                <a16:creationId xmlns:a16="http://schemas.microsoft.com/office/drawing/2014/main" id="{9AC614D0-FDA5-4F8E-9553-B16176D769C9}"/>
              </a:ext>
            </a:extLst>
          </p:cNvPr>
          <p:cNvSpPr txBox="1"/>
          <p:nvPr/>
        </p:nvSpPr>
        <p:spPr>
          <a:xfrm>
            <a:off x="7833360" y="4886330"/>
            <a:ext cx="1097280" cy="200020"/>
          </a:xfrm>
          <a:prstGeom prst="rect">
            <a:avLst/>
          </a:prstGeom>
          <a:noFill/>
          <a:ln>
            <a:solidFill>
              <a:schemeClr val="tx1"/>
            </a:solidFill>
          </a:ln>
        </p:spPr>
        <p:txBody>
          <a:bodyPr wrap="square" lIns="91410" tIns="45703" rIns="91410" bIns="45703" rtlCol="0">
            <a:spAutoFit/>
          </a:bodyPr>
          <a:lstStyle/>
          <a:p>
            <a:pPr algn="ctr"/>
            <a:r>
              <a:rPr lang="en-US" sz="700" dirty="0">
                <a:cs typeface="Roboto Light"/>
              </a:rPr>
              <a:t>Form: QLP5.29B Rev -</a:t>
            </a:r>
          </a:p>
        </p:txBody>
      </p:sp>
      <p:graphicFrame>
        <p:nvGraphicFramePr>
          <p:cNvPr id="9" name="Chart 8">
            <a:extLst>
              <a:ext uri="{FF2B5EF4-FFF2-40B4-BE49-F238E27FC236}">
                <a16:creationId xmlns:a16="http://schemas.microsoft.com/office/drawing/2014/main" id="{D35293A7-2573-4328-9953-BF2FF7273823}"/>
              </a:ext>
            </a:extLst>
          </p:cNvPr>
          <p:cNvGraphicFramePr>
            <a:graphicFrameLocks/>
          </p:cNvGraphicFramePr>
          <p:nvPr>
            <p:extLst>
              <p:ext uri="{D42A27DB-BD31-4B8C-83A1-F6EECF244321}">
                <p14:modId xmlns:p14="http://schemas.microsoft.com/office/powerpoint/2010/main" val="4208237937"/>
              </p:ext>
            </p:extLst>
          </p:nvPr>
        </p:nvGraphicFramePr>
        <p:xfrm>
          <a:off x="67236" y="594955"/>
          <a:ext cx="4968688" cy="4031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2453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B458-D7ED-4BFE-99AB-4DEA0315C695}"/>
              </a:ext>
            </a:extLst>
          </p:cNvPr>
          <p:cNvSpPr>
            <a:spLocks noGrp="1"/>
          </p:cNvSpPr>
          <p:nvPr>
            <p:ph type="title"/>
          </p:nvPr>
        </p:nvSpPr>
        <p:spPr/>
        <p:txBody>
          <a:bodyPr/>
          <a:lstStyle/>
          <a:p>
            <a:r>
              <a:rPr lang="en-US" dirty="0"/>
              <a:t>Business Case Overview</a:t>
            </a:r>
          </a:p>
        </p:txBody>
      </p:sp>
      <p:pic>
        <p:nvPicPr>
          <p:cNvPr id="3" name="Picture 2">
            <a:extLst>
              <a:ext uri="{FF2B5EF4-FFF2-40B4-BE49-F238E27FC236}">
                <a16:creationId xmlns:a16="http://schemas.microsoft.com/office/drawing/2014/main" id="{EAD840E5-6D18-45EC-AD35-EC6683FFF626}"/>
              </a:ext>
            </a:extLst>
          </p:cNvPr>
          <p:cNvPicPr>
            <a:picLocks noChangeAspect="1"/>
          </p:cNvPicPr>
          <p:nvPr/>
        </p:nvPicPr>
        <p:blipFill>
          <a:blip r:embed="rId2"/>
          <a:stretch>
            <a:fillRect/>
          </a:stretch>
        </p:blipFill>
        <p:spPr>
          <a:xfrm>
            <a:off x="228600" y="932715"/>
            <a:ext cx="8286750" cy="3542985"/>
          </a:xfrm>
          <a:prstGeom prst="rect">
            <a:avLst/>
          </a:prstGeom>
        </p:spPr>
      </p:pic>
    </p:spTree>
    <p:extLst>
      <p:ext uri="{BB962C8B-B14F-4D97-AF65-F5344CB8AC3E}">
        <p14:creationId xmlns:p14="http://schemas.microsoft.com/office/powerpoint/2010/main" val="1698624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A7F897-239B-43B3-A228-D5DFB8C3C85B}"/>
              </a:ext>
            </a:extLst>
          </p:cNvPr>
          <p:cNvSpPr>
            <a:spLocks noGrp="1"/>
          </p:cNvSpPr>
          <p:nvPr>
            <p:ph type="title"/>
          </p:nvPr>
        </p:nvSpPr>
        <p:spPr/>
        <p:txBody>
          <a:bodyPr/>
          <a:lstStyle/>
          <a:p>
            <a:r>
              <a:rPr lang="en-US" dirty="0"/>
              <a:t>Financial Summary</a:t>
            </a:r>
          </a:p>
        </p:txBody>
      </p:sp>
      <p:sp>
        <p:nvSpPr>
          <p:cNvPr id="11" name="TextBox 10">
            <a:extLst>
              <a:ext uri="{FF2B5EF4-FFF2-40B4-BE49-F238E27FC236}">
                <a16:creationId xmlns:a16="http://schemas.microsoft.com/office/drawing/2014/main" id="{635C44F7-4FE6-4409-9D4A-EC4BDB5E124A}"/>
              </a:ext>
            </a:extLst>
          </p:cNvPr>
          <p:cNvSpPr txBox="1"/>
          <p:nvPr/>
        </p:nvSpPr>
        <p:spPr>
          <a:xfrm>
            <a:off x="7833360" y="4886330"/>
            <a:ext cx="1097280" cy="200020"/>
          </a:xfrm>
          <a:prstGeom prst="rect">
            <a:avLst/>
          </a:prstGeom>
          <a:noFill/>
          <a:ln>
            <a:solidFill>
              <a:schemeClr val="tx1"/>
            </a:solidFill>
          </a:ln>
        </p:spPr>
        <p:txBody>
          <a:bodyPr wrap="square" lIns="91410" tIns="45703" rIns="91410" bIns="45703" rtlCol="0">
            <a:spAutoFit/>
          </a:bodyPr>
          <a:lstStyle/>
          <a:p>
            <a:pPr algn="ctr"/>
            <a:r>
              <a:rPr lang="en-US" sz="700" dirty="0">
                <a:cs typeface="Roboto Light"/>
              </a:rPr>
              <a:t>Form: QLP5.29B Rev -</a:t>
            </a:r>
          </a:p>
        </p:txBody>
      </p:sp>
      <p:sp>
        <p:nvSpPr>
          <p:cNvPr id="12" name="TextBox 11">
            <a:extLst>
              <a:ext uri="{FF2B5EF4-FFF2-40B4-BE49-F238E27FC236}">
                <a16:creationId xmlns:a16="http://schemas.microsoft.com/office/drawing/2014/main" id="{C4595B52-F7D6-4EA8-9ACC-66BD17A2E2B3}"/>
              </a:ext>
            </a:extLst>
          </p:cNvPr>
          <p:cNvSpPr txBox="1"/>
          <p:nvPr/>
        </p:nvSpPr>
        <p:spPr>
          <a:xfrm>
            <a:off x="6629400" y="209550"/>
            <a:ext cx="2514600" cy="307742"/>
          </a:xfrm>
          <a:prstGeom prst="rect">
            <a:avLst/>
          </a:prstGeom>
          <a:noFill/>
        </p:spPr>
        <p:txBody>
          <a:bodyPr wrap="square" lIns="91410" tIns="45703" rIns="91410" bIns="45703" rtlCol="0">
            <a:spAutoFit/>
          </a:bodyPr>
          <a:lstStyle/>
          <a:p>
            <a:r>
              <a:rPr lang="en-US" sz="1400" u="sng" dirty="0">
                <a:solidFill>
                  <a:srgbClr val="0000FF"/>
                </a:solidFill>
              </a:rPr>
              <a:t>Insert link to QLP5.29C </a:t>
            </a:r>
            <a:endParaRPr lang="en-US" sz="1400" u="sng" dirty="0">
              <a:solidFill>
                <a:srgbClr val="0000FF"/>
              </a:solidFill>
              <a:cs typeface="Roboto Light"/>
            </a:endParaRPr>
          </a:p>
        </p:txBody>
      </p:sp>
      <p:sp>
        <p:nvSpPr>
          <p:cNvPr id="10" name="Content Placeholder 3">
            <a:extLst>
              <a:ext uri="{FF2B5EF4-FFF2-40B4-BE49-F238E27FC236}">
                <a16:creationId xmlns:a16="http://schemas.microsoft.com/office/drawing/2014/main" id="{B9710C5A-C17E-4F5A-9A4A-01F819581C26}"/>
              </a:ext>
            </a:extLst>
          </p:cNvPr>
          <p:cNvSpPr>
            <a:spLocks noGrp="1"/>
          </p:cNvSpPr>
          <p:nvPr>
            <p:ph sz="half" idx="2"/>
          </p:nvPr>
        </p:nvSpPr>
        <p:spPr>
          <a:xfrm>
            <a:off x="554305" y="3827977"/>
            <a:ext cx="6732542" cy="999205"/>
          </a:xfrm>
        </p:spPr>
        <p:txBody>
          <a:bodyPr/>
          <a:lstStyle/>
          <a:p>
            <a:pPr marL="0" indent="0">
              <a:buNone/>
            </a:pPr>
            <a:r>
              <a:rPr lang="en-US" sz="1200" b="1" dirty="0">
                <a:cs typeface="Roboto Light"/>
              </a:rPr>
              <a:t>Assumptions</a:t>
            </a:r>
          </a:p>
          <a:p>
            <a:pPr marL="626673" lvl="1" indent="-285750"/>
            <a:r>
              <a:rPr lang="en-US" sz="1200" dirty="0">
                <a:cs typeface="Roboto Light"/>
              </a:rPr>
              <a:t>Assumes Phased Approach over next 12 months with first phase launched March 2020</a:t>
            </a:r>
          </a:p>
          <a:p>
            <a:pPr marL="626673" lvl="1" indent="-285750"/>
            <a:r>
              <a:rPr lang="en-US" sz="1200" dirty="0">
                <a:cs typeface="Roboto Light"/>
              </a:rPr>
              <a:t>Assumes ability to hit cost targets, specifically for ZRMT </a:t>
            </a:r>
          </a:p>
          <a:p>
            <a:pPr marL="626673" lvl="1" indent="-285750"/>
            <a:r>
              <a:rPr lang="en-US" sz="1200" dirty="0">
                <a:cs typeface="Roboto Light"/>
              </a:rPr>
              <a:t>Assumes ASP market decline of ~ 2%</a:t>
            </a:r>
            <a:endParaRPr lang="en-US" sz="1200" dirty="0"/>
          </a:p>
        </p:txBody>
      </p:sp>
      <p:pic>
        <p:nvPicPr>
          <p:cNvPr id="2" name="Picture 1">
            <a:extLst>
              <a:ext uri="{FF2B5EF4-FFF2-40B4-BE49-F238E27FC236}">
                <a16:creationId xmlns:a16="http://schemas.microsoft.com/office/drawing/2014/main" id="{1DC33F87-EA87-4319-89A3-CFC779E0AC04}"/>
              </a:ext>
            </a:extLst>
          </p:cNvPr>
          <p:cNvPicPr>
            <a:picLocks noChangeAspect="1"/>
          </p:cNvPicPr>
          <p:nvPr/>
        </p:nvPicPr>
        <p:blipFill>
          <a:blip r:embed="rId2"/>
          <a:stretch>
            <a:fillRect/>
          </a:stretch>
        </p:blipFill>
        <p:spPr>
          <a:xfrm>
            <a:off x="342900" y="760179"/>
            <a:ext cx="6673962" cy="2991365"/>
          </a:xfrm>
          <a:prstGeom prst="rect">
            <a:avLst/>
          </a:prstGeom>
        </p:spPr>
      </p:pic>
    </p:spTree>
    <p:extLst>
      <p:ext uri="{BB962C8B-B14F-4D97-AF65-F5344CB8AC3E}">
        <p14:creationId xmlns:p14="http://schemas.microsoft.com/office/powerpoint/2010/main" val="3366894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CA31E2-6974-4CBA-B5F2-84298231A160}"/>
              </a:ext>
            </a:extLst>
          </p:cNvPr>
          <p:cNvSpPr>
            <a:spLocks noGrp="1"/>
          </p:cNvSpPr>
          <p:nvPr>
            <p:ph type="body" sz="quarter" idx="10"/>
          </p:nvPr>
        </p:nvSpPr>
        <p:spPr>
          <a:xfrm>
            <a:off x="415017" y="2147208"/>
            <a:ext cx="5029200" cy="1338942"/>
          </a:xfrm>
        </p:spPr>
        <p:txBody>
          <a:bodyPr>
            <a:normAutofit/>
          </a:bodyPr>
          <a:lstStyle/>
          <a:p>
            <a:r>
              <a:rPr lang="en-US" dirty="0"/>
              <a:t>Business Unit Risk Assessment</a:t>
            </a:r>
          </a:p>
        </p:txBody>
      </p:sp>
      <p:sp>
        <p:nvSpPr>
          <p:cNvPr id="3" name="TextBox 2">
            <a:extLst>
              <a:ext uri="{FF2B5EF4-FFF2-40B4-BE49-F238E27FC236}">
                <a16:creationId xmlns:a16="http://schemas.microsoft.com/office/drawing/2014/main" id="{B5C83794-307E-4363-8F1C-28F823026695}"/>
              </a:ext>
            </a:extLst>
          </p:cNvPr>
          <p:cNvSpPr txBox="1"/>
          <p:nvPr/>
        </p:nvSpPr>
        <p:spPr>
          <a:xfrm>
            <a:off x="7833360" y="4886330"/>
            <a:ext cx="1097280" cy="200020"/>
          </a:xfrm>
          <a:prstGeom prst="rect">
            <a:avLst/>
          </a:prstGeom>
          <a:noFill/>
          <a:ln>
            <a:solidFill>
              <a:schemeClr val="tx1"/>
            </a:solidFill>
          </a:ln>
        </p:spPr>
        <p:txBody>
          <a:bodyPr wrap="square" lIns="91410" tIns="45703" rIns="91410" bIns="45703" rtlCol="0">
            <a:spAutoFit/>
          </a:bodyPr>
          <a:lstStyle/>
          <a:p>
            <a:pPr algn="ctr"/>
            <a:r>
              <a:rPr lang="en-US" sz="700" dirty="0">
                <a:cs typeface="Roboto Light"/>
              </a:rPr>
              <a:t>Form: QLP5.29B Rev -</a:t>
            </a:r>
          </a:p>
        </p:txBody>
      </p:sp>
    </p:spTree>
    <p:extLst>
      <p:ext uri="{BB962C8B-B14F-4D97-AF65-F5344CB8AC3E}">
        <p14:creationId xmlns:p14="http://schemas.microsoft.com/office/powerpoint/2010/main" val="2567411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755122-1D8F-4634-BE50-E0FD361E2701}"/>
              </a:ext>
            </a:extLst>
          </p:cNvPr>
          <p:cNvSpPr>
            <a:spLocks noGrp="1"/>
          </p:cNvSpPr>
          <p:nvPr>
            <p:ph idx="1"/>
          </p:nvPr>
        </p:nvSpPr>
        <p:spPr>
          <a:xfrm>
            <a:off x="114300" y="774700"/>
            <a:ext cx="7797800" cy="3937000"/>
          </a:xfrm>
        </p:spPr>
        <p:txBody>
          <a:bodyPr/>
          <a:lstStyle/>
          <a:p>
            <a:r>
              <a:rPr lang="en-US" sz="1600" b="1" dirty="0"/>
              <a:t>Timing:</a:t>
            </a:r>
            <a:r>
              <a:rPr lang="en-US" sz="1600" dirty="0"/>
              <a:t> This needs to be ready to ship by March 2020</a:t>
            </a:r>
          </a:p>
          <a:p>
            <a:endParaRPr lang="en-US" sz="1600" b="1" dirty="0"/>
          </a:p>
          <a:p>
            <a:r>
              <a:rPr lang="en-US" sz="1600" b="1" dirty="0"/>
              <a:t>Continuity of Product: </a:t>
            </a:r>
            <a:r>
              <a:rPr lang="en-US" sz="1600" dirty="0"/>
              <a:t>Need to manage the transition specifically for Phase 1 to continue to deliver a steady flow of existing products and make the move as seamless to customers as possible</a:t>
            </a:r>
          </a:p>
          <a:p>
            <a:endParaRPr lang="en-US" sz="1600" dirty="0"/>
          </a:p>
          <a:p>
            <a:r>
              <a:rPr lang="en-US" sz="1600" b="1" dirty="0"/>
              <a:t>Cost: </a:t>
            </a:r>
            <a:r>
              <a:rPr lang="en-US" sz="1600" dirty="0"/>
              <a:t>While we shouldn’t look at cost alone due to improved efficiencies and loading of the factory, we need to be cautious on ZRMT line as that is largest volume and most price sensitive</a:t>
            </a:r>
          </a:p>
          <a:p>
            <a:endParaRPr lang="en-US" sz="1600" dirty="0"/>
          </a:p>
          <a:p>
            <a:r>
              <a:rPr lang="en-US" sz="1600" b="1" dirty="0"/>
              <a:t>Timing:</a:t>
            </a:r>
            <a:r>
              <a:rPr lang="en-US" sz="1600" dirty="0"/>
              <a:t> This needs to be ready to ship by March 2020</a:t>
            </a:r>
          </a:p>
          <a:p>
            <a:endParaRPr lang="en-US" sz="1600" dirty="0"/>
          </a:p>
          <a:p>
            <a:r>
              <a:rPr lang="en-US" sz="1600" b="1" dirty="0"/>
              <a:t>Glare Requirement: </a:t>
            </a:r>
            <a:r>
              <a:rPr lang="en-US" sz="1600" dirty="0"/>
              <a:t>DLC Premium V5 Draft potentially adding UGR requirement that could pose issues for meeting Premium level for ZR and FLX</a:t>
            </a:r>
            <a:endParaRPr lang="en-US" sz="1600" b="1" dirty="0"/>
          </a:p>
          <a:p>
            <a:pPr lvl="2"/>
            <a:endParaRPr lang="en-US" sz="1600" dirty="0"/>
          </a:p>
          <a:p>
            <a:pPr lvl="2"/>
            <a:endParaRPr lang="en-US" sz="1600" dirty="0"/>
          </a:p>
          <a:p>
            <a:pPr lvl="2"/>
            <a:endParaRPr lang="en-US" sz="1600" dirty="0"/>
          </a:p>
          <a:p>
            <a:pPr lvl="2"/>
            <a:endParaRPr lang="en-US" sz="1600" dirty="0"/>
          </a:p>
          <a:p>
            <a:pPr lvl="3"/>
            <a:endParaRPr lang="en-US" sz="1600" dirty="0"/>
          </a:p>
          <a:p>
            <a:pPr lvl="2"/>
            <a:endParaRPr lang="en-US" sz="1600" dirty="0"/>
          </a:p>
          <a:p>
            <a:pPr lvl="2"/>
            <a:endParaRPr lang="en-US" sz="1600" dirty="0"/>
          </a:p>
          <a:p>
            <a:pPr lvl="2"/>
            <a:endParaRPr lang="en-US" sz="1600" dirty="0"/>
          </a:p>
        </p:txBody>
      </p:sp>
      <p:sp>
        <p:nvSpPr>
          <p:cNvPr id="3" name="Title 2">
            <a:extLst>
              <a:ext uri="{FF2B5EF4-FFF2-40B4-BE49-F238E27FC236}">
                <a16:creationId xmlns:a16="http://schemas.microsoft.com/office/drawing/2014/main" id="{E82D4D09-FAC9-4466-9D2F-250AD31D4700}"/>
              </a:ext>
            </a:extLst>
          </p:cNvPr>
          <p:cNvSpPr>
            <a:spLocks noGrp="1"/>
          </p:cNvSpPr>
          <p:nvPr>
            <p:ph type="title"/>
          </p:nvPr>
        </p:nvSpPr>
        <p:spPr/>
        <p:txBody>
          <a:bodyPr/>
          <a:lstStyle/>
          <a:p>
            <a:r>
              <a:rPr lang="en-US" dirty="0"/>
              <a:t>Risks</a:t>
            </a:r>
          </a:p>
        </p:txBody>
      </p:sp>
    </p:spTree>
    <p:extLst>
      <p:ext uri="{BB962C8B-B14F-4D97-AF65-F5344CB8AC3E}">
        <p14:creationId xmlns:p14="http://schemas.microsoft.com/office/powerpoint/2010/main" val="9005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7B81-F780-44F6-B0B9-3F85B1EEB35D}"/>
              </a:ext>
            </a:extLst>
          </p:cNvPr>
          <p:cNvSpPr>
            <a:spLocks noGrp="1"/>
          </p:cNvSpPr>
          <p:nvPr>
            <p:ph type="title"/>
          </p:nvPr>
        </p:nvSpPr>
        <p:spPr>
          <a:xfrm>
            <a:off x="228600" y="1"/>
            <a:ext cx="8153400" cy="594215"/>
          </a:xfrm>
        </p:spPr>
        <p:txBody>
          <a:bodyPr>
            <a:normAutofit fontScale="90000"/>
          </a:bodyPr>
          <a:lstStyle/>
          <a:p>
            <a:r>
              <a:rPr lang="en-US" dirty="0"/>
              <a:t>Marketing Requirements Review</a:t>
            </a:r>
            <a:br>
              <a:rPr lang="en-US" dirty="0"/>
            </a:br>
            <a:r>
              <a:rPr lang="en-US" sz="1500" i="1" dirty="0"/>
              <a:t>Gate Objectives</a:t>
            </a:r>
            <a:endParaRPr lang="en-US" i="1" dirty="0"/>
          </a:p>
        </p:txBody>
      </p:sp>
      <p:sp>
        <p:nvSpPr>
          <p:cNvPr id="9" name="Rectangle 8">
            <a:extLst>
              <a:ext uri="{FF2B5EF4-FFF2-40B4-BE49-F238E27FC236}">
                <a16:creationId xmlns:a16="http://schemas.microsoft.com/office/drawing/2014/main" id="{65C4B153-B841-466E-A279-03597BA4DE5D}"/>
              </a:ext>
            </a:extLst>
          </p:cNvPr>
          <p:cNvSpPr/>
          <p:nvPr/>
        </p:nvSpPr>
        <p:spPr>
          <a:xfrm>
            <a:off x="751186" y="1538738"/>
            <a:ext cx="2468880" cy="1059389"/>
          </a:xfrm>
          <a:prstGeom prst="rect">
            <a:avLst/>
          </a:prstGeom>
          <a:solidFill>
            <a:schemeClr val="bg1"/>
          </a:solidFill>
          <a:ln>
            <a:solidFill>
              <a:schemeClr val="tx1"/>
            </a:solidFill>
          </a:ln>
        </p:spPr>
        <p:txBody>
          <a:bodyPr wrap="square">
            <a:noAutofit/>
          </a:bodyPr>
          <a:lstStyle/>
          <a:p>
            <a:pPr marL="0" lvl="1" algn="ctr"/>
            <a:r>
              <a:rPr lang="en-US" sz="900" dirty="0"/>
              <a:t>Do we move forward with an opportunity and spend money?</a:t>
            </a:r>
          </a:p>
          <a:p>
            <a:pPr marL="0" lvl="1" algn="ctr"/>
            <a:endParaRPr lang="en-US" sz="900" b="1" dirty="0"/>
          </a:p>
          <a:p>
            <a:pPr marL="0" lvl="1" algn="ctr"/>
            <a:endParaRPr lang="en-US" sz="900" b="1" dirty="0"/>
          </a:p>
          <a:p>
            <a:pPr marL="0" lvl="1" algn="ctr"/>
            <a:endParaRPr lang="en-US" sz="900" b="1" dirty="0"/>
          </a:p>
          <a:p>
            <a:pPr marL="0" lvl="1" algn="ctr"/>
            <a:r>
              <a:rPr lang="en-US" sz="900" b="1" dirty="0"/>
              <a:t>Readiness to develop concepts</a:t>
            </a:r>
          </a:p>
        </p:txBody>
      </p:sp>
      <p:sp>
        <p:nvSpPr>
          <p:cNvPr id="10" name="Rectangle 9">
            <a:extLst>
              <a:ext uri="{FF2B5EF4-FFF2-40B4-BE49-F238E27FC236}">
                <a16:creationId xmlns:a16="http://schemas.microsoft.com/office/drawing/2014/main" id="{3FC221B6-7FFC-4F7A-845D-2D77612CA804}"/>
              </a:ext>
            </a:extLst>
          </p:cNvPr>
          <p:cNvSpPr/>
          <p:nvPr/>
        </p:nvSpPr>
        <p:spPr>
          <a:xfrm>
            <a:off x="751186" y="923545"/>
            <a:ext cx="2468880" cy="566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a:cs typeface="Times New Roman" panose="02020603050405020304" pitchFamily="18" charset="0"/>
              </a:rPr>
              <a:t>Marketing Requirements Review (MRR)</a:t>
            </a:r>
          </a:p>
          <a:p>
            <a:pPr algn="ctr"/>
            <a:endParaRPr lang="en-US" sz="900" dirty="0">
              <a:cs typeface="Times New Roman" panose="02020603050405020304" pitchFamily="18" charset="0"/>
            </a:endParaRPr>
          </a:p>
          <a:p>
            <a:pPr algn="ctr"/>
            <a:r>
              <a:rPr lang="en-US" sz="900" dirty="0">
                <a:cs typeface="Times New Roman" panose="02020603050405020304" pitchFamily="18" charset="0"/>
              </a:rPr>
              <a:t>Owner: Jeff Hungarter</a:t>
            </a:r>
          </a:p>
        </p:txBody>
      </p:sp>
      <p:sp>
        <p:nvSpPr>
          <p:cNvPr id="11" name="Rectangle 10">
            <a:extLst>
              <a:ext uri="{FF2B5EF4-FFF2-40B4-BE49-F238E27FC236}">
                <a16:creationId xmlns:a16="http://schemas.microsoft.com/office/drawing/2014/main" id="{12FBD03B-E7FB-4CBF-BBEC-77359B50E2A0}"/>
              </a:ext>
            </a:extLst>
          </p:cNvPr>
          <p:cNvSpPr/>
          <p:nvPr/>
        </p:nvSpPr>
        <p:spPr>
          <a:xfrm>
            <a:off x="5990464" y="2722550"/>
            <a:ext cx="2468880" cy="5692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solidFill>
                  <a:schemeClr val="tx1"/>
                </a:solidFill>
                <a:cs typeface="Times New Roman" panose="02020603050405020304" pitchFamily="18" charset="0"/>
              </a:rPr>
              <a:t>Commercial Launch</a:t>
            </a:r>
          </a:p>
          <a:p>
            <a:pPr algn="ctr"/>
            <a:r>
              <a:rPr lang="en-US" sz="900" dirty="0">
                <a:solidFill>
                  <a:schemeClr val="tx1"/>
                </a:solidFill>
                <a:cs typeface="Times New Roman" panose="02020603050405020304" pitchFamily="18" charset="0"/>
              </a:rPr>
              <a:t>Review (CLR)</a:t>
            </a:r>
          </a:p>
          <a:p>
            <a:pPr algn="ctr"/>
            <a:r>
              <a:rPr lang="en-US" sz="900" dirty="0">
                <a:solidFill>
                  <a:schemeClr val="tx1"/>
                </a:solidFill>
                <a:cs typeface="Times New Roman" panose="02020603050405020304" pitchFamily="18" charset="0"/>
              </a:rPr>
              <a:t> – </a:t>
            </a:r>
            <a:r>
              <a:rPr lang="en-US" sz="900" dirty="0" err="1">
                <a:solidFill>
                  <a:schemeClr val="tx1"/>
                </a:solidFill>
                <a:cs typeface="Times New Roman" panose="02020603050405020304" pitchFamily="18" charset="0"/>
              </a:rPr>
              <a:t>f.k.a</a:t>
            </a:r>
            <a:r>
              <a:rPr lang="en-US" sz="900" dirty="0">
                <a:solidFill>
                  <a:schemeClr val="tx1"/>
                </a:solidFill>
                <a:cs typeface="Times New Roman" panose="02020603050405020304" pitchFamily="18" charset="0"/>
              </a:rPr>
              <a:t>. MLR –</a:t>
            </a:r>
          </a:p>
          <a:p>
            <a:pPr algn="ctr"/>
            <a:r>
              <a:rPr lang="en-US" sz="900" kern="0" dirty="0">
                <a:solidFill>
                  <a:prstClr val="black"/>
                </a:solidFill>
                <a:cs typeface="Arial" panose="020B0604020202020204" pitchFamily="34" charset="0"/>
              </a:rPr>
              <a:t>Owner: TBD</a:t>
            </a:r>
          </a:p>
        </p:txBody>
      </p:sp>
      <p:sp>
        <p:nvSpPr>
          <p:cNvPr id="15" name="Rectangle 14">
            <a:extLst>
              <a:ext uri="{FF2B5EF4-FFF2-40B4-BE49-F238E27FC236}">
                <a16:creationId xmlns:a16="http://schemas.microsoft.com/office/drawing/2014/main" id="{ED8A9C27-48B3-4736-8E4D-47F0276A4E44}"/>
              </a:ext>
            </a:extLst>
          </p:cNvPr>
          <p:cNvSpPr/>
          <p:nvPr/>
        </p:nvSpPr>
        <p:spPr>
          <a:xfrm>
            <a:off x="3370825" y="1538738"/>
            <a:ext cx="2468880" cy="1062990"/>
          </a:xfrm>
          <a:prstGeom prst="rect">
            <a:avLst/>
          </a:prstGeom>
          <a:solidFill>
            <a:schemeClr val="bg1"/>
          </a:solidFill>
          <a:ln>
            <a:solidFill>
              <a:schemeClr val="tx1"/>
            </a:solidFill>
          </a:ln>
        </p:spPr>
        <p:txBody>
          <a:bodyPr wrap="square">
            <a:noAutofit/>
          </a:bodyPr>
          <a:lstStyle/>
          <a:p>
            <a:pPr marL="0" lvl="1" algn="ctr"/>
            <a:r>
              <a:rPr lang="en-US" sz="900" dirty="0"/>
              <a:t>Do we move forward to spend money to do product design &amp; testing?</a:t>
            </a:r>
          </a:p>
          <a:p>
            <a:pPr marL="0" lvl="1" algn="ctr"/>
            <a:endParaRPr lang="en-US" sz="900" b="1" dirty="0"/>
          </a:p>
          <a:p>
            <a:pPr marL="0" lvl="1" algn="ctr"/>
            <a:endParaRPr lang="en-US" sz="900" b="1" dirty="0"/>
          </a:p>
          <a:p>
            <a:pPr marL="0" lvl="1" algn="ctr"/>
            <a:endParaRPr lang="en-US" sz="900" b="1" dirty="0"/>
          </a:p>
          <a:p>
            <a:pPr marL="0" lvl="1" algn="ctr"/>
            <a:r>
              <a:rPr lang="en-US" sz="900" b="1" dirty="0"/>
              <a:t>Readiness to initiate project</a:t>
            </a:r>
          </a:p>
        </p:txBody>
      </p:sp>
      <p:sp>
        <p:nvSpPr>
          <p:cNvPr id="16" name="Rectangle 15">
            <a:extLst>
              <a:ext uri="{FF2B5EF4-FFF2-40B4-BE49-F238E27FC236}">
                <a16:creationId xmlns:a16="http://schemas.microsoft.com/office/drawing/2014/main" id="{36FEF4FB-AC5C-4315-A91D-E22083AC2BD2}"/>
              </a:ext>
            </a:extLst>
          </p:cNvPr>
          <p:cNvSpPr/>
          <p:nvPr/>
        </p:nvSpPr>
        <p:spPr>
          <a:xfrm>
            <a:off x="751186" y="3338963"/>
            <a:ext cx="2468880" cy="1062990"/>
          </a:xfrm>
          <a:prstGeom prst="rect">
            <a:avLst/>
          </a:prstGeom>
          <a:solidFill>
            <a:schemeClr val="bg1"/>
          </a:solidFill>
          <a:ln>
            <a:solidFill>
              <a:schemeClr val="tx1"/>
            </a:solidFill>
          </a:ln>
        </p:spPr>
        <p:txBody>
          <a:bodyPr wrap="square">
            <a:noAutofit/>
          </a:bodyPr>
          <a:lstStyle/>
          <a:p>
            <a:pPr marL="0" lvl="1" algn="ctr"/>
            <a:r>
              <a:rPr lang="en-US" sz="900" dirty="0"/>
              <a:t>Do we freeze the design and move forward to spend money to tool the project?</a:t>
            </a:r>
          </a:p>
          <a:p>
            <a:pPr marL="0" lvl="1" algn="ctr"/>
            <a:endParaRPr lang="en-US" sz="900" b="1" dirty="0"/>
          </a:p>
          <a:p>
            <a:pPr marL="0" lvl="1" algn="ctr"/>
            <a:endParaRPr lang="en-US" sz="900" b="1" dirty="0"/>
          </a:p>
          <a:p>
            <a:pPr marL="0" lvl="1" algn="ctr"/>
            <a:endParaRPr lang="en-US" sz="900" b="1" dirty="0"/>
          </a:p>
          <a:p>
            <a:pPr marL="0" lvl="1" algn="ctr"/>
            <a:r>
              <a:rPr lang="en-US" sz="900" b="1" dirty="0"/>
              <a:t>Readiness for supplier &amp; manufacturing process verification</a:t>
            </a:r>
          </a:p>
        </p:txBody>
      </p:sp>
      <p:sp>
        <p:nvSpPr>
          <p:cNvPr id="17" name="Rectangle 16">
            <a:extLst>
              <a:ext uri="{FF2B5EF4-FFF2-40B4-BE49-F238E27FC236}">
                <a16:creationId xmlns:a16="http://schemas.microsoft.com/office/drawing/2014/main" id="{E91ECDDE-21B6-4BCB-85CA-269618D5B491}"/>
              </a:ext>
            </a:extLst>
          </p:cNvPr>
          <p:cNvSpPr/>
          <p:nvPr/>
        </p:nvSpPr>
        <p:spPr>
          <a:xfrm>
            <a:off x="3370825" y="3338963"/>
            <a:ext cx="2468880" cy="1062990"/>
          </a:xfrm>
          <a:prstGeom prst="rect">
            <a:avLst/>
          </a:prstGeom>
          <a:solidFill>
            <a:schemeClr val="bg1"/>
          </a:solidFill>
          <a:ln>
            <a:solidFill>
              <a:schemeClr val="tx1"/>
            </a:solidFill>
          </a:ln>
        </p:spPr>
        <p:txBody>
          <a:bodyPr wrap="square">
            <a:noAutofit/>
          </a:bodyPr>
          <a:lstStyle/>
          <a:p>
            <a:pPr marL="0" lvl="1" algn="ctr"/>
            <a:r>
              <a:rPr lang="en-US" sz="900" dirty="0"/>
              <a:t>Do we have a fully certified/ qualified product and are ready to move forward to spend money to build launch inventory?</a:t>
            </a:r>
          </a:p>
          <a:p>
            <a:pPr marL="0" lvl="1" algn="ctr"/>
            <a:endParaRPr lang="en-US" sz="900" b="1" dirty="0"/>
          </a:p>
          <a:p>
            <a:pPr marL="0" lvl="1" algn="ctr"/>
            <a:endParaRPr lang="en-US" sz="900" b="1" dirty="0"/>
          </a:p>
          <a:p>
            <a:pPr marL="0" lvl="1" algn="ctr"/>
            <a:r>
              <a:rPr lang="en-US" sz="900" b="1" dirty="0"/>
              <a:t>Readiness to build launch inventory</a:t>
            </a:r>
          </a:p>
        </p:txBody>
      </p:sp>
      <p:sp>
        <p:nvSpPr>
          <p:cNvPr id="18" name="Rectangle 17">
            <a:extLst>
              <a:ext uri="{FF2B5EF4-FFF2-40B4-BE49-F238E27FC236}">
                <a16:creationId xmlns:a16="http://schemas.microsoft.com/office/drawing/2014/main" id="{A0FAD2FF-54A5-4E7B-80CD-2811029D6302}"/>
              </a:ext>
            </a:extLst>
          </p:cNvPr>
          <p:cNvSpPr/>
          <p:nvPr/>
        </p:nvSpPr>
        <p:spPr>
          <a:xfrm>
            <a:off x="5990464" y="3342128"/>
            <a:ext cx="2468880" cy="1062990"/>
          </a:xfrm>
          <a:prstGeom prst="rect">
            <a:avLst/>
          </a:prstGeom>
          <a:solidFill>
            <a:schemeClr val="bg1"/>
          </a:solidFill>
          <a:ln>
            <a:solidFill>
              <a:schemeClr val="tx1"/>
            </a:solidFill>
          </a:ln>
        </p:spPr>
        <p:txBody>
          <a:bodyPr wrap="square">
            <a:noAutofit/>
          </a:bodyPr>
          <a:lstStyle/>
          <a:p>
            <a:pPr marL="0" lvl="1" algn="ctr"/>
            <a:r>
              <a:rPr lang="en-US" sz="900" dirty="0"/>
              <a:t>Do we move forward to take orders and ship?</a:t>
            </a:r>
          </a:p>
          <a:p>
            <a:pPr marL="0" lvl="1" algn="ctr"/>
            <a:endParaRPr lang="en-US" sz="900" b="1" dirty="0"/>
          </a:p>
          <a:p>
            <a:pPr marL="0" lvl="1" algn="ctr"/>
            <a:endParaRPr lang="en-US" sz="900" b="1" dirty="0"/>
          </a:p>
          <a:p>
            <a:pPr marL="0" lvl="1" algn="ctr"/>
            <a:endParaRPr lang="en-US" sz="900" b="1" dirty="0"/>
          </a:p>
          <a:p>
            <a:pPr marL="0" lvl="1" algn="ctr"/>
            <a:r>
              <a:rPr lang="en-US" sz="900" b="1" dirty="0"/>
              <a:t>Readiness to announce to market and take orders</a:t>
            </a:r>
          </a:p>
        </p:txBody>
      </p:sp>
      <p:sp>
        <p:nvSpPr>
          <p:cNvPr id="19" name="Rectangle 18">
            <a:extLst>
              <a:ext uri="{FF2B5EF4-FFF2-40B4-BE49-F238E27FC236}">
                <a16:creationId xmlns:a16="http://schemas.microsoft.com/office/drawing/2014/main" id="{88A72272-1A10-4896-8333-CD7AC2DBB2A4}"/>
              </a:ext>
            </a:extLst>
          </p:cNvPr>
          <p:cNvSpPr/>
          <p:nvPr/>
        </p:nvSpPr>
        <p:spPr>
          <a:xfrm>
            <a:off x="3370825" y="921260"/>
            <a:ext cx="2468880" cy="5692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solidFill>
                  <a:schemeClr val="tx1"/>
                </a:solidFill>
                <a:cs typeface="Times New Roman" panose="02020603050405020304" pitchFamily="18" charset="0"/>
              </a:rPr>
              <a:t>Product Requirements Review (PRR)</a:t>
            </a:r>
          </a:p>
          <a:p>
            <a:pPr algn="ctr"/>
            <a:endParaRPr lang="en-US" sz="900" dirty="0">
              <a:solidFill>
                <a:schemeClr val="tx1"/>
              </a:solidFill>
              <a:cs typeface="Times New Roman" panose="02020603050405020304" pitchFamily="18" charset="0"/>
            </a:endParaRPr>
          </a:p>
          <a:p>
            <a:pPr algn="ctr"/>
            <a:r>
              <a:rPr lang="en-US" sz="900" kern="0" dirty="0">
                <a:solidFill>
                  <a:prstClr val="black"/>
                </a:solidFill>
                <a:cs typeface="Arial" panose="020B0604020202020204" pitchFamily="34" charset="0"/>
              </a:rPr>
              <a:t>Owner: TBD</a:t>
            </a:r>
          </a:p>
        </p:txBody>
      </p:sp>
      <p:sp>
        <p:nvSpPr>
          <p:cNvPr id="20" name="Rectangle 19">
            <a:extLst>
              <a:ext uri="{FF2B5EF4-FFF2-40B4-BE49-F238E27FC236}">
                <a16:creationId xmlns:a16="http://schemas.microsoft.com/office/drawing/2014/main" id="{DFFB8FA8-0DFE-4BEE-8C04-7E57BFCECA00}"/>
              </a:ext>
            </a:extLst>
          </p:cNvPr>
          <p:cNvSpPr/>
          <p:nvPr/>
        </p:nvSpPr>
        <p:spPr>
          <a:xfrm>
            <a:off x="751186" y="2722551"/>
            <a:ext cx="2468880" cy="5692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solidFill>
                  <a:schemeClr val="tx1"/>
                </a:solidFill>
                <a:cs typeface="Times New Roman" panose="02020603050405020304" pitchFamily="18" charset="0"/>
              </a:rPr>
              <a:t>Design Complete Review (DCR)</a:t>
            </a:r>
          </a:p>
          <a:p>
            <a:pPr algn="ctr"/>
            <a:r>
              <a:rPr lang="en-US" sz="900" dirty="0">
                <a:solidFill>
                  <a:schemeClr val="tx1"/>
                </a:solidFill>
                <a:cs typeface="Times New Roman" panose="02020603050405020304" pitchFamily="18" charset="0"/>
              </a:rPr>
              <a:t> – </a:t>
            </a:r>
            <a:r>
              <a:rPr lang="en-US" sz="900" dirty="0" err="1">
                <a:solidFill>
                  <a:schemeClr val="tx1"/>
                </a:solidFill>
                <a:cs typeface="Times New Roman" panose="02020603050405020304" pitchFamily="18" charset="0"/>
              </a:rPr>
              <a:t>f.k.a</a:t>
            </a:r>
            <a:r>
              <a:rPr lang="en-US" sz="900" dirty="0">
                <a:solidFill>
                  <a:schemeClr val="tx1"/>
                </a:solidFill>
                <a:cs typeface="Times New Roman" panose="02020603050405020304" pitchFamily="18" charset="0"/>
              </a:rPr>
              <a:t>. QR –</a:t>
            </a:r>
          </a:p>
          <a:p>
            <a:pPr algn="ctr"/>
            <a:r>
              <a:rPr lang="en-US" sz="900" kern="0" dirty="0">
                <a:solidFill>
                  <a:prstClr val="black"/>
                </a:solidFill>
                <a:cs typeface="Arial" panose="020B0604020202020204" pitchFamily="34" charset="0"/>
              </a:rPr>
              <a:t>Owner: </a:t>
            </a:r>
            <a:r>
              <a:rPr lang="en-US" sz="900" dirty="0"/>
              <a:t>TBD</a:t>
            </a:r>
            <a:endParaRPr lang="en-US" sz="900" kern="0" dirty="0">
              <a:solidFill>
                <a:prstClr val="black"/>
              </a:solidFill>
              <a:cs typeface="Arial" panose="020B0604020202020204" pitchFamily="34" charset="0"/>
            </a:endParaRPr>
          </a:p>
        </p:txBody>
      </p:sp>
      <p:sp>
        <p:nvSpPr>
          <p:cNvPr id="21" name="Rectangle 20">
            <a:extLst>
              <a:ext uri="{FF2B5EF4-FFF2-40B4-BE49-F238E27FC236}">
                <a16:creationId xmlns:a16="http://schemas.microsoft.com/office/drawing/2014/main" id="{9C0056A7-7D0D-4C12-A4FE-592ABB382968}"/>
              </a:ext>
            </a:extLst>
          </p:cNvPr>
          <p:cNvSpPr/>
          <p:nvPr/>
        </p:nvSpPr>
        <p:spPr>
          <a:xfrm>
            <a:off x="3370825" y="2720354"/>
            <a:ext cx="2468880" cy="5692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solidFill>
                  <a:schemeClr val="tx1"/>
                </a:solidFill>
                <a:cs typeface="Times New Roman" panose="02020603050405020304" pitchFamily="18" charset="0"/>
              </a:rPr>
              <a:t>Production Readiness Review (PR2)</a:t>
            </a:r>
          </a:p>
          <a:p>
            <a:pPr algn="ctr"/>
            <a:endParaRPr lang="en-US" sz="900" dirty="0">
              <a:solidFill>
                <a:schemeClr val="tx1"/>
              </a:solidFill>
              <a:cs typeface="Times New Roman" panose="02020603050405020304" pitchFamily="18" charset="0"/>
            </a:endParaRPr>
          </a:p>
          <a:p>
            <a:pPr algn="ctr"/>
            <a:r>
              <a:rPr lang="en-US" sz="900" kern="0" dirty="0">
                <a:solidFill>
                  <a:prstClr val="black"/>
                </a:solidFill>
                <a:cs typeface="Arial" panose="020B0604020202020204" pitchFamily="34" charset="0"/>
              </a:rPr>
              <a:t>Owner: </a:t>
            </a:r>
            <a:r>
              <a:rPr lang="en-US" sz="900" dirty="0"/>
              <a:t>TBD</a:t>
            </a:r>
            <a:endParaRPr lang="en-US" sz="900" kern="0" dirty="0">
              <a:solidFill>
                <a:prstClr val="black"/>
              </a:solidFill>
              <a:cs typeface="Arial" panose="020B0604020202020204" pitchFamily="34" charset="0"/>
            </a:endParaRPr>
          </a:p>
        </p:txBody>
      </p:sp>
      <p:sp>
        <p:nvSpPr>
          <p:cNvPr id="22" name="Rectangle 21">
            <a:extLst>
              <a:ext uri="{FF2B5EF4-FFF2-40B4-BE49-F238E27FC236}">
                <a16:creationId xmlns:a16="http://schemas.microsoft.com/office/drawing/2014/main" id="{DEE92F4B-5DC7-44D8-BE6A-9916125EEC7C}"/>
              </a:ext>
            </a:extLst>
          </p:cNvPr>
          <p:cNvSpPr/>
          <p:nvPr/>
        </p:nvSpPr>
        <p:spPr>
          <a:xfrm>
            <a:off x="5990464" y="1536582"/>
            <a:ext cx="2468880" cy="1062990"/>
          </a:xfrm>
          <a:prstGeom prst="rect">
            <a:avLst/>
          </a:prstGeom>
          <a:solidFill>
            <a:schemeClr val="bg1"/>
          </a:solidFill>
          <a:ln>
            <a:solidFill>
              <a:schemeClr val="tx1"/>
            </a:solidFill>
          </a:ln>
        </p:spPr>
        <p:txBody>
          <a:bodyPr wrap="square">
            <a:noAutofit/>
          </a:bodyPr>
          <a:lstStyle/>
          <a:p>
            <a:pPr marL="0" lvl="1" algn="ctr"/>
            <a:r>
              <a:rPr lang="en-US" sz="900" dirty="0"/>
              <a:t>Do we move forward to spend money to qualify the design solution?</a:t>
            </a:r>
          </a:p>
          <a:p>
            <a:pPr marL="0" lvl="1" algn="ctr"/>
            <a:endParaRPr lang="en-US" sz="900" b="1" dirty="0"/>
          </a:p>
          <a:p>
            <a:pPr marL="0" lvl="1" algn="ctr"/>
            <a:endParaRPr lang="en-US" sz="900" b="1" dirty="0"/>
          </a:p>
          <a:p>
            <a:pPr marL="0" lvl="1" algn="ctr"/>
            <a:endParaRPr lang="en-US" sz="900" b="1" dirty="0"/>
          </a:p>
          <a:p>
            <a:pPr marL="0" lvl="1" algn="ctr"/>
            <a:r>
              <a:rPr lang="en-US" sz="900" b="1" dirty="0"/>
              <a:t>Readiness for design verification</a:t>
            </a:r>
          </a:p>
        </p:txBody>
      </p:sp>
      <p:sp>
        <p:nvSpPr>
          <p:cNvPr id="23" name="Rectangle 22">
            <a:extLst>
              <a:ext uri="{FF2B5EF4-FFF2-40B4-BE49-F238E27FC236}">
                <a16:creationId xmlns:a16="http://schemas.microsoft.com/office/drawing/2014/main" id="{A7208465-29EF-4BC1-9A52-5342CD90E8A1}"/>
              </a:ext>
            </a:extLst>
          </p:cNvPr>
          <p:cNvSpPr/>
          <p:nvPr/>
        </p:nvSpPr>
        <p:spPr>
          <a:xfrm>
            <a:off x="5990464" y="917004"/>
            <a:ext cx="2468880" cy="5692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solidFill>
                  <a:schemeClr val="tx1"/>
                </a:solidFill>
                <a:cs typeface="Times New Roman" panose="02020603050405020304" pitchFamily="18" charset="0"/>
              </a:rPr>
              <a:t>Design Review (DR)</a:t>
            </a:r>
          </a:p>
          <a:p>
            <a:pPr algn="ctr"/>
            <a:endParaRPr lang="en-US" sz="900" kern="0" dirty="0">
              <a:solidFill>
                <a:prstClr val="black"/>
              </a:solidFill>
              <a:cs typeface="Arial" panose="020B0604020202020204" pitchFamily="34" charset="0"/>
            </a:endParaRPr>
          </a:p>
          <a:p>
            <a:pPr algn="ctr"/>
            <a:r>
              <a:rPr lang="en-US" sz="900" kern="0" dirty="0">
                <a:solidFill>
                  <a:prstClr val="black"/>
                </a:solidFill>
                <a:cs typeface="Arial" panose="020B0604020202020204" pitchFamily="34" charset="0"/>
              </a:rPr>
              <a:t>Owner: </a:t>
            </a:r>
            <a:r>
              <a:rPr lang="en-US" sz="900" dirty="0"/>
              <a:t>TBD</a:t>
            </a:r>
            <a:endParaRPr lang="en-US" sz="900" kern="0" dirty="0">
              <a:solidFill>
                <a:prstClr val="black"/>
              </a:solidFill>
              <a:cs typeface="Arial" panose="020B0604020202020204" pitchFamily="34" charset="0"/>
            </a:endParaRPr>
          </a:p>
        </p:txBody>
      </p:sp>
      <p:sp>
        <p:nvSpPr>
          <p:cNvPr id="5" name="Rectangle 4">
            <a:extLst>
              <a:ext uri="{FF2B5EF4-FFF2-40B4-BE49-F238E27FC236}">
                <a16:creationId xmlns:a16="http://schemas.microsoft.com/office/drawing/2014/main" id="{C6CE783B-E0E4-43FB-BB69-E38BC4436741}"/>
              </a:ext>
            </a:extLst>
          </p:cNvPr>
          <p:cNvSpPr/>
          <p:nvPr/>
        </p:nvSpPr>
        <p:spPr>
          <a:xfrm>
            <a:off x="751186" y="921260"/>
            <a:ext cx="2468880" cy="1676867"/>
          </a:xfrm>
          <a:prstGeom prst="rect">
            <a:avLst/>
          </a:prstGeom>
          <a:noFill/>
          <a:ln w="38100"/>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73247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CA31E2-6974-4CBA-B5F2-84298231A160}"/>
              </a:ext>
            </a:extLst>
          </p:cNvPr>
          <p:cNvSpPr>
            <a:spLocks noGrp="1"/>
          </p:cNvSpPr>
          <p:nvPr>
            <p:ph type="body" sz="quarter" idx="10"/>
          </p:nvPr>
        </p:nvSpPr>
        <p:spPr>
          <a:xfrm>
            <a:off x="415017" y="2147208"/>
            <a:ext cx="5029200" cy="1338942"/>
          </a:xfrm>
        </p:spPr>
        <p:txBody>
          <a:bodyPr>
            <a:normAutofit/>
          </a:bodyPr>
          <a:lstStyle/>
          <a:p>
            <a:r>
              <a:rPr lang="en-US" dirty="0"/>
              <a:t>Key Project Metrics</a:t>
            </a:r>
          </a:p>
        </p:txBody>
      </p:sp>
      <p:sp>
        <p:nvSpPr>
          <p:cNvPr id="3" name="TextBox 2">
            <a:extLst>
              <a:ext uri="{FF2B5EF4-FFF2-40B4-BE49-F238E27FC236}">
                <a16:creationId xmlns:a16="http://schemas.microsoft.com/office/drawing/2014/main" id="{1D6F8F6F-0C53-491B-9BA5-2BD930AA8ECF}"/>
              </a:ext>
            </a:extLst>
          </p:cNvPr>
          <p:cNvSpPr txBox="1"/>
          <p:nvPr/>
        </p:nvSpPr>
        <p:spPr>
          <a:xfrm>
            <a:off x="7833360" y="4886330"/>
            <a:ext cx="1097280" cy="200020"/>
          </a:xfrm>
          <a:prstGeom prst="rect">
            <a:avLst/>
          </a:prstGeom>
          <a:noFill/>
          <a:ln>
            <a:solidFill>
              <a:schemeClr val="tx1"/>
            </a:solidFill>
          </a:ln>
        </p:spPr>
        <p:txBody>
          <a:bodyPr wrap="square" lIns="91410" tIns="45703" rIns="91410" bIns="45703" rtlCol="0">
            <a:spAutoFit/>
          </a:bodyPr>
          <a:lstStyle/>
          <a:p>
            <a:pPr algn="ctr"/>
            <a:r>
              <a:rPr lang="en-US" sz="700" dirty="0">
                <a:cs typeface="Roboto Light"/>
              </a:rPr>
              <a:t>Form: QLP5.29B Rev -</a:t>
            </a:r>
          </a:p>
        </p:txBody>
      </p:sp>
    </p:spTree>
    <p:extLst>
      <p:ext uri="{BB962C8B-B14F-4D97-AF65-F5344CB8AC3E}">
        <p14:creationId xmlns:p14="http://schemas.microsoft.com/office/powerpoint/2010/main" val="3163440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880F10-DD7C-4521-8EEB-DBB702B2F7B9}"/>
              </a:ext>
            </a:extLst>
          </p:cNvPr>
          <p:cNvSpPr>
            <a:spLocks noGrp="1"/>
          </p:cNvSpPr>
          <p:nvPr>
            <p:ph idx="1"/>
          </p:nvPr>
        </p:nvSpPr>
        <p:spPr>
          <a:xfrm>
            <a:off x="152400" y="971550"/>
            <a:ext cx="8839200" cy="3394472"/>
          </a:xfrm>
        </p:spPr>
        <p:txBody>
          <a:bodyPr/>
          <a:lstStyle/>
          <a:p>
            <a:pPr marL="0" indent="0">
              <a:buNone/>
            </a:pPr>
            <a:r>
              <a:rPr lang="en-US" b="1" dirty="0"/>
              <a:t>Speed to Market for Phase 1</a:t>
            </a:r>
          </a:p>
          <a:p>
            <a:r>
              <a:rPr lang="en-US" b="1" dirty="0"/>
              <a:t>Project Schedule / Time to Market – March 2020</a:t>
            </a:r>
          </a:p>
          <a:p>
            <a:pPr lvl="1"/>
            <a:r>
              <a:rPr lang="en-US" dirty="0"/>
              <a:t>Critical to create smooth transition of existing ZRMT line to FLX Curve</a:t>
            </a:r>
          </a:p>
          <a:p>
            <a:pPr lvl="1"/>
            <a:r>
              <a:rPr lang="en-US" dirty="0"/>
              <a:t>Release remaining phases by July 2020</a:t>
            </a:r>
          </a:p>
          <a:p>
            <a:endParaRPr lang="en-US" b="1" dirty="0"/>
          </a:p>
          <a:p>
            <a:r>
              <a:rPr lang="en-US" b="1" dirty="0"/>
              <a:t>Product Cost / GM% - ~37.7%</a:t>
            </a:r>
          </a:p>
          <a:p>
            <a:pPr lvl="1"/>
            <a:r>
              <a:rPr lang="en-US" dirty="0"/>
              <a:t>Need to review fully loaded ZRMT (Curve) costs to meet 35% GM</a:t>
            </a:r>
          </a:p>
        </p:txBody>
      </p:sp>
      <p:sp>
        <p:nvSpPr>
          <p:cNvPr id="3" name="Title 2">
            <a:extLst>
              <a:ext uri="{FF2B5EF4-FFF2-40B4-BE49-F238E27FC236}">
                <a16:creationId xmlns:a16="http://schemas.microsoft.com/office/drawing/2014/main" id="{2D2DE963-90A2-454B-8388-804B26B3E1E9}"/>
              </a:ext>
            </a:extLst>
          </p:cNvPr>
          <p:cNvSpPr>
            <a:spLocks noGrp="1"/>
          </p:cNvSpPr>
          <p:nvPr>
            <p:ph type="title"/>
          </p:nvPr>
        </p:nvSpPr>
        <p:spPr/>
        <p:txBody>
          <a:bodyPr/>
          <a:lstStyle/>
          <a:p>
            <a:r>
              <a:rPr lang="en-US" dirty="0"/>
              <a:t>Key Project Metrics</a:t>
            </a:r>
          </a:p>
        </p:txBody>
      </p:sp>
    </p:spTree>
    <p:extLst>
      <p:ext uri="{BB962C8B-B14F-4D97-AF65-F5344CB8AC3E}">
        <p14:creationId xmlns:p14="http://schemas.microsoft.com/office/powerpoint/2010/main" val="2883240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9637B8-E420-4B09-A1D7-FA904F163F0D}"/>
              </a:ext>
            </a:extLst>
          </p:cNvPr>
          <p:cNvSpPr>
            <a:spLocks noGrp="1"/>
          </p:cNvSpPr>
          <p:nvPr>
            <p:ph idx="1"/>
          </p:nvPr>
        </p:nvSpPr>
        <p:spPr>
          <a:xfrm>
            <a:off x="173665" y="999903"/>
            <a:ext cx="8878186" cy="3394472"/>
          </a:xfrm>
        </p:spPr>
        <p:txBody>
          <a:bodyPr/>
          <a:lstStyle/>
          <a:p>
            <a:pPr marL="0" indent="0">
              <a:buNone/>
            </a:pPr>
            <a:r>
              <a:rPr lang="en-US" dirty="0"/>
              <a:t>Requested Timing Alignment</a:t>
            </a:r>
          </a:p>
          <a:p>
            <a:r>
              <a:rPr lang="en-US" dirty="0"/>
              <a:t>MRR Approval:					</a:t>
            </a:r>
            <a:r>
              <a:rPr lang="en-US" dirty="0">
                <a:solidFill>
                  <a:srgbClr val="0000FF"/>
                </a:solidFill>
              </a:rPr>
              <a:t>October 2019</a:t>
            </a:r>
          </a:p>
          <a:p>
            <a:r>
              <a:rPr lang="en-US" dirty="0"/>
              <a:t>PRR Approval:					</a:t>
            </a:r>
            <a:r>
              <a:rPr lang="en-US" dirty="0">
                <a:solidFill>
                  <a:srgbClr val="0000FF"/>
                </a:solidFill>
              </a:rPr>
              <a:t>November 2019</a:t>
            </a:r>
          </a:p>
          <a:p>
            <a:r>
              <a:rPr lang="en-US" b="1" dirty="0"/>
              <a:t>Commercial Launch Review (Phase 1)</a:t>
            </a:r>
            <a:r>
              <a:rPr lang="en-US" dirty="0">
                <a:solidFill>
                  <a:srgbClr val="0000FF"/>
                </a:solidFill>
              </a:rPr>
              <a:t>		</a:t>
            </a:r>
            <a:r>
              <a:rPr lang="en-US" b="1" dirty="0">
                <a:solidFill>
                  <a:srgbClr val="0000FF"/>
                </a:solidFill>
              </a:rPr>
              <a:t>March 2020 (All by July 2020)</a:t>
            </a:r>
          </a:p>
          <a:p>
            <a:pPr marL="0" indent="0">
              <a:buNone/>
            </a:pPr>
            <a:endParaRPr lang="en-US" dirty="0"/>
          </a:p>
        </p:txBody>
      </p:sp>
      <p:sp>
        <p:nvSpPr>
          <p:cNvPr id="3" name="Title 2">
            <a:extLst>
              <a:ext uri="{FF2B5EF4-FFF2-40B4-BE49-F238E27FC236}">
                <a16:creationId xmlns:a16="http://schemas.microsoft.com/office/drawing/2014/main" id="{2818CCAC-1735-47D3-875A-9A8A15DC5F99}"/>
              </a:ext>
            </a:extLst>
          </p:cNvPr>
          <p:cNvSpPr>
            <a:spLocks noGrp="1"/>
          </p:cNvSpPr>
          <p:nvPr>
            <p:ph type="title"/>
          </p:nvPr>
        </p:nvSpPr>
        <p:spPr>
          <a:xfrm>
            <a:off x="228600" y="213216"/>
            <a:ext cx="8153400" cy="381000"/>
          </a:xfrm>
        </p:spPr>
        <p:txBody>
          <a:bodyPr/>
          <a:lstStyle/>
          <a:p>
            <a:r>
              <a:rPr lang="en-US" dirty="0"/>
              <a:t>Requested Project Schedule Targets</a:t>
            </a:r>
          </a:p>
        </p:txBody>
      </p:sp>
    </p:spTree>
    <p:extLst>
      <p:ext uri="{BB962C8B-B14F-4D97-AF65-F5344CB8AC3E}">
        <p14:creationId xmlns:p14="http://schemas.microsoft.com/office/powerpoint/2010/main" val="717134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7A19DEB-D638-475A-AF21-F5B1D66488F1}"/>
              </a:ext>
            </a:extLst>
          </p:cNvPr>
          <p:cNvCxnSpPr/>
          <p:nvPr/>
        </p:nvCxnSpPr>
        <p:spPr>
          <a:xfrm>
            <a:off x="4574432" y="583660"/>
            <a:ext cx="0" cy="429719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DCA08D84-C821-47BD-BDE9-F535371D5889}"/>
              </a:ext>
            </a:extLst>
          </p:cNvPr>
          <p:cNvSpPr txBox="1"/>
          <p:nvPr/>
        </p:nvSpPr>
        <p:spPr>
          <a:xfrm>
            <a:off x="0" y="2113740"/>
            <a:ext cx="4559030" cy="1015628"/>
          </a:xfrm>
          <a:prstGeom prst="rect">
            <a:avLst/>
          </a:prstGeom>
          <a:noFill/>
        </p:spPr>
        <p:txBody>
          <a:bodyPr wrap="square" lIns="91410" tIns="45703" rIns="91410" bIns="45703" rtlCol="0">
            <a:spAutoFit/>
          </a:bodyPr>
          <a:lstStyle/>
          <a:p>
            <a:pPr defTabSz="779054"/>
            <a:r>
              <a:rPr lang="en-US" sz="1200" b="1" dirty="0">
                <a:solidFill>
                  <a:srgbClr val="2C2C2C"/>
                </a:solidFill>
                <a:latin typeface="Arial"/>
              </a:rPr>
              <a:t>Project Market Drivers:</a:t>
            </a:r>
          </a:p>
          <a:p>
            <a:pPr marL="171446" indent="-171446" defTabSz="779054">
              <a:buBlip>
                <a:blip r:embed="rId3"/>
              </a:buBlip>
            </a:pPr>
            <a:r>
              <a:rPr lang="en-US" sz="1200" b="1" dirty="0">
                <a:solidFill>
                  <a:srgbClr val="2C2C2C"/>
                </a:solidFill>
                <a:latin typeface="Arial"/>
              </a:rPr>
              <a:t>Target Market: </a:t>
            </a:r>
            <a:r>
              <a:rPr lang="en-US" sz="1200" dirty="0">
                <a:solidFill>
                  <a:srgbClr val="2C2C2C"/>
                </a:solidFill>
              </a:rPr>
              <a:t>Commercial Spaces</a:t>
            </a:r>
            <a:endParaRPr lang="en-US" sz="1200" dirty="0">
              <a:solidFill>
                <a:srgbClr val="2C2C2C"/>
              </a:solidFill>
              <a:latin typeface="Arial"/>
            </a:endParaRPr>
          </a:p>
          <a:p>
            <a:pPr marL="171446" indent="-171446" defTabSz="779054">
              <a:buBlip>
                <a:blip r:embed="rId3"/>
              </a:buBlip>
            </a:pPr>
            <a:r>
              <a:rPr lang="en-US" sz="1200" b="1" dirty="0">
                <a:solidFill>
                  <a:srgbClr val="2C2C2C"/>
                </a:solidFill>
                <a:latin typeface="Arial"/>
              </a:rPr>
              <a:t>Target Application:</a:t>
            </a:r>
            <a:r>
              <a:rPr lang="en-US" sz="1200" dirty="0">
                <a:solidFill>
                  <a:srgbClr val="2C2C2C"/>
                </a:solidFill>
                <a:latin typeface="Arial"/>
              </a:rPr>
              <a:t> </a:t>
            </a:r>
            <a:r>
              <a:rPr lang="en-US" sz="1200" dirty="0">
                <a:solidFill>
                  <a:srgbClr val="2C2C2C"/>
                </a:solidFill>
              </a:rPr>
              <a:t>Office Space, School classrooms, Healthcare spaces (non-patient)</a:t>
            </a:r>
            <a:endParaRPr lang="en-US" sz="1200" dirty="0">
              <a:solidFill>
                <a:srgbClr val="2C2C2C"/>
              </a:solidFill>
              <a:latin typeface="Arial"/>
            </a:endParaRPr>
          </a:p>
          <a:p>
            <a:pPr marL="171446" indent="-171446" defTabSz="779054">
              <a:buBlip>
                <a:blip r:embed="rId3"/>
              </a:buBlip>
            </a:pPr>
            <a:r>
              <a:rPr lang="en-US" sz="1200" b="1" dirty="0">
                <a:solidFill>
                  <a:srgbClr val="2C2C2C"/>
                </a:solidFill>
                <a:latin typeface="Arial"/>
              </a:rPr>
              <a:t>Sales Channel Focus:</a:t>
            </a:r>
            <a:r>
              <a:rPr lang="en-US" sz="1200" dirty="0">
                <a:solidFill>
                  <a:srgbClr val="2C2C2C"/>
                </a:solidFill>
                <a:latin typeface="Arial"/>
              </a:rPr>
              <a:t>  Specification, C&amp;I, National Accounts</a:t>
            </a:r>
          </a:p>
        </p:txBody>
      </p:sp>
      <p:sp>
        <p:nvSpPr>
          <p:cNvPr id="13" name="TextBox 12">
            <a:extLst>
              <a:ext uri="{FF2B5EF4-FFF2-40B4-BE49-F238E27FC236}">
                <a16:creationId xmlns:a16="http://schemas.microsoft.com/office/drawing/2014/main" id="{7831CF0E-36C0-4F8C-9D00-3F78AB0923CA}"/>
              </a:ext>
            </a:extLst>
          </p:cNvPr>
          <p:cNvSpPr txBox="1"/>
          <p:nvPr/>
        </p:nvSpPr>
        <p:spPr>
          <a:xfrm>
            <a:off x="4630525" y="2099712"/>
            <a:ext cx="4467755" cy="1846625"/>
          </a:xfrm>
          <a:prstGeom prst="rect">
            <a:avLst/>
          </a:prstGeom>
          <a:noFill/>
        </p:spPr>
        <p:txBody>
          <a:bodyPr wrap="square" lIns="91410" tIns="45703" rIns="91410" bIns="45703" rtlCol="0">
            <a:spAutoFit/>
          </a:bodyPr>
          <a:lstStyle/>
          <a:p>
            <a:pPr defTabSz="779054">
              <a:spcAft>
                <a:spcPts val="1200"/>
              </a:spcAft>
            </a:pPr>
            <a:r>
              <a:rPr lang="en-US" sz="1200" b="1" dirty="0">
                <a:solidFill>
                  <a:srgbClr val="2C2C2C"/>
                </a:solidFill>
                <a:latin typeface="Arial"/>
              </a:rPr>
              <a:t>Key Product Features:</a:t>
            </a:r>
          </a:p>
          <a:p>
            <a:pPr marL="171446" indent="-171446" defTabSz="779054">
              <a:spcAft>
                <a:spcPts val="1200"/>
              </a:spcAft>
              <a:buBlip>
                <a:blip r:embed="rId3"/>
              </a:buBlip>
            </a:pPr>
            <a:r>
              <a:rPr lang="en-US" sz="1200" dirty="0">
                <a:solidFill>
                  <a:srgbClr val="2C2C2C"/>
                </a:solidFill>
              </a:rPr>
              <a:t>More lumen options from 2000 up to 10,000 lumens to go after education and healthcare opportunities currently missed</a:t>
            </a:r>
          </a:p>
          <a:p>
            <a:pPr marL="171446" indent="-171446" defTabSz="779054">
              <a:spcAft>
                <a:spcPts val="1200"/>
              </a:spcAft>
              <a:buBlip>
                <a:blip r:embed="rId3"/>
              </a:buBlip>
            </a:pPr>
            <a:r>
              <a:rPr lang="en-US" sz="1200" dirty="0">
                <a:solidFill>
                  <a:srgbClr val="2C2C2C"/>
                </a:solidFill>
              </a:rPr>
              <a:t>Increase market share by offering more control packages to play in spaces where control is spec’d feature such as Lutron</a:t>
            </a:r>
          </a:p>
          <a:p>
            <a:pPr marL="171446" indent="-171446" defTabSz="779054">
              <a:spcAft>
                <a:spcPts val="1200"/>
              </a:spcAft>
              <a:buBlip>
                <a:blip r:embed="rId3"/>
              </a:buBlip>
            </a:pPr>
            <a:r>
              <a:rPr lang="en-US" sz="1200" dirty="0">
                <a:solidFill>
                  <a:srgbClr val="2C2C2C"/>
                </a:solidFill>
              </a:rPr>
              <a:t>Offer more dynamic white color tunable options to meet the growing trends and offer complimentary products to Cadiant</a:t>
            </a:r>
          </a:p>
        </p:txBody>
      </p:sp>
      <p:graphicFrame>
        <p:nvGraphicFramePr>
          <p:cNvPr id="14" name="Table 13">
            <a:extLst>
              <a:ext uri="{FF2B5EF4-FFF2-40B4-BE49-F238E27FC236}">
                <a16:creationId xmlns:a16="http://schemas.microsoft.com/office/drawing/2014/main" id="{F683778A-6B98-4DF4-97C1-9EF44A9F2123}"/>
              </a:ext>
            </a:extLst>
          </p:cNvPr>
          <p:cNvGraphicFramePr>
            <a:graphicFrameLocks noGrp="1"/>
          </p:cNvGraphicFramePr>
          <p:nvPr>
            <p:extLst/>
          </p:nvPr>
        </p:nvGraphicFramePr>
        <p:xfrm>
          <a:off x="248460" y="3606711"/>
          <a:ext cx="2743200" cy="117729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737653959"/>
                    </a:ext>
                  </a:extLst>
                </a:gridCol>
                <a:gridCol w="914400">
                  <a:extLst>
                    <a:ext uri="{9D8B030D-6E8A-4147-A177-3AD203B41FA5}">
                      <a16:colId xmlns:a16="http://schemas.microsoft.com/office/drawing/2014/main" val="2415598521"/>
                    </a:ext>
                  </a:extLst>
                </a:gridCol>
                <a:gridCol w="914400">
                  <a:extLst>
                    <a:ext uri="{9D8B030D-6E8A-4147-A177-3AD203B41FA5}">
                      <a16:colId xmlns:a16="http://schemas.microsoft.com/office/drawing/2014/main" val="792752747"/>
                    </a:ext>
                  </a:extLst>
                </a:gridCol>
              </a:tblGrid>
              <a:tr h="342900">
                <a:tc>
                  <a:txBody>
                    <a:bodyPr/>
                    <a:lstStyle/>
                    <a:p>
                      <a:pPr algn="ctr"/>
                      <a:r>
                        <a:rPr lang="en-US" sz="900" dirty="0"/>
                        <a:t>Financial Estimates</a:t>
                      </a:r>
                    </a:p>
                  </a:txBody>
                  <a:tcPr marL="68580" marR="68580" marT="34290" marB="34290" anchor="ctr"/>
                </a:tc>
                <a:tc>
                  <a:txBody>
                    <a:bodyPr/>
                    <a:lstStyle/>
                    <a:p>
                      <a:pPr algn="ctr"/>
                      <a:r>
                        <a:rPr lang="en-US" sz="900" dirty="0"/>
                        <a:t>Sales ($M)</a:t>
                      </a:r>
                    </a:p>
                  </a:txBody>
                  <a:tcPr marL="68580" marR="68580" marT="34290" marB="34290" anchor="ctr"/>
                </a:tc>
                <a:tc>
                  <a:txBody>
                    <a:bodyPr/>
                    <a:lstStyle/>
                    <a:p>
                      <a:pPr algn="ctr"/>
                      <a:r>
                        <a:rPr lang="en-US" sz="900" dirty="0"/>
                        <a:t>GM (%)</a:t>
                      </a:r>
                    </a:p>
                  </a:txBody>
                  <a:tcPr marL="68580" marR="68580" marT="34290" marB="34290" anchor="ctr"/>
                </a:tc>
                <a:extLst>
                  <a:ext uri="{0D108BD9-81ED-4DB2-BD59-A6C34878D82A}">
                    <a16:rowId xmlns:a16="http://schemas.microsoft.com/office/drawing/2014/main" val="4039631485"/>
                  </a:ext>
                </a:extLst>
              </a:tr>
              <a:tr h="278130">
                <a:tc>
                  <a:txBody>
                    <a:bodyPr/>
                    <a:lstStyle/>
                    <a:p>
                      <a:pPr algn="ctr"/>
                      <a:r>
                        <a:rPr lang="en-US" sz="900" dirty="0"/>
                        <a:t>Year 1</a:t>
                      </a:r>
                    </a:p>
                  </a:txBody>
                  <a:tcPr marL="68580" marR="68580" marT="34290" marB="34290" anchor="ctr"/>
                </a:tc>
                <a:tc>
                  <a:txBody>
                    <a:bodyPr/>
                    <a:lstStyle/>
                    <a:p>
                      <a:pPr algn="ctr"/>
                      <a:r>
                        <a:rPr lang="en-US" sz="900" dirty="0"/>
                        <a:t>$19.8</a:t>
                      </a:r>
                    </a:p>
                  </a:txBody>
                  <a:tcPr marL="68580" marR="68580" marT="34290" marB="34290" anchor="ctr"/>
                </a:tc>
                <a:tc>
                  <a:txBody>
                    <a:bodyPr/>
                    <a:lstStyle/>
                    <a:p>
                      <a:pPr algn="ctr"/>
                      <a:r>
                        <a:rPr lang="en-US" sz="900" dirty="0"/>
                        <a:t>37.7%</a:t>
                      </a:r>
                    </a:p>
                  </a:txBody>
                  <a:tcPr marL="68580" marR="68580" marT="34290" marB="34290" anchor="ctr"/>
                </a:tc>
                <a:extLst>
                  <a:ext uri="{0D108BD9-81ED-4DB2-BD59-A6C34878D82A}">
                    <a16:rowId xmlns:a16="http://schemas.microsoft.com/office/drawing/2014/main" val="943011912"/>
                  </a:ext>
                </a:extLst>
              </a:tr>
              <a:tr h="278130">
                <a:tc>
                  <a:txBody>
                    <a:bodyPr/>
                    <a:lstStyle/>
                    <a:p>
                      <a:pPr algn="ctr"/>
                      <a:r>
                        <a:rPr lang="en-US" sz="900" dirty="0"/>
                        <a:t>Year 2</a:t>
                      </a:r>
                    </a:p>
                  </a:txBody>
                  <a:tcPr marL="68580" marR="68580" marT="34290" marB="34290" anchor="ctr"/>
                </a:tc>
                <a:tc>
                  <a:txBody>
                    <a:bodyPr/>
                    <a:lstStyle/>
                    <a:p>
                      <a:pPr algn="ctr"/>
                      <a:r>
                        <a:rPr lang="en-US" sz="900" dirty="0"/>
                        <a:t>$23.9</a:t>
                      </a:r>
                    </a:p>
                  </a:txBody>
                  <a:tcPr marL="68580" marR="68580" marT="34290" marB="34290" anchor="ctr"/>
                </a:tc>
                <a:tc>
                  <a:txBody>
                    <a:bodyPr/>
                    <a:lstStyle/>
                    <a:p>
                      <a:pPr algn="ctr"/>
                      <a:r>
                        <a:rPr lang="en-US" sz="900" dirty="0"/>
                        <a:t>37.7%</a:t>
                      </a:r>
                    </a:p>
                  </a:txBody>
                  <a:tcPr marL="68580" marR="68580" marT="34290" marB="34290" anchor="ctr"/>
                </a:tc>
                <a:extLst>
                  <a:ext uri="{0D108BD9-81ED-4DB2-BD59-A6C34878D82A}">
                    <a16:rowId xmlns:a16="http://schemas.microsoft.com/office/drawing/2014/main" val="1726543511"/>
                  </a:ext>
                </a:extLst>
              </a:tr>
              <a:tr h="278130">
                <a:tc>
                  <a:txBody>
                    <a:bodyPr/>
                    <a:lstStyle/>
                    <a:p>
                      <a:pPr algn="ctr"/>
                      <a:r>
                        <a:rPr lang="en-US" sz="900" dirty="0"/>
                        <a:t>Year 3</a:t>
                      </a:r>
                    </a:p>
                  </a:txBody>
                  <a:tcPr marL="68580" marR="68580" marT="34290" marB="34290" anchor="ctr"/>
                </a:tc>
                <a:tc>
                  <a:txBody>
                    <a:bodyPr/>
                    <a:lstStyle/>
                    <a:p>
                      <a:pPr algn="ctr"/>
                      <a:r>
                        <a:rPr lang="en-US" sz="900" dirty="0"/>
                        <a:t>$25.1</a:t>
                      </a:r>
                    </a:p>
                  </a:txBody>
                  <a:tcPr marL="68580" marR="68580" marT="34290" marB="34290" anchor="ctr"/>
                </a:tc>
                <a:tc>
                  <a:txBody>
                    <a:bodyPr/>
                    <a:lstStyle/>
                    <a:p>
                      <a:pPr algn="ctr"/>
                      <a:r>
                        <a:rPr lang="en-US" sz="900" dirty="0"/>
                        <a:t>37.7%</a:t>
                      </a:r>
                    </a:p>
                  </a:txBody>
                  <a:tcPr marL="68580" marR="68580" marT="34290" marB="34290" anchor="ctr"/>
                </a:tc>
                <a:extLst>
                  <a:ext uri="{0D108BD9-81ED-4DB2-BD59-A6C34878D82A}">
                    <a16:rowId xmlns:a16="http://schemas.microsoft.com/office/drawing/2014/main" val="860668508"/>
                  </a:ext>
                </a:extLst>
              </a:tr>
            </a:tbl>
          </a:graphicData>
        </a:graphic>
      </p:graphicFrame>
      <p:sp>
        <p:nvSpPr>
          <p:cNvPr id="15" name="TextBox 14">
            <a:extLst>
              <a:ext uri="{FF2B5EF4-FFF2-40B4-BE49-F238E27FC236}">
                <a16:creationId xmlns:a16="http://schemas.microsoft.com/office/drawing/2014/main" id="{EB549358-63D4-42E8-BEC2-1C1547E8D8C7}"/>
              </a:ext>
            </a:extLst>
          </p:cNvPr>
          <p:cNvSpPr txBox="1"/>
          <p:nvPr/>
        </p:nvSpPr>
        <p:spPr>
          <a:xfrm>
            <a:off x="4620154" y="641534"/>
            <a:ext cx="4523846" cy="1846625"/>
          </a:xfrm>
          <a:prstGeom prst="rect">
            <a:avLst/>
          </a:prstGeom>
          <a:noFill/>
        </p:spPr>
        <p:txBody>
          <a:bodyPr wrap="square" lIns="91410" tIns="45703" rIns="91410" bIns="45703" rtlCol="0">
            <a:spAutoFit/>
          </a:bodyPr>
          <a:lstStyle/>
          <a:p>
            <a:pPr defTabSz="779054">
              <a:spcAft>
                <a:spcPts val="1200"/>
              </a:spcAft>
            </a:pPr>
            <a:r>
              <a:rPr lang="en-US" sz="1200" b="1" dirty="0">
                <a:solidFill>
                  <a:srgbClr val="2C2C2C"/>
                </a:solidFill>
                <a:latin typeface="Arial"/>
              </a:rPr>
              <a:t>Project Description:</a:t>
            </a:r>
          </a:p>
          <a:p>
            <a:pPr marL="171446" indent="-171446" defTabSz="779054">
              <a:spcAft>
                <a:spcPts val="1200"/>
              </a:spcAft>
              <a:buBlip>
                <a:blip r:embed="rId3"/>
              </a:buBlip>
            </a:pPr>
            <a:r>
              <a:rPr lang="en-US" sz="1200" b="1" dirty="0">
                <a:solidFill>
                  <a:srgbClr val="2C2C2C"/>
                </a:solidFill>
                <a:latin typeface="Arial"/>
              </a:rPr>
              <a:t>Project type: Product Expansion</a:t>
            </a:r>
            <a:endParaRPr lang="en-US" sz="1200" dirty="0">
              <a:latin typeface="Arial"/>
            </a:endParaRPr>
          </a:p>
          <a:p>
            <a:pPr marL="171446" indent="-171446" defTabSz="779054">
              <a:spcAft>
                <a:spcPts val="1200"/>
              </a:spcAft>
              <a:buBlip>
                <a:blip r:embed="rId3"/>
              </a:buBlip>
            </a:pPr>
            <a:r>
              <a:rPr lang="en-US" sz="1200" dirty="0">
                <a:solidFill>
                  <a:srgbClr val="2C2C2C"/>
                </a:solidFill>
              </a:rPr>
              <a:t>Combine FLX and ZRMT platforms into one product family to improve operational efficiencies, while adding more competitive features such as more lumen options, control options, and factory installed options to re-gain market share</a:t>
            </a:r>
          </a:p>
          <a:p>
            <a:pPr defTabSz="779054">
              <a:spcAft>
                <a:spcPts val="1200"/>
              </a:spcAft>
            </a:pPr>
            <a:endParaRPr lang="en-US" sz="1200" dirty="0">
              <a:solidFill>
                <a:srgbClr val="0000FF"/>
              </a:solidFill>
              <a:latin typeface="Arial"/>
            </a:endParaRPr>
          </a:p>
        </p:txBody>
      </p:sp>
      <p:sp>
        <p:nvSpPr>
          <p:cNvPr id="19" name="Title 2">
            <a:extLst>
              <a:ext uri="{FF2B5EF4-FFF2-40B4-BE49-F238E27FC236}">
                <a16:creationId xmlns:a16="http://schemas.microsoft.com/office/drawing/2014/main" id="{FFF95430-189B-4493-BA5C-E7F80D390559}"/>
              </a:ext>
            </a:extLst>
          </p:cNvPr>
          <p:cNvSpPr>
            <a:spLocks noGrp="1"/>
          </p:cNvSpPr>
          <p:nvPr>
            <p:ph type="title"/>
          </p:nvPr>
        </p:nvSpPr>
        <p:spPr>
          <a:xfrm>
            <a:off x="228600" y="0"/>
            <a:ext cx="5105400" cy="590550"/>
          </a:xfrm>
        </p:spPr>
        <p:txBody>
          <a:bodyPr>
            <a:normAutofit/>
          </a:bodyPr>
          <a:lstStyle/>
          <a:p>
            <a:r>
              <a:rPr lang="en-US" sz="2000" dirty="0"/>
              <a:t>“Better Troffer” Product Overview</a:t>
            </a:r>
          </a:p>
        </p:txBody>
      </p:sp>
      <p:sp>
        <p:nvSpPr>
          <p:cNvPr id="18" name="TextBox 17">
            <a:extLst>
              <a:ext uri="{FF2B5EF4-FFF2-40B4-BE49-F238E27FC236}">
                <a16:creationId xmlns:a16="http://schemas.microsoft.com/office/drawing/2014/main" id="{405862D4-0892-489F-92B0-F51993D3A70F}"/>
              </a:ext>
            </a:extLst>
          </p:cNvPr>
          <p:cNvSpPr txBox="1"/>
          <p:nvPr/>
        </p:nvSpPr>
        <p:spPr>
          <a:xfrm>
            <a:off x="2971800" y="3562350"/>
            <a:ext cx="1676400" cy="1242303"/>
          </a:xfrm>
          <a:prstGeom prst="rect">
            <a:avLst/>
          </a:prstGeom>
          <a:noFill/>
        </p:spPr>
        <p:txBody>
          <a:bodyPr wrap="square" lIns="91410" tIns="45703" rIns="91410" bIns="45703" rtlCol="0">
            <a:noAutofit/>
          </a:bodyPr>
          <a:lstStyle/>
          <a:p>
            <a:pPr>
              <a:lnSpc>
                <a:spcPct val="150000"/>
              </a:lnSpc>
            </a:pPr>
            <a:r>
              <a:rPr lang="en-US" sz="900" b="1" u="sng" dirty="0">
                <a:cs typeface="Roboto Light"/>
              </a:rPr>
              <a:t>Project Cost Estimates*</a:t>
            </a:r>
          </a:p>
          <a:p>
            <a:pPr>
              <a:lnSpc>
                <a:spcPct val="150000"/>
              </a:lnSpc>
            </a:pPr>
            <a:r>
              <a:rPr lang="en-US" sz="900" dirty="0">
                <a:cs typeface="Roboto Light"/>
              </a:rPr>
              <a:t>Start-up: $ </a:t>
            </a:r>
            <a:endParaRPr lang="en-US" sz="900" dirty="0">
              <a:solidFill>
                <a:srgbClr val="0000FF"/>
              </a:solidFill>
              <a:cs typeface="Roboto Light"/>
            </a:endParaRPr>
          </a:p>
          <a:p>
            <a:pPr>
              <a:lnSpc>
                <a:spcPct val="150000"/>
              </a:lnSpc>
            </a:pPr>
            <a:r>
              <a:rPr lang="en-US" sz="900" dirty="0">
                <a:cs typeface="Roboto Light"/>
              </a:rPr>
              <a:t>Investment: $ </a:t>
            </a:r>
            <a:endParaRPr lang="en-US" sz="900" dirty="0">
              <a:solidFill>
                <a:srgbClr val="0000FF"/>
              </a:solidFill>
              <a:cs typeface="Roboto Light"/>
            </a:endParaRPr>
          </a:p>
          <a:p>
            <a:pPr>
              <a:lnSpc>
                <a:spcPct val="150000"/>
              </a:lnSpc>
            </a:pPr>
            <a:r>
              <a:rPr lang="en-US" sz="900" dirty="0">
                <a:cs typeface="Roboto Light"/>
              </a:rPr>
              <a:t>ROI: </a:t>
            </a:r>
            <a:r>
              <a:rPr lang="en-US" sz="900" dirty="0">
                <a:solidFill>
                  <a:srgbClr val="0000FF"/>
                </a:solidFill>
                <a:cs typeface="Roboto Light"/>
              </a:rPr>
              <a:t> </a:t>
            </a:r>
            <a:r>
              <a:rPr lang="en-US" sz="900" dirty="0">
                <a:cs typeface="Roboto Light"/>
              </a:rPr>
              <a:t>%</a:t>
            </a:r>
          </a:p>
          <a:p>
            <a:pPr>
              <a:lnSpc>
                <a:spcPct val="150000"/>
              </a:lnSpc>
            </a:pPr>
            <a:r>
              <a:rPr lang="en-US" sz="900" dirty="0">
                <a:cs typeface="Roboto Light"/>
              </a:rPr>
              <a:t>Payback: years</a:t>
            </a:r>
          </a:p>
          <a:p>
            <a:pPr>
              <a:lnSpc>
                <a:spcPct val="150000"/>
              </a:lnSpc>
            </a:pPr>
            <a:r>
              <a:rPr lang="en-US" sz="700" i="1" dirty="0">
                <a:cs typeface="Roboto Light"/>
              </a:rPr>
              <a:t>* to be completed for PRR</a:t>
            </a:r>
          </a:p>
        </p:txBody>
      </p:sp>
      <p:graphicFrame>
        <p:nvGraphicFramePr>
          <p:cNvPr id="20" name="Table 19">
            <a:extLst>
              <a:ext uri="{FF2B5EF4-FFF2-40B4-BE49-F238E27FC236}">
                <a16:creationId xmlns:a16="http://schemas.microsoft.com/office/drawing/2014/main" id="{D1FE72AF-98B5-4FDE-BCEE-0B4E1A2BAA3A}"/>
              </a:ext>
            </a:extLst>
          </p:cNvPr>
          <p:cNvGraphicFramePr>
            <a:graphicFrameLocks noGrp="1"/>
          </p:cNvGraphicFramePr>
          <p:nvPr>
            <p:extLst/>
          </p:nvPr>
        </p:nvGraphicFramePr>
        <p:xfrm>
          <a:off x="6172200" y="33991"/>
          <a:ext cx="2926080" cy="562928"/>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966474751"/>
                    </a:ext>
                  </a:extLst>
                </a:gridCol>
                <a:gridCol w="731520">
                  <a:extLst>
                    <a:ext uri="{9D8B030D-6E8A-4147-A177-3AD203B41FA5}">
                      <a16:colId xmlns:a16="http://schemas.microsoft.com/office/drawing/2014/main" val="1916243034"/>
                    </a:ext>
                  </a:extLst>
                </a:gridCol>
                <a:gridCol w="731520">
                  <a:extLst>
                    <a:ext uri="{9D8B030D-6E8A-4147-A177-3AD203B41FA5}">
                      <a16:colId xmlns:a16="http://schemas.microsoft.com/office/drawing/2014/main" val="2830760376"/>
                    </a:ext>
                  </a:extLst>
                </a:gridCol>
                <a:gridCol w="731520">
                  <a:extLst>
                    <a:ext uri="{9D8B030D-6E8A-4147-A177-3AD203B41FA5}">
                      <a16:colId xmlns:a16="http://schemas.microsoft.com/office/drawing/2014/main" val="4188328823"/>
                    </a:ext>
                  </a:extLst>
                </a:gridCol>
              </a:tblGrid>
              <a:tr h="281464">
                <a:tc>
                  <a:txBody>
                    <a:bodyPr/>
                    <a:lstStyle/>
                    <a:p>
                      <a:pPr algn="ctr"/>
                      <a:r>
                        <a:rPr lang="en-US" sz="1200" dirty="0"/>
                        <a:t>NA</a:t>
                      </a:r>
                    </a:p>
                  </a:txBody>
                  <a:tcPr/>
                </a:tc>
                <a:tc>
                  <a:txBody>
                    <a:bodyPr/>
                    <a:lstStyle/>
                    <a:p>
                      <a:pPr algn="ctr"/>
                      <a:r>
                        <a:rPr lang="en-US" sz="1200" dirty="0"/>
                        <a:t>EMEA</a:t>
                      </a:r>
                    </a:p>
                  </a:txBody>
                  <a:tcPr/>
                </a:tc>
                <a:tc>
                  <a:txBody>
                    <a:bodyPr/>
                    <a:lstStyle/>
                    <a:p>
                      <a:pPr algn="ctr"/>
                      <a:r>
                        <a:rPr lang="en-US" sz="1200" dirty="0"/>
                        <a:t>APAC</a:t>
                      </a:r>
                    </a:p>
                  </a:txBody>
                  <a:tcPr/>
                </a:tc>
                <a:tc>
                  <a:txBody>
                    <a:bodyPr/>
                    <a:lstStyle/>
                    <a:p>
                      <a:pPr algn="ctr"/>
                      <a:r>
                        <a:rPr lang="en-US" sz="1200" dirty="0"/>
                        <a:t>LATAM</a:t>
                      </a:r>
                    </a:p>
                  </a:txBody>
                  <a:tcPr/>
                </a:tc>
                <a:extLst>
                  <a:ext uri="{0D108BD9-81ED-4DB2-BD59-A6C34878D82A}">
                    <a16:rowId xmlns:a16="http://schemas.microsoft.com/office/drawing/2014/main" val="236511887"/>
                  </a:ext>
                </a:extLst>
              </a:tr>
              <a:tr h="281464">
                <a:tc>
                  <a:txBody>
                    <a:bodyPr/>
                    <a:lstStyle/>
                    <a:p>
                      <a:pPr algn="ctr"/>
                      <a:r>
                        <a:rPr lang="en-US" sz="1200" dirty="0">
                          <a:solidFill>
                            <a:schemeClr val="tx1"/>
                          </a:solidFill>
                        </a:rPr>
                        <a:t>Y</a:t>
                      </a:r>
                    </a:p>
                  </a:txBody>
                  <a:tcPr/>
                </a:tc>
                <a:tc>
                  <a:txBody>
                    <a:bodyPr/>
                    <a:lstStyle/>
                    <a:p>
                      <a:pPr algn="ctr"/>
                      <a:r>
                        <a:rPr lang="en-US" sz="1200" dirty="0">
                          <a:solidFill>
                            <a:schemeClr val="tx1"/>
                          </a:solidFill>
                        </a:rPr>
                        <a:t>N</a:t>
                      </a:r>
                    </a:p>
                  </a:txBody>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en-US" sz="1200" dirty="0">
                          <a:solidFill>
                            <a:schemeClr val="tx1"/>
                          </a:solidFill>
                        </a:rPr>
                        <a:t>N</a:t>
                      </a:r>
                    </a:p>
                  </a:txBody>
                  <a:tcPr/>
                </a:tc>
                <a:tc>
                  <a:txBody>
                    <a:bodyPr/>
                    <a:lstStyle/>
                    <a:p>
                      <a:pPr algn="ctr"/>
                      <a:r>
                        <a:rPr lang="en-US" sz="1200" dirty="0">
                          <a:solidFill>
                            <a:schemeClr val="tx1"/>
                          </a:solidFill>
                        </a:rPr>
                        <a:t>N</a:t>
                      </a:r>
                    </a:p>
                  </a:txBody>
                  <a:tcPr/>
                </a:tc>
                <a:extLst>
                  <a:ext uri="{0D108BD9-81ED-4DB2-BD59-A6C34878D82A}">
                    <a16:rowId xmlns:a16="http://schemas.microsoft.com/office/drawing/2014/main" val="1086144533"/>
                  </a:ext>
                </a:extLst>
              </a:tr>
            </a:tbl>
          </a:graphicData>
        </a:graphic>
      </p:graphicFrame>
      <p:graphicFrame>
        <p:nvGraphicFramePr>
          <p:cNvPr id="21" name="Table 20">
            <a:extLst>
              <a:ext uri="{FF2B5EF4-FFF2-40B4-BE49-F238E27FC236}">
                <a16:creationId xmlns:a16="http://schemas.microsoft.com/office/drawing/2014/main" id="{CC8290FD-E089-4DAC-AF8A-700B6D9C787A}"/>
              </a:ext>
            </a:extLst>
          </p:cNvPr>
          <p:cNvGraphicFramePr>
            <a:graphicFrameLocks noGrp="1"/>
          </p:cNvGraphicFramePr>
          <p:nvPr>
            <p:extLst/>
          </p:nvPr>
        </p:nvGraphicFramePr>
        <p:xfrm>
          <a:off x="4705076" y="3945991"/>
          <a:ext cx="4336327" cy="1051560"/>
        </p:xfrm>
        <a:graphic>
          <a:graphicData uri="http://schemas.openxmlformats.org/drawingml/2006/table">
            <a:tbl>
              <a:tblPr firstRow="1" bandRow="1">
                <a:tableStyleId>{5C22544A-7EE6-4342-B048-85BDC9FD1C3A}</a:tableStyleId>
              </a:tblPr>
              <a:tblGrid>
                <a:gridCol w="674998">
                  <a:extLst>
                    <a:ext uri="{9D8B030D-6E8A-4147-A177-3AD203B41FA5}">
                      <a16:colId xmlns:a16="http://schemas.microsoft.com/office/drawing/2014/main" val="522665780"/>
                    </a:ext>
                  </a:extLst>
                </a:gridCol>
                <a:gridCol w="800986">
                  <a:extLst>
                    <a:ext uri="{9D8B030D-6E8A-4147-A177-3AD203B41FA5}">
                      <a16:colId xmlns:a16="http://schemas.microsoft.com/office/drawing/2014/main" val="83983514"/>
                    </a:ext>
                  </a:extLst>
                </a:gridCol>
                <a:gridCol w="609363">
                  <a:extLst>
                    <a:ext uri="{9D8B030D-6E8A-4147-A177-3AD203B41FA5}">
                      <a16:colId xmlns:a16="http://schemas.microsoft.com/office/drawing/2014/main" val="3490865417"/>
                    </a:ext>
                  </a:extLst>
                </a:gridCol>
                <a:gridCol w="562745">
                  <a:extLst>
                    <a:ext uri="{9D8B030D-6E8A-4147-A177-3AD203B41FA5}">
                      <a16:colId xmlns:a16="http://schemas.microsoft.com/office/drawing/2014/main" val="3114560559"/>
                    </a:ext>
                  </a:extLst>
                </a:gridCol>
                <a:gridCol w="562745">
                  <a:extLst>
                    <a:ext uri="{9D8B030D-6E8A-4147-A177-3AD203B41FA5}">
                      <a16:colId xmlns:a16="http://schemas.microsoft.com/office/drawing/2014/main" val="3162213330"/>
                    </a:ext>
                  </a:extLst>
                </a:gridCol>
                <a:gridCol w="562745">
                  <a:extLst>
                    <a:ext uri="{9D8B030D-6E8A-4147-A177-3AD203B41FA5}">
                      <a16:colId xmlns:a16="http://schemas.microsoft.com/office/drawing/2014/main" val="813430812"/>
                    </a:ext>
                  </a:extLst>
                </a:gridCol>
                <a:gridCol w="562745">
                  <a:extLst>
                    <a:ext uri="{9D8B030D-6E8A-4147-A177-3AD203B41FA5}">
                      <a16:colId xmlns:a16="http://schemas.microsoft.com/office/drawing/2014/main" val="1738905285"/>
                    </a:ext>
                  </a:extLst>
                </a:gridCol>
              </a:tblGrid>
              <a:tr h="215816">
                <a:tc>
                  <a:txBody>
                    <a:bodyPr/>
                    <a:lstStyle/>
                    <a:p>
                      <a:r>
                        <a:rPr lang="en-US" sz="900" dirty="0"/>
                        <a:t>KPI</a:t>
                      </a:r>
                    </a:p>
                  </a:txBody>
                  <a:tcPr/>
                </a:tc>
                <a:tc>
                  <a:txBody>
                    <a:bodyPr/>
                    <a:lstStyle/>
                    <a:p>
                      <a:pPr algn="ctr"/>
                      <a:r>
                        <a:rPr lang="en-US" sz="900" dirty="0">
                          <a:solidFill>
                            <a:schemeClr val="bg1"/>
                          </a:solidFill>
                        </a:rPr>
                        <a:t>MRR</a:t>
                      </a:r>
                    </a:p>
                  </a:txBody>
                  <a:tcPr/>
                </a:tc>
                <a:tc>
                  <a:txBody>
                    <a:bodyPr/>
                    <a:lstStyle/>
                    <a:p>
                      <a:pPr algn="ctr"/>
                      <a:r>
                        <a:rPr lang="en-US" sz="900" dirty="0">
                          <a:solidFill>
                            <a:schemeClr val="bg1"/>
                          </a:solidFill>
                        </a:rPr>
                        <a:t>PRR</a:t>
                      </a:r>
                    </a:p>
                  </a:txBody>
                  <a:tcPr/>
                </a:tc>
                <a:tc>
                  <a:txBody>
                    <a:bodyPr/>
                    <a:lstStyle/>
                    <a:p>
                      <a:pPr algn="ctr"/>
                      <a:r>
                        <a:rPr lang="en-US" sz="900" dirty="0">
                          <a:solidFill>
                            <a:schemeClr val="bg1"/>
                          </a:solidFill>
                        </a:rPr>
                        <a:t>DR</a:t>
                      </a:r>
                    </a:p>
                  </a:txBody>
                  <a:tcPr/>
                </a:tc>
                <a:tc>
                  <a:txBody>
                    <a:bodyPr/>
                    <a:lstStyle/>
                    <a:p>
                      <a:pPr algn="ctr"/>
                      <a:r>
                        <a:rPr lang="en-US" sz="900" dirty="0">
                          <a:solidFill>
                            <a:schemeClr val="bg1"/>
                          </a:solidFill>
                        </a:rPr>
                        <a:t>QR</a:t>
                      </a:r>
                    </a:p>
                  </a:txBody>
                  <a:tcPr/>
                </a:tc>
                <a:tc>
                  <a:txBody>
                    <a:bodyPr/>
                    <a:lstStyle/>
                    <a:p>
                      <a:pPr algn="ctr"/>
                      <a:r>
                        <a:rPr lang="en-US" sz="900" dirty="0">
                          <a:solidFill>
                            <a:schemeClr val="bg1"/>
                          </a:solidFill>
                        </a:rPr>
                        <a:t>PR2</a:t>
                      </a:r>
                    </a:p>
                  </a:txBody>
                  <a:tcPr/>
                </a:tc>
                <a:tc>
                  <a:txBody>
                    <a:bodyPr/>
                    <a:lstStyle/>
                    <a:p>
                      <a:pPr algn="ctr"/>
                      <a:r>
                        <a:rPr lang="en-US" sz="900" dirty="0">
                          <a:solidFill>
                            <a:schemeClr val="bg1"/>
                          </a:solidFill>
                        </a:rPr>
                        <a:t>MLR</a:t>
                      </a:r>
                    </a:p>
                  </a:txBody>
                  <a:tcPr/>
                </a:tc>
                <a:extLst>
                  <a:ext uri="{0D108BD9-81ED-4DB2-BD59-A6C34878D82A}">
                    <a16:rowId xmlns:a16="http://schemas.microsoft.com/office/drawing/2014/main" val="2843306496"/>
                  </a:ext>
                </a:extLst>
              </a:tr>
              <a:tr h="215816">
                <a:tc>
                  <a:txBody>
                    <a:bodyPr/>
                    <a:lstStyle/>
                    <a:p>
                      <a:r>
                        <a:rPr lang="en-US" sz="900" dirty="0"/>
                        <a:t>GM%</a:t>
                      </a:r>
                    </a:p>
                  </a:txBody>
                  <a:tcPr anchor="ctr"/>
                </a:tc>
                <a:tc>
                  <a:txBody>
                    <a:bodyPr/>
                    <a:lstStyle/>
                    <a:p>
                      <a:pPr algn="ctr"/>
                      <a:r>
                        <a:rPr lang="en-US" sz="900" dirty="0"/>
                        <a:t>37.7%</a:t>
                      </a:r>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extLst>
                  <a:ext uri="{0D108BD9-81ED-4DB2-BD59-A6C34878D82A}">
                    <a16:rowId xmlns:a16="http://schemas.microsoft.com/office/drawing/2014/main" val="241834025"/>
                  </a:ext>
                </a:extLst>
              </a:tr>
              <a:tr h="215816">
                <a:tc>
                  <a:txBody>
                    <a:bodyPr/>
                    <a:lstStyle/>
                    <a:p>
                      <a:r>
                        <a:rPr lang="en-US" sz="900" dirty="0"/>
                        <a:t>Payback</a:t>
                      </a:r>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extLst>
                  <a:ext uri="{0D108BD9-81ED-4DB2-BD59-A6C34878D82A}">
                    <a16:rowId xmlns:a16="http://schemas.microsoft.com/office/drawing/2014/main" val="3301893748"/>
                  </a:ext>
                </a:extLst>
              </a:tr>
              <a:tr h="264886">
                <a:tc>
                  <a:txBody>
                    <a:bodyPr/>
                    <a:lstStyle/>
                    <a:p>
                      <a:r>
                        <a:rPr lang="en-US" sz="900" dirty="0"/>
                        <a:t>TTM</a:t>
                      </a:r>
                    </a:p>
                  </a:txBody>
                  <a:tcPr anchor="ctr"/>
                </a:tc>
                <a:tc>
                  <a:txBody>
                    <a:bodyPr/>
                    <a:lstStyle/>
                    <a:p>
                      <a:pPr algn="ctr"/>
                      <a:r>
                        <a:rPr lang="en-US" sz="900" dirty="0"/>
                        <a:t>March 2020 (Phase 1)</a:t>
                      </a:r>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extLst>
                  <a:ext uri="{0D108BD9-81ED-4DB2-BD59-A6C34878D82A}">
                    <a16:rowId xmlns:a16="http://schemas.microsoft.com/office/drawing/2014/main" val="2360777477"/>
                  </a:ext>
                </a:extLst>
              </a:tr>
            </a:tbl>
          </a:graphicData>
        </a:graphic>
      </p:graphicFrame>
      <p:sp>
        <p:nvSpPr>
          <p:cNvPr id="22" name="TextBox 21">
            <a:extLst>
              <a:ext uri="{FF2B5EF4-FFF2-40B4-BE49-F238E27FC236}">
                <a16:creationId xmlns:a16="http://schemas.microsoft.com/office/drawing/2014/main" id="{FEDB2819-C6DD-43BC-8A71-38B10C9FB00F}"/>
              </a:ext>
            </a:extLst>
          </p:cNvPr>
          <p:cNvSpPr txBox="1"/>
          <p:nvPr/>
        </p:nvSpPr>
        <p:spPr>
          <a:xfrm>
            <a:off x="7833360" y="4923228"/>
            <a:ext cx="1097280" cy="163122"/>
          </a:xfrm>
          <a:prstGeom prst="rect">
            <a:avLst/>
          </a:prstGeom>
          <a:noFill/>
          <a:ln>
            <a:solidFill>
              <a:schemeClr val="tx1"/>
            </a:solidFill>
          </a:ln>
        </p:spPr>
        <p:txBody>
          <a:bodyPr wrap="square" lIns="91410" tIns="27432" rIns="91410" bIns="27432" rtlCol="0">
            <a:spAutoFit/>
          </a:bodyPr>
          <a:lstStyle/>
          <a:p>
            <a:pPr algn="ctr"/>
            <a:r>
              <a:rPr lang="en-US" sz="700" dirty="0">
                <a:cs typeface="Roboto Light"/>
              </a:rPr>
              <a:t>Form: QLP5.29B Rev -</a:t>
            </a:r>
          </a:p>
        </p:txBody>
      </p:sp>
      <p:pic>
        <p:nvPicPr>
          <p:cNvPr id="3" name="Picture 2">
            <a:extLst>
              <a:ext uri="{FF2B5EF4-FFF2-40B4-BE49-F238E27FC236}">
                <a16:creationId xmlns:a16="http://schemas.microsoft.com/office/drawing/2014/main" id="{70FDD628-DE32-40A1-B56F-E67CCDB03A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03" y="721087"/>
            <a:ext cx="1106880" cy="903575"/>
          </a:xfrm>
          <a:prstGeom prst="rect">
            <a:avLst/>
          </a:prstGeom>
        </p:spPr>
      </p:pic>
      <p:pic>
        <p:nvPicPr>
          <p:cNvPr id="6" name="Picture 5">
            <a:extLst>
              <a:ext uri="{FF2B5EF4-FFF2-40B4-BE49-F238E27FC236}">
                <a16:creationId xmlns:a16="http://schemas.microsoft.com/office/drawing/2014/main" id="{13A4BA11-A57E-4AE1-9047-D7791B88DE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7303" y="583660"/>
            <a:ext cx="1790700" cy="1155161"/>
          </a:xfrm>
          <a:prstGeom prst="rect">
            <a:avLst/>
          </a:prstGeom>
        </p:spPr>
      </p:pic>
      <p:pic>
        <p:nvPicPr>
          <p:cNvPr id="8" name="Picture 7">
            <a:extLst>
              <a:ext uri="{FF2B5EF4-FFF2-40B4-BE49-F238E27FC236}">
                <a16:creationId xmlns:a16="http://schemas.microsoft.com/office/drawing/2014/main" id="{A9A9CB15-1AB1-4E74-8A34-AD84D93894C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2029" y="568198"/>
            <a:ext cx="1301003" cy="1301003"/>
          </a:xfrm>
          <a:prstGeom prst="rect">
            <a:avLst/>
          </a:prstGeom>
        </p:spPr>
      </p:pic>
    </p:spTree>
    <p:extLst>
      <p:ext uri="{BB962C8B-B14F-4D97-AF65-F5344CB8AC3E}">
        <p14:creationId xmlns:p14="http://schemas.microsoft.com/office/powerpoint/2010/main" val="2979756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457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5A4B72-6DB9-44AE-B987-11505887A1EB}"/>
              </a:ext>
            </a:extLst>
          </p:cNvPr>
          <p:cNvSpPr>
            <a:spLocks noGrp="1"/>
          </p:cNvSpPr>
          <p:nvPr>
            <p:ph idx="1"/>
          </p:nvPr>
        </p:nvSpPr>
        <p:spPr>
          <a:xfrm>
            <a:off x="457200" y="971550"/>
            <a:ext cx="8229600" cy="3394472"/>
          </a:xfrm>
        </p:spPr>
        <p:txBody>
          <a:bodyPr/>
          <a:lstStyle/>
          <a:p>
            <a:r>
              <a:rPr lang="en-US" dirty="0"/>
              <a:t>Executive Summary</a:t>
            </a:r>
          </a:p>
          <a:p>
            <a:r>
              <a:rPr lang="en-US" dirty="0"/>
              <a:t>Project Overview</a:t>
            </a:r>
          </a:p>
          <a:p>
            <a:r>
              <a:rPr lang="en-US" dirty="0"/>
              <a:t>Product Overview </a:t>
            </a:r>
          </a:p>
          <a:p>
            <a:r>
              <a:rPr lang="en-US" dirty="0"/>
              <a:t>Competitive Landscape</a:t>
            </a:r>
          </a:p>
          <a:p>
            <a:r>
              <a:rPr lang="en-US" dirty="0"/>
              <a:t>Value Prop/Market Review</a:t>
            </a:r>
          </a:p>
          <a:p>
            <a:r>
              <a:rPr lang="en-US" dirty="0"/>
              <a:t>Financial Summary</a:t>
            </a:r>
          </a:p>
          <a:p>
            <a:r>
              <a:rPr lang="en-US" dirty="0"/>
              <a:t>Risks</a:t>
            </a:r>
          </a:p>
          <a:p>
            <a:r>
              <a:rPr lang="en-US" dirty="0"/>
              <a:t>Key Project Metrics</a:t>
            </a:r>
          </a:p>
          <a:p>
            <a:r>
              <a:rPr lang="en-US" dirty="0"/>
              <a:t>Project Schedule Metrics</a:t>
            </a:r>
          </a:p>
          <a:p>
            <a:r>
              <a:rPr lang="en-US" dirty="0"/>
              <a:t>Summary Review</a:t>
            </a:r>
          </a:p>
        </p:txBody>
      </p:sp>
      <p:sp>
        <p:nvSpPr>
          <p:cNvPr id="3" name="Title 2">
            <a:extLst>
              <a:ext uri="{FF2B5EF4-FFF2-40B4-BE49-F238E27FC236}">
                <a16:creationId xmlns:a16="http://schemas.microsoft.com/office/drawing/2014/main" id="{6548B6C3-B713-451F-AF48-066ADBA3BFF0}"/>
              </a:ext>
            </a:extLst>
          </p:cNvPr>
          <p:cNvSpPr>
            <a:spLocks noGrp="1"/>
          </p:cNvSpPr>
          <p:nvPr>
            <p:ph type="title"/>
          </p:nvPr>
        </p:nvSpPr>
        <p:spPr/>
        <p:txBody>
          <a:bodyPr/>
          <a:lstStyle/>
          <a:p>
            <a:r>
              <a:rPr lang="en-US" dirty="0"/>
              <a:t>Agenda</a:t>
            </a:r>
          </a:p>
        </p:txBody>
      </p:sp>
      <p:sp>
        <p:nvSpPr>
          <p:cNvPr id="5" name="TextBox 4">
            <a:extLst>
              <a:ext uri="{FF2B5EF4-FFF2-40B4-BE49-F238E27FC236}">
                <a16:creationId xmlns:a16="http://schemas.microsoft.com/office/drawing/2014/main" id="{B4078081-F963-4960-810A-6F55B5025A0A}"/>
              </a:ext>
            </a:extLst>
          </p:cNvPr>
          <p:cNvSpPr txBox="1"/>
          <p:nvPr/>
        </p:nvSpPr>
        <p:spPr>
          <a:xfrm>
            <a:off x="7833360" y="4886330"/>
            <a:ext cx="1097280" cy="200020"/>
          </a:xfrm>
          <a:prstGeom prst="rect">
            <a:avLst/>
          </a:prstGeom>
          <a:noFill/>
          <a:ln>
            <a:solidFill>
              <a:schemeClr val="tx1"/>
            </a:solidFill>
          </a:ln>
        </p:spPr>
        <p:txBody>
          <a:bodyPr wrap="square" lIns="91410" tIns="45703" rIns="91410" bIns="45703" rtlCol="0">
            <a:spAutoFit/>
          </a:bodyPr>
          <a:lstStyle/>
          <a:p>
            <a:pPr algn="ctr"/>
            <a:r>
              <a:rPr lang="en-US" sz="700" dirty="0">
                <a:cs typeface="Roboto Light"/>
              </a:rPr>
              <a:t>Form: QLP5.29B Rev -</a:t>
            </a:r>
          </a:p>
        </p:txBody>
      </p:sp>
    </p:spTree>
    <p:extLst>
      <p:ext uri="{BB962C8B-B14F-4D97-AF65-F5344CB8AC3E}">
        <p14:creationId xmlns:p14="http://schemas.microsoft.com/office/powerpoint/2010/main" val="3600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7468C7-A68E-4331-84A1-01F6AADEA330}"/>
              </a:ext>
            </a:extLst>
          </p:cNvPr>
          <p:cNvSpPr>
            <a:spLocks noGrp="1"/>
          </p:cNvSpPr>
          <p:nvPr>
            <p:ph type="body" sz="quarter" idx="10"/>
          </p:nvPr>
        </p:nvSpPr>
        <p:spPr>
          <a:xfrm>
            <a:off x="99238" y="1013067"/>
            <a:ext cx="8902996" cy="2970598"/>
          </a:xfrm>
        </p:spPr>
        <p:txBody>
          <a:bodyPr>
            <a:normAutofit fontScale="70000" lnSpcReduction="20000"/>
          </a:bodyPr>
          <a:lstStyle/>
          <a:p>
            <a:r>
              <a:rPr lang="en-US" sz="2600" b="1" dirty="0">
                <a:solidFill>
                  <a:schemeClr val="tx1"/>
                </a:solidFill>
              </a:rPr>
              <a:t>Executive Summary:</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Simplify and expand Cree’s “Better Troffer” portfolio to regain market share and relevancy in education and healthcare where higher lumen packages are required</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Improve troffer operational efficiency and supply continuity</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Strengthen controls position through increased partnership with various Lutron controls and by adding new tunable white Smartcast option for higher end specification RFQ’s</a:t>
            </a:r>
          </a:p>
          <a:p>
            <a:r>
              <a:rPr lang="en-US" dirty="0">
                <a:solidFill>
                  <a:schemeClr val="tx1"/>
                </a:solidFill>
              </a:rPr>
              <a:t> </a:t>
            </a:r>
          </a:p>
        </p:txBody>
      </p:sp>
    </p:spTree>
    <p:extLst>
      <p:ext uri="{BB962C8B-B14F-4D97-AF65-F5344CB8AC3E}">
        <p14:creationId xmlns:p14="http://schemas.microsoft.com/office/powerpoint/2010/main" val="19750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FFDF01-A226-485A-995C-5BD72082095C}"/>
              </a:ext>
            </a:extLst>
          </p:cNvPr>
          <p:cNvSpPr>
            <a:spLocks noGrp="1"/>
          </p:cNvSpPr>
          <p:nvPr>
            <p:ph type="title"/>
          </p:nvPr>
        </p:nvSpPr>
        <p:spPr/>
        <p:txBody>
          <a:bodyPr/>
          <a:lstStyle/>
          <a:p>
            <a:r>
              <a:rPr lang="en-US" dirty="0"/>
              <a:t>Project Objective</a:t>
            </a:r>
          </a:p>
        </p:txBody>
      </p:sp>
      <p:graphicFrame>
        <p:nvGraphicFramePr>
          <p:cNvPr id="5" name="Table 4">
            <a:extLst>
              <a:ext uri="{FF2B5EF4-FFF2-40B4-BE49-F238E27FC236}">
                <a16:creationId xmlns:a16="http://schemas.microsoft.com/office/drawing/2014/main" id="{5B9E95D4-CC2E-44E6-ACFA-87F33E171B09}"/>
              </a:ext>
            </a:extLst>
          </p:cNvPr>
          <p:cNvGraphicFramePr>
            <a:graphicFrameLocks noGrp="1"/>
          </p:cNvGraphicFramePr>
          <p:nvPr>
            <p:extLst>
              <p:ext uri="{D42A27DB-BD31-4B8C-83A1-F6EECF244321}">
                <p14:modId xmlns:p14="http://schemas.microsoft.com/office/powerpoint/2010/main" val="1217030997"/>
              </p:ext>
            </p:extLst>
          </p:nvPr>
        </p:nvGraphicFramePr>
        <p:xfrm>
          <a:off x="151002" y="1363968"/>
          <a:ext cx="8784322" cy="3172377"/>
        </p:xfrm>
        <a:graphic>
          <a:graphicData uri="http://schemas.openxmlformats.org/drawingml/2006/table">
            <a:tbl>
              <a:tblPr firstRow="1" bandRow="1">
                <a:tableStyleId>{5C22544A-7EE6-4342-B048-85BDC9FD1C3A}</a:tableStyleId>
              </a:tblPr>
              <a:tblGrid>
                <a:gridCol w="1088471">
                  <a:extLst>
                    <a:ext uri="{9D8B030D-6E8A-4147-A177-3AD203B41FA5}">
                      <a16:colId xmlns:a16="http://schemas.microsoft.com/office/drawing/2014/main" val="1816241978"/>
                    </a:ext>
                  </a:extLst>
                </a:gridCol>
                <a:gridCol w="1119931">
                  <a:extLst>
                    <a:ext uri="{9D8B030D-6E8A-4147-A177-3AD203B41FA5}">
                      <a16:colId xmlns:a16="http://schemas.microsoft.com/office/drawing/2014/main" val="647373017"/>
                    </a:ext>
                  </a:extLst>
                </a:gridCol>
                <a:gridCol w="938205">
                  <a:extLst>
                    <a:ext uri="{9D8B030D-6E8A-4147-A177-3AD203B41FA5}">
                      <a16:colId xmlns:a16="http://schemas.microsoft.com/office/drawing/2014/main" val="552988768"/>
                    </a:ext>
                  </a:extLst>
                </a:gridCol>
                <a:gridCol w="3585558">
                  <a:extLst>
                    <a:ext uri="{9D8B030D-6E8A-4147-A177-3AD203B41FA5}">
                      <a16:colId xmlns:a16="http://schemas.microsoft.com/office/drawing/2014/main" val="1647321076"/>
                    </a:ext>
                  </a:extLst>
                </a:gridCol>
                <a:gridCol w="2052157">
                  <a:extLst>
                    <a:ext uri="{9D8B030D-6E8A-4147-A177-3AD203B41FA5}">
                      <a16:colId xmlns:a16="http://schemas.microsoft.com/office/drawing/2014/main" val="938995303"/>
                    </a:ext>
                  </a:extLst>
                </a:gridCol>
              </a:tblGrid>
              <a:tr h="496649">
                <a:tc>
                  <a:txBody>
                    <a:bodyPr/>
                    <a:lstStyle/>
                    <a:p>
                      <a:pPr algn="ctr"/>
                      <a:r>
                        <a:rPr lang="en-US" sz="1100" dirty="0"/>
                        <a:t>Current</a:t>
                      </a:r>
                    </a:p>
                  </a:txBody>
                  <a:tcPr marL="68580" marR="68580" marT="34290" marB="34290" anchor="ctr"/>
                </a:tc>
                <a:tc>
                  <a:txBody>
                    <a:bodyPr/>
                    <a:lstStyle/>
                    <a:p>
                      <a:pPr algn="ctr"/>
                      <a:r>
                        <a:rPr lang="en-US" sz="1100" dirty="0"/>
                        <a:t>Proposed</a:t>
                      </a:r>
                    </a:p>
                  </a:txBody>
                  <a:tcPr marL="68580" marR="68580" marT="34290" marB="34290" anchor="ctr"/>
                </a:tc>
                <a:tc>
                  <a:txBody>
                    <a:bodyPr/>
                    <a:lstStyle/>
                    <a:p>
                      <a:pPr algn="ctr"/>
                      <a:r>
                        <a:rPr lang="en-US" sz="1100" dirty="0"/>
                        <a:t>Positioning</a:t>
                      </a:r>
                    </a:p>
                  </a:txBody>
                  <a:tcPr marL="68580" marR="68580" marT="34290" marB="34290" anchor="ctr"/>
                </a:tc>
                <a:tc>
                  <a:txBody>
                    <a:bodyPr/>
                    <a:lstStyle/>
                    <a:p>
                      <a:pPr algn="ctr"/>
                      <a:r>
                        <a:rPr lang="en-US" sz="1100" dirty="0"/>
                        <a:t>Specs</a:t>
                      </a:r>
                    </a:p>
                  </a:txBody>
                  <a:tcPr marL="68580" marR="68580" marT="34290" marB="34290" anchor="ctr"/>
                </a:tc>
                <a:tc>
                  <a:txBody>
                    <a:bodyPr/>
                    <a:lstStyle/>
                    <a:p>
                      <a:pPr algn="ctr"/>
                      <a:r>
                        <a:rPr lang="en-US" sz="1100" dirty="0"/>
                        <a:t>Proposed Path</a:t>
                      </a:r>
                    </a:p>
                  </a:txBody>
                  <a:tcPr marL="68580" marR="68580" marT="34290" marB="34290" anchor="ctr"/>
                </a:tc>
                <a:extLst>
                  <a:ext uri="{0D108BD9-81ED-4DB2-BD59-A6C34878D82A}">
                    <a16:rowId xmlns:a16="http://schemas.microsoft.com/office/drawing/2014/main" val="2388671157"/>
                  </a:ext>
                </a:extLst>
              </a:tr>
              <a:tr h="478169">
                <a:tc>
                  <a:txBody>
                    <a:bodyPr/>
                    <a:lstStyle/>
                    <a:p>
                      <a:pPr algn="ctr"/>
                      <a:r>
                        <a:rPr lang="en-US" sz="1100" dirty="0"/>
                        <a:t>C-Lite Basket</a:t>
                      </a:r>
                    </a:p>
                  </a:txBody>
                  <a:tcPr marL="68580" marR="68580" marT="34290" marB="34290" anchor="ctr"/>
                </a:tc>
                <a:tc>
                  <a:txBody>
                    <a:bodyPr/>
                    <a:lstStyle/>
                    <a:p>
                      <a:pPr algn="ctr"/>
                      <a:r>
                        <a:rPr lang="en-US" sz="1100" dirty="0"/>
                        <a:t>C-Lite Basket</a:t>
                      </a:r>
                    </a:p>
                  </a:txBody>
                  <a:tcPr marL="68580" marR="68580" marT="34290" marB="34290" anchor="ctr"/>
                </a:tc>
                <a:tc>
                  <a:txBody>
                    <a:bodyPr/>
                    <a:lstStyle/>
                    <a:p>
                      <a:pPr algn="ctr"/>
                      <a:r>
                        <a:rPr lang="en-US" sz="1100" dirty="0"/>
                        <a:t>Value</a:t>
                      </a:r>
                    </a:p>
                  </a:txBody>
                  <a:tcPr marL="68580" marR="68580" marT="34290" marB="34290" anchor="ctr"/>
                </a:tc>
                <a:tc>
                  <a:txBody>
                    <a:bodyPr/>
                    <a:lstStyle/>
                    <a:p>
                      <a:pPr algn="ctr"/>
                      <a:r>
                        <a:rPr lang="en-US" sz="1100" dirty="0"/>
                        <a:t>Maintain Current Specs</a:t>
                      </a:r>
                    </a:p>
                  </a:txBody>
                  <a:tcPr marL="68580" marR="68580" marT="34290" marB="34290" anchor="ctr"/>
                </a:tc>
                <a:tc>
                  <a:txBody>
                    <a:bodyPr/>
                    <a:lstStyle/>
                    <a:p>
                      <a:pPr algn="ctr"/>
                      <a:r>
                        <a:rPr lang="en-US" sz="1100" dirty="0"/>
                        <a:t>OEM</a:t>
                      </a:r>
                    </a:p>
                  </a:txBody>
                  <a:tcPr marL="68580" marR="68580" marT="34290" marB="34290" anchor="ctr"/>
                </a:tc>
                <a:extLst>
                  <a:ext uri="{0D108BD9-81ED-4DB2-BD59-A6C34878D82A}">
                    <a16:rowId xmlns:a16="http://schemas.microsoft.com/office/drawing/2014/main" val="1780764538"/>
                  </a:ext>
                </a:extLst>
              </a:tr>
              <a:tr h="599471">
                <a:tc>
                  <a:txBody>
                    <a:bodyPr/>
                    <a:lstStyle/>
                    <a:p>
                      <a:pPr algn="ctr"/>
                      <a:r>
                        <a:rPr lang="en-US" sz="1100" dirty="0"/>
                        <a:t>ZR-C</a:t>
                      </a:r>
                    </a:p>
                  </a:txBody>
                  <a:tcPr marL="68580" marR="68580" marT="34290" marB="34290" anchor="ctr"/>
                </a:tc>
                <a:tc>
                  <a:txBody>
                    <a:bodyPr/>
                    <a:lstStyle/>
                    <a:p>
                      <a:pPr algn="ctr"/>
                      <a:r>
                        <a:rPr lang="en-US" sz="1100" dirty="0"/>
                        <a:t>ZR Good</a:t>
                      </a:r>
                    </a:p>
                  </a:txBody>
                  <a:tcPr marL="68580" marR="68580" marT="34290" marB="34290" anchor="ctr"/>
                </a:tc>
                <a:tc>
                  <a:txBody>
                    <a:bodyPr/>
                    <a:lstStyle/>
                    <a:p>
                      <a:pPr algn="ctr"/>
                      <a:r>
                        <a:rPr lang="en-US" sz="1100" dirty="0"/>
                        <a:t>Good</a:t>
                      </a:r>
                    </a:p>
                  </a:txBody>
                  <a:tcPr marL="68580" marR="68580" marT="34290" marB="34290" anchor="ctr"/>
                </a:tc>
                <a:tc>
                  <a:txBody>
                    <a:bodyPr/>
                    <a:lstStyle/>
                    <a:p>
                      <a:pPr algn="ctr"/>
                      <a:r>
                        <a:rPr lang="en-US" sz="1100" dirty="0"/>
                        <a:t>80 CRI, DLC Premium, 5 Year Warranty, OCC Sensor, WIM/VIVE Fixed CCT</a:t>
                      </a:r>
                    </a:p>
                  </a:txBody>
                  <a:tcPr marL="68580" marR="68580" marT="34290" marB="34290" anchor="ctr"/>
                </a:tc>
                <a:tc>
                  <a:txBody>
                    <a:bodyPr/>
                    <a:lstStyle/>
                    <a:p>
                      <a:pPr algn="ctr"/>
                      <a:r>
                        <a:rPr lang="en-US" sz="1100" dirty="0"/>
                        <a:t>ODM</a:t>
                      </a:r>
                    </a:p>
                  </a:txBody>
                  <a:tcPr marL="68580" marR="68580" marT="34290" marB="34290" anchor="ctr"/>
                </a:tc>
                <a:extLst>
                  <a:ext uri="{0D108BD9-81ED-4DB2-BD59-A6C34878D82A}">
                    <a16:rowId xmlns:a16="http://schemas.microsoft.com/office/drawing/2014/main" val="2402711883"/>
                  </a:ext>
                </a:extLst>
              </a:tr>
              <a:tr h="478169">
                <a:tc>
                  <a:txBody>
                    <a:bodyPr/>
                    <a:lstStyle/>
                    <a:p>
                      <a:pPr algn="ctr"/>
                      <a:r>
                        <a:rPr lang="en-US" sz="1100" dirty="0"/>
                        <a:t>ZR-FD</a:t>
                      </a:r>
                    </a:p>
                  </a:txBody>
                  <a:tcPr marL="68580" marR="68580" marT="34290" marB="34290" anchor="ctr"/>
                </a:tc>
                <a:tc>
                  <a:txBody>
                    <a:bodyPr/>
                    <a:lstStyle/>
                    <a:p>
                      <a:pPr algn="ctr"/>
                      <a:r>
                        <a:rPr lang="en-US" sz="1100" dirty="0"/>
                        <a:t>EOL</a:t>
                      </a:r>
                    </a:p>
                  </a:txBody>
                  <a:tcPr marL="68580" marR="68580" marT="34290" marB="34290" anchor="ctr">
                    <a:solidFill>
                      <a:schemeClr val="tx1">
                        <a:lumMod val="50000"/>
                        <a:lumOff val="50000"/>
                      </a:schemeClr>
                    </a:solidFill>
                  </a:tcPr>
                </a:tc>
                <a:tc>
                  <a:txBody>
                    <a:bodyPr/>
                    <a:lstStyle/>
                    <a:p>
                      <a:pPr algn="ctr"/>
                      <a:endParaRPr lang="en-US" sz="1100" dirty="0"/>
                    </a:p>
                  </a:txBody>
                  <a:tcPr marL="68580" marR="68580" marT="34290" marB="34290" anchor="ctr">
                    <a:solidFill>
                      <a:schemeClr val="tx1">
                        <a:lumMod val="50000"/>
                        <a:lumOff val="50000"/>
                      </a:schemeClr>
                    </a:solidFill>
                  </a:tcPr>
                </a:tc>
                <a:tc>
                  <a:txBody>
                    <a:bodyPr/>
                    <a:lstStyle/>
                    <a:p>
                      <a:pPr algn="ctr"/>
                      <a:endParaRPr lang="en-US" sz="1100" dirty="0"/>
                    </a:p>
                  </a:txBody>
                  <a:tcPr marL="68580" marR="68580" marT="34290" marB="34290" anchor="ctr">
                    <a:solidFill>
                      <a:schemeClr val="tx1">
                        <a:lumMod val="50000"/>
                        <a:lumOff val="50000"/>
                      </a:schemeClr>
                    </a:solidFill>
                  </a:tcPr>
                </a:tc>
                <a:tc>
                  <a:txBody>
                    <a:bodyPr/>
                    <a:lstStyle/>
                    <a:p>
                      <a:pPr algn="ctr"/>
                      <a:endParaRPr lang="en-US" sz="1100" dirty="0"/>
                    </a:p>
                  </a:txBody>
                  <a:tcPr marL="68580" marR="68580" marT="34290" marB="34290" anchor="ctr">
                    <a:solidFill>
                      <a:schemeClr val="tx1">
                        <a:lumMod val="50000"/>
                        <a:lumOff val="50000"/>
                      </a:schemeClr>
                    </a:solidFill>
                  </a:tcPr>
                </a:tc>
                <a:extLst>
                  <a:ext uri="{0D108BD9-81ED-4DB2-BD59-A6C34878D82A}">
                    <a16:rowId xmlns:a16="http://schemas.microsoft.com/office/drawing/2014/main" val="417182514"/>
                  </a:ext>
                </a:extLst>
              </a:tr>
              <a:tr h="641750">
                <a:tc>
                  <a:txBody>
                    <a:bodyPr/>
                    <a:lstStyle/>
                    <a:p>
                      <a:pPr algn="ctr"/>
                      <a:r>
                        <a:rPr lang="en-US" sz="1100" dirty="0"/>
                        <a:t>ZR-MT</a:t>
                      </a:r>
                    </a:p>
                  </a:txBody>
                  <a:tcPr marL="68580" marR="68580" marT="34290" marB="34290" anchor="ctr"/>
                </a:tc>
                <a:tc rowSpan="2">
                  <a:txBody>
                    <a:bodyPr/>
                    <a:lstStyle/>
                    <a:p>
                      <a:pPr algn="l"/>
                      <a:r>
                        <a:rPr lang="en-US" sz="1100" dirty="0"/>
                        <a:t>FLX- ZR Lens</a:t>
                      </a:r>
                    </a:p>
                    <a:p>
                      <a:pPr algn="l"/>
                      <a:r>
                        <a:rPr lang="en-US" sz="1100" dirty="0"/>
                        <a:t>FLX- FLX Lens</a:t>
                      </a:r>
                    </a:p>
                    <a:p>
                      <a:pPr algn="l"/>
                      <a:r>
                        <a:rPr lang="en-US" sz="1100" dirty="0"/>
                        <a:t>FLX- SQ Lens</a:t>
                      </a:r>
                    </a:p>
                  </a:txBody>
                  <a:tcPr marL="68580" marR="68580" marT="34290" marB="34290"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Better</a:t>
                      </a:r>
                    </a:p>
                  </a:txBody>
                  <a:tcPr marL="68580" marR="68580" marT="34290" marB="34290"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DLC Standard 90 CRI, DLC Premium 80 CRI,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10 Year Warranty,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WIM ACK CMA/VIVE + Lutron Controls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Expanded Lumen Packages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Factory Installed options</a:t>
                      </a:r>
                    </a:p>
                  </a:txBody>
                  <a:tcPr marL="68580" marR="68580" marT="34290" marB="34290" anchor="ctr"/>
                </a:tc>
                <a:tc rowSpan="2">
                  <a:txBody>
                    <a:bodyPr/>
                    <a:lstStyle/>
                    <a:p>
                      <a:pPr algn="ctr"/>
                      <a:r>
                        <a:rPr lang="en-US" sz="1100" dirty="0"/>
                        <a:t>Cree Engineering</a:t>
                      </a:r>
                    </a:p>
                  </a:txBody>
                  <a:tcPr marL="68580" marR="68580" marT="34290" marB="34290" anchor="ctr"/>
                </a:tc>
                <a:extLst>
                  <a:ext uri="{0D108BD9-81ED-4DB2-BD59-A6C34878D82A}">
                    <a16:rowId xmlns:a16="http://schemas.microsoft.com/office/drawing/2014/main" val="3234887947"/>
                  </a:ext>
                </a:extLst>
              </a:tr>
              <a:tr h="478169">
                <a:tc>
                  <a:txBody>
                    <a:bodyPr/>
                    <a:lstStyle/>
                    <a:p>
                      <a:pPr algn="ctr"/>
                      <a:r>
                        <a:rPr lang="en-US" sz="1100" dirty="0"/>
                        <a:t>FLX</a:t>
                      </a:r>
                    </a:p>
                  </a:txBody>
                  <a:tcPr marL="68580" marR="68580" marT="34290" marB="34290" anchor="ctr"/>
                </a:tc>
                <a:tc vMerge="1">
                  <a:txBody>
                    <a:bodyPr/>
                    <a:lstStyle/>
                    <a:p>
                      <a:pPr algn="ctr"/>
                      <a:endParaRPr 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vMerge="1">
                  <a:txBody>
                    <a:bodyPr/>
                    <a:lstStyle/>
                    <a:p>
                      <a:pPr algn="ctr"/>
                      <a:endParaRPr lang="en-US" dirty="0"/>
                    </a:p>
                  </a:txBody>
                  <a:tcPr anchor="ctr"/>
                </a:tc>
                <a:extLst>
                  <a:ext uri="{0D108BD9-81ED-4DB2-BD59-A6C34878D82A}">
                    <a16:rowId xmlns:a16="http://schemas.microsoft.com/office/drawing/2014/main" val="3191878430"/>
                  </a:ext>
                </a:extLst>
              </a:tr>
            </a:tbl>
          </a:graphicData>
        </a:graphic>
      </p:graphicFrame>
      <p:cxnSp>
        <p:nvCxnSpPr>
          <p:cNvPr id="7" name="Straight Arrow Connector 6">
            <a:extLst>
              <a:ext uri="{FF2B5EF4-FFF2-40B4-BE49-F238E27FC236}">
                <a16:creationId xmlns:a16="http://schemas.microsoft.com/office/drawing/2014/main" id="{4369DBE7-F22E-40DD-9ACD-2E33DB8ABAB9}"/>
              </a:ext>
            </a:extLst>
          </p:cNvPr>
          <p:cNvCxnSpPr>
            <a:cxnSpLocks/>
          </p:cNvCxnSpPr>
          <p:nvPr/>
        </p:nvCxnSpPr>
        <p:spPr>
          <a:xfrm>
            <a:off x="2497822" y="3183622"/>
            <a:ext cx="55744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8CDCEF9E-D53A-4BCB-A7CF-9726B016FC6E}"/>
              </a:ext>
            </a:extLst>
          </p:cNvPr>
          <p:cNvSpPr/>
          <p:nvPr/>
        </p:nvSpPr>
        <p:spPr>
          <a:xfrm>
            <a:off x="968928" y="3938631"/>
            <a:ext cx="283129" cy="251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 name="Oval 1">
            <a:extLst>
              <a:ext uri="{FF2B5EF4-FFF2-40B4-BE49-F238E27FC236}">
                <a16:creationId xmlns:a16="http://schemas.microsoft.com/office/drawing/2014/main" id="{413E8DF1-5464-48BE-9A23-18990DFA5EF0}"/>
              </a:ext>
            </a:extLst>
          </p:cNvPr>
          <p:cNvSpPr/>
          <p:nvPr/>
        </p:nvSpPr>
        <p:spPr>
          <a:xfrm>
            <a:off x="-266700" y="3334870"/>
            <a:ext cx="9144000" cy="13984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55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7A19DEB-D638-475A-AF21-F5B1D66488F1}"/>
              </a:ext>
            </a:extLst>
          </p:cNvPr>
          <p:cNvCxnSpPr/>
          <p:nvPr/>
        </p:nvCxnSpPr>
        <p:spPr>
          <a:xfrm>
            <a:off x="4574432" y="583660"/>
            <a:ext cx="0" cy="429719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DCA08D84-C821-47BD-BDE9-F535371D5889}"/>
              </a:ext>
            </a:extLst>
          </p:cNvPr>
          <p:cNvSpPr txBox="1"/>
          <p:nvPr/>
        </p:nvSpPr>
        <p:spPr>
          <a:xfrm>
            <a:off x="0" y="2113740"/>
            <a:ext cx="4559030" cy="1015628"/>
          </a:xfrm>
          <a:prstGeom prst="rect">
            <a:avLst/>
          </a:prstGeom>
          <a:noFill/>
        </p:spPr>
        <p:txBody>
          <a:bodyPr wrap="square" lIns="91410" tIns="45703" rIns="91410" bIns="45703" rtlCol="0">
            <a:spAutoFit/>
          </a:bodyPr>
          <a:lstStyle/>
          <a:p>
            <a:pPr defTabSz="779054"/>
            <a:r>
              <a:rPr lang="en-US" sz="1200" b="1" dirty="0">
                <a:solidFill>
                  <a:srgbClr val="2C2C2C"/>
                </a:solidFill>
                <a:latin typeface="Arial"/>
              </a:rPr>
              <a:t>Project Market Drivers:</a:t>
            </a:r>
          </a:p>
          <a:p>
            <a:pPr marL="171446" indent="-171446" defTabSz="779054">
              <a:buBlip>
                <a:blip r:embed="rId3"/>
              </a:buBlip>
            </a:pPr>
            <a:r>
              <a:rPr lang="en-US" sz="1200" b="1" dirty="0">
                <a:solidFill>
                  <a:srgbClr val="2C2C2C"/>
                </a:solidFill>
                <a:latin typeface="Arial"/>
              </a:rPr>
              <a:t>Target Market: </a:t>
            </a:r>
            <a:r>
              <a:rPr lang="en-US" sz="1200" dirty="0">
                <a:solidFill>
                  <a:srgbClr val="2C2C2C"/>
                </a:solidFill>
              </a:rPr>
              <a:t>Commercial Spaces</a:t>
            </a:r>
            <a:endParaRPr lang="en-US" sz="1200" dirty="0">
              <a:solidFill>
                <a:srgbClr val="2C2C2C"/>
              </a:solidFill>
              <a:latin typeface="Arial"/>
            </a:endParaRPr>
          </a:p>
          <a:p>
            <a:pPr marL="171446" indent="-171446" defTabSz="779054">
              <a:buBlip>
                <a:blip r:embed="rId3"/>
              </a:buBlip>
            </a:pPr>
            <a:r>
              <a:rPr lang="en-US" sz="1200" b="1" dirty="0">
                <a:solidFill>
                  <a:srgbClr val="2C2C2C"/>
                </a:solidFill>
                <a:latin typeface="Arial"/>
              </a:rPr>
              <a:t>Target Application:</a:t>
            </a:r>
            <a:r>
              <a:rPr lang="en-US" sz="1200" dirty="0">
                <a:solidFill>
                  <a:srgbClr val="2C2C2C"/>
                </a:solidFill>
                <a:latin typeface="Arial"/>
              </a:rPr>
              <a:t> </a:t>
            </a:r>
            <a:r>
              <a:rPr lang="en-US" sz="1200" dirty="0">
                <a:solidFill>
                  <a:srgbClr val="2C2C2C"/>
                </a:solidFill>
              </a:rPr>
              <a:t>Office Space, School classrooms, Healthcare spaces (non-patient)</a:t>
            </a:r>
            <a:endParaRPr lang="en-US" sz="1200" dirty="0">
              <a:solidFill>
                <a:srgbClr val="2C2C2C"/>
              </a:solidFill>
              <a:latin typeface="Arial"/>
            </a:endParaRPr>
          </a:p>
          <a:p>
            <a:pPr marL="171446" indent="-171446" defTabSz="779054">
              <a:buBlip>
                <a:blip r:embed="rId3"/>
              </a:buBlip>
            </a:pPr>
            <a:r>
              <a:rPr lang="en-US" sz="1200" b="1" dirty="0">
                <a:solidFill>
                  <a:srgbClr val="2C2C2C"/>
                </a:solidFill>
                <a:latin typeface="Arial"/>
              </a:rPr>
              <a:t>Sales Channel Focus:</a:t>
            </a:r>
            <a:r>
              <a:rPr lang="en-US" sz="1200" dirty="0">
                <a:solidFill>
                  <a:srgbClr val="2C2C2C"/>
                </a:solidFill>
                <a:latin typeface="Arial"/>
              </a:rPr>
              <a:t>  Specification, C&amp;I, National Accounts</a:t>
            </a:r>
          </a:p>
        </p:txBody>
      </p:sp>
      <p:sp>
        <p:nvSpPr>
          <p:cNvPr id="13" name="TextBox 12">
            <a:extLst>
              <a:ext uri="{FF2B5EF4-FFF2-40B4-BE49-F238E27FC236}">
                <a16:creationId xmlns:a16="http://schemas.microsoft.com/office/drawing/2014/main" id="{7831CF0E-36C0-4F8C-9D00-3F78AB0923CA}"/>
              </a:ext>
            </a:extLst>
          </p:cNvPr>
          <p:cNvSpPr txBox="1"/>
          <p:nvPr/>
        </p:nvSpPr>
        <p:spPr>
          <a:xfrm>
            <a:off x="4630525" y="2099712"/>
            <a:ext cx="4467755" cy="1846625"/>
          </a:xfrm>
          <a:prstGeom prst="rect">
            <a:avLst/>
          </a:prstGeom>
          <a:noFill/>
        </p:spPr>
        <p:txBody>
          <a:bodyPr wrap="square" lIns="91410" tIns="45703" rIns="91410" bIns="45703" rtlCol="0">
            <a:spAutoFit/>
          </a:bodyPr>
          <a:lstStyle/>
          <a:p>
            <a:pPr defTabSz="779054">
              <a:spcAft>
                <a:spcPts val="1200"/>
              </a:spcAft>
            </a:pPr>
            <a:r>
              <a:rPr lang="en-US" sz="1200" b="1" dirty="0">
                <a:solidFill>
                  <a:srgbClr val="2C2C2C"/>
                </a:solidFill>
                <a:latin typeface="Arial"/>
              </a:rPr>
              <a:t>Key Product Features:</a:t>
            </a:r>
          </a:p>
          <a:p>
            <a:pPr marL="171446" indent="-171446" defTabSz="779054">
              <a:spcAft>
                <a:spcPts val="1200"/>
              </a:spcAft>
              <a:buBlip>
                <a:blip r:embed="rId3"/>
              </a:buBlip>
            </a:pPr>
            <a:r>
              <a:rPr lang="en-US" sz="1200" dirty="0">
                <a:solidFill>
                  <a:srgbClr val="2C2C2C"/>
                </a:solidFill>
              </a:rPr>
              <a:t>More lumen options from 2000 up to 10,000 lumens to go after education and healthcare opportunities currently missed</a:t>
            </a:r>
          </a:p>
          <a:p>
            <a:pPr marL="171446" indent="-171446" defTabSz="779054">
              <a:spcAft>
                <a:spcPts val="1200"/>
              </a:spcAft>
              <a:buBlip>
                <a:blip r:embed="rId3"/>
              </a:buBlip>
            </a:pPr>
            <a:r>
              <a:rPr lang="en-US" sz="1200" dirty="0">
                <a:solidFill>
                  <a:srgbClr val="2C2C2C"/>
                </a:solidFill>
              </a:rPr>
              <a:t>Increase market share by offering more control packages to play in spaces where control is spec’d feature such as Lutron</a:t>
            </a:r>
          </a:p>
          <a:p>
            <a:pPr marL="171446" indent="-171446" defTabSz="779054">
              <a:spcAft>
                <a:spcPts val="1200"/>
              </a:spcAft>
              <a:buBlip>
                <a:blip r:embed="rId3"/>
              </a:buBlip>
            </a:pPr>
            <a:r>
              <a:rPr lang="en-US" sz="1200" dirty="0">
                <a:solidFill>
                  <a:srgbClr val="2C2C2C"/>
                </a:solidFill>
              </a:rPr>
              <a:t>Offer more dynamic white color tunable options to meet the growing trends and offer complimentary products to Cadiant</a:t>
            </a:r>
          </a:p>
        </p:txBody>
      </p:sp>
      <p:graphicFrame>
        <p:nvGraphicFramePr>
          <p:cNvPr id="14" name="Table 13">
            <a:extLst>
              <a:ext uri="{FF2B5EF4-FFF2-40B4-BE49-F238E27FC236}">
                <a16:creationId xmlns:a16="http://schemas.microsoft.com/office/drawing/2014/main" id="{F683778A-6B98-4DF4-97C1-9EF44A9F2123}"/>
              </a:ext>
            </a:extLst>
          </p:cNvPr>
          <p:cNvGraphicFramePr>
            <a:graphicFrameLocks noGrp="1"/>
          </p:cNvGraphicFramePr>
          <p:nvPr>
            <p:extLst>
              <p:ext uri="{D42A27DB-BD31-4B8C-83A1-F6EECF244321}">
                <p14:modId xmlns:p14="http://schemas.microsoft.com/office/powerpoint/2010/main" val="3137232607"/>
              </p:ext>
            </p:extLst>
          </p:nvPr>
        </p:nvGraphicFramePr>
        <p:xfrm>
          <a:off x="248460" y="3606711"/>
          <a:ext cx="2743200" cy="117729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737653959"/>
                    </a:ext>
                  </a:extLst>
                </a:gridCol>
                <a:gridCol w="914400">
                  <a:extLst>
                    <a:ext uri="{9D8B030D-6E8A-4147-A177-3AD203B41FA5}">
                      <a16:colId xmlns:a16="http://schemas.microsoft.com/office/drawing/2014/main" val="2415598521"/>
                    </a:ext>
                  </a:extLst>
                </a:gridCol>
                <a:gridCol w="914400">
                  <a:extLst>
                    <a:ext uri="{9D8B030D-6E8A-4147-A177-3AD203B41FA5}">
                      <a16:colId xmlns:a16="http://schemas.microsoft.com/office/drawing/2014/main" val="792752747"/>
                    </a:ext>
                  </a:extLst>
                </a:gridCol>
              </a:tblGrid>
              <a:tr h="342900">
                <a:tc>
                  <a:txBody>
                    <a:bodyPr/>
                    <a:lstStyle/>
                    <a:p>
                      <a:pPr algn="ctr"/>
                      <a:r>
                        <a:rPr lang="en-US" sz="900" dirty="0"/>
                        <a:t>Financial Estimates</a:t>
                      </a:r>
                    </a:p>
                  </a:txBody>
                  <a:tcPr marL="68580" marR="68580" marT="34290" marB="34290" anchor="ctr"/>
                </a:tc>
                <a:tc>
                  <a:txBody>
                    <a:bodyPr/>
                    <a:lstStyle/>
                    <a:p>
                      <a:pPr algn="ctr"/>
                      <a:r>
                        <a:rPr lang="en-US" sz="900" dirty="0"/>
                        <a:t>Sales ($M)</a:t>
                      </a:r>
                    </a:p>
                  </a:txBody>
                  <a:tcPr marL="68580" marR="68580" marT="34290" marB="34290" anchor="ctr"/>
                </a:tc>
                <a:tc>
                  <a:txBody>
                    <a:bodyPr/>
                    <a:lstStyle/>
                    <a:p>
                      <a:pPr algn="ctr"/>
                      <a:r>
                        <a:rPr lang="en-US" sz="900" dirty="0"/>
                        <a:t>GM (%)</a:t>
                      </a:r>
                    </a:p>
                  </a:txBody>
                  <a:tcPr marL="68580" marR="68580" marT="34290" marB="34290" anchor="ctr"/>
                </a:tc>
                <a:extLst>
                  <a:ext uri="{0D108BD9-81ED-4DB2-BD59-A6C34878D82A}">
                    <a16:rowId xmlns:a16="http://schemas.microsoft.com/office/drawing/2014/main" val="4039631485"/>
                  </a:ext>
                </a:extLst>
              </a:tr>
              <a:tr h="278130">
                <a:tc>
                  <a:txBody>
                    <a:bodyPr/>
                    <a:lstStyle/>
                    <a:p>
                      <a:pPr algn="ctr"/>
                      <a:r>
                        <a:rPr lang="en-US" sz="900" dirty="0"/>
                        <a:t>Year 1</a:t>
                      </a:r>
                    </a:p>
                  </a:txBody>
                  <a:tcPr marL="68580" marR="68580" marT="34290" marB="34290" anchor="ctr"/>
                </a:tc>
                <a:tc>
                  <a:txBody>
                    <a:bodyPr/>
                    <a:lstStyle/>
                    <a:p>
                      <a:pPr algn="ctr"/>
                      <a:r>
                        <a:rPr lang="en-US" sz="900" dirty="0"/>
                        <a:t>$19.8</a:t>
                      </a:r>
                    </a:p>
                  </a:txBody>
                  <a:tcPr marL="68580" marR="68580" marT="34290" marB="34290" anchor="ctr"/>
                </a:tc>
                <a:tc>
                  <a:txBody>
                    <a:bodyPr/>
                    <a:lstStyle/>
                    <a:p>
                      <a:pPr algn="ctr"/>
                      <a:r>
                        <a:rPr lang="en-US" sz="900" dirty="0"/>
                        <a:t>37.7%</a:t>
                      </a:r>
                    </a:p>
                  </a:txBody>
                  <a:tcPr marL="68580" marR="68580" marT="34290" marB="34290" anchor="ctr"/>
                </a:tc>
                <a:extLst>
                  <a:ext uri="{0D108BD9-81ED-4DB2-BD59-A6C34878D82A}">
                    <a16:rowId xmlns:a16="http://schemas.microsoft.com/office/drawing/2014/main" val="943011912"/>
                  </a:ext>
                </a:extLst>
              </a:tr>
              <a:tr h="278130">
                <a:tc>
                  <a:txBody>
                    <a:bodyPr/>
                    <a:lstStyle/>
                    <a:p>
                      <a:pPr algn="ctr"/>
                      <a:r>
                        <a:rPr lang="en-US" sz="900" dirty="0"/>
                        <a:t>Year 2</a:t>
                      </a:r>
                    </a:p>
                  </a:txBody>
                  <a:tcPr marL="68580" marR="68580" marT="34290" marB="34290" anchor="ctr"/>
                </a:tc>
                <a:tc>
                  <a:txBody>
                    <a:bodyPr/>
                    <a:lstStyle/>
                    <a:p>
                      <a:pPr algn="ctr"/>
                      <a:r>
                        <a:rPr lang="en-US" sz="900" dirty="0"/>
                        <a:t>$23.9</a:t>
                      </a:r>
                    </a:p>
                  </a:txBody>
                  <a:tcPr marL="68580" marR="68580" marT="34290" marB="34290" anchor="ctr"/>
                </a:tc>
                <a:tc>
                  <a:txBody>
                    <a:bodyPr/>
                    <a:lstStyle/>
                    <a:p>
                      <a:pPr algn="ctr"/>
                      <a:r>
                        <a:rPr lang="en-US" sz="900" dirty="0"/>
                        <a:t>37.7%</a:t>
                      </a:r>
                    </a:p>
                  </a:txBody>
                  <a:tcPr marL="68580" marR="68580" marT="34290" marB="34290" anchor="ctr"/>
                </a:tc>
                <a:extLst>
                  <a:ext uri="{0D108BD9-81ED-4DB2-BD59-A6C34878D82A}">
                    <a16:rowId xmlns:a16="http://schemas.microsoft.com/office/drawing/2014/main" val="1726543511"/>
                  </a:ext>
                </a:extLst>
              </a:tr>
              <a:tr h="278130">
                <a:tc>
                  <a:txBody>
                    <a:bodyPr/>
                    <a:lstStyle/>
                    <a:p>
                      <a:pPr algn="ctr"/>
                      <a:r>
                        <a:rPr lang="en-US" sz="900" dirty="0"/>
                        <a:t>Year 3</a:t>
                      </a:r>
                    </a:p>
                  </a:txBody>
                  <a:tcPr marL="68580" marR="68580" marT="34290" marB="34290" anchor="ctr"/>
                </a:tc>
                <a:tc>
                  <a:txBody>
                    <a:bodyPr/>
                    <a:lstStyle/>
                    <a:p>
                      <a:pPr algn="ctr"/>
                      <a:r>
                        <a:rPr lang="en-US" sz="900" dirty="0"/>
                        <a:t>$25.1</a:t>
                      </a:r>
                    </a:p>
                  </a:txBody>
                  <a:tcPr marL="68580" marR="68580" marT="34290" marB="34290" anchor="ctr"/>
                </a:tc>
                <a:tc>
                  <a:txBody>
                    <a:bodyPr/>
                    <a:lstStyle/>
                    <a:p>
                      <a:pPr algn="ctr"/>
                      <a:r>
                        <a:rPr lang="en-US" sz="900" dirty="0"/>
                        <a:t>37.7%</a:t>
                      </a:r>
                    </a:p>
                  </a:txBody>
                  <a:tcPr marL="68580" marR="68580" marT="34290" marB="34290" anchor="ctr"/>
                </a:tc>
                <a:extLst>
                  <a:ext uri="{0D108BD9-81ED-4DB2-BD59-A6C34878D82A}">
                    <a16:rowId xmlns:a16="http://schemas.microsoft.com/office/drawing/2014/main" val="860668508"/>
                  </a:ext>
                </a:extLst>
              </a:tr>
            </a:tbl>
          </a:graphicData>
        </a:graphic>
      </p:graphicFrame>
      <p:sp>
        <p:nvSpPr>
          <p:cNvPr id="15" name="TextBox 14">
            <a:extLst>
              <a:ext uri="{FF2B5EF4-FFF2-40B4-BE49-F238E27FC236}">
                <a16:creationId xmlns:a16="http://schemas.microsoft.com/office/drawing/2014/main" id="{EB549358-63D4-42E8-BEC2-1C1547E8D8C7}"/>
              </a:ext>
            </a:extLst>
          </p:cNvPr>
          <p:cNvSpPr txBox="1"/>
          <p:nvPr/>
        </p:nvSpPr>
        <p:spPr>
          <a:xfrm>
            <a:off x="4620154" y="641534"/>
            <a:ext cx="4523846" cy="1846625"/>
          </a:xfrm>
          <a:prstGeom prst="rect">
            <a:avLst/>
          </a:prstGeom>
          <a:noFill/>
        </p:spPr>
        <p:txBody>
          <a:bodyPr wrap="square" lIns="91410" tIns="45703" rIns="91410" bIns="45703" rtlCol="0">
            <a:spAutoFit/>
          </a:bodyPr>
          <a:lstStyle/>
          <a:p>
            <a:pPr defTabSz="779054">
              <a:spcAft>
                <a:spcPts val="1200"/>
              </a:spcAft>
            </a:pPr>
            <a:r>
              <a:rPr lang="en-US" sz="1200" b="1" dirty="0">
                <a:solidFill>
                  <a:srgbClr val="2C2C2C"/>
                </a:solidFill>
                <a:latin typeface="Arial"/>
              </a:rPr>
              <a:t>Project Description:</a:t>
            </a:r>
          </a:p>
          <a:p>
            <a:pPr marL="171446" indent="-171446" defTabSz="779054">
              <a:spcAft>
                <a:spcPts val="1200"/>
              </a:spcAft>
              <a:buBlip>
                <a:blip r:embed="rId3"/>
              </a:buBlip>
            </a:pPr>
            <a:r>
              <a:rPr lang="en-US" sz="1200" b="1" dirty="0">
                <a:solidFill>
                  <a:srgbClr val="2C2C2C"/>
                </a:solidFill>
                <a:latin typeface="Arial"/>
              </a:rPr>
              <a:t>Project type: Product Expansion</a:t>
            </a:r>
            <a:endParaRPr lang="en-US" sz="1200" dirty="0">
              <a:latin typeface="Arial"/>
            </a:endParaRPr>
          </a:p>
          <a:p>
            <a:pPr marL="171446" indent="-171446" defTabSz="779054">
              <a:spcAft>
                <a:spcPts val="1200"/>
              </a:spcAft>
              <a:buBlip>
                <a:blip r:embed="rId3"/>
              </a:buBlip>
            </a:pPr>
            <a:r>
              <a:rPr lang="en-US" sz="1200" dirty="0">
                <a:solidFill>
                  <a:srgbClr val="2C2C2C"/>
                </a:solidFill>
              </a:rPr>
              <a:t>Combine FLX and ZRMT platforms into one product family to improve operational efficiencies, while adding more competitive features such as more lumen options, control options, and factory installed options to re-gain market share</a:t>
            </a:r>
          </a:p>
          <a:p>
            <a:pPr defTabSz="779054">
              <a:spcAft>
                <a:spcPts val="1200"/>
              </a:spcAft>
            </a:pPr>
            <a:endParaRPr lang="en-US" sz="1200" dirty="0">
              <a:solidFill>
                <a:srgbClr val="0000FF"/>
              </a:solidFill>
              <a:latin typeface="Arial"/>
            </a:endParaRPr>
          </a:p>
        </p:txBody>
      </p:sp>
      <p:sp>
        <p:nvSpPr>
          <p:cNvPr id="19" name="Title 2">
            <a:extLst>
              <a:ext uri="{FF2B5EF4-FFF2-40B4-BE49-F238E27FC236}">
                <a16:creationId xmlns:a16="http://schemas.microsoft.com/office/drawing/2014/main" id="{FFF95430-189B-4493-BA5C-E7F80D390559}"/>
              </a:ext>
            </a:extLst>
          </p:cNvPr>
          <p:cNvSpPr>
            <a:spLocks noGrp="1"/>
          </p:cNvSpPr>
          <p:nvPr>
            <p:ph type="title"/>
          </p:nvPr>
        </p:nvSpPr>
        <p:spPr>
          <a:xfrm>
            <a:off x="228600" y="0"/>
            <a:ext cx="5105400" cy="590550"/>
          </a:xfrm>
        </p:spPr>
        <p:txBody>
          <a:bodyPr>
            <a:normAutofit/>
          </a:bodyPr>
          <a:lstStyle/>
          <a:p>
            <a:r>
              <a:rPr lang="en-US" sz="2000" dirty="0"/>
              <a:t>“Better Troffer” Product Overview</a:t>
            </a:r>
          </a:p>
        </p:txBody>
      </p:sp>
      <p:sp>
        <p:nvSpPr>
          <p:cNvPr id="18" name="TextBox 17">
            <a:extLst>
              <a:ext uri="{FF2B5EF4-FFF2-40B4-BE49-F238E27FC236}">
                <a16:creationId xmlns:a16="http://schemas.microsoft.com/office/drawing/2014/main" id="{405862D4-0892-489F-92B0-F51993D3A70F}"/>
              </a:ext>
            </a:extLst>
          </p:cNvPr>
          <p:cNvSpPr txBox="1"/>
          <p:nvPr/>
        </p:nvSpPr>
        <p:spPr>
          <a:xfrm>
            <a:off x="2971800" y="3562350"/>
            <a:ext cx="1676400" cy="1242303"/>
          </a:xfrm>
          <a:prstGeom prst="rect">
            <a:avLst/>
          </a:prstGeom>
          <a:noFill/>
        </p:spPr>
        <p:txBody>
          <a:bodyPr wrap="square" lIns="91410" tIns="45703" rIns="91410" bIns="45703" rtlCol="0">
            <a:noAutofit/>
          </a:bodyPr>
          <a:lstStyle/>
          <a:p>
            <a:pPr>
              <a:lnSpc>
                <a:spcPct val="150000"/>
              </a:lnSpc>
            </a:pPr>
            <a:r>
              <a:rPr lang="en-US" sz="900" b="1" u="sng" dirty="0">
                <a:cs typeface="Roboto Light"/>
              </a:rPr>
              <a:t>Project Cost Estimates*</a:t>
            </a:r>
          </a:p>
          <a:p>
            <a:pPr>
              <a:lnSpc>
                <a:spcPct val="150000"/>
              </a:lnSpc>
            </a:pPr>
            <a:r>
              <a:rPr lang="en-US" sz="900" dirty="0">
                <a:cs typeface="Roboto Light"/>
              </a:rPr>
              <a:t>Start-up: $ </a:t>
            </a:r>
            <a:endParaRPr lang="en-US" sz="900" dirty="0">
              <a:solidFill>
                <a:srgbClr val="0000FF"/>
              </a:solidFill>
              <a:cs typeface="Roboto Light"/>
            </a:endParaRPr>
          </a:p>
          <a:p>
            <a:pPr>
              <a:lnSpc>
                <a:spcPct val="150000"/>
              </a:lnSpc>
            </a:pPr>
            <a:r>
              <a:rPr lang="en-US" sz="900" dirty="0">
                <a:cs typeface="Roboto Light"/>
              </a:rPr>
              <a:t>Investment: $ </a:t>
            </a:r>
            <a:endParaRPr lang="en-US" sz="900" dirty="0">
              <a:solidFill>
                <a:srgbClr val="0000FF"/>
              </a:solidFill>
              <a:cs typeface="Roboto Light"/>
            </a:endParaRPr>
          </a:p>
          <a:p>
            <a:pPr>
              <a:lnSpc>
                <a:spcPct val="150000"/>
              </a:lnSpc>
            </a:pPr>
            <a:r>
              <a:rPr lang="en-US" sz="900" dirty="0">
                <a:cs typeface="Roboto Light"/>
              </a:rPr>
              <a:t>ROI: </a:t>
            </a:r>
            <a:r>
              <a:rPr lang="en-US" sz="900" dirty="0">
                <a:solidFill>
                  <a:srgbClr val="0000FF"/>
                </a:solidFill>
                <a:cs typeface="Roboto Light"/>
              </a:rPr>
              <a:t> </a:t>
            </a:r>
            <a:r>
              <a:rPr lang="en-US" sz="900" dirty="0">
                <a:cs typeface="Roboto Light"/>
              </a:rPr>
              <a:t>%</a:t>
            </a:r>
          </a:p>
          <a:p>
            <a:pPr>
              <a:lnSpc>
                <a:spcPct val="150000"/>
              </a:lnSpc>
            </a:pPr>
            <a:r>
              <a:rPr lang="en-US" sz="900" dirty="0">
                <a:cs typeface="Roboto Light"/>
              </a:rPr>
              <a:t>Payback: years</a:t>
            </a:r>
          </a:p>
          <a:p>
            <a:pPr>
              <a:lnSpc>
                <a:spcPct val="150000"/>
              </a:lnSpc>
            </a:pPr>
            <a:r>
              <a:rPr lang="en-US" sz="700" i="1" dirty="0">
                <a:cs typeface="Roboto Light"/>
              </a:rPr>
              <a:t>* to be completed for PRR</a:t>
            </a:r>
          </a:p>
        </p:txBody>
      </p:sp>
      <p:graphicFrame>
        <p:nvGraphicFramePr>
          <p:cNvPr id="20" name="Table 19">
            <a:extLst>
              <a:ext uri="{FF2B5EF4-FFF2-40B4-BE49-F238E27FC236}">
                <a16:creationId xmlns:a16="http://schemas.microsoft.com/office/drawing/2014/main" id="{D1FE72AF-98B5-4FDE-BCEE-0B4E1A2BAA3A}"/>
              </a:ext>
            </a:extLst>
          </p:cNvPr>
          <p:cNvGraphicFramePr>
            <a:graphicFrameLocks noGrp="1"/>
          </p:cNvGraphicFramePr>
          <p:nvPr>
            <p:extLst/>
          </p:nvPr>
        </p:nvGraphicFramePr>
        <p:xfrm>
          <a:off x="6172200" y="33991"/>
          <a:ext cx="2926080" cy="562928"/>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966474751"/>
                    </a:ext>
                  </a:extLst>
                </a:gridCol>
                <a:gridCol w="731520">
                  <a:extLst>
                    <a:ext uri="{9D8B030D-6E8A-4147-A177-3AD203B41FA5}">
                      <a16:colId xmlns:a16="http://schemas.microsoft.com/office/drawing/2014/main" val="1916243034"/>
                    </a:ext>
                  </a:extLst>
                </a:gridCol>
                <a:gridCol w="731520">
                  <a:extLst>
                    <a:ext uri="{9D8B030D-6E8A-4147-A177-3AD203B41FA5}">
                      <a16:colId xmlns:a16="http://schemas.microsoft.com/office/drawing/2014/main" val="2830760376"/>
                    </a:ext>
                  </a:extLst>
                </a:gridCol>
                <a:gridCol w="731520">
                  <a:extLst>
                    <a:ext uri="{9D8B030D-6E8A-4147-A177-3AD203B41FA5}">
                      <a16:colId xmlns:a16="http://schemas.microsoft.com/office/drawing/2014/main" val="4188328823"/>
                    </a:ext>
                  </a:extLst>
                </a:gridCol>
              </a:tblGrid>
              <a:tr h="281464">
                <a:tc>
                  <a:txBody>
                    <a:bodyPr/>
                    <a:lstStyle/>
                    <a:p>
                      <a:pPr algn="ctr"/>
                      <a:r>
                        <a:rPr lang="en-US" sz="1200" dirty="0"/>
                        <a:t>NA</a:t>
                      </a:r>
                    </a:p>
                  </a:txBody>
                  <a:tcPr/>
                </a:tc>
                <a:tc>
                  <a:txBody>
                    <a:bodyPr/>
                    <a:lstStyle/>
                    <a:p>
                      <a:pPr algn="ctr"/>
                      <a:r>
                        <a:rPr lang="en-US" sz="1200" dirty="0"/>
                        <a:t>EMEA</a:t>
                      </a:r>
                    </a:p>
                  </a:txBody>
                  <a:tcPr/>
                </a:tc>
                <a:tc>
                  <a:txBody>
                    <a:bodyPr/>
                    <a:lstStyle/>
                    <a:p>
                      <a:pPr algn="ctr"/>
                      <a:r>
                        <a:rPr lang="en-US" sz="1200" dirty="0"/>
                        <a:t>APAC</a:t>
                      </a:r>
                    </a:p>
                  </a:txBody>
                  <a:tcPr/>
                </a:tc>
                <a:tc>
                  <a:txBody>
                    <a:bodyPr/>
                    <a:lstStyle/>
                    <a:p>
                      <a:pPr algn="ctr"/>
                      <a:r>
                        <a:rPr lang="en-US" sz="1200" dirty="0"/>
                        <a:t>LATAM</a:t>
                      </a:r>
                    </a:p>
                  </a:txBody>
                  <a:tcPr/>
                </a:tc>
                <a:extLst>
                  <a:ext uri="{0D108BD9-81ED-4DB2-BD59-A6C34878D82A}">
                    <a16:rowId xmlns:a16="http://schemas.microsoft.com/office/drawing/2014/main" val="236511887"/>
                  </a:ext>
                </a:extLst>
              </a:tr>
              <a:tr h="281464">
                <a:tc>
                  <a:txBody>
                    <a:bodyPr/>
                    <a:lstStyle/>
                    <a:p>
                      <a:pPr algn="ctr"/>
                      <a:r>
                        <a:rPr lang="en-US" sz="1200" dirty="0">
                          <a:solidFill>
                            <a:schemeClr val="tx1"/>
                          </a:solidFill>
                        </a:rPr>
                        <a:t>Y</a:t>
                      </a:r>
                    </a:p>
                  </a:txBody>
                  <a:tcPr/>
                </a:tc>
                <a:tc>
                  <a:txBody>
                    <a:bodyPr/>
                    <a:lstStyle/>
                    <a:p>
                      <a:pPr algn="ctr"/>
                      <a:r>
                        <a:rPr lang="en-US" sz="1200" dirty="0">
                          <a:solidFill>
                            <a:schemeClr val="tx1"/>
                          </a:solidFill>
                        </a:rPr>
                        <a:t>N</a:t>
                      </a:r>
                    </a:p>
                  </a:txBody>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en-US" sz="1200" dirty="0">
                          <a:solidFill>
                            <a:schemeClr val="tx1"/>
                          </a:solidFill>
                        </a:rPr>
                        <a:t>N</a:t>
                      </a:r>
                    </a:p>
                  </a:txBody>
                  <a:tcPr/>
                </a:tc>
                <a:tc>
                  <a:txBody>
                    <a:bodyPr/>
                    <a:lstStyle/>
                    <a:p>
                      <a:pPr algn="ctr"/>
                      <a:r>
                        <a:rPr lang="en-US" sz="1200" dirty="0">
                          <a:solidFill>
                            <a:schemeClr val="tx1"/>
                          </a:solidFill>
                        </a:rPr>
                        <a:t>N</a:t>
                      </a:r>
                    </a:p>
                  </a:txBody>
                  <a:tcPr/>
                </a:tc>
                <a:extLst>
                  <a:ext uri="{0D108BD9-81ED-4DB2-BD59-A6C34878D82A}">
                    <a16:rowId xmlns:a16="http://schemas.microsoft.com/office/drawing/2014/main" val="1086144533"/>
                  </a:ext>
                </a:extLst>
              </a:tr>
            </a:tbl>
          </a:graphicData>
        </a:graphic>
      </p:graphicFrame>
      <p:graphicFrame>
        <p:nvGraphicFramePr>
          <p:cNvPr id="21" name="Table 20">
            <a:extLst>
              <a:ext uri="{FF2B5EF4-FFF2-40B4-BE49-F238E27FC236}">
                <a16:creationId xmlns:a16="http://schemas.microsoft.com/office/drawing/2014/main" id="{CC8290FD-E089-4DAC-AF8A-700B6D9C787A}"/>
              </a:ext>
            </a:extLst>
          </p:cNvPr>
          <p:cNvGraphicFramePr>
            <a:graphicFrameLocks noGrp="1"/>
          </p:cNvGraphicFramePr>
          <p:nvPr>
            <p:extLst>
              <p:ext uri="{D42A27DB-BD31-4B8C-83A1-F6EECF244321}">
                <p14:modId xmlns:p14="http://schemas.microsoft.com/office/powerpoint/2010/main" val="3716283562"/>
              </p:ext>
            </p:extLst>
          </p:nvPr>
        </p:nvGraphicFramePr>
        <p:xfrm>
          <a:off x="4705076" y="3945991"/>
          <a:ext cx="4336327" cy="1051560"/>
        </p:xfrm>
        <a:graphic>
          <a:graphicData uri="http://schemas.openxmlformats.org/drawingml/2006/table">
            <a:tbl>
              <a:tblPr firstRow="1" bandRow="1">
                <a:tableStyleId>{5C22544A-7EE6-4342-B048-85BDC9FD1C3A}</a:tableStyleId>
              </a:tblPr>
              <a:tblGrid>
                <a:gridCol w="674998">
                  <a:extLst>
                    <a:ext uri="{9D8B030D-6E8A-4147-A177-3AD203B41FA5}">
                      <a16:colId xmlns:a16="http://schemas.microsoft.com/office/drawing/2014/main" val="522665780"/>
                    </a:ext>
                  </a:extLst>
                </a:gridCol>
                <a:gridCol w="800986">
                  <a:extLst>
                    <a:ext uri="{9D8B030D-6E8A-4147-A177-3AD203B41FA5}">
                      <a16:colId xmlns:a16="http://schemas.microsoft.com/office/drawing/2014/main" val="83983514"/>
                    </a:ext>
                  </a:extLst>
                </a:gridCol>
                <a:gridCol w="609363">
                  <a:extLst>
                    <a:ext uri="{9D8B030D-6E8A-4147-A177-3AD203B41FA5}">
                      <a16:colId xmlns:a16="http://schemas.microsoft.com/office/drawing/2014/main" val="3490865417"/>
                    </a:ext>
                  </a:extLst>
                </a:gridCol>
                <a:gridCol w="562745">
                  <a:extLst>
                    <a:ext uri="{9D8B030D-6E8A-4147-A177-3AD203B41FA5}">
                      <a16:colId xmlns:a16="http://schemas.microsoft.com/office/drawing/2014/main" val="3114560559"/>
                    </a:ext>
                  </a:extLst>
                </a:gridCol>
                <a:gridCol w="562745">
                  <a:extLst>
                    <a:ext uri="{9D8B030D-6E8A-4147-A177-3AD203B41FA5}">
                      <a16:colId xmlns:a16="http://schemas.microsoft.com/office/drawing/2014/main" val="3162213330"/>
                    </a:ext>
                  </a:extLst>
                </a:gridCol>
                <a:gridCol w="562745">
                  <a:extLst>
                    <a:ext uri="{9D8B030D-6E8A-4147-A177-3AD203B41FA5}">
                      <a16:colId xmlns:a16="http://schemas.microsoft.com/office/drawing/2014/main" val="813430812"/>
                    </a:ext>
                  </a:extLst>
                </a:gridCol>
                <a:gridCol w="562745">
                  <a:extLst>
                    <a:ext uri="{9D8B030D-6E8A-4147-A177-3AD203B41FA5}">
                      <a16:colId xmlns:a16="http://schemas.microsoft.com/office/drawing/2014/main" val="1738905285"/>
                    </a:ext>
                  </a:extLst>
                </a:gridCol>
              </a:tblGrid>
              <a:tr h="215816">
                <a:tc>
                  <a:txBody>
                    <a:bodyPr/>
                    <a:lstStyle/>
                    <a:p>
                      <a:r>
                        <a:rPr lang="en-US" sz="900" dirty="0"/>
                        <a:t>KPI</a:t>
                      </a:r>
                    </a:p>
                  </a:txBody>
                  <a:tcPr/>
                </a:tc>
                <a:tc>
                  <a:txBody>
                    <a:bodyPr/>
                    <a:lstStyle/>
                    <a:p>
                      <a:pPr algn="ctr"/>
                      <a:r>
                        <a:rPr lang="en-US" sz="900" dirty="0">
                          <a:solidFill>
                            <a:schemeClr val="bg1"/>
                          </a:solidFill>
                        </a:rPr>
                        <a:t>MRR</a:t>
                      </a:r>
                    </a:p>
                  </a:txBody>
                  <a:tcPr/>
                </a:tc>
                <a:tc>
                  <a:txBody>
                    <a:bodyPr/>
                    <a:lstStyle/>
                    <a:p>
                      <a:pPr algn="ctr"/>
                      <a:r>
                        <a:rPr lang="en-US" sz="900" dirty="0">
                          <a:solidFill>
                            <a:schemeClr val="bg1"/>
                          </a:solidFill>
                        </a:rPr>
                        <a:t>PRR</a:t>
                      </a:r>
                    </a:p>
                  </a:txBody>
                  <a:tcPr/>
                </a:tc>
                <a:tc>
                  <a:txBody>
                    <a:bodyPr/>
                    <a:lstStyle/>
                    <a:p>
                      <a:pPr algn="ctr"/>
                      <a:r>
                        <a:rPr lang="en-US" sz="900" dirty="0">
                          <a:solidFill>
                            <a:schemeClr val="bg1"/>
                          </a:solidFill>
                        </a:rPr>
                        <a:t>DR</a:t>
                      </a:r>
                    </a:p>
                  </a:txBody>
                  <a:tcPr/>
                </a:tc>
                <a:tc>
                  <a:txBody>
                    <a:bodyPr/>
                    <a:lstStyle/>
                    <a:p>
                      <a:pPr algn="ctr"/>
                      <a:r>
                        <a:rPr lang="en-US" sz="900" dirty="0">
                          <a:solidFill>
                            <a:schemeClr val="bg1"/>
                          </a:solidFill>
                        </a:rPr>
                        <a:t>QR</a:t>
                      </a:r>
                    </a:p>
                  </a:txBody>
                  <a:tcPr/>
                </a:tc>
                <a:tc>
                  <a:txBody>
                    <a:bodyPr/>
                    <a:lstStyle/>
                    <a:p>
                      <a:pPr algn="ctr"/>
                      <a:r>
                        <a:rPr lang="en-US" sz="900" dirty="0">
                          <a:solidFill>
                            <a:schemeClr val="bg1"/>
                          </a:solidFill>
                        </a:rPr>
                        <a:t>PR2</a:t>
                      </a:r>
                    </a:p>
                  </a:txBody>
                  <a:tcPr/>
                </a:tc>
                <a:tc>
                  <a:txBody>
                    <a:bodyPr/>
                    <a:lstStyle/>
                    <a:p>
                      <a:pPr algn="ctr"/>
                      <a:r>
                        <a:rPr lang="en-US" sz="900" dirty="0">
                          <a:solidFill>
                            <a:schemeClr val="bg1"/>
                          </a:solidFill>
                        </a:rPr>
                        <a:t>MLR</a:t>
                      </a:r>
                    </a:p>
                  </a:txBody>
                  <a:tcPr/>
                </a:tc>
                <a:extLst>
                  <a:ext uri="{0D108BD9-81ED-4DB2-BD59-A6C34878D82A}">
                    <a16:rowId xmlns:a16="http://schemas.microsoft.com/office/drawing/2014/main" val="2843306496"/>
                  </a:ext>
                </a:extLst>
              </a:tr>
              <a:tr h="215816">
                <a:tc>
                  <a:txBody>
                    <a:bodyPr/>
                    <a:lstStyle/>
                    <a:p>
                      <a:r>
                        <a:rPr lang="en-US" sz="900" dirty="0"/>
                        <a:t>GM%</a:t>
                      </a:r>
                    </a:p>
                  </a:txBody>
                  <a:tcPr anchor="ctr"/>
                </a:tc>
                <a:tc>
                  <a:txBody>
                    <a:bodyPr/>
                    <a:lstStyle/>
                    <a:p>
                      <a:pPr algn="ctr"/>
                      <a:r>
                        <a:rPr lang="en-US" sz="900" dirty="0"/>
                        <a:t>37.7%</a:t>
                      </a:r>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extLst>
                  <a:ext uri="{0D108BD9-81ED-4DB2-BD59-A6C34878D82A}">
                    <a16:rowId xmlns:a16="http://schemas.microsoft.com/office/drawing/2014/main" val="241834025"/>
                  </a:ext>
                </a:extLst>
              </a:tr>
              <a:tr h="215816">
                <a:tc>
                  <a:txBody>
                    <a:bodyPr/>
                    <a:lstStyle/>
                    <a:p>
                      <a:r>
                        <a:rPr lang="en-US" sz="900" dirty="0"/>
                        <a:t>Payback</a:t>
                      </a:r>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extLst>
                  <a:ext uri="{0D108BD9-81ED-4DB2-BD59-A6C34878D82A}">
                    <a16:rowId xmlns:a16="http://schemas.microsoft.com/office/drawing/2014/main" val="3301893748"/>
                  </a:ext>
                </a:extLst>
              </a:tr>
              <a:tr h="264886">
                <a:tc>
                  <a:txBody>
                    <a:bodyPr/>
                    <a:lstStyle/>
                    <a:p>
                      <a:r>
                        <a:rPr lang="en-US" sz="900" dirty="0"/>
                        <a:t>TTM</a:t>
                      </a:r>
                    </a:p>
                  </a:txBody>
                  <a:tcPr anchor="ctr"/>
                </a:tc>
                <a:tc>
                  <a:txBody>
                    <a:bodyPr/>
                    <a:lstStyle/>
                    <a:p>
                      <a:pPr algn="ctr"/>
                      <a:r>
                        <a:rPr lang="en-US" sz="900" dirty="0"/>
                        <a:t>March 2020 (Phase 1)</a:t>
                      </a:r>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tc>
                  <a:txBody>
                    <a:bodyPr/>
                    <a:lstStyle/>
                    <a:p>
                      <a:pPr algn="ctr"/>
                      <a:endParaRPr lang="en-US" sz="900" dirty="0"/>
                    </a:p>
                  </a:txBody>
                  <a:tcPr anchor="ctr"/>
                </a:tc>
                <a:extLst>
                  <a:ext uri="{0D108BD9-81ED-4DB2-BD59-A6C34878D82A}">
                    <a16:rowId xmlns:a16="http://schemas.microsoft.com/office/drawing/2014/main" val="2360777477"/>
                  </a:ext>
                </a:extLst>
              </a:tr>
            </a:tbl>
          </a:graphicData>
        </a:graphic>
      </p:graphicFrame>
      <p:sp>
        <p:nvSpPr>
          <p:cNvPr id="22" name="TextBox 21">
            <a:extLst>
              <a:ext uri="{FF2B5EF4-FFF2-40B4-BE49-F238E27FC236}">
                <a16:creationId xmlns:a16="http://schemas.microsoft.com/office/drawing/2014/main" id="{FEDB2819-C6DD-43BC-8A71-38B10C9FB00F}"/>
              </a:ext>
            </a:extLst>
          </p:cNvPr>
          <p:cNvSpPr txBox="1"/>
          <p:nvPr/>
        </p:nvSpPr>
        <p:spPr>
          <a:xfrm>
            <a:off x="7833360" y="4923228"/>
            <a:ext cx="1097280" cy="163122"/>
          </a:xfrm>
          <a:prstGeom prst="rect">
            <a:avLst/>
          </a:prstGeom>
          <a:noFill/>
          <a:ln>
            <a:solidFill>
              <a:schemeClr val="tx1"/>
            </a:solidFill>
          </a:ln>
        </p:spPr>
        <p:txBody>
          <a:bodyPr wrap="square" lIns="91410" tIns="27432" rIns="91410" bIns="27432" rtlCol="0">
            <a:spAutoFit/>
          </a:bodyPr>
          <a:lstStyle/>
          <a:p>
            <a:pPr algn="ctr"/>
            <a:r>
              <a:rPr lang="en-US" sz="700" dirty="0">
                <a:cs typeface="Roboto Light"/>
              </a:rPr>
              <a:t>Form: QLP5.29B Rev -</a:t>
            </a:r>
          </a:p>
        </p:txBody>
      </p:sp>
      <p:pic>
        <p:nvPicPr>
          <p:cNvPr id="3" name="Picture 2">
            <a:extLst>
              <a:ext uri="{FF2B5EF4-FFF2-40B4-BE49-F238E27FC236}">
                <a16:creationId xmlns:a16="http://schemas.microsoft.com/office/drawing/2014/main" id="{70FDD628-DE32-40A1-B56F-E67CCDB03A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03" y="721087"/>
            <a:ext cx="1106880" cy="903575"/>
          </a:xfrm>
          <a:prstGeom prst="rect">
            <a:avLst/>
          </a:prstGeom>
        </p:spPr>
      </p:pic>
      <p:pic>
        <p:nvPicPr>
          <p:cNvPr id="6" name="Picture 5">
            <a:extLst>
              <a:ext uri="{FF2B5EF4-FFF2-40B4-BE49-F238E27FC236}">
                <a16:creationId xmlns:a16="http://schemas.microsoft.com/office/drawing/2014/main" id="{13A4BA11-A57E-4AE1-9047-D7791B88DE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7303" y="583660"/>
            <a:ext cx="1790700" cy="1155161"/>
          </a:xfrm>
          <a:prstGeom prst="rect">
            <a:avLst/>
          </a:prstGeom>
        </p:spPr>
      </p:pic>
      <p:pic>
        <p:nvPicPr>
          <p:cNvPr id="8" name="Picture 7">
            <a:extLst>
              <a:ext uri="{FF2B5EF4-FFF2-40B4-BE49-F238E27FC236}">
                <a16:creationId xmlns:a16="http://schemas.microsoft.com/office/drawing/2014/main" id="{A9A9CB15-1AB1-4E74-8A34-AD84D93894C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2029" y="568198"/>
            <a:ext cx="1301003" cy="1301003"/>
          </a:xfrm>
          <a:prstGeom prst="rect">
            <a:avLst/>
          </a:prstGeom>
        </p:spPr>
      </p:pic>
    </p:spTree>
    <p:extLst>
      <p:ext uri="{BB962C8B-B14F-4D97-AF65-F5344CB8AC3E}">
        <p14:creationId xmlns:p14="http://schemas.microsoft.com/office/powerpoint/2010/main" val="4061235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FE11AB-BB30-46E3-AA09-FEF6EC0C8C65}"/>
              </a:ext>
            </a:extLst>
          </p:cNvPr>
          <p:cNvPicPr>
            <a:picLocks noChangeAspect="1"/>
          </p:cNvPicPr>
          <p:nvPr/>
        </p:nvPicPr>
        <p:blipFill>
          <a:blip r:embed="rId3"/>
          <a:stretch>
            <a:fillRect/>
          </a:stretch>
        </p:blipFill>
        <p:spPr>
          <a:xfrm>
            <a:off x="144780" y="647700"/>
            <a:ext cx="7078980" cy="4351020"/>
          </a:xfrm>
          <a:prstGeom prst="rect">
            <a:avLst/>
          </a:prstGeom>
          <a:solidFill>
            <a:schemeClr val="bg1"/>
          </a:solidFill>
        </p:spPr>
      </p:pic>
      <p:sp>
        <p:nvSpPr>
          <p:cNvPr id="6" name="Title 1">
            <a:extLst>
              <a:ext uri="{FF2B5EF4-FFF2-40B4-BE49-F238E27FC236}">
                <a16:creationId xmlns:a16="http://schemas.microsoft.com/office/drawing/2014/main" id="{DB3E9AFA-5E53-42E7-81A1-2E117FC6F280}"/>
              </a:ext>
            </a:extLst>
          </p:cNvPr>
          <p:cNvSpPr>
            <a:spLocks noGrp="1"/>
          </p:cNvSpPr>
          <p:nvPr>
            <p:ph type="title"/>
          </p:nvPr>
        </p:nvSpPr>
        <p:spPr>
          <a:xfrm>
            <a:off x="198120" y="64770"/>
            <a:ext cx="8153400" cy="384175"/>
          </a:xfrm>
        </p:spPr>
        <p:txBody>
          <a:bodyPr/>
          <a:lstStyle/>
          <a:p>
            <a:r>
              <a:rPr lang="en-US" dirty="0"/>
              <a:t>New FLX Ordering Tree</a:t>
            </a:r>
          </a:p>
        </p:txBody>
      </p:sp>
      <p:sp>
        <p:nvSpPr>
          <p:cNvPr id="7" name="Rectangle 6">
            <a:extLst>
              <a:ext uri="{FF2B5EF4-FFF2-40B4-BE49-F238E27FC236}">
                <a16:creationId xmlns:a16="http://schemas.microsoft.com/office/drawing/2014/main" id="{A6871A17-1BD8-4017-8DC7-5A2D72348C99}"/>
              </a:ext>
            </a:extLst>
          </p:cNvPr>
          <p:cNvSpPr/>
          <p:nvPr/>
        </p:nvSpPr>
        <p:spPr>
          <a:xfrm>
            <a:off x="1120140" y="647700"/>
            <a:ext cx="312420" cy="4427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405E370-33EE-4AE6-BD47-88FB871BCD3F}"/>
              </a:ext>
            </a:extLst>
          </p:cNvPr>
          <p:cNvSpPr/>
          <p:nvPr/>
        </p:nvSpPr>
        <p:spPr>
          <a:xfrm>
            <a:off x="2454592" y="487044"/>
            <a:ext cx="791528" cy="4511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30F7897-6A45-4C75-87C8-4ADDFF7C535D}"/>
              </a:ext>
            </a:extLst>
          </p:cNvPr>
          <p:cNvSpPr/>
          <p:nvPr/>
        </p:nvSpPr>
        <p:spPr>
          <a:xfrm>
            <a:off x="3246120" y="487044"/>
            <a:ext cx="640080" cy="4511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686722-A80B-43B1-A6C7-4A2D63530839}"/>
              </a:ext>
            </a:extLst>
          </p:cNvPr>
          <p:cNvSpPr/>
          <p:nvPr/>
        </p:nvSpPr>
        <p:spPr>
          <a:xfrm>
            <a:off x="3886200" y="563245"/>
            <a:ext cx="1726880" cy="4511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B1B463-5DAF-4F8D-B10A-C5E8D205C69B}"/>
              </a:ext>
            </a:extLst>
          </p:cNvPr>
          <p:cNvSpPr/>
          <p:nvPr/>
        </p:nvSpPr>
        <p:spPr>
          <a:xfrm>
            <a:off x="5613082" y="487043"/>
            <a:ext cx="439101" cy="4511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BD4A07-FEBF-44A4-A835-F4E15162113C}"/>
              </a:ext>
            </a:extLst>
          </p:cNvPr>
          <p:cNvSpPr/>
          <p:nvPr/>
        </p:nvSpPr>
        <p:spPr>
          <a:xfrm>
            <a:off x="6052184" y="525145"/>
            <a:ext cx="1171575" cy="4511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47A2F4-039D-4ADE-82CB-0896388ABFE0}"/>
              </a:ext>
            </a:extLst>
          </p:cNvPr>
          <p:cNvSpPr/>
          <p:nvPr/>
        </p:nvSpPr>
        <p:spPr>
          <a:xfrm>
            <a:off x="98108" y="487042"/>
            <a:ext cx="1036320" cy="4511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2E4755-BBF7-4843-AEC3-514BF1D26307}"/>
              </a:ext>
            </a:extLst>
          </p:cNvPr>
          <p:cNvSpPr/>
          <p:nvPr/>
        </p:nvSpPr>
        <p:spPr>
          <a:xfrm>
            <a:off x="1432559" y="567372"/>
            <a:ext cx="1036319" cy="4469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4C7D1D8-7A1F-49CB-B068-8F30E58DE61A}"/>
              </a:ext>
            </a:extLst>
          </p:cNvPr>
          <p:cNvSpPr txBox="1"/>
          <p:nvPr/>
        </p:nvSpPr>
        <p:spPr>
          <a:xfrm>
            <a:off x="7416166" y="0"/>
            <a:ext cx="1726882" cy="1200294"/>
          </a:xfrm>
          <a:prstGeom prst="rect">
            <a:avLst/>
          </a:prstGeom>
          <a:solidFill>
            <a:schemeClr val="accent2"/>
          </a:solidFill>
        </p:spPr>
        <p:txBody>
          <a:bodyPr wrap="square" lIns="91410" tIns="45703" rIns="91410" bIns="45703" rtlCol="0">
            <a:spAutoFit/>
          </a:bodyPr>
          <a:lstStyle/>
          <a:p>
            <a:r>
              <a:rPr lang="en-US" sz="1800" dirty="0">
                <a:cs typeface="Roboto Light"/>
              </a:rPr>
              <a:t>See Attached PRS document for more details</a:t>
            </a:r>
          </a:p>
        </p:txBody>
      </p:sp>
    </p:spTree>
    <p:extLst>
      <p:ext uri="{BB962C8B-B14F-4D97-AF65-F5344CB8AC3E}">
        <p14:creationId xmlns:p14="http://schemas.microsoft.com/office/powerpoint/2010/main" val="231556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4"/>
                                        </p:tgtEl>
                                        <p:attrNameLst>
                                          <p:attrName>ppt_x</p:attrName>
                                        </p:attrNameLst>
                                      </p:cBhvr>
                                      <p:tavLst>
                                        <p:tav tm="0">
                                          <p:val>
                                            <p:strVal val="ppt_x"/>
                                          </p:val>
                                        </p:tav>
                                        <p:tav tm="100000">
                                          <p:val>
                                            <p:strVal val="ppt_x"/>
                                          </p:val>
                                        </p:tav>
                                      </p:tavLst>
                                    </p:anim>
                                    <p:anim calcmode="lin" valueType="num">
                                      <p:cBhvr additive="base">
                                        <p:cTn id="7" dur="500"/>
                                        <p:tgtEl>
                                          <p:spTgt spid="14"/>
                                        </p:tgtEl>
                                        <p:attrNameLst>
                                          <p:attrName>ppt_y</p:attrName>
                                        </p:attrNameLst>
                                      </p:cBhvr>
                                      <p:tavLst>
                                        <p:tav tm="0">
                                          <p:val>
                                            <p:strVal val="ppt_y"/>
                                          </p:val>
                                        </p:tav>
                                        <p:tav tm="100000">
                                          <p:val>
                                            <p:strVal val="1+ppt_h/2"/>
                                          </p:val>
                                        </p:tav>
                                      </p:tavLst>
                                    </p:anim>
                                    <p:set>
                                      <p:cBhvr>
                                        <p:cTn id="8" dur="1" fill="hold">
                                          <p:stCondLst>
                                            <p:cond delay="499"/>
                                          </p:stCondLst>
                                        </p:cTn>
                                        <p:tgtEl>
                                          <p:spTgt spid="1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5"/>
                                        </p:tgtEl>
                                        <p:attrNameLst>
                                          <p:attrName>ppt_x</p:attrName>
                                        </p:attrNameLst>
                                      </p:cBhvr>
                                      <p:tavLst>
                                        <p:tav tm="0">
                                          <p:val>
                                            <p:strVal val="ppt_x"/>
                                          </p:val>
                                        </p:tav>
                                        <p:tav tm="100000">
                                          <p:val>
                                            <p:strVal val="ppt_x"/>
                                          </p:val>
                                        </p:tav>
                                      </p:tavLst>
                                    </p:anim>
                                    <p:anim calcmode="lin" valueType="num">
                                      <p:cBhvr additive="base">
                                        <p:cTn id="19" dur="500"/>
                                        <p:tgtEl>
                                          <p:spTgt spid="15"/>
                                        </p:tgtEl>
                                        <p:attrNameLst>
                                          <p:attrName>ppt_y</p:attrName>
                                        </p:attrNameLst>
                                      </p:cBhvr>
                                      <p:tavLst>
                                        <p:tav tm="0">
                                          <p:val>
                                            <p:strVal val="ppt_y"/>
                                          </p:val>
                                        </p:tav>
                                        <p:tav tm="100000">
                                          <p:val>
                                            <p:strVal val="1+ppt_h/2"/>
                                          </p:val>
                                        </p:tav>
                                      </p:tavLst>
                                    </p:anim>
                                    <p:set>
                                      <p:cBhvr>
                                        <p:cTn id="20" dur="1" fill="hold">
                                          <p:stCondLst>
                                            <p:cond delay="499"/>
                                          </p:stCondLst>
                                        </p:cTn>
                                        <p:tgtEl>
                                          <p:spTgt spid="1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9"/>
                                        </p:tgtEl>
                                        <p:attrNameLst>
                                          <p:attrName>ppt_x</p:attrName>
                                        </p:attrNameLst>
                                      </p:cBhvr>
                                      <p:tavLst>
                                        <p:tav tm="0">
                                          <p:val>
                                            <p:strVal val="ppt_x"/>
                                          </p:val>
                                        </p:tav>
                                        <p:tav tm="100000">
                                          <p:val>
                                            <p:strVal val="ppt_x"/>
                                          </p:val>
                                        </p:tav>
                                      </p:tavLst>
                                    </p:anim>
                                    <p:anim calcmode="lin" valueType="num">
                                      <p:cBhvr additive="base">
                                        <p:cTn id="25" dur="500"/>
                                        <p:tgtEl>
                                          <p:spTgt spid="9"/>
                                        </p:tgtEl>
                                        <p:attrNameLst>
                                          <p:attrName>ppt_y</p:attrName>
                                        </p:attrNameLst>
                                      </p:cBhvr>
                                      <p:tavLst>
                                        <p:tav tm="0">
                                          <p:val>
                                            <p:strVal val="ppt_y"/>
                                          </p:val>
                                        </p:tav>
                                        <p:tav tm="100000">
                                          <p:val>
                                            <p:strVal val="1+ppt_h/2"/>
                                          </p:val>
                                        </p:tav>
                                      </p:tavLst>
                                    </p:anim>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0"/>
                                        </p:tgtEl>
                                        <p:attrNameLst>
                                          <p:attrName>ppt_x</p:attrName>
                                        </p:attrNameLst>
                                      </p:cBhvr>
                                      <p:tavLst>
                                        <p:tav tm="0">
                                          <p:val>
                                            <p:strVal val="ppt_x"/>
                                          </p:val>
                                        </p:tav>
                                        <p:tav tm="100000">
                                          <p:val>
                                            <p:strVal val="ppt_x"/>
                                          </p:val>
                                        </p:tav>
                                      </p:tavLst>
                                    </p:anim>
                                    <p:anim calcmode="lin" valueType="num">
                                      <p:cBhvr additive="base">
                                        <p:cTn id="31" dur="500"/>
                                        <p:tgtEl>
                                          <p:spTgt spid="10"/>
                                        </p:tgtEl>
                                        <p:attrNameLst>
                                          <p:attrName>ppt_y</p:attrName>
                                        </p:attrNameLst>
                                      </p:cBhvr>
                                      <p:tavLst>
                                        <p:tav tm="0">
                                          <p:val>
                                            <p:strVal val="ppt_y"/>
                                          </p:val>
                                        </p:tav>
                                        <p:tav tm="100000">
                                          <p:val>
                                            <p:strVal val="1+ppt_h/2"/>
                                          </p:val>
                                        </p:tav>
                                      </p:tavLst>
                                    </p:anim>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1"/>
                                        </p:tgtEl>
                                        <p:attrNameLst>
                                          <p:attrName>ppt_x</p:attrName>
                                        </p:attrNameLst>
                                      </p:cBhvr>
                                      <p:tavLst>
                                        <p:tav tm="0">
                                          <p:val>
                                            <p:strVal val="ppt_x"/>
                                          </p:val>
                                        </p:tav>
                                        <p:tav tm="100000">
                                          <p:val>
                                            <p:strVal val="ppt_x"/>
                                          </p:val>
                                        </p:tav>
                                      </p:tavLst>
                                    </p:anim>
                                    <p:anim calcmode="lin" valueType="num">
                                      <p:cBhvr additive="base">
                                        <p:cTn id="37" dur="500"/>
                                        <p:tgtEl>
                                          <p:spTgt spid="11"/>
                                        </p:tgtEl>
                                        <p:attrNameLst>
                                          <p:attrName>ppt_y</p:attrName>
                                        </p:attrNameLst>
                                      </p:cBhvr>
                                      <p:tavLst>
                                        <p:tav tm="0">
                                          <p:val>
                                            <p:strVal val="ppt_y"/>
                                          </p:val>
                                        </p:tav>
                                        <p:tav tm="100000">
                                          <p:val>
                                            <p:strVal val="1+ppt_h/2"/>
                                          </p:val>
                                        </p:tav>
                                      </p:tavLst>
                                    </p:anim>
                                    <p:set>
                                      <p:cBhvr>
                                        <p:cTn id="38" dur="1" fill="hold">
                                          <p:stCondLst>
                                            <p:cond delay="499"/>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2"/>
                                        </p:tgtEl>
                                        <p:attrNameLst>
                                          <p:attrName>ppt_x</p:attrName>
                                        </p:attrNameLst>
                                      </p:cBhvr>
                                      <p:tavLst>
                                        <p:tav tm="0">
                                          <p:val>
                                            <p:strVal val="ppt_x"/>
                                          </p:val>
                                        </p:tav>
                                        <p:tav tm="100000">
                                          <p:val>
                                            <p:strVal val="ppt_x"/>
                                          </p:val>
                                        </p:tav>
                                      </p:tavLst>
                                    </p:anim>
                                    <p:anim calcmode="lin" valueType="num">
                                      <p:cBhvr additive="base">
                                        <p:cTn id="43" dur="500"/>
                                        <p:tgtEl>
                                          <p:spTgt spid="12"/>
                                        </p:tgtEl>
                                        <p:attrNameLst>
                                          <p:attrName>ppt_y</p:attrName>
                                        </p:attrNameLst>
                                      </p:cBhvr>
                                      <p:tavLst>
                                        <p:tav tm="0">
                                          <p:val>
                                            <p:strVal val="ppt_y"/>
                                          </p:val>
                                        </p:tav>
                                        <p:tav tm="100000">
                                          <p:val>
                                            <p:strVal val="1+ppt_h/2"/>
                                          </p:val>
                                        </p:tav>
                                      </p:tavLst>
                                    </p:anim>
                                    <p:set>
                                      <p:cBhvr>
                                        <p:cTn id="44" dur="1" fill="hold">
                                          <p:stCondLst>
                                            <p:cond delay="499"/>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3"/>
                                        </p:tgtEl>
                                        <p:attrNameLst>
                                          <p:attrName>ppt_x</p:attrName>
                                        </p:attrNameLst>
                                      </p:cBhvr>
                                      <p:tavLst>
                                        <p:tav tm="0">
                                          <p:val>
                                            <p:strVal val="ppt_x"/>
                                          </p:val>
                                        </p:tav>
                                        <p:tav tm="100000">
                                          <p:val>
                                            <p:strVal val="ppt_x"/>
                                          </p:val>
                                        </p:tav>
                                      </p:tavLst>
                                    </p:anim>
                                    <p:anim calcmode="lin" valueType="num">
                                      <p:cBhvr additive="base">
                                        <p:cTn id="49" dur="500"/>
                                        <p:tgtEl>
                                          <p:spTgt spid="13"/>
                                        </p:tgtEl>
                                        <p:attrNameLst>
                                          <p:attrName>ppt_y</p:attrName>
                                        </p:attrNameLst>
                                      </p:cBhvr>
                                      <p:tavLst>
                                        <p:tav tm="0">
                                          <p:val>
                                            <p:strVal val="ppt_y"/>
                                          </p:val>
                                        </p:tav>
                                        <p:tav tm="100000">
                                          <p:val>
                                            <p:strVal val="1+ppt_h/2"/>
                                          </p:val>
                                        </p:tav>
                                      </p:tavLst>
                                    </p:anim>
                                    <p:set>
                                      <p:cBhvr>
                                        <p:cTn id="50" dur="1" fill="hold">
                                          <p:stCondLst>
                                            <p:cond delay="499"/>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P spid="14" grpId="0" animBg="1"/>
      <p:bldP spid="15"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62E0-99D7-4D7A-9238-FC9C1C572667}"/>
              </a:ext>
            </a:extLst>
          </p:cNvPr>
          <p:cNvSpPr>
            <a:spLocks noGrp="1"/>
          </p:cNvSpPr>
          <p:nvPr>
            <p:ph type="title"/>
          </p:nvPr>
        </p:nvSpPr>
        <p:spPr>
          <a:xfrm>
            <a:off x="196850" y="77472"/>
            <a:ext cx="8153400" cy="384175"/>
          </a:xfrm>
        </p:spPr>
        <p:txBody>
          <a:bodyPr/>
          <a:lstStyle/>
          <a:p>
            <a:r>
              <a:rPr lang="en-US" dirty="0"/>
              <a:t>New FLX Priority #1</a:t>
            </a:r>
          </a:p>
        </p:txBody>
      </p:sp>
      <p:sp>
        <p:nvSpPr>
          <p:cNvPr id="5" name="TextBox 4">
            <a:extLst>
              <a:ext uri="{FF2B5EF4-FFF2-40B4-BE49-F238E27FC236}">
                <a16:creationId xmlns:a16="http://schemas.microsoft.com/office/drawing/2014/main" id="{70CAFA23-13A6-48FE-A383-877342056D3D}"/>
              </a:ext>
            </a:extLst>
          </p:cNvPr>
          <p:cNvSpPr txBox="1"/>
          <p:nvPr/>
        </p:nvSpPr>
        <p:spPr>
          <a:xfrm>
            <a:off x="7416166" y="0"/>
            <a:ext cx="1726882" cy="923295"/>
          </a:xfrm>
          <a:prstGeom prst="rect">
            <a:avLst/>
          </a:prstGeom>
          <a:solidFill>
            <a:schemeClr val="accent2"/>
          </a:solidFill>
        </p:spPr>
        <p:txBody>
          <a:bodyPr wrap="square" lIns="91410" tIns="45703" rIns="91410" bIns="45703" rtlCol="0">
            <a:spAutoFit/>
          </a:bodyPr>
          <a:lstStyle/>
          <a:p>
            <a:r>
              <a:rPr lang="en-US" sz="1800" dirty="0">
                <a:cs typeface="Roboto Light"/>
              </a:rPr>
              <a:t>Plan to release all phases by July 2020</a:t>
            </a:r>
          </a:p>
        </p:txBody>
      </p:sp>
      <p:pic>
        <p:nvPicPr>
          <p:cNvPr id="7" name="Picture 6">
            <a:extLst>
              <a:ext uri="{FF2B5EF4-FFF2-40B4-BE49-F238E27FC236}">
                <a16:creationId xmlns:a16="http://schemas.microsoft.com/office/drawing/2014/main" id="{F6AA453D-D9E6-4199-8147-AB4940D9D78C}"/>
              </a:ext>
            </a:extLst>
          </p:cNvPr>
          <p:cNvPicPr>
            <a:picLocks noChangeAspect="1"/>
          </p:cNvPicPr>
          <p:nvPr/>
        </p:nvPicPr>
        <p:blipFill>
          <a:blip r:embed="rId2"/>
          <a:stretch>
            <a:fillRect/>
          </a:stretch>
        </p:blipFill>
        <p:spPr>
          <a:xfrm>
            <a:off x="196850" y="662684"/>
            <a:ext cx="6597355" cy="4342591"/>
          </a:xfrm>
          <a:prstGeom prst="rect">
            <a:avLst/>
          </a:prstGeom>
        </p:spPr>
      </p:pic>
      <p:sp>
        <p:nvSpPr>
          <p:cNvPr id="8" name="TextBox 7">
            <a:extLst>
              <a:ext uri="{FF2B5EF4-FFF2-40B4-BE49-F238E27FC236}">
                <a16:creationId xmlns:a16="http://schemas.microsoft.com/office/drawing/2014/main" id="{EB1F1749-7FAA-476F-A523-DB3A719D0E33}"/>
              </a:ext>
            </a:extLst>
          </p:cNvPr>
          <p:cNvSpPr txBox="1"/>
          <p:nvPr/>
        </p:nvSpPr>
        <p:spPr>
          <a:xfrm>
            <a:off x="6996224" y="1562986"/>
            <a:ext cx="1944806" cy="2000513"/>
          </a:xfrm>
          <a:prstGeom prst="rect">
            <a:avLst/>
          </a:prstGeom>
          <a:noFill/>
        </p:spPr>
        <p:txBody>
          <a:bodyPr wrap="square" lIns="91410" tIns="45703" rIns="91410" bIns="45703" rtlCol="0">
            <a:spAutoFit/>
          </a:bodyPr>
          <a:lstStyle/>
          <a:p>
            <a:r>
              <a:rPr lang="en-US" sz="1600" b="1" dirty="0">
                <a:cs typeface="Roboto Light"/>
              </a:rPr>
              <a:t>Accessories</a:t>
            </a:r>
          </a:p>
          <a:p>
            <a:r>
              <a:rPr lang="en-US" sz="1200" b="1" dirty="0">
                <a:cs typeface="Roboto Light"/>
              </a:rPr>
              <a:t>Factory Installed</a:t>
            </a:r>
          </a:p>
          <a:p>
            <a:pPr marL="171450" indent="-171450">
              <a:buFont typeface="Arial" panose="020B0604020202020204" pitchFamily="34" charset="0"/>
              <a:buChar char="•"/>
            </a:pPr>
            <a:r>
              <a:rPr lang="en-US" sz="1200" dirty="0">
                <a:cs typeface="Roboto Light"/>
              </a:rPr>
              <a:t>EB14</a:t>
            </a:r>
          </a:p>
          <a:p>
            <a:pPr marL="171450" indent="-171450">
              <a:buFont typeface="Arial" panose="020B0604020202020204" pitchFamily="34" charset="0"/>
              <a:buChar char="•"/>
            </a:pPr>
            <a:r>
              <a:rPr lang="en-US" sz="1200" dirty="0">
                <a:cs typeface="Roboto Light"/>
              </a:rPr>
              <a:t>CP</a:t>
            </a:r>
          </a:p>
          <a:p>
            <a:pPr marL="171450" indent="-171450">
              <a:buFont typeface="Arial" panose="020B0604020202020204" pitchFamily="34" charset="0"/>
              <a:buChar char="•"/>
            </a:pPr>
            <a:r>
              <a:rPr lang="en-US" sz="1200" dirty="0">
                <a:cs typeface="Roboto Light"/>
              </a:rPr>
              <a:t>Power Whip</a:t>
            </a:r>
          </a:p>
          <a:p>
            <a:pPr marL="171450" indent="-171450">
              <a:buFont typeface="Arial" panose="020B0604020202020204" pitchFamily="34" charset="0"/>
              <a:buChar char="•"/>
            </a:pPr>
            <a:endParaRPr lang="en-US" sz="1200" dirty="0">
              <a:cs typeface="Roboto Light"/>
            </a:endParaRPr>
          </a:p>
          <a:p>
            <a:r>
              <a:rPr lang="en-US" sz="1200" b="1" dirty="0">
                <a:cs typeface="Roboto Light"/>
              </a:rPr>
              <a:t>Field Installed</a:t>
            </a:r>
          </a:p>
          <a:p>
            <a:pPr marL="171450" indent="-171450">
              <a:buFont typeface="Arial" panose="020B0604020202020204" pitchFamily="34" charset="0"/>
              <a:buChar char="•"/>
            </a:pPr>
            <a:r>
              <a:rPr lang="en-US" sz="1200" dirty="0">
                <a:cs typeface="Roboto Light"/>
              </a:rPr>
              <a:t>SMK</a:t>
            </a:r>
          </a:p>
          <a:p>
            <a:pPr marL="171450" indent="-171450">
              <a:buFont typeface="Arial" panose="020B0604020202020204" pitchFamily="34" charset="0"/>
              <a:buChar char="•"/>
            </a:pPr>
            <a:r>
              <a:rPr lang="en-US" sz="1200" dirty="0">
                <a:cs typeface="Roboto Light"/>
              </a:rPr>
              <a:t>DGA</a:t>
            </a:r>
          </a:p>
          <a:p>
            <a:pPr marL="171450" indent="-171450">
              <a:buFont typeface="Arial" panose="020B0604020202020204" pitchFamily="34" charset="0"/>
              <a:buChar char="•"/>
            </a:pPr>
            <a:r>
              <a:rPr lang="en-US" sz="1200" dirty="0">
                <a:cs typeface="Roboto Light"/>
              </a:rPr>
              <a:t>Field Install Drivers</a:t>
            </a:r>
          </a:p>
        </p:txBody>
      </p:sp>
    </p:spTree>
    <p:extLst>
      <p:ext uri="{BB962C8B-B14F-4D97-AF65-F5344CB8AC3E}">
        <p14:creationId xmlns:p14="http://schemas.microsoft.com/office/powerpoint/2010/main" val="242948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CA31E2-6974-4CBA-B5F2-84298231A160}"/>
              </a:ext>
            </a:extLst>
          </p:cNvPr>
          <p:cNvSpPr>
            <a:spLocks noGrp="1"/>
          </p:cNvSpPr>
          <p:nvPr>
            <p:ph type="body" sz="quarter" idx="10"/>
          </p:nvPr>
        </p:nvSpPr>
        <p:spPr>
          <a:xfrm>
            <a:off x="415017" y="2147208"/>
            <a:ext cx="5029200" cy="1338942"/>
          </a:xfrm>
        </p:spPr>
        <p:txBody>
          <a:bodyPr>
            <a:normAutofit/>
          </a:bodyPr>
          <a:lstStyle/>
          <a:p>
            <a:r>
              <a:rPr lang="en-US" dirty="0"/>
              <a:t>Competitive Landscape</a:t>
            </a:r>
          </a:p>
        </p:txBody>
      </p:sp>
    </p:spTree>
    <p:extLst>
      <p:ext uri="{BB962C8B-B14F-4D97-AF65-F5344CB8AC3E}">
        <p14:creationId xmlns:p14="http://schemas.microsoft.com/office/powerpoint/2010/main" val="1260003023"/>
      </p:ext>
    </p:extLst>
  </p:cSld>
  <p:clrMapOvr>
    <a:masterClrMapping/>
  </p:clrMapOvr>
</p:sld>
</file>

<file path=ppt/theme/theme1.xml><?xml version="1.0" encoding="utf-8"?>
<a:theme xmlns:a="http://schemas.openxmlformats.org/drawingml/2006/main" name="corporate-template-16x9-internal (9)">
  <a:themeElements>
    <a:clrScheme name="Cree Corporate">
      <a:dk1>
        <a:srgbClr val="2C2C2C"/>
      </a:dk1>
      <a:lt1>
        <a:sysClr val="window" lastClr="FFFFFF"/>
      </a:lt1>
      <a:dk2>
        <a:srgbClr val="1F497D"/>
      </a:dk2>
      <a:lt2>
        <a:srgbClr val="C9C9C9"/>
      </a:lt2>
      <a:accent1>
        <a:srgbClr val="5480C3"/>
      </a:accent1>
      <a:accent2>
        <a:srgbClr val="FFC000"/>
      </a:accent2>
      <a:accent3>
        <a:srgbClr val="2EB1E5"/>
      </a:accent3>
      <a:accent4>
        <a:srgbClr val="E5E0CA"/>
      </a:accent4>
      <a:accent5>
        <a:srgbClr val="AAC11E"/>
      </a:accent5>
      <a:accent6>
        <a:srgbClr val="D6511D"/>
      </a:accent6>
      <a:hlink>
        <a:srgbClr val="2EB1E5"/>
      </a:hlink>
      <a:folHlink>
        <a:srgbClr val="1F497D"/>
      </a:folHlink>
    </a:clrScheme>
    <a:fontScheme name="Cree 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91410" tIns="45703" rIns="91410" bIns="45703" rtlCol="0">
        <a:spAutoFit/>
      </a:bodyPr>
      <a:lstStyle>
        <a:defPPr>
          <a:defRPr sz="1200" dirty="0" err="1" smtClean="0">
            <a:cs typeface="Roboto Light"/>
          </a:defRPr>
        </a:defPPr>
      </a:lstStyle>
    </a:txDef>
  </a:objectDefaults>
  <a:extraClrSchemeLst/>
  <a:extLst>
    <a:ext uri="{05A4C25C-085E-4340-85A3-A5531E510DB2}">
      <thm15:themeFamily xmlns:thm15="http://schemas.microsoft.com/office/thememl/2012/main" name="1. CreeLighting_16X9_NONCONFIDENTIAL Template_2019" id="{4B2D48C9-CA5C-4A3B-813D-244C18F21F62}" vid="{AA5C5D3B-6EBC-4011-83BA-183CCD62F6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5F3AD8C0680A448B3A1194FFC333B1" ma:contentTypeVersion="0" ma:contentTypeDescription="Create a new document." ma:contentTypeScope="" ma:versionID="7c54aad5d6586017bfc184c8b70f3a82">
  <xsd:schema xmlns:xsd="http://www.w3.org/2001/XMLSchema" xmlns:xs="http://www.w3.org/2001/XMLSchema" xmlns:p="http://schemas.microsoft.com/office/2006/metadata/properties" targetNamespace="http://schemas.microsoft.com/office/2006/metadata/properties" ma:root="true" ma:fieldsID="84d24c2467e79a5b957f305a830827c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292D3F-3AE6-468A-963B-D0A57A3D648C}">
  <ds:schemaRefs>
    <ds:schemaRef ds:uri="http://schemas.microsoft.com/sharepoint/v3/contenttype/forms"/>
  </ds:schemaRefs>
</ds:datastoreItem>
</file>

<file path=customXml/itemProps2.xml><?xml version="1.0" encoding="utf-8"?>
<ds:datastoreItem xmlns:ds="http://schemas.openxmlformats.org/officeDocument/2006/customXml" ds:itemID="{31E8F1CB-C0C4-48FB-8DC1-29906C96D734}">
  <ds:schemaRefs>
    <ds:schemaRef ds:uri="http://purl.org/dc/dcmitype/"/>
    <ds:schemaRef ds:uri="http://purl.org/dc/terms/"/>
    <ds:schemaRef ds:uri="http://schemas.openxmlformats.org/package/2006/metadata/core-properties"/>
    <ds:schemaRef ds:uri="http://purl.org/dc/elements/1.1/"/>
    <ds:schemaRef ds:uri="http://schemas.microsoft.com/office/2006/documentManagement/types"/>
    <ds:schemaRef ds:uri="http://www.w3.org/XML/1998/namespac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903F1740-E28A-4493-B292-B80CC4380D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 CreeLighting_16X9_NONCONFIDENTIAL Template_2019</Template>
  <TotalTime>7858</TotalTime>
  <Words>1357</Words>
  <Application>Microsoft Office PowerPoint</Application>
  <PresentationFormat>On-screen Show (16:9)</PresentationFormat>
  <Paragraphs>293</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Roboto Light</vt:lpstr>
      <vt:lpstr>Times New Roman</vt:lpstr>
      <vt:lpstr>corporate-template-16x9-internal (9)</vt:lpstr>
      <vt:lpstr>PowerPoint Presentation</vt:lpstr>
      <vt:lpstr>Marketing Requirements Review Gate Objectives</vt:lpstr>
      <vt:lpstr>Agenda</vt:lpstr>
      <vt:lpstr>PowerPoint Presentation</vt:lpstr>
      <vt:lpstr>Project Objective</vt:lpstr>
      <vt:lpstr>“Better Troffer” Product Overview</vt:lpstr>
      <vt:lpstr>New FLX Ordering Tree</vt:lpstr>
      <vt:lpstr>New FLX Priority #1</vt:lpstr>
      <vt:lpstr>PowerPoint Presentation</vt:lpstr>
      <vt:lpstr>Competitive Overview #1</vt:lpstr>
      <vt:lpstr>Competitive Overview #2</vt:lpstr>
      <vt:lpstr>PowerPoint Presentation</vt:lpstr>
      <vt:lpstr>Market Review</vt:lpstr>
      <vt:lpstr>PowerPoint Presentation</vt:lpstr>
      <vt:lpstr>Volume Projections</vt:lpstr>
      <vt:lpstr>Business Case Overview</vt:lpstr>
      <vt:lpstr>Financial Summary</vt:lpstr>
      <vt:lpstr>PowerPoint Presentation</vt:lpstr>
      <vt:lpstr>Risks</vt:lpstr>
      <vt:lpstr>PowerPoint Presentation</vt:lpstr>
      <vt:lpstr>Key Project Metrics</vt:lpstr>
      <vt:lpstr>Requested Project Schedule Targets</vt:lpstr>
      <vt:lpstr>“Better Troffer” Product Overview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Lindberg</dc:creator>
  <cp:lastModifiedBy>Frank Fang</cp:lastModifiedBy>
  <cp:revision>111</cp:revision>
  <dcterms:created xsi:type="dcterms:W3CDTF">2019-06-25T14:34:22Z</dcterms:created>
  <dcterms:modified xsi:type="dcterms:W3CDTF">2020-04-27T03:27:33Z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0x010100075F3AD8C0680A448B3A1194FFC333B1</vt:lpwstr>
  </property>
</Properties>
</file>