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330" r:id="rId5"/>
    <p:sldId id="331" r:id="rId6"/>
    <p:sldId id="267" r:id="rId7"/>
    <p:sldId id="258" r:id="rId8"/>
    <p:sldId id="259" r:id="rId9"/>
    <p:sldId id="260" r:id="rId10"/>
    <p:sldId id="261" r:id="rId11"/>
    <p:sldId id="264" r:id="rId12"/>
    <p:sldId id="265" r:id="rId13"/>
    <p:sldId id="266" r:id="rId14"/>
    <p:sldId id="262" r:id="rId15"/>
    <p:sldId id="268" r:id="rId16"/>
    <p:sldId id="269" r:id="rId17"/>
    <p:sldId id="287" r:id="rId18"/>
    <p:sldId id="270" r:id="rId19"/>
    <p:sldId id="272" r:id="rId20"/>
    <p:sldId id="273" r:id="rId21"/>
    <p:sldId id="286" r:id="rId22"/>
    <p:sldId id="263" r:id="rId23"/>
    <p:sldId id="274" r:id="rId24"/>
    <p:sldId id="275" r:id="rId25"/>
    <p:sldId id="288" r:id="rId26"/>
    <p:sldId id="289" r:id="rId27"/>
    <p:sldId id="328" r:id="rId28"/>
    <p:sldId id="329" r:id="rId29"/>
    <p:sldId id="276" r:id="rId30"/>
    <p:sldId id="277" r:id="rId31"/>
    <p:sldId id="278" r:id="rId32"/>
    <p:sldId id="280" r:id="rId33"/>
    <p:sldId id="281" r:id="rId34"/>
    <p:sldId id="282" r:id="rId35"/>
    <p:sldId id="283" r:id="rId36"/>
    <p:sldId id="285" r:id="rId37"/>
    <p:sldId id="284" r:id="rId38"/>
    <p:sldId id="27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33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F1EB-ED21-401F-A528-3D4702AE0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9C701-610D-4E18-8B60-ED77610AF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0B8CB-58DB-4EF9-89A1-E9E2F9BF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05B-54BE-436B-9626-6A9427CD6379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02837-529F-4E94-B170-7597BF49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B2380-7F0C-42C5-9CEF-50FEA187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B9D2-2701-4A60-B944-F28F8D59D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2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BACE-5592-4CCA-B9EE-81B1D07A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500EB-65F3-4EC8-B46D-518747B1A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0B66F-39B3-44E8-8945-B3194AFF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05B-54BE-436B-9626-6A9427CD6379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EC745-B636-40DB-B7B2-63FE96BC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12E63-636B-461B-9790-0800CA3A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B9D2-2701-4A60-B944-F28F8D59D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34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31477-8ED9-4C14-83F2-2726CA843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DAFA7-7B54-41ED-819F-3CF761AA6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0810E-D39F-438F-AF18-F78EF488E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05B-54BE-436B-9626-6A9427CD6379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56FF8-DABC-4A0B-958B-CEC77476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88A8C-DF73-4B96-A769-BFEFA39E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B9D2-2701-4A60-B944-F28F8D59D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69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C053-E04B-4BFB-A4F7-C1F12388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00402-759C-4CC2-885D-0D4B2E6B0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22347-8C87-49F6-9CA3-E37D6770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05B-54BE-436B-9626-6A9427CD6379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AADC4-494D-4C44-9AA4-C07A470D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4D365-BDED-4963-9B98-CCA85BFE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B9D2-2701-4A60-B944-F28F8D59D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73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C801-8204-44A6-B444-91975813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A528F-9052-4D6F-9083-497114C35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9CA34-666F-4A89-9AF5-2F47F087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05B-54BE-436B-9626-6A9427CD6379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51D5C-6A78-4297-9F0A-B3DD579F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F5A8E-BCD4-4C5F-BE81-16385A29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B9D2-2701-4A60-B944-F28F8D59D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0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8834-175E-4E54-ACA1-F0B9511A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234D-092D-4CCB-A990-9574906DA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A1FEE-12E4-4B2D-8865-71D28DBF4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A139E-1A99-4BEB-8F73-CEA7D538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05B-54BE-436B-9626-6A9427CD6379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054C2-95F7-4F80-9415-011301E5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9C084-7D5A-4419-8DD1-1BC80831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B9D2-2701-4A60-B944-F28F8D59D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98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469C-DEAE-4A60-825B-AA1F2C4F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9FCAC-4C0A-423A-9467-24F3B8512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0F43D-7A7D-4EDC-B8F9-A6A67956C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D8AF5-69EE-4BDB-8BE8-358B2ABBD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D90AC-6B19-4F7C-B462-8A886C3CF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4AE0E-C120-4BC9-AA39-A6BCABD0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05B-54BE-436B-9626-6A9427CD6379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4D7CC-AA41-4FA6-9F25-4C43CC83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CCFCE-30AE-4BCC-A840-A23E41A7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B9D2-2701-4A60-B944-F28F8D59D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67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98A6-76A1-45FB-92F6-45F616B1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92CBD-1C20-4A39-96B6-0EA47AE5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05B-54BE-436B-9626-6A9427CD6379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A9AA5-4333-458A-B5F5-0656E3E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4F955-2960-4B12-9398-D0CC0353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B9D2-2701-4A60-B944-F28F8D59D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3F83E-9110-49F2-9D82-FF4FBC6D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05B-54BE-436B-9626-6A9427CD6379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BBBB0-908A-42AD-B84A-F83482D6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7713F-A98C-4FE1-9AA6-A384A011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B9D2-2701-4A60-B944-F28F8D59D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52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4C7B-7E65-4814-9445-BA298A0E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06895-F0C6-4EAD-BF4C-0335EEB19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E8385-1DB1-417B-B6AE-C73738175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4B827-DDD0-469A-A2E4-86E8F65C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05B-54BE-436B-9626-6A9427CD6379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B80B1-2A72-44DF-A413-83AB8639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49F4F-19E9-4C20-BBC3-7B861258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B9D2-2701-4A60-B944-F28F8D59D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4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26C7-B42B-442C-8846-2027A0E0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DD9886-6BDD-4E30-ADE1-C83DD0FC0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A07D6-43AD-4270-91C8-4484D4819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6A488-4627-432E-BF95-08AF8AC5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05B-54BE-436B-9626-6A9427CD6379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C4858-46EC-4ED5-8F42-B28B3051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1338E-FEB6-40D6-B551-D4078F5B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B9D2-2701-4A60-B944-F28F8D59D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5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3B2C0-7FCE-49C0-AD8F-6ABC5581E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BCD2E-A5FE-44E3-9B25-33AC989CD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611AA-9E9A-41D2-A989-BA87F4BCE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3305B-54BE-436B-9626-6A9427CD6379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60888-AC12-4B52-80BC-767D05C1A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8189E-DFE3-4D4F-9D7B-D7F66129F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0B9D2-2701-4A60-B944-F28F8D59D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08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nicgirault/circosJ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ash-bio.plotly.host/dash-circo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kweb.bcgsc.ca/tableviewer/" TargetMode="External"/><Relationship Id="rId2" Type="http://schemas.openxmlformats.org/officeDocument/2006/relationships/hyperlink" Target="http://mkweb.bcgsc.ca/tableviewer/sampl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ennuja/5363515039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egust.erc.monash.edu/degust/config.html?code=d24c2a88f917954853272af3e80cde5a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me.co/blog/best-data-visualizations" TargetMode="External"/><Relationship Id="rId2" Type="http://schemas.openxmlformats.org/officeDocument/2006/relationships/hyperlink" Target="https://visme.co/blog/best-data-visualization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ash-bio.plotly.host/dash-alignment-view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2980-6451-4817-978B-81F4EA7DD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0724"/>
          </a:xfrm>
        </p:spPr>
        <p:txBody>
          <a:bodyPr>
            <a:normAutofit fontScale="90000"/>
          </a:bodyPr>
          <a:lstStyle/>
          <a:p>
            <a:r>
              <a:rPr lang="en-GB" dirty="0">
                <a:highlight>
                  <a:srgbClr val="FFFF00"/>
                </a:highlight>
              </a:rPr>
              <a:t>Interactive Bioinformatics Data Visualisation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48B6E-5C7D-4AEA-AD58-12329EF9D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en-GB" dirty="0"/>
          </a:p>
          <a:p>
            <a:r>
              <a:rPr lang="en-GB" sz="3600" b="1" dirty="0"/>
              <a:t>Jitender</a:t>
            </a:r>
          </a:p>
          <a:p>
            <a:r>
              <a:rPr lang="en-GB" dirty="0"/>
              <a:t>Tue 07 May 19</a:t>
            </a:r>
          </a:p>
          <a:p>
            <a:endParaRPr lang="en-GB" sz="3600" b="1" dirty="0"/>
          </a:p>
          <a:p>
            <a:r>
              <a:rPr lang="en-GB" dirty="0"/>
              <a:t>Informatics</a:t>
            </a:r>
          </a:p>
          <a:p>
            <a:r>
              <a:rPr lang="en-GB" dirty="0"/>
              <a:t>CSB</a:t>
            </a:r>
          </a:p>
        </p:txBody>
      </p:sp>
    </p:spTree>
    <p:extLst>
      <p:ext uri="{BB962C8B-B14F-4D97-AF65-F5344CB8AC3E}">
        <p14:creationId xmlns:p14="http://schemas.microsoft.com/office/powerpoint/2010/main" val="110171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15F0-3FAE-4F59-8EA6-688F76A5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74" y="419134"/>
            <a:ext cx="10515600" cy="834197"/>
          </a:xfrm>
        </p:spPr>
        <p:txBody>
          <a:bodyPr>
            <a:normAutofit fontScale="90000"/>
          </a:bodyPr>
          <a:lstStyle/>
          <a:p>
            <a:r>
              <a:rPr lang="en-GB" b="1" dirty="0" err="1">
                <a:highlight>
                  <a:srgbClr val="FFFF00"/>
                </a:highlight>
              </a:rPr>
              <a:t>Circos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3E398-0359-4C1A-90F0-086952E3B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82" y="11870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https://github.com/nicgirault/circosJS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Please visit the link above to see how a </a:t>
            </a:r>
            <a:r>
              <a:rPr lang="en-GB" dirty="0" err="1"/>
              <a:t>Circos</a:t>
            </a:r>
            <a:r>
              <a:rPr lang="en-GB" dirty="0"/>
              <a:t> diagram can be customized</a:t>
            </a:r>
          </a:p>
          <a:p>
            <a:pPr>
              <a:buFontTx/>
              <a:buChar char="-"/>
            </a:pPr>
            <a:r>
              <a:rPr lang="en-GB" dirty="0" err="1"/>
              <a:t>Circos</a:t>
            </a:r>
            <a:r>
              <a:rPr lang="en-GB" dirty="0"/>
              <a:t> is a </a:t>
            </a:r>
            <a:r>
              <a:rPr lang="en-GB" b="1" dirty="0"/>
              <a:t>circular visualization of data, must have seen on the cover of many Journals</a:t>
            </a:r>
          </a:p>
          <a:p>
            <a:pPr>
              <a:buFontTx/>
              <a:buChar char="-"/>
            </a:pPr>
            <a:r>
              <a:rPr lang="en-GB" dirty="0"/>
              <a:t>Used to highlight relationships between genes, chromosome, etc for example genes that are located on different chromosomes in the genome of an organism(synteny)</a:t>
            </a:r>
          </a:p>
          <a:p>
            <a:pPr>
              <a:buFontTx/>
              <a:buChar char="-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214B7-F628-40FD-BFAA-F28B96ACD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73" y="4010819"/>
            <a:ext cx="3810000" cy="2295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EC5B47-5A61-460E-966C-372830989E0B}"/>
              </a:ext>
            </a:extLst>
          </p:cNvPr>
          <p:cNvSpPr txBox="1"/>
          <p:nvPr/>
        </p:nvSpPr>
        <p:spPr>
          <a:xfrm>
            <a:off x="7967870" y="6438866"/>
            <a:ext cx="7977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http://circos.ca/intro/tabular_visualization/img/circos-visualize-table.png</a:t>
            </a:r>
          </a:p>
        </p:txBody>
      </p:sp>
    </p:spTree>
    <p:extLst>
      <p:ext uri="{BB962C8B-B14F-4D97-AF65-F5344CB8AC3E}">
        <p14:creationId xmlns:p14="http://schemas.microsoft.com/office/powerpoint/2010/main" val="105407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C6F5-08FA-40FB-92D9-7F4DC727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548" y="-58945"/>
            <a:ext cx="10515600" cy="1325563"/>
          </a:xfrm>
        </p:spPr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Visualize </a:t>
            </a:r>
            <a:r>
              <a:rPr lang="en-GB" dirty="0" err="1">
                <a:highlight>
                  <a:srgbClr val="FFFF00"/>
                </a:highlight>
              </a:rPr>
              <a:t>Circos</a:t>
            </a:r>
            <a:r>
              <a:rPr lang="en-GB" dirty="0">
                <a:highlight>
                  <a:srgbClr val="FFFF00"/>
                </a:highlight>
              </a:rPr>
              <a:t>: Human Chromosomes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AAC9-C3A4-4244-AD45-817F3F035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09" y="9907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  <a:r>
              <a:rPr lang="en-GB" dirty="0">
                <a:hlinkClick r:id="rId2"/>
              </a:rPr>
              <a:t>https://dash-bio.plotly.host/dash-circos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40FA5-3EC2-4DDD-86C4-3388180EC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48" y="1433641"/>
            <a:ext cx="9429162" cy="610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7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0F36-568B-4EFB-913F-866AFCC63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29" y="0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  <a:highlight>
                  <a:srgbClr val="FFFF00"/>
                </a:highlight>
              </a:rPr>
              <a:t>Generic </a:t>
            </a:r>
            <a:r>
              <a:rPr lang="en-GB" b="1" dirty="0" err="1">
                <a:solidFill>
                  <a:srgbClr val="FF0000"/>
                </a:solidFill>
                <a:highlight>
                  <a:srgbClr val="FFFF00"/>
                </a:highlight>
              </a:rPr>
              <a:t>Circos</a:t>
            </a:r>
            <a:endParaRPr lang="en-GB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322EE-FF1F-49FA-86DB-D0616E729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035" y="11298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http://mkweb.bcgsc.ca/tableviewer/samples/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http://mkweb.bcgsc.ca/tableviewer/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A8CD7-CE6A-49A9-BD96-AE51BFB46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59" y="2676525"/>
            <a:ext cx="7524750" cy="4181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506F9D-F979-4FF8-A11E-9742B0866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397" y="0"/>
            <a:ext cx="4553535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E267608-13D0-4407-86CE-1C1E67691638}"/>
              </a:ext>
            </a:extLst>
          </p:cNvPr>
          <p:cNvSpPr/>
          <p:nvPr/>
        </p:nvSpPr>
        <p:spPr>
          <a:xfrm>
            <a:off x="6626087" y="4200939"/>
            <a:ext cx="1139687" cy="417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074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CDFF-5492-47CC-819D-CF735EFB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FFAD3-AADF-4865-9C42-CF7DA0E62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634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6E50-8877-4E79-83BB-E222637C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885"/>
            <a:ext cx="10445151" cy="1325563"/>
          </a:xfrm>
        </p:spPr>
        <p:txBody>
          <a:bodyPr/>
          <a:lstStyle/>
          <a:p>
            <a:r>
              <a:rPr lang="en-GB" b="1" dirty="0" err="1">
                <a:highlight>
                  <a:srgbClr val="FFFF00"/>
                </a:highlight>
              </a:rPr>
              <a:t>RNAseq</a:t>
            </a:r>
            <a:r>
              <a:rPr lang="en-GB" b="1" dirty="0">
                <a:highlight>
                  <a:srgbClr val="FFFF00"/>
                </a:highlight>
              </a:rPr>
              <a:t> data visualisation through IGV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C56F9-77BD-4337-9E71-D7ABEE9FE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73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Very popular NGS tool ‘Integrative Genomics Viewer’ </a:t>
            </a:r>
            <a:r>
              <a:rPr lang="en-GB" dirty="0"/>
              <a:t>Robinson et al </a:t>
            </a:r>
          </a:p>
          <a:p>
            <a:r>
              <a:rPr lang="en-GB" dirty="0"/>
              <a:t>2011 </a:t>
            </a:r>
            <a:endParaRPr lang="en-US" altLang="en-US" dirty="0"/>
          </a:p>
          <a:p>
            <a:r>
              <a:rPr lang="en-US" altLang="en-US" dirty="0"/>
              <a:t>Integrated visualization tool for multiple data types and genome annotations.</a:t>
            </a:r>
          </a:p>
          <a:p>
            <a:r>
              <a:rPr lang="en-US" altLang="en-US" dirty="0"/>
              <a:t>Data from NGS analysis visualized .</a:t>
            </a:r>
          </a:p>
          <a:p>
            <a:pPr>
              <a:spcAft>
                <a:spcPts val="1800"/>
              </a:spcAft>
            </a:pPr>
            <a:r>
              <a:rPr lang="en-US" altLang="en-US" dirty="0"/>
              <a:t>Handles large datasets</a:t>
            </a:r>
          </a:p>
          <a:p>
            <a:pPr>
              <a:spcAft>
                <a:spcPts val="1800"/>
              </a:spcAft>
            </a:pPr>
            <a:r>
              <a:rPr lang="en-US" altLang="en-US" b="1" dirty="0">
                <a:highlight>
                  <a:srgbClr val="FFFF00"/>
                </a:highlight>
              </a:rPr>
              <a:t>Interactive and speedy visualization</a:t>
            </a:r>
            <a:r>
              <a:rPr lang="en-US" altLang="en-US" dirty="0"/>
              <a:t>. Run locally on desktop</a:t>
            </a:r>
          </a:p>
          <a:p>
            <a:pPr>
              <a:spcAft>
                <a:spcPts val="1800"/>
              </a:spcAft>
            </a:pPr>
            <a:r>
              <a:rPr lang="en-US" altLang="en-US" dirty="0"/>
              <a:t>View </a:t>
            </a:r>
            <a:r>
              <a:rPr lang="en-US" altLang="en-US" dirty="0">
                <a:highlight>
                  <a:srgbClr val="FFFF00"/>
                </a:highlight>
              </a:rPr>
              <a:t>multiple datasets in separate panels on the same pane(integrative)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7140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E9D7-F274-483F-AFD3-43E21E14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4" y="6409516"/>
            <a:ext cx="12137366" cy="448484"/>
          </a:xfrm>
        </p:spPr>
        <p:txBody>
          <a:bodyPr>
            <a:noAutofit/>
          </a:bodyPr>
          <a:lstStyle/>
          <a:p>
            <a:r>
              <a:rPr lang="en-GB" sz="2800" dirty="0"/>
              <a:t>Impressive but busy https://www.nature.com/articles/nbt.1754/figures/1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4E3A93-09E6-4F22-8192-746B05477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76" y="87474"/>
            <a:ext cx="10278434" cy="630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65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D4F4-08EE-4BBE-9B25-53F8FB62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IGV DIY: diagnostics, read mapping, slice events, SNPs, Insertion , deletion, copy numbers, Errors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751F79-2067-41C0-BD06-0624D1AAC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44" y="1690688"/>
            <a:ext cx="5625169" cy="374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574230-3500-4BA3-A8C1-58146BC1B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709" y="5881812"/>
            <a:ext cx="457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>
                <a:hlinkClick r:id="rId3"/>
              </a:rPr>
              <a:t>https://www.flickr.com/photos/pennuja/5363515039/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16157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704851" y="94712"/>
            <a:ext cx="7886700" cy="13255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 Light" charset="0"/>
              </a:rPr>
              <a:t>Basic Layout IGV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1638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3"/>
          <a:stretch>
            <a:fillRect/>
          </a:stretch>
        </p:blipFill>
        <p:spPr bwMode="auto">
          <a:xfrm>
            <a:off x="704851" y="1420875"/>
            <a:ext cx="8870950" cy="483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Box 6"/>
          <p:cNvSpPr txBox="1">
            <a:spLocks noChangeArrowheads="1"/>
          </p:cNvSpPr>
          <p:nvPr/>
        </p:nvSpPr>
        <p:spPr bwMode="auto">
          <a:xfrm>
            <a:off x="7415214" y="1825626"/>
            <a:ext cx="1925637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accent1"/>
                </a:solidFill>
              </a:rPr>
              <a:t>Navigation</a:t>
            </a:r>
          </a:p>
        </p:txBody>
      </p:sp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6665914" y="3573464"/>
            <a:ext cx="1925637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accent1"/>
                </a:solidFill>
              </a:rPr>
              <a:t>Data Tracks</a:t>
            </a:r>
          </a:p>
        </p:txBody>
      </p:sp>
      <p:sp>
        <p:nvSpPr>
          <p:cNvPr id="16390" name="TextBox 8"/>
          <p:cNvSpPr txBox="1">
            <a:spLocks noChangeArrowheads="1"/>
          </p:cNvSpPr>
          <p:nvPr/>
        </p:nvSpPr>
        <p:spPr bwMode="auto">
          <a:xfrm>
            <a:off x="6751638" y="5965826"/>
            <a:ext cx="2589212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accent1"/>
                </a:solidFill>
              </a:rPr>
              <a:t>Annotation Tracks</a:t>
            </a:r>
          </a:p>
        </p:txBody>
      </p:sp>
      <p:sp>
        <p:nvSpPr>
          <p:cNvPr id="16391" name="TextBox 9"/>
          <p:cNvSpPr txBox="1">
            <a:spLocks noChangeArrowheads="1"/>
          </p:cNvSpPr>
          <p:nvPr/>
        </p:nvSpPr>
        <p:spPr bwMode="auto">
          <a:xfrm>
            <a:off x="1625600" y="3311526"/>
            <a:ext cx="1925638" cy="646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accent1"/>
                </a:solidFill>
              </a:rPr>
              <a:t>Configuring Track Visibility</a:t>
            </a:r>
          </a:p>
        </p:txBody>
      </p:sp>
      <p:sp>
        <p:nvSpPr>
          <p:cNvPr id="16392" name="TextBox 10"/>
          <p:cNvSpPr txBox="1">
            <a:spLocks noChangeArrowheads="1"/>
          </p:cNvSpPr>
          <p:nvPr/>
        </p:nvSpPr>
        <p:spPr bwMode="auto">
          <a:xfrm>
            <a:off x="2286000" y="1376363"/>
            <a:ext cx="116205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accent1"/>
                </a:solidFill>
              </a:rPr>
              <a:t>Genome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858F-7727-42C4-98F1-9A682E09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1" y="131872"/>
            <a:ext cx="10515600" cy="843936"/>
          </a:xfrm>
        </p:spPr>
        <p:txBody>
          <a:bodyPr/>
          <a:lstStyle/>
          <a:p>
            <a:r>
              <a:rPr lang="en-GB" dirty="0"/>
              <a:t>On a clean slate “Load your genome”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35703-06DD-4C29-B8BF-D29B62937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192"/>
            <a:ext cx="12192000" cy="595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70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FE35-E6EB-4F26-9362-4B32001F6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2" y="80203"/>
            <a:ext cx="10515600" cy="1325563"/>
          </a:xfrm>
        </p:spPr>
        <p:txBody>
          <a:bodyPr/>
          <a:lstStyle/>
          <a:p>
            <a:r>
              <a:rPr lang="en-GB" dirty="0"/>
              <a:t>Load IGV loads Human hg19.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E2846-75EC-431A-9983-66C3E08B6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582"/>
            <a:ext cx="10515600" cy="4679087"/>
          </a:xfrm>
        </p:spPr>
        <p:txBody>
          <a:bodyPr/>
          <a:lstStyle/>
          <a:p>
            <a:r>
              <a:rPr lang="en-GB" dirty="0"/>
              <a:t>Breast cancer cell line HCC1143 to visualize alignments, only a small portion of chr21 will be loaded (19M:20M) using File.. Load from File</a:t>
            </a:r>
          </a:p>
          <a:p>
            <a:r>
              <a:rPr lang="en-GB" dirty="0"/>
              <a:t>“HCC1143.normal.21.19M-20M.bam”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172488-E3F2-4862-B302-D535B904BAC1}"/>
              </a:ext>
            </a:extLst>
          </p:cNvPr>
          <p:cNvSpPr/>
          <p:nvPr/>
        </p:nvSpPr>
        <p:spPr>
          <a:xfrm>
            <a:off x="6112564" y="0"/>
            <a:ext cx="10588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https://github.com/griffithlab/rnaseq_tutorial/wiki/IGV-Tutorial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C5B59-9E75-472A-AA48-D4356B496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8913"/>
            <a:ext cx="9594574" cy="467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3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9C0B-6549-4C33-9446-BB40C07B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Trendy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B792-6BF3-46B7-A45A-B968AE2F5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cover most common themes that we see(visualise) in bioinformatics paper</a:t>
            </a:r>
          </a:p>
          <a:p>
            <a:r>
              <a:rPr lang="en-GB" dirty="0"/>
              <a:t>Alignment(protein/DNA) long sequences</a:t>
            </a:r>
          </a:p>
          <a:p>
            <a:r>
              <a:rPr lang="en-GB" dirty="0"/>
              <a:t>Genes on different genomes(synteny) or their relations</a:t>
            </a:r>
          </a:p>
          <a:p>
            <a:r>
              <a:rPr lang="en-GB" dirty="0"/>
              <a:t>Proportion of reads aligned to a Genome</a:t>
            </a:r>
          </a:p>
          <a:p>
            <a:r>
              <a:rPr lang="en-GB" dirty="0" err="1"/>
              <a:t>RNAseq</a:t>
            </a:r>
            <a:r>
              <a:rPr lang="en-GB" dirty="0"/>
              <a:t> based gene expression data</a:t>
            </a:r>
          </a:p>
          <a:p>
            <a:r>
              <a:rPr lang="en-GB" dirty="0"/>
              <a:t>Gene Networks</a:t>
            </a:r>
          </a:p>
          <a:p>
            <a:r>
              <a:rPr lang="en-GB" dirty="0"/>
              <a:t>Go terms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425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36A8-3B6B-40F8-9F6E-D265F053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en-GB" dirty="0"/>
              <a:t>Navigate to a region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C6E80C-F386-496A-AE6B-F8F9C7D36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9018"/>
            <a:ext cx="5962650" cy="2219325"/>
          </a:xfrm>
        </p:spPr>
      </p:pic>
    </p:spTree>
    <p:extLst>
      <p:ext uri="{BB962C8B-B14F-4D97-AF65-F5344CB8AC3E}">
        <p14:creationId xmlns:p14="http://schemas.microsoft.com/office/powerpoint/2010/main" val="2773311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E22B-4D6D-41D3-A996-B34523BD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54D5-2F22-4339-98EA-BEB2444D5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215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C1BB-9DBE-4DE9-8366-3F06616D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09" y="159716"/>
            <a:ext cx="10949608" cy="1325563"/>
          </a:xfrm>
        </p:spPr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Wild type and 6 other mutants from an unknown species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E5C5C7-4985-4EF5-8229-0EED73E5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" y="1591297"/>
            <a:ext cx="12192000" cy="487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84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EC6D-CBF5-437D-A41E-20B09313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1EC2-3C55-4FFA-A506-7170189FB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4969C-0FFA-4C15-A086-DC56AC1D6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1" y="1779157"/>
            <a:ext cx="11973339" cy="484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7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3B30-C349-4C0B-8EB5-070CAB56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9DBA2-DA39-4553-9B70-2CCFA4D37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630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" descr="Screen Shot 2015-10-12 at 10.37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063625"/>
            <a:ext cx="3957638" cy="555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2" name="TextBox 3"/>
          <p:cNvSpPr txBox="1">
            <a:spLocks noChangeArrowheads="1"/>
          </p:cNvSpPr>
          <p:nvPr/>
        </p:nvSpPr>
        <p:spPr bwMode="auto">
          <a:xfrm>
            <a:off x="1800226" y="219075"/>
            <a:ext cx="83724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/>
              <a:t>Right click on track name to change a bunch of stuff…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Box 1"/>
          <p:cNvSpPr txBox="1">
            <a:spLocks noChangeArrowheads="1"/>
          </p:cNvSpPr>
          <p:nvPr/>
        </p:nvSpPr>
        <p:spPr bwMode="auto">
          <a:xfrm>
            <a:off x="1800226" y="219075"/>
            <a:ext cx="837247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/>
              <a:t>Color alignments by strand</a:t>
            </a:r>
          </a:p>
        </p:txBody>
      </p:sp>
      <p:pic>
        <p:nvPicPr>
          <p:cNvPr id="41986" name="Picture 2" descr="Screen Shot 2015-10-12 at 2.28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24863"/>
            <a:ext cx="9144000" cy="573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Box 1"/>
          <p:cNvSpPr txBox="1">
            <a:spLocks noChangeArrowheads="1"/>
          </p:cNvSpPr>
          <p:nvPr/>
        </p:nvSpPr>
        <p:spPr bwMode="auto">
          <a:xfrm>
            <a:off x="1800226" y="219075"/>
            <a:ext cx="837247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/>
              <a:t>Scale</a:t>
            </a:r>
          </a:p>
        </p:txBody>
      </p:sp>
      <p:pic>
        <p:nvPicPr>
          <p:cNvPr id="41986" name="Picture 2" descr="Screen Shot 2015-10-12 at 2.28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24863"/>
            <a:ext cx="9144000" cy="573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Screen Shot 2015-10-20 at 6.14.3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831" y="1119812"/>
            <a:ext cx="3514212" cy="56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23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217" y="1"/>
            <a:ext cx="7886700" cy="936421"/>
          </a:xfrm>
        </p:spPr>
        <p:txBody>
          <a:bodyPr/>
          <a:lstStyle/>
          <a:p>
            <a:r>
              <a:rPr lang="en-US" sz="3600" dirty="0"/>
              <a:t>Know your scale…</a:t>
            </a:r>
          </a:p>
        </p:txBody>
      </p:sp>
      <p:pic>
        <p:nvPicPr>
          <p:cNvPr id="4" name="Picture 3" descr="Screen Shot 2015-10-20 at 6.15.4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3"/>
          <a:stretch/>
        </p:blipFill>
        <p:spPr>
          <a:xfrm>
            <a:off x="2139801" y="2349947"/>
            <a:ext cx="3837355" cy="2203880"/>
          </a:xfrm>
          <a:prstGeom prst="rect">
            <a:avLst/>
          </a:prstGeom>
        </p:spPr>
      </p:pic>
      <p:pic>
        <p:nvPicPr>
          <p:cNvPr id="5" name="Picture 4" descr="Screen Shot 2015-10-20 at 6.17.09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3" r="1"/>
          <a:stretch/>
        </p:blipFill>
        <p:spPr>
          <a:xfrm>
            <a:off x="6334943" y="2317623"/>
            <a:ext cx="4063644" cy="20559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22044" y="1757393"/>
            <a:ext cx="2476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Autoscale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538661" y="1755860"/>
            <a:ext cx="2476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Set Data Range</a:t>
            </a:r>
          </a:p>
        </p:txBody>
      </p:sp>
    </p:spTree>
    <p:extLst>
      <p:ext uri="{BB962C8B-B14F-4D97-AF65-F5344CB8AC3E}">
        <p14:creationId xmlns:p14="http://schemas.microsoft.com/office/powerpoint/2010/main" val="3067666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2BA1-DD4D-4D96-BE38-5B978B7D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5" y="153090"/>
            <a:ext cx="10515600" cy="542649"/>
          </a:xfrm>
        </p:spPr>
        <p:txBody>
          <a:bodyPr>
            <a:normAutofit fontScale="90000"/>
          </a:bodyPr>
          <a:lstStyle/>
          <a:p>
            <a:r>
              <a:rPr lang="en-GB" dirty="0">
                <a:highlight>
                  <a:srgbClr val="FFFF00"/>
                </a:highlight>
              </a:rPr>
              <a:t>Gene Expression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4E1FA4-D0DD-4018-8C74-4417DFDBF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522" y="1508017"/>
            <a:ext cx="10515600" cy="2945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49463-0EE0-4540-946C-C38BA72FEB73}"/>
              </a:ext>
            </a:extLst>
          </p:cNvPr>
          <p:cNvSpPr txBox="1"/>
          <p:nvPr/>
        </p:nvSpPr>
        <p:spPr>
          <a:xfrm>
            <a:off x="1398104" y="1040296"/>
            <a:ext cx="515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have count files for each gene as “CSV”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4A49D-D1AC-40B4-8B78-879015FA029B}"/>
              </a:ext>
            </a:extLst>
          </p:cNvPr>
          <p:cNvSpPr txBox="1"/>
          <p:nvPr/>
        </p:nvSpPr>
        <p:spPr>
          <a:xfrm>
            <a:off x="1497496" y="5171373"/>
            <a:ext cx="947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http://degust.erc.monash.edu/degust/config.html?code=d24c2a88f917954853272af3e80cde5a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18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50DD-B5C7-4111-9758-C4401CF4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FC353-ED7B-4705-97FD-4FFD9DC7F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View Multiple sequence alignment (MSA) , an interactive example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782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04FD-CDF2-4938-96E6-EB460D1B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773" y="206099"/>
            <a:ext cx="10515600" cy="1325563"/>
          </a:xfrm>
        </p:spPr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Replicate information</a:t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770644-320B-4A1B-9510-30BE30B2B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199" y="1531662"/>
            <a:ext cx="55757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76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98B7-1F05-43FD-99FF-BFCA6901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51"/>
            <a:ext cx="10515600" cy="1325563"/>
          </a:xfrm>
        </p:spPr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Check two conditions comparison: </a:t>
            </a:r>
            <a:br>
              <a:rPr lang="en-GB" dirty="0">
                <a:highlight>
                  <a:srgbClr val="FFFF00"/>
                </a:highlight>
              </a:rPr>
            </a:br>
            <a:r>
              <a:rPr lang="en-GB" dirty="0">
                <a:highlight>
                  <a:srgbClr val="FFFF00"/>
                </a:highlight>
              </a:rPr>
              <a:t>Verify replicate robustness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32A3F-859E-4877-9919-AAFCF6E19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31" y="1381314"/>
            <a:ext cx="6798236" cy="51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90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C479-4E7A-4E14-82DC-9BE67DBD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67477-A634-42D9-BD26-7C455A371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32" y="829907"/>
            <a:ext cx="11468336" cy="519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29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4753-F59B-4221-AF5D-416AF10D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63E75A-AE5F-436B-A8CF-06006CCDA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715" y="1746111"/>
            <a:ext cx="92873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8363-3F4C-4DB8-A09C-E071C5D2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 all condition </a:t>
            </a:r>
            <a:r>
              <a:rPr lang="en-GB" dirty="0" err="1"/>
              <a:t>comparions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336DDE-8721-452D-97FE-D5CB4548C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782" y="1690688"/>
            <a:ext cx="60710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15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9B61-9FD7-444C-8B77-56562038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3D </a:t>
            </a:r>
            <a:r>
              <a:rPr lang="en-GB" dirty="0" err="1"/>
              <a:t>mds</a:t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310A12-472D-44D7-B0A9-ED17AC1A1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523" y="1690688"/>
            <a:ext cx="78714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3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0F08-988F-4F2A-90A5-A855D936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60" y="0"/>
            <a:ext cx="10515600" cy="1325563"/>
          </a:xfrm>
        </p:spPr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All conditions line plots; trends; can rearrange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77F04-B375-496E-86D2-95FDD8E6D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97120-272A-4DD0-B2C3-E433FB452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6172"/>
            <a:ext cx="12192000" cy="579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95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0F08-988F-4F2A-90A5-A855D936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Per Gene spread opti</a:t>
            </a:r>
            <a:r>
              <a:rPr lang="en-GB" dirty="0"/>
              <a:t>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076EAA-E2ED-4FA6-98F2-3026CFE82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955" y="1760641"/>
            <a:ext cx="3438525" cy="3076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877055-3E65-496D-8875-63BA39E0E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775" y="1855890"/>
            <a:ext cx="28098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95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47AA-ED98-4A47-9370-81D8F2A0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456"/>
            <a:ext cx="10515600" cy="722518"/>
          </a:xfrm>
        </p:spPr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Highlight Gene on </a:t>
            </a:r>
            <a:r>
              <a:rPr lang="en-GB" dirty="0" err="1">
                <a:highlight>
                  <a:srgbClr val="FFFF00"/>
                </a:highlight>
              </a:rPr>
              <a:t>Kegg</a:t>
            </a:r>
            <a:r>
              <a:rPr lang="en-GB" dirty="0">
                <a:highlight>
                  <a:srgbClr val="FFFF00"/>
                </a:highlight>
              </a:rPr>
              <a:t> pathways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442AC2-26C8-4BEE-A020-87AA2616E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040" y="1690688"/>
            <a:ext cx="88151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72F8-2ED8-4A72-A768-411739EB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CDA6-E850-47CA-80C4-A4F21B6D4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“methods to transform information into a visual form for comprehension”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automated processes can reliably find sites where rearrangement occurs, but visualization is then needed to provide a mental image so that the detail of structural variation can be fully appreciated and understood [Wong, </a:t>
            </a:r>
            <a:r>
              <a:rPr lang="en-GB" i="1" dirty="0"/>
              <a:t>Nature Methods</a:t>
            </a:r>
            <a:r>
              <a:rPr lang="en-GB" dirty="0"/>
              <a:t> </a:t>
            </a:r>
            <a:r>
              <a:rPr lang="en-GB" b="1" dirty="0"/>
              <a:t>volume 9</a:t>
            </a:r>
            <a:r>
              <a:rPr lang="en-GB" dirty="0"/>
              <a:t>: 1131 (2012)]</a:t>
            </a:r>
          </a:p>
        </p:txBody>
      </p:sp>
    </p:spTree>
    <p:extLst>
      <p:ext uri="{BB962C8B-B14F-4D97-AF65-F5344CB8AC3E}">
        <p14:creationId xmlns:p14="http://schemas.microsoft.com/office/powerpoint/2010/main" val="369858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2E7D-F28B-4B12-8253-4F1DF9CDE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Visualisation of whole-genome rearrangement.</a:t>
            </a:r>
            <a:br>
              <a:rPr lang="en-GB" b="1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A0BDF3-B182-482E-89AB-39ABA4201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34" y="1006718"/>
            <a:ext cx="8820150" cy="41338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A15EF7-971F-4DB4-A7E5-52BF5C4D1190}"/>
              </a:ext>
            </a:extLst>
          </p:cNvPr>
          <p:cNvSpPr txBox="1"/>
          <p:nvPr/>
        </p:nvSpPr>
        <p:spPr>
          <a:xfrm>
            <a:off x="925995" y="5418414"/>
            <a:ext cx="10340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Two different tumours showing gene duplications and chromosome rearrangements.</a:t>
            </a:r>
          </a:p>
          <a:p>
            <a:r>
              <a:rPr lang="en-GB" dirty="0"/>
              <a:t> The outer ring depicts chromosomes arranged end to end. </a:t>
            </a:r>
          </a:p>
          <a:p>
            <a:r>
              <a:rPr lang="en-GB" dirty="0"/>
              <a:t>The inner ring displays copy-number data in green and </a:t>
            </a:r>
            <a:r>
              <a:rPr lang="en-GB" dirty="0" err="1">
                <a:highlight>
                  <a:srgbClr val="FFFF00"/>
                </a:highlight>
              </a:rPr>
              <a:t>interchromosomal</a:t>
            </a:r>
            <a:r>
              <a:rPr lang="en-GB" dirty="0">
                <a:highlight>
                  <a:srgbClr val="FFFF00"/>
                </a:highlight>
              </a:rPr>
              <a:t> translocations </a:t>
            </a:r>
            <a:r>
              <a:rPr lang="en-GB" dirty="0"/>
              <a:t>in purple [ citing: https://www.nature.com/articles/nmeth.2258/figures/1</a:t>
            </a:r>
          </a:p>
        </p:txBody>
      </p:sp>
    </p:spTree>
    <p:extLst>
      <p:ext uri="{BB962C8B-B14F-4D97-AF65-F5344CB8AC3E}">
        <p14:creationId xmlns:p14="http://schemas.microsoft.com/office/powerpoint/2010/main" val="58628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2F5B-0B56-4A95-941D-AF6CFD08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590"/>
            <a:ext cx="10515600" cy="1058233"/>
          </a:xfrm>
        </p:spPr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b="1" dirty="0">
                <a:highlight>
                  <a:srgbClr val="FFFF00"/>
                </a:highlight>
              </a:rPr>
              <a:t>The 25 Best Data Visualizations of 2018</a:t>
            </a:r>
            <a:br>
              <a:rPr lang="en-GB" b="1" dirty="0">
                <a:highlight>
                  <a:srgbClr val="FFFF00"/>
                </a:highlight>
              </a:rPr>
            </a:br>
            <a:br>
              <a:rPr lang="en-GB" b="1" dirty="0"/>
            </a:br>
            <a:r>
              <a:rPr lang="en-GB" b="1" dirty="0"/>
              <a:t>A list compiled by </a:t>
            </a:r>
            <a:r>
              <a:rPr lang="en-GB" dirty="0" err="1"/>
              <a:t>OranaVelarde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84DC-EAFE-4539-80BF-21C55176A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hlinkClick r:id="rId2"/>
            </a:endParaRPr>
          </a:p>
          <a:p>
            <a:r>
              <a:rPr lang="en-GB" dirty="0">
                <a:hlinkClick r:id="rId3"/>
              </a:rPr>
              <a:t>https://visme.co/blog/best-data-visualizations</a:t>
            </a:r>
            <a:endParaRPr lang="en-GB" dirty="0"/>
          </a:p>
          <a:p>
            <a:r>
              <a:rPr lang="en-GB" dirty="0"/>
              <a:t>We can have a vote on this which are your top 3</a:t>
            </a:r>
          </a:p>
          <a:p>
            <a:r>
              <a:rPr lang="en-GB" dirty="0"/>
              <a:t>What features did you like ? and what lead your ranking</a:t>
            </a:r>
          </a:p>
          <a:p>
            <a:r>
              <a:rPr lang="en-GB" dirty="0"/>
              <a:t>I’m sure you would agree there is a space for “a bit of an artistic license”: lot of creativity is need to make a better data-viz displays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5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03B4-BCB8-435A-A283-D0DA0CF56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08" y="338621"/>
            <a:ext cx="10515600" cy="1325563"/>
          </a:xfrm>
        </p:spPr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Viewing Multiple Sequence alignment(MSA)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C258-B6FC-47CA-9368-563CBCB4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70" y="2001077"/>
            <a:ext cx="10777330" cy="4175885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pPr marL="0" indent="0">
              <a:buNone/>
            </a:pPr>
            <a:r>
              <a:rPr lang="en-GB" sz="3600" dirty="0">
                <a:hlinkClick r:id="rId2"/>
              </a:rPr>
              <a:t>https://dash-bio.plotly.host/dash-alignment-viewer</a:t>
            </a:r>
            <a:endParaRPr lang="en-GB" sz="3600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Viewer shows </a:t>
            </a:r>
            <a:r>
              <a:rPr lang="en-GB" b="1" dirty="0"/>
              <a:t>gap</a:t>
            </a:r>
            <a:r>
              <a:rPr lang="en-GB" dirty="0"/>
              <a:t> and </a:t>
            </a:r>
            <a:r>
              <a:rPr lang="en-GB" b="1" dirty="0"/>
              <a:t>conservation </a:t>
            </a:r>
            <a:r>
              <a:rPr lang="en-GB" dirty="0"/>
              <a:t>alongside a standard </a:t>
            </a:r>
            <a:r>
              <a:rPr lang="en-GB" b="1" dirty="0" err="1"/>
              <a:t>colorscale</a:t>
            </a:r>
            <a:r>
              <a:rPr lang="en-GB" b="1" dirty="0"/>
              <a:t> support</a:t>
            </a:r>
            <a:r>
              <a:rPr lang="en-GB" dirty="0"/>
              <a:t> and </a:t>
            </a:r>
            <a:r>
              <a:rPr lang="en-GB" b="1" dirty="0"/>
              <a:t>consensus sequence</a:t>
            </a:r>
          </a:p>
          <a:p>
            <a:r>
              <a:rPr lang="en-GB" dirty="0">
                <a:highlight>
                  <a:srgbClr val="FFFF00"/>
                </a:highlight>
              </a:rPr>
              <a:t>No matter what size your alignment </a:t>
            </a:r>
            <a:r>
              <a:rPr lang="en-GB" dirty="0"/>
              <a:t>is, Alignment Viewer is able to display your proteins snappily.</a:t>
            </a:r>
          </a:p>
          <a:p>
            <a:r>
              <a:rPr lang="en-GB" dirty="0"/>
              <a:t> You can </a:t>
            </a:r>
            <a:r>
              <a:rPr lang="en-GB" b="1" dirty="0">
                <a:highlight>
                  <a:srgbClr val="FFFF00"/>
                </a:highlight>
              </a:rPr>
              <a:t>quickly scroll through </a:t>
            </a:r>
            <a:r>
              <a:rPr lang="en-GB" dirty="0"/>
              <a:t>your long sequence </a:t>
            </a:r>
            <a:r>
              <a:rPr lang="en-GB" dirty="0">
                <a:highlight>
                  <a:srgbClr val="FFFF00"/>
                </a:highlight>
              </a:rPr>
              <a:t>with a slider </a:t>
            </a:r>
            <a:r>
              <a:rPr lang="en-GB" dirty="0"/>
              <a:t>or a heatmap overview. </a:t>
            </a:r>
          </a:p>
        </p:txBody>
      </p:sp>
    </p:spTree>
    <p:extLst>
      <p:ext uri="{BB962C8B-B14F-4D97-AF65-F5344CB8AC3E}">
        <p14:creationId xmlns:p14="http://schemas.microsoft.com/office/powerpoint/2010/main" val="269432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7580-6A4E-4EEB-82E9-78E35326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Alignment viewer</a:t>
            </a:r>
            <a:br>
              <a:rPr lang="en-GB" dirty="0"/>
            </a:br>
            <a:r>
              <a:rPr lang="en-GB" dirty="0"/>
              <a:t>step 1: Single Click on Drag drop </a:t>
            </a:r>
            <a:br>
              <a:rPr lang="en-GB" dirty="0"/>
            </a:br>
            <a:r>
              <a:rPr lang="en-GB" dirty="0"/>
              <a:t>Step 2: Browse the file “human-kinase20.fasta”</a:t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8AF69B-3143-4674-B61B-762D87DE8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4522"/>
            <a:ext cx="10515600" cy="3933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3BF09E-70DB-44E3-A3B3-7D6DDA09813A}"/>
              </a:ext>
            </a:extLst>
          </p:cNvPr>
          <p:cNvSpPr txBox="1"/>
          <p:nvPr/>
        </p:nvSpPr>
        <p:spPr>
          <a:xfrm>
            <a:off x="7513983" y="86139"/>
            <a:ext cx="3717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Aligned 20 Kinase Human proteins already using 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76060-625A-4A39-A25C-7103B14D6E4B}"/>
              </a:ext>
            </a:extLst>
          </p:cNvPr>
          <p:cNvSpPr txBox="1"/>
          <p:nvPr/>
        </p:nvSpPr>
        <p:spPr>
          <a:xfrm>
            <a:off x="980661" y="6149009"/>
            <a:ext cx="581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Jalview</a:t>
            </a:r>
            <a:r>
              <a:rPr lang="en-GB" dirty="0"/>
              <a:t>  “you can not only visualise but also edit”</a:t>
            </a:r>
          </a:p>
        </p:txBody>
      </p:sp>
    </p:spTree>
    <p:extLst>
      <p:ext uri="{BB962C8B-B14F-4D97-AF65-F5344CB8AC3E}">
        <p14:creationId xmlns:p14="http://schemas.microsoft.com/office/powerpoint/2010/main" val="413178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6FA2-2002-4C02-8A95-F4F42BE2E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Toggle to Slider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0D13D5-A133-47F6-B91C-6909A4F1D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1586" y="1825625"/>
            <a:ext cx="35288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3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4913</TotalTime>
  <Words>763</Words>
  <Application>Microsoft Office PowerPoint</Application>
  <PresentationFormat>Widescreen</PresentationFormat>
  <Paragraphs>98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MS PGothic</vt:lpstr>
      <vt:lpstr>Arial</vt:lpstr>
      <vt:lpstr>Calibri</vt:lpstr>
      <vt:lpstr>Calibri Light</vt:lpstr>
      <vt:lpstr>Office Theme</vt:lpstr>
      <vt:lpstr>Interactive Bioinformatics Data Visualisation</vt:lpstr>
      <vt:lpstr>Trendy</vt:lpstr>
      <vt:lpstr>Content</vt:lpstr>
      <vt:lpstr>PowerPoint Presentation</vt:lpstr>
      <vt:lpstr>Visualisation of whole-genome rearrangement. </vt:lpstr>
      <vt:lpstr> The 25 Best Data Visualizations of 2018  A list compiled by OranaVelarde   </vt:lpstr>
      <vt:lpstr>Viewing Multiple Sequence alignment(MSA)</vt:lpstr>
      <vt:lpstr>Alignment viewer step 1: Single Click on Drag drop  Step 2: Browse the file “human-kinase20.fasta” </vt:lpstr>
      <vt:lpstr>To Toggle to Slider </vt:lpstr>
      <vt:lpstr>Circos </vt:lpstr>
      <vt:lpstr>Visualize Circos: Human Chromosomes</vt:lpstr>
      <vt:lpstr>Generic Circos</vt:lpstr>
      <vt:lpstr>PowerPoint Presentation</vt:lpstr>
      <vt:lpstr>RNAseq data visualisation through IGV  </vt:lpstr>
      <vt:lpstr>Impressive but busy https://www.nature.com/articles/nbt.1754/figures/1</vt:lpstr>
      <vt:lpstr>IGV DIY: diagnostics, read mapping, slice events, SNPs, Insertion , deletion, copy numbers, Errors</vt:lpstr>
      <vt:lpstr>Basic Layout IGV</vt:lpstr>
      <vt:lpstr>On a clean slate “Load your genome”</vt:lpstr>
      <vt:lpstr>Load IGV loads Human hg19.</vt:lpstr>
      <vt:lpstr>Navigate to a region</vt:lpstr>
      <vt:lpstr>PowerPoint Presentation</vt:lpstr>
      <vt:lpstr>Wild type and 6 other mutants from an unknown species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Know your scale…</vt:lpstr>
      <vt:lpstr>Gene Expression Data</vt:lpstr>
      <vt:lpstr>Replicate information </vt:lpstr>
      <vt:lpstr>Check two conditions comparison:  Verify replicate robustness</vt:lpstr>
      <vt:lpstr>PowerPoint Presentation</vt:lpstr>
      <vt:lpstr>PowerPoint Presentation</vt:lpstr>
      <vt:lpstr>Switch all condition comparions</vt:lpstr>
      <vt:lpstr>3D mds </vt:lpstr>
      <vt:lpstr>All conditions line plots; trends; can rearrange </vt:lpstr>
      <vt:lpstr>Per Gene spread option</vt:lpstr>
      <vt:lpstr>Highlight Gene on Kegg pathways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 Course</dc:title>
  <dc:creator>Jitender Cheema (JIC)</dc:creator>
  <cp:lastModifiedBy>Jitender Cheema (JIC)</cp:lastModifiedBy>
  <cp:revision>40</cp:revision>
  <dcterms:created xsi:type="dcterms:W3CDTF">2019-04-29T11:16:36Z</dcterms:created>
  <dcterms:modified xsi:type="dcterms:W3CDTF">2019-05-03T13:41:49Z</dcterms:modified>
</cp:coreProperties>
</file>