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86C9-D357-4B37-96B6-4F79F3E59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42E19-7A35-4887-A320-43270201A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A62E3E-84D8-4557-870C-9DBC5A31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2D275-E6F2-4196-A18C-91F9099A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B5439C-EA2E-42D5-8BCF-874539FC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67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D714-95AC-4661-B5D1-78B10599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1A09F6-F1AD-4E7F-8C0F-87C0FD29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951E14-00D8-45AF-9CEF-67A690FD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9307D3-7908-4D02-B898-A2C9C66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48F09E-A07F-42CD-B8EA-A8BCE763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3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C7DF79-4D4C-4229-9AD0-9296A418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749A12-B501-4B72-B45F-1CFB48CA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58E51-280B-4820-9FF2-FD981579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035893-A63A-4F55-9EFA-8737D6BA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5FB39-A79E-44E1-89BE-E3C23F34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6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3CBCD-FCB0-45D8-9D09-CCA2C0B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FB1012-FF95-4E52-82B9-62D8DD80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60031-6DC1-4B33-BC71-C26426FC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B023E-859E-4D6B-A3A4-F146CACA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64D4D-3EFA-468B-B76C-420F081A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42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45FD2-0B63-4DBB-9D74-1EC66AA2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B33E6B-F21F-4933-85CF-4CAE4ED8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3F70F-8EB8-445E-AB1F-72010854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856C8-343E-49F9-BBE3-ACA72260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138753-DD7C-47F7-9BCA-63D89EEB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83AE9-FB9F-40EA-BB52-70DD699B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4E1A5-F805-4325-BCD5-8A33C3E56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7D06A4-46DA-4C21-B61A-3D303639E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37DFB3-0826-4389-BB89-308F6368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53E81-7462-4952-8CBB-42BFD49B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5FD73C-8098-48AC-9AAF-22A3A7C7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30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21D56-B87B-4533-AD43-3B9508BB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F684C9-D3DE-4B82-81DA-E0CACC1CB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0E6D26-1D91-44CE-A254-DDCB33B94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AEA294-0AC0-4D08-BA02-578987AAC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82C476-938F-426B-B5C4-3EEE6B77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D5952C6-4EC0-4C1F-ADC8-04E65C98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7628EC-00E4-4CA8-B9FD-EE63C98F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59A59-E716-4E2B-9CD4-E9EC264F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09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99D84-7045-4AB1-910E-DCCE6CB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D56740-5CA6-49EB-A348-94351C83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872C4C-1022-4CC1-8FDD-250E2E2C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95993B-0193-4879-9241-181E07BE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49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F52D48-51F6-42BF-94A1-991DA7ED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2E752A-1295-4BF6-A1AF-2DF4B50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79774A-4B50-445E-BE70-6909BE4A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7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8171D-7D2F-4CF7-A43E-91A36E07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680DF-C66F-4AB6-97B6-3E645477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785A93-984F-4ADA-8D98-E18641772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FA84A-AB64-4D5D-9000-5130BF0E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A4F65C-9912-42E5-8DD1-B1964755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F8D080-2EA1-4F8B-9460-19498581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9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F69CA-1B05-4CA7-AB68-621D1378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C76DF0A-C8C7-46D9-B09F-320EED223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8B4A7C-9AF2-4D4B-B446-38FAEC97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676168-9C74-4AE1-8696-51150E1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85A76-D09A-4BA8-87A5-5789F1C9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BB73D-0A04-4794-9C1A-58D760B3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5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F268CB-E75E-457F-A577-659D92BB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FD0D8B-25A3-47E3-A573-72A09BBC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2065CD-98E1-41FB-A75C-609AF6D6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FC53-03B6-416F-9139-6C09D45171B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C39ED-8A18-4715-990A-7EBA4CA9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2AABBD-3A9F-4E73-9CAA-166D37DDF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C2CF-FC8D-4F4F-9595-AEE8F65AB7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6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A4E6C-3F12-484E-B31A-F32A9887D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8398"/>
            <a:ext cx="9144000" cy="575808"/>
          </a:xfrm>
        </p:spPr>
        <p:txBody>
          <a:bodyPr>
            <a:normAutofit/>
          </a:bodyPr>
          <a:lstStyle/>
          <a:p>
            <a:r>
              <a:rPr lang="pt-BR" sz="2800" dirty="0"/>
              <a:t>Aula 3: Projeto de Sistemas Orientando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Passando da Análise ao Projeto</a:t>
            </a:r>
          </a:p>
        </p:txBody>
      </p:sp>
    </p:spTree>
    <p:extLst>
      <p:ext uri="{BB962C8B-B14F-4D97-AF65-F5344CB8AC3E}">
        <p14:creationId xmlns:p14="http://schemas.microsoft.com/office/powerpoint/2010/main" val="93729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Introdução à Arquitetura de Software</a:t>
            </a:r>
          </a:p>
          <a:p>
            <a:pPr algn="l"/>
            <a:r>
              <a:rPr lang="pt-BR" dirty="0"/>
              <a:t>A adoção de uma arquitetura correta para o software ajuda a gerenciar a complexidade do mesmo.</a:t>
            </a:r>
          </a:p>
          <a:p>
            <a:pPr algn="l"/>
            <a:r>
              <a:rPr lang="pt-BR" dirty="0"/>
              <a:t>A arquitetura do software define sua estrutura e inclui seus componentes e relacionamento entre eles.</a:t>
            </a:r>
          </a:p>
          <a:p>
            <a:pPr algn="l"/>
            <a:r>
              <a:rPr lang="pt-BR" dirty="0"/>
              <a:t>Arquitetura enfatiza a separação de interesses em funcionalidade e interação.</a:t>
            </a:r>
          </a:p>
          <a:p>
            <a:pPr algn="l"/>
            <a:r>
              <a:rPr lang="pt-BR" dirty="0"/>
              <a:t>Vantagens da Arquitetura de Software:</a:t>
            </a:r>
          </a:p>
          <a:p>
            <a:pPr algn="l"/>
            <a:r>
              <a:rPr lang="pt-BR" dirty="0"/>
              <a:t>•    Facilita o reuso (por exemplo, estilos (CSS) e padrões de projeto (MVC, </a:t>
            </a:r>
            <a:r>
              <a:rPr lang="pt-BR" dirty="0" err="1"/>
              <a:t>Factory</a:t>
            </a:r>
            <a:r>
              <a:rPr lang="pt-BR" dirty="0"/>
              <a:t>, etc.));</a:t>
            </a:r>
          </a:p>
          <a:p>
            <a:pPr algn="l"/>
            <a:r>
              <a:rPr lang="pt-BR" dirty="0"/>
              <a:t>•    Facilita a evolução do software;</a:t>
            </a:r>
          </a:p>
          <a:p>
            <a:pPr algn="l"/>
            <a:r>
              <a:rPr lang="pt-BR" dirty="0"/>
              <a:t>•    Facilita a manutenção do mesmo;</a:t>
            </a:r>
          </a:p>
          <a:p>
            <a:pPr algn="l"/>
            <a:r>
              <a:rPr lang="pt-BR" dirty="0"/>
              <a:t>•    Facilita a comunicação entre as partes envolvidas;</a:t>
            </a:r>
          </a:p>
        </p:txBody>
      </p:sp>
    </p:spTree>
    <p:extLst>
      <p:ext uri="{BB962C8B-B14F-4D97-AF65-F5344CB8AC3E}">
        <p14:creationId xmlns:p14="http://schemas.microsoft.com/office/powerpoint/2010/main" val="195774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Estilos Arquiteturais definem famílias arquiteturais e não apenas um sistema. Exemplos:</a:t>
            </a:r>
          </a:p>
          <a:p>
            <a:pPr algn="l"/>
            <a:r>
              <a:rPr lang="pt-BR" dirty="0"/>
              <a:t>•    Cliente-Servidor</a:t>
            </a:r>
          </a:p>
          <a:p>
            <a:pPr algn="l"/>
            <a:r>
              <a:rPr lang="pt-BR" dirty="0"/>
              <a:t>•    Camadas (</a:t>
            </a:r>
            <a:r>
              <a:rPr lang="pt-BR" dirty="0" err="1"/>
              <a:t>layered</a:t>
            </a:r>
            <a:r>
              <a:rPr lang="pt-BR" dirty="0"/>
              <a:t>)</a:t>
            </a:r>
          </a:p>
          <a:p>
            <a:pPr algn="l"/>
            <a:r>
              <a:rPr lang="pt-BR" dirty="0"/>
              <a:t>A arquitetura serve como base para as atividades de análise, projeto e implementação de software.</a:t>
            </a:r>
          </a:p>
          <a:p>
            <a:pPr algn="l"/>
            <a:r>
              <a:rPr lang="pt-BR" dirty="0"/>
              <a:t>A definição de arquitetura pela ISO/IEEE 1471-2000 é a seguinte:</a:t>
            </a:r>
          </a:p>
          <a:p>
            <a:pPr algn="l"/>
            <a:r>
              <a:rPr lang="pt-BR" dirty="0"/>
              <a:t>"Arquitetura é a organização fundamental de um sistema incorporada em seus componentes, seus relacionamentos com o ambiente, e os princípios que conduzem seu design e evolução."</a:t>
            </a:r>
          </a:p>
          <a:p>
            <a:pPr algn="l"/>
            <a:r>
              <a:rPr lang="pt-BR" dirty="0"/>
              <a:t>A arquitetura, portanto, compreende estrutura (elementos ou componentes), relações e decisões, adicionada a uma importante preocupação: a evolução do software.</a:t>
            </a:r>
          </a:p>
        </p:txBody>
      </p:sp>
    </p:spTree>
    <p:extLst>
      <p:ext uri="{BB962C8B-B14F-4D97-AF65-F5344CB8AC3E}">
        <p14:creationId xmlns:p14="http://schemas.microsoft.com/office/powerpoint/2010/main" val="105321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A arquitetura de um sistema deve definir os elementos que formarão o software. Tais elementos definem como o software é particionado em pedaços menores e, assim, definem como o software é entendido. </a:t>
            </a:r>
          </a:p>
          <a:p>
            <a:pPr algn="l"/>
            <a:r>
              <a:rPr lang="pt-BR" dirty="0"/>
              <a:t>Elementos arquiteturais são divididos em dois tipos: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elementos estáticos 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elementos dinâmicos.</a:t>
            </a:r>
          </a:p>
          <a:p>
            <a:pPr algn="l"/>
            <a:r>
              <a:rPr lang="pt-BR" dirty="0"/>
              <a:t>Os elementos estáticos de um sistema de software definem as partes do sistema e qual sua organização. Esse tipo de elemento reflete o sistema durante o design e é constituído de elementos de software (e.g., módulos, classes, pacotes, procedimentos, ou ainda serviços autocontidos), elementos de dados (e.g., entidades e tabelas de bancos de dados, arquivos de dados, ou classes de dados), e elementos de hardware (e.g., computadores em que o sistema vai executar, ou outros tipos de hardware que o sistema usará: roteadores, cabos, ou impressoras).</a:t>
            </a:r>
          </a:p>
        </p:txBody>
      </p:sp>
    </p:spTree>
    <p:extLst>
      <p:ext uri="{BB962C8B-B14F-4D97-AF65-F5344CB8AC3E}">
        <p14:creationId xmlns:p14="http://schemas.microsoft.com/office/powerpoint/2010/main" val="333127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Elementos estáticos não consistem apenas das partes estáticas do sistema, mas também como eles se relacionam entre si. Associações, composições, e outros tipos de relações entre elementos de software, de dados, e de hardware formam o aspecto estático que compõe a arquitetura do sistema.  </a:t>
            </a:r>
          </a:p>
          <a:p>
            <a:pPr algn="l"/>
            <a:r>
              <a:rPr lang="pt-BR" dirty="0"/>
              <a:t>Por outro lado, </a:t>
            </a:r>
            <a:r>
              <a:rPr lang="pt-BR" u="sng" dirty="0"/>
              <a:t>elementos dinâmicos</a:t>
            </a:r>
            <a:r>
              <a:rPr lang="pt-BR" dirty="0"/>
              <a:t> definem o comportamento do sistema. Esse tipo de elemento reflete o sistema durante a execução e nele estão incluídos processos, módulos, protocolos, ou classes que realizam comportamento. Elementos dinâmicos também descrevem como o sistema reage a estímulos internos e externos.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Uma arquitetura não deve ter suas estruturas definidas aleatoriamente, uma vez que são elas que permitem o sucesso relativo aos objetivos do sistema. Dessa maneira, é trabalho do arquiteto definir essas estruturas em meio às alternativas de design arquitetural existentes.</a:t>
            </a:r>
          </a:p>
          <a:p>
            <a:pPr algn="l"/>
            <a:r>
              <a:rPr lang="pt-BR" dirty="0"/>
              <a:t>O arquiteto deve decidir entre as alternativas, particionando o sistema em elementos e relações que possibilitarão o atendimento aos atributos de qualidade. Essas decisões são chamadas decisões arquiteturais.</a:t>
            </a:r>
          </a:p>
        </p:txBody>
      </p:sp>
    </p:spTree>
    <p:extLst>
      <p:ext uri="{BB962C8B-B14F-4D97-AF65-F5344CB8AC3E}">
        <p14:creationId xmlns:p14="http://schemas.microsoft.com/office/powerpoint/2010/main" val="82065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Passando da Análise ao Projeto: O processo de passar da análise para o projeto utilizado neste curso será:</a:t>
            </a:r>
          </a:p>
          <a:p>
            <a:pPr algn="l"/>
            <a:r>
              <a:rPr lang="pt-BR" dirty="0"/>
              <a:t>1. </a:t>
            </a:r>
            <a:r>
              <a:rPr lang="pt-BR" u="sng" dirty="0"/>
              <a:t>Identificação dos requisitos dos usuários </a:t>
            </a:r>
            <a:r>
              <a:rPr lang="pt-BR" dirty="0"/>
              <a:t>em forma de </a:t>
            </a:r>
            <a:r>
              <a:rPr lang="pt-BR" u="sng" dirty="0"/>
              <a:t>diagramas de Caso de Uso</a:t>
            </a:r>
            <a:r>
              <a:rPr lang="pt-BR" dirty="0"/>
              <a:t>, Especificações de Caso de Uso e Especificações Suplementares;</a:t>
            </a:r>
          </a:p>
          <a:p>
            <a:pPr algn="l"/>
            <a:r>
              <a:rPr lang="pt-BR" dirty="0"/>
              <a:t>2. </a:t>
            </a:r>
            <a:r>
              <a:rPr lang="pt-BR" u="sng" dirty="0"/>
              <a:t>Desenvolvimento do Modelo Conceitual </a:t>
            </a:r>
            <a:r>
              <a:rPr lang="pt-BR" dirty="0"/>
              <a:t>(Análise) através do </a:t>
            </a:r>
            <a:r>
              <a:rPr lang="pt-BR" u="sng" dirty="0"/>
              <a:t>Diagrama de Classes </a:t>
            </a:r>
            <a:r>
              <a:rPr lang="pt-BR" dirty="0"/>
              <a:t>contendo as Classes, seus atributos e relacionamentos (sem incluir, neste momento, os métodos das classes);</a:t>
            </a:r>
          </a:p>
          <a:p>
            <a:pPr algn="l"/>
            <a:r>
              <a:rPr lang="pt-BR" dirty="0"/>
              <a:t>3. </a:t>
            </a:r>
            <a:r>
              <a:rPr lang="pt-BR" u="sng" dirty="0"/>
              <a:t>Desenvolvimento dos Diagramas de Sequência </a:t>
            </a:r>
            <a:r>
              <a:rPr lang="pt-BR" dirty="0"/>
              <a:t>para identificação da primeira solução e localização dos possíveis métodos das classes;</a:t>
            </a:r>
          </a:p>
          <a:p>
            <a:pPr algn="l"/>
            <a:r>
              <a:rPr lang="pt-BR" dirty="0"/>
              <a:t>4. </a:t>
            </a:r>
            <a:r>
              <a:rPr lang="pt-BR" u="sng" dirty="0"/>
              <a:t>Desenvolvimento do Modelo de Domínio</a:t>
            </a:r>
            <a:r>
              <a:rPr lang="pt-BR" dirty="0"/>
              <a:t> (Projeto) através do Diagrama de Classes, desta vez contendo as demais classes identificadas e seus métodos.</a:t>
            </a:r>
          </a:p>
          <a:p>
            <a:pPr algn="l"/>
            <a:r>
              <a:rPr lang="pt-BR" dirty="0"/>
              <a:t>5. Desenvolvimento dos demais diagramas UML.</a:t>
            </a:r>
          </a:p>
        </p:txBody>
      </p:sp>
    </p:spTree>
    <p:extLst>
      <p:ext uri="{BB962C8B-B14F-4D97-AF65-F5344CB8AC3E}">
        <p14:creationId xmlns:p14="http://schemas.microsoft.com/office/powerpoint/2010/main" val="132254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Entendendo o Projeto Orientado a Objetos</a:t>
            </a:r>
          </a:p>
          <a:p>
            <a:pPr algn="l"/>
            <a:r>
              <a:rPr lang="pt-BR" dirty="0"/>
              <a:t>Enquanto que, durante a Análise, há uma ênfase em descobrir objetos e conceitos do domínio do problema.</a:t>
            </a:r>
          </a:p>
          <a:p>
            <a:pPr algn="l"/>
            <a:r>
              <a:rPr lang="pt-BR" dirty="0"/>
              <a:t>No Projeto há a ênfase em definir objetos de software e como eles colaboram para atender requisitos. Isto inclui, portanto, </a:t>
            </a:r>
            <a:r>
              <a:rPr lang="pt-BR" u="sng" dirty="0"/>
              <a:t>classes</a:t>
            </a:r>
            <a:r>
              <a:rPr lang="pt-BR" dirty="0"/>
              <a:t> com seus </a:t>
            </a:r>
            <a:r>
              <a:rPr lang="pt-BR" u="sng" dirty="0"/>
              <a:t>atributos</a:t>
            </a:r>
            <a:r>
              <a:rPr lang="pt-BR" dirty="0"/>
              <a:t> e </a:t>
            </a:r>
            <a:r>
              <a:rPr lang="pt-BR" u="sng" dirty="0"/>
              <a:t>métodos</a:t>
            </a:r>
            <a:r>
              <a:rPr lang="pt-BR" dirty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Por exemplo, uma classe Veículo seria implementada em Java como abaixo: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617435-DC18-4A35-A5D5-8A59A536193D}"/>
              </a:ext>
            </a:extLst>
          </p:cNvPr>
          <p:cNvSpPr/>
          <p:nvPr/>
        </p:nvSpPr>
        <p:spPr>
          <a:xfrm>
            <a:off x="3038475" y="3518056"/>
            <a:ext cx="6096000" cy="3119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Veiculo {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tipo;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relacaoVeiculos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... </a:t>
            </a: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Entendendo o Projeto Orientado a Objetos</a:t>
            </a:r>
          </a:p>
          <a:p>
            <a:pPr algn="l"/>
            <a:r>
              <a:rPr lang="pt-BR" dirty="0"/>
              <a:t>Enquanto que, durante a Análise, há uma ênfase em descobrir objetos e conceitos do domínio do problema.</a:t>
            </a:r>
          </a:p>
          <a:p>
            <a:pPr algn="l"/>
            <a:r>
              <a:rPr lang="pt-BR" dirty="0"/>
              <a:t>No Projeto há a ênfase em definir objetos de software e como eles colaboram para atender requisitos. Isto inclui, portanto, </a:t>
            </a:r>
            <a:r>
              <a:rPr lang="pt-BR" u="sng" dirty="0"/>
              <a:t>classes</a:t>
            </a:r>
            <a:r>
              <a:rPr lang="pt-BR" dirty="0"/>
              <a:t> com seus </a:t>
            </a:r>
            <a:r>
              <a:rPr lang="pt-BR" u="sng" dirty="0"/>
              <a:t>atributos</a:t>
            </a:r>
            <a:r>
              <a:rPr lang="pt-BR" dirty="0"/>
              <a:t> e </a:t>
            </a:r>
            <a:r>
              <a:rPr lang="pt-BR" u="sng" dirty="0"/>
              <a:t>métodos</a:t>
            </a:r>
            <a:r>
              <a:rPr lang="pt-BR" dirty="0"/>
              <a:t>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Por exemplo, uma classe Veículo seria implementada em Java como abaixo: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617435-DC18-4A35-A5D5-8A59A536193D}"/>
              </a:ext>
            </a:extLst>
          </p:cNvPr>
          <p:cNvSpPr/>
          <p:nvPr/>
        </p:nvSpPr>
        <p:spPr>
          <a:xfrm>
            <a:off x="3038475" y="3518056"/>
            <a:ext cx="6096000" cy="3119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Veiculo {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 tipo;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relacaoVeiculos</a:t>
            </a: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... </a:t>
            </a:r>
          </a:p>
          <a:p>
            <a:pPr>
              <a:lnSpc>
                <a:spcPct val="107000"/>
              </a:lnSpc>
              <a:spcAft>
                <a:spcPts val="1125"/>
              </a:spcAft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b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8A4891-0D9F-4CFF-85E4-6640A19C9A02}"/>
              </a:ext>
            </a:extLst>
          </p:cNvPr>
          <p:cNvSpPr/>
          <p:nvPr/>
        </p:nvSpPr>
        <p:spPr>
          <a:xfrm>
            <a:off x="7803375" y="314872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/>
              <a:t>Classe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2AD408-E220-4DA8-9ADC-BBC037A2FE9E}"/>
              </a:ext>
            </a:extLst>
          </p:cNvPr>
          <p:cNvSpPr/>
          <p:nvPr/>
        </p:nvSpPr>
        <p:spPr>
          <a:xfrm>
            <a:off x="8777019" y="3602216"/>
            <a:ext cx="96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/>
              <a:t>Atributo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D25B001-2A7A-4391-8161-59682A4D5CA2}"/>
              </a:ext>
            </a:extLst>
          </p:cNvPr>
          <p:cNvSpPr/>
          <p:nvPr/>
        </p:nvSpPr>
        <p:spPr>
          <a:xfrm>
            <a:off x="9566861" y="4130377"/>
            <a:ext cx="936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u="sng" dirty="0"/>
              <a:t>Método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E841C76-9A02-4719-B085-0A49FC0DF99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706836" y="3333390"/>
            <a:ext cx="2096539" cy="29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FC85F85-451F-44DC-889D-FB39CCDB8A1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4857" y="3786882"/>
            <a:ext cx="2572162" cy="2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C0BA4B-B716-42CC-B552-0FDC90EE247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11093" y="4315043"/>
            <a:ext cx="2455768" cy="10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0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O projeto orientado a objeto tem as seguintes características:</a:t>
            </a:r>
          </a:p>
          <a:p>
            <a:pPr algn="l"/>
            <a:r>
              <a:rPr lang="pt-BR" dirty="0"/>
              <a:t>•    Pensamos em coisas (objetos) em vez de funções;</a:t>
            </a:r>
          </a:p>
          <a:p>
            <a:pPr algn="l"/>
            <a:r>
              <a:rPr lang="pt-BR" dirty="0"/>
              <a:t>•    As funcionalidades são fornecidas em termos de serviços (métodos ou operações) oferecidos pelos objetos;</a:t>
            </a:r>
          </a:p>
          <a:p>
            <a:pPr algn="l"/>
            <a:r>
              <a:rPr lang="pt-BR" dirty="0"/>
              <a:t>•    Objetos são abstrações do mundo real;</a:t>
            </a:r>
          </a:p>
          <a:p>
            <a:pPr algn="l"/>
            <a:r>
              <a:rPr lang="pt-BR" dirty="0"/>
              <a:t>•    Objetos são independentes e encapsulam representações de informação e estado;</a:t>
            </a:r>
          </a:p>
          <a:p>
            <a:pPr algn="l"/>
            <a:r>
              <a:rPr lang="pt-BR" dirty="0"/>
              <a:t>•    Objetos se comunicam através de mensagens.</a:t>
            </a:r>
          </a:p>
        </p:txBody>
      </p:sp>
    </p:spTree>
    <p:extLst>
      <p:ext uri="{BB962C8B-B14F-4D97-AF65-F5344CB8AC3E}">
        <p14:creationId xmlns:p14="http://schemas.microsoft.com/office/powerpoint/2010/main" val="213215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O projeto orientado a objeto tem as seguintes características:</a:t>
            </a:r>
          </a:p>
          <a:p>
            <a:pPr algn="l"/>
            <a:r>
              <a:rPr lang="pt-BR" dirty="0"/>
              <a:t>•    Pensamos em coisas (objetos) em vez de funções;</a:t>
            </a:r>
          </a:p>
          <a:p>
            <a:pPr algn="l"/>
            <a:r>
              <a:rPr lang="pt-BR" dirty="0"/>
              <a:t>•    As funcionalidades são fornecidas em termos de serviços (métodos ou operações) oferecidos pelos objetos;</a:t>
            </a:r>
          </a:p>
          <a:p>
            <a:pPr algn="l"/>
            <a:r>
              <a:rPr lang="pt-BR" dirty="0"/>
              <a:t>•    Objetos são abstrações do mundo real;</a:t>
            </a:r>
          </a:p>
          <a:p>
            <a:pPr algn="l"/>
            <a:r>
              <a:rPr lang="pt-BR" dirty="0"/>
              <a:t>•    Objetos são independentes e encapsulam representações de informação e estado;</a:t>
            </a:r>
          </a:p>
          <a:p>
            <a:pPr algn="l"/>
            <a:r>
              <a:rPr lang="pt-BR" dirty="0"/>
              <a:t>•    Objetos se comunicam através de mensagens.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Os objetos em um projeto OO estão relacionados à solução do problema que está sendo resolvido.</a:t>
            </a:r>
          </a:p>
          <a:p>
            <a:pPr algn="l"/>
            <a:r>
              <a:rPr lang="pt-BR" dirty="0"/>
              <a:t>A programação OO realiza um projeto de software em uma linguagem de programação OO (Java ou C#).</a:t>
            </a:r>
          </a:p>
        </p:txBody>
      </p:sp>
    </p:spTree>
    <p:extLst>
      <p:ext uri="{BB962C8B-B14F-4D97-AF65-F5344CB8AC3E}">
        <p14:creationId xmlns:p14="http://schemas.microsoft.com/office/powerpoint/2010/main" val="41236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Para passar de um modelo de análise para um modelo de projeto:</a:t>
            </a:r>
          </a:p>
          <a:p>
            <a:pPr algn="l"/>
            <a:r>
              <a:rPr lang="pt-BR" dirty="0"/>
              <a:t>•    Adicionamos detalhes às classes existentes (geralmente os métodos ou operações identificados nos diagramas de </a:t>
            </a:r>
            <a:r>
              <a:rPr lang="pt-BR" dirty="0" err="1"/>
              <a:t>seqüência</a:t>
            </a:r>
            <a:r>
              <a:rPr lang="pt-BR" dirty="0"/>
              <a:t> e comunicação (antigo diagrama de colaboração));</a:t>
            </a:r>
          </a:p>
          <a:p>
            <a:pPr algn="l"/>
            <a:r>
              <a:rPr lang="pt-BR" dirty="0"/>
              <a:t>•    Criamos novas classes para fornecer funcionalidade adicional.</a:t>
            </a:r>
          </a:p>
          <a:p>
            <a:pPr algn="l"/>
            <a:r>
              <a:rPr lang="pt-BR" dirty="0"/>
              <a:t>Abaixo um exemplo de uma classe (Funcionário) contendo atributos e métodos:</a:t>
            </a:r>
          </a:p>
        </p:txBody>
      </p:sp>
      <p:pic>
        <p:nvPicPr>
          <p:cNvPr id="4" name="Imagem 3" descr="https://adm.online.unip.br/img_ead_dp/72168.jpg">
            <a:extLst>
              <a:ext uri="{FF2B5EF4-FFF2-40B4-BE49-F238E27FC236}">
                <a16:creationId xmlns:a16="http://schemas.microsoft.com/office/drawing/2014/main" id="{4B2AC95D-30BD-4231-9F86-930D286000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74" y="2539637"/>
            <a:ext cx="3438255" cy="4122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36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Os objetos se comunicam através da passagem de mensagens. As mensagens são implementadas na prática como chamadas de métodos ou operações.</a:t>
            </a:r>
          </a:p>
          <a:p>
            <a:pPr algn="l"/>
            <a:r>
              <a:rPr lang="pt-BR" dirty="0"/>
              <a:t>Por exemplo:</a:t>
            </a:r>
          </a:p>
          <a:p>
            <a:pPr algn="l"/>
            <a:r>
              <a:rPr lang="pt-BR" dirty="0" err="1"/>
              <a:t>Funcionario</a:t>
            </a:r>
            <a:r>
              <a:rPr lang="pt-BR" dirty="0"/>
              <a:t> f1 = new </a:t>
            </a:r>
            <a:r>
              <a:rPr lang="pt-BR" dirty="0" err="1"/>
              <a:t>Funcionario</a:t>
            </a:r>
            <a:r>
              <a:rPr lang="pt-BR" dirty="0"/>
              <a:t>();</a:t>
            </a:r>
          </a:p>
          <a:p>
            <a:pPr algn="l"/>
            <a:r>
              <a:rPr lang="pt-BR" dirty="0"/>
              <a:t>f1.Contratar();</a:t>
            </a:r>
          </a:p>
          <a:p>
            <a:pPr algn="l"/>
            <a:r>
              <a:rPr lang="pt-BR" dirty="0"/>
              <a:t>Durante o projeto fazemos as seguintes ações:</a:t>
            </a:r>
          </a:p>
          <a:p>
            <a:pPr algn="l"/>
            <a:r>
              <a:rPr lang="pt-BR" dirty="0"/>
              <a:t>•    Projetamos a arquitetura do sistema;</a:t>
            </a:r>
          </a:p>
          <a:p>
            <a:pPr algn="l"/>
            <a:r>
              <a:rPr lang="pt-BR" dirty="0"/>
              <a:t>•    Desenvolvemos os diagramas de comunicação;</a:t>
            </a:r>
          </a:p>
          <a:p>
            <a:pPr algn="l"/>
            <a:r>
              <a:rPr lang="pt-BR" dirty="0"/>
              <a:t>•    Refinamos os diagramas de sequência produzidos na análise;</a:t>
            </a:r>
          </a:p>
          <a:p>
            <a:pPr algn="l"/>
            <a:r>
              <a:rPr lang="pt-BR" dirty="0"/>
              <a:t>•    Especificamos as interfaces dos objetos.</a:t>
            </a:r>
          </a:p>
        </p:txBody>
      </p:sp>
      <p:pic>
        <p:nvPicPr>
          <p:cNvPr id="4" name="Imagem 3" descr="https://adm.online.unip.br/img_ead_dp/72168.jpg">
            <a:extLst>
              <a:ext uri="{FF2B5EF4-FFF2-40B4-BE49-F238E27FC236}">
                <a16:creationId xmlns:a16="http://schemas.microsoft.com/office/drawing/2014/main" id="{4B2AC95D-30BD-4231-9F86-930D286000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481" y="2564130"/>
            <a:ext cx="3438255" cy="4122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86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1F874D2-F218-4AD1-B72F-818AD2EC4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220436"/>
            <a:ext cx="11748408" cy="6466114"/>
          </a:xfrm>
        </p:spPr>
        <p:txBody>
          <a:bodyPr/>
          <a:lstStyle/>
          <a:p>
            <a:pPr algn="l"/>
            <a:r>
              <a:rPr lang="pt-BR" dirty="0"/>
              <a:t>Uma vez definidas as interações entre o sistema projetado e o ambiente, utilizamos estas informações para estabelecer  a </a:t>
            </a:r>
            <a:r>
              <a:rPr lang="pt-BR" dirty="0" err="1"/>
              <a:t>arquietura</a:t>
            </a:r>
            <a:r>
              <a:rPr lang="pt-BR" dirty="0"/>
              <a:t> do sistema.</a:t>
            </a:r>
          </a:p>
          <a:p>
            <a:pPr algn="l"/>
            <a:r>
              <a:rPr lang="pt-BR" dirty="0"/>
              <a:t>É recomendável utilizarmos a arquitetura em camadas (n-</a:t>
            </a:r>
            <a:r>
              <a:rPr lang="pt-BR" dirty="0" err="1"/>
              <a:t>tier</a:t>
            </a:r>
            <a:r>
              <a:rPr lang="pt-BR" dirty="0"/>
              <a:t>).</a:t>
            </a:r>
          </a:p>
          <a:p>
            <a:pPr algn="l"/>
            <a:r>
              <a:rPr lang="pt-BR" dirty="0"/>
              <a:t>•    A camada de visão (interface gráfica) faz as interações com os atores;</a:t>
            </a:r>
          </a:p>
          <a:p>
            <a:pPr algn="l"/>
            <a:r>
              <a:rPr lang="pt-BR" dirty="0"/>
              <a:t>•    A camada de integração de dados gerencia os dados que serão persistidos;</a:t>
            </a:r>
          </a:p>
          <a:p>
            <a:pPr algn="l"/>
            <a:r>
              <a:rPr lang="pt-BR" dirty="0"/>
              <a:t>•    A camada de regras de negócio.</a:t>
            </a:r>
          </a:p>
          <a:p>
            <a:pPr algn="l"/>
            <a:r>
              <a:rPr lang="pt-BR" dirty="0"/>
              <a:t>Uma arquitetura de software muito utilizada é a MVC.</a:t>
            </a:r>
            <a:br>
              <a:rPr lang="pt-BR" dirty="0"/>
            </a:br>
            <a:r>
              <a:rPr lang="pt-BR" dirty="0"/>
              <a:t>Embora MVC não signifique exatamente desenvolvimento em camadas, os dois são muito utilizados.</a:t>
            </a:r>
          </a:p>
          <a:p>
            <a:pPr algn="l"/>
            <a:r>
              <a:rPr lang="pt-BR" dirty="0"/>
              <a:t>MVC será discutido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68291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1297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Verdana</vt:lpstr>
      <vt:lpstr>Tema do Office</vt:lpstr>
      <vt:lpstr>Aula 3: Projeto de Sistemas Orientando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3: Projeto de Sistemas Orientando a Objetos</dc:title>
  <dc:creator>Fábio Ferreira de Assis</dc:creator>
  <cp:lastModifiedBy>Fábio Ferreira de Assis</cp:lastModifiedBy>
  <cp:revision>2</cp:revision>
  <dcterms:created xsi:type="dcterms:W3CDTF">2025-08-25T22:11:02Z</dcterms:created>
  <dcterms:modified xsi:type="dcterms:W3CDTF">2025-08-25T22:20:12Z</dcterms:modified>
</cp:coreProperties>
</file>