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4" r:id="rId3"/>
    <p:sldId id="265" r:id="rId4"/>
    <p:sldId id="259" r:id="rId5"/>
    <p:sldId id="260" r:id="rId6"/>
    <p:sldId id="258" r:id="rId7"/>
    <p:sldId id="261" r:id="rId8"/>
    <p:sldId id="262" r:id="rId9"/>
    <p:sldId id="263" r:id="rId10"/>
    <p:sldId id="257" r:id="rId11"/>
    <p:sldId id="268" r:id="rId12"/>
    <p:sldId id="267" r:id="rId13"/>
    <p:sldId id="269" r:id="rId14"/>
    <p:sldId id="271" r:id="rId15"/>
    <p:sldId id="27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65" d="100"/>
          <a:sy n="65" d="100"/>
        </p:scale>
        <p:origin x="66" y="11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3/6/2021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3/6/2021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AC8361-9A72-4F55-AB15-7D2008BA8C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/>
          <a:lstStyle/>
          <a:p>
            <a:r>
              <a:rPr lang="pt-BR" sz="3200" dirty="0"/>
              <a:t>Ciência de dados aplicada na análise de processos cognitivos em grupos sociais: um estudo de caso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DC2ED42-CF56-4BBC-9E56-350940214F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660852"/>
          </a:xfrm>
        </p:spPr>
        <p:txBody>
          <a:bodyPr>
            <a:normAutofit fontScale="85000" lnSpcReduction="10000"/>
          </a:bodyPr>
          <a:lstStyle/>
          <a:p>
            <a:pPr>
              <a:spcBef>
                <a:spcPct val="0"/>
              </a:spcBef>
            </a:pPr>
            <a:r>
              <a:rPr lang="pt-BR" sz="3200" dirty="0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Como a Ciência de Dados pode transformar-se em uma potente ferramenta, capaz de revelar processos emergentes de cognição partilhada entre os membros de um grupo social</a:t>
            </a:r>
          </a:p>
        </p:txBody>
      </p:sp>
    </p:spTree>
    <p:extLst>
      <p:ext uri="{BB962C8B-B14F-4D97-AF65-F5344CB8AC3E}">
        <p14:creationId xmlns:p14="http://schemas.microsoft.com/office/powerpoint/2010/main" val="24500124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5DAD8F-09A0-47F6-A049-8295A6BA9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200" dirty="0"/>
              <a:t>No pós-processamento realizamos a análise e tratamento dos 729 termos representativos agrupando a partir de sua semântica, 31 conjuntos nas seguintes categorias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F9BDF4D-C52D-4D58-BACB-33FC343778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3200" dirty="0"/>
              <a:t>Gestor, Cidade, Comunicação, Secretarias, Didática, Capacitação; Escola, Universidade, Estudantes, Gênero, Atividades, Apoio, Avaliação, Educador, Infraestrutura, Cultura, Esporte, Divulgação, Currículo, Motivação, Tradição, Cultura Popular, Saúde, Ambiente, Inscrição, ONGs, Tempo, Cidadania, Festejos e Fomentos</a:t>
            </a:r>
          </a:p>
        </p:txBody>
      </p:sp>
    </p:spTree>
    <p:extLst>
      <p:ext uri="{BB962C8B-B14F-4D97-AF65-F5344CB8AC3E}">
        <p14:creationId xmlns:p14="http://schemas.microsoft.com/office/powerpoint/2010/main" val="21967068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CB4904-E4A2-4EA9-B2D7-DCDB156C4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473966" cy="878199"/>
          </a:xfrm>
        </p:spPr>
        <p:txBody>
          <a:bodyPr/>
          <a:lstStyle/>
          <a:p>
            <a:r>
              <a:rPr lang="pt-BR" dirty="0"/>
              <a:t>Resultados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EAFF0B8F-77BE-42A0-B725-B48BCB998B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2632" y="1691330"/>
            <a:ext cx="9108734" cy="4469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1201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02E979-6F71-480B-AD00-7880C8052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615FC14-FD97-4293-B5CA-FB07D4466C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4000" dirty="0"/>
              <a:t>Os resultados indicam que a taxonomia e o conhecimento não revelam um conjunto de características intrínsecas à cidade, mas sim percepções de atores que constituem determinadas circunstâncias.</a:t>
            </a:r>
          </a:p>
        </p:txBody>
      </p:sp>
    </p:spTree>
    <p:extLst>
      <p:ext uri="{BB962C8B-B14F-4D97-AF65-F5344CB8AC3E}">
        <p14:creationId xmlns:p14="http://schemas.microsoft.com/office/powerpoint/2010/main" val="40782862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A657B8-03CF-4888-96F9-C9BB8A604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DE1C89-D215-478B-BFD0-36CC9C39C9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ctr"/>
            <a:r>
              <a:rPr lang="pt-BR" sz="2800" dirty="0"/>
              <a:t>Sendo assim, podemos supor que para a população todas as ferramentas de gestão municipal são percebidas como elementos positivos para a promoção da educação. Em síntese, esta seria uma essa cidade educadora no qual o território é representado por uma profusão de histórias, como uma espécie de Wikipédia, em que toda a população pode construir livremente, acessar, relacionar, opinar, compartilhar e se questionar continuamente a partir do seu capital de conhecimento.</a:t>
            </a:r>
          </a:p>
        </p:txBody>
      </p:sp>
    </p:spTree>
    <p:extLst>
      <p:ext uri="{BB962C8B-B14F-4D97-AF65-F5344CB8AC3E}">
        <p14:creationId xmlns:p14="http://schemas.microsoft.com/office/powerpoint/2010/main" val="22487190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A0EB75-4665-42FA-B406-A776F7434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1C808D5-9333-4944-9967-1FAEA2B0E4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ctr"/>
            <a:r>
              <a:rPr lang="pt-BR" sz="3200" dirty="0"/>
              <a:t>Desta forma contribuímos como uma abordagem que caracteriza uma cidade inteligente como aquela com capacidade de integrar sistemas de inteligências coletivas, visando o enfrentamento dos problemas locais; produzir valores públicos, com enfoque e elaboração na </a:t>
            </a:r>
            <a:r>
              <a:rPr lang="pt-BR" sz="3200" dirty="0" err="1"/>
              <a:t>co-participação</a:t>
            </a:r>
            <a:r>
              <a:rPr lang="pt-BR" sz="3200" dirty="0"/>
              <a:t>, como instrumento capaz de fornecer conhecimento e aprendizagens estruturantes para um projeto de comunidade.</a:t>
            </a:r>
          </a:p>
        </p:txBody>
      </p:sp>
    </p:spTree>
    <p:extLst>
      <p:ext uri="{BB962C8B-B14F-4D97-AF65-F5344CB8AC3E}">
        <p14:creationId xmlns:p14="http://schemas.microsoft.com/office/powerpoint/2010/main" val="27292744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C79960-723E-4ED1-9BB5-1444A1F32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Trabalhos futuros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D052E1E-5BE7-46BA-9F5C-257F266ADD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4000" dirty="0"/>
              <a:t>Como trabalhos futuros estão sendo desenvolvidos grafos implicativos que auxiliem a compreensão das relações estabelecidas.</a:t>
            </a:r>
          </a:p>
        </p:txBody>
      </p:sp>
    </p:spTree>
    <p:extLst>
      <p:ext uri="{BB962C8B-B14F-4D97-AF65-F5344CB8AC3E}">
        <p14:creationId xmlns:p14="http://schemas.microsoft.com/office/powerpoint/2010/main" val="2493193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8090CC-1082-452A-A73E-62F1391FE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Resumo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22F386A-2EA7-4380-A583-2D53AFD858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ctr"/>
            <a:r>
              <a:rPr lang="pt-BR" sz="3200" dirty="0"/>
              <a:t>As tecnologias emergentes surgem como facilitadoras no processo de interação entre os agentes de desenvolvimento de cidades e os sistemas de conhecimento virtuais, dos quais surge o conceito de Cidade Inteligente. Contudo, percebemos que essa inteligência da cidade desconsidera em seu escopo os fatores associados à construção de saberes gerados pela opinião pública.</a:t>
            </a:r>
          </a:p>
        </p:txBody>
      </p:sp>
    </p:spTree>
    <p:extLst>
      <p:ext uri="{BB962C8B-B14F-4D97-AF65-F5344CB8AC3E}">
        <p14:creationId xmlns:p14="http://schemas.microsoft.com/office/powerpoint/2010/main" val="1006639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154729-77BC-449B-A962-1DF8EAEDF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do artigo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A9C22A2-9824-4121-95FB-B9A8E19623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ctr"/>
            <a:r>
              <a:rPr lang="pt-BR" sz="3200" dirty="0"/>
              <a:t>Seção 2 a fundamentação teórica acerca dos modelos metodológicos selecionados para essa pesquisa. A Seção 3 apresentamos os caminhos metodológicos traçados que possibilitam os resultados apresentados. Na Seção 4, os </a:t>
            </a:r>
            <a:r>
              <a:rPr lang="pt-BR" sz="3200" dirty="0" err="1"/>
              <a:t>re-sultados</a:t>
            </a:r>
            <a:r>
              <a:rPr lang="pt-BR" sz="3200" dirty="0"/>
              <a:t> da avaliação qualitativa são apresentados e discutidos. Finalmente, na Seção 5 a conclusão explicita nossa compreensão diante dos resultados obtidos, bem como aponta para nossas perspectivas de trabalho futuro.</a:t>
            </a:r>
          </a:p>
        </p:txBody>
      </p:sp>
    </p:spTree>
    <p:extLst>
      <p:ext uri="{BB962C8B-B14F-4D97-AF65-F5344CB8AC3E}">
        <p14:creationId xmlns:p14="http://schemas.microsoft.com/office/powerpoint/2010/main" val="3005054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C31AAD-E075-4F41-87C2-B1B68047C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Problema a ser resolvido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5D69DE8-0102-41F8-9268-06AC5D9603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3200" dirty="0"/>
              <a:t>Como a Ciência de Dados pode transformar-se em uma potente ferramenta, capaz de revelar processos emergentes de cognição partilhada entre os membros de um grupo social, bem como as implicações reveladas pela ordem </a:t>
            </a:r>
            <a:r>
              <a:rPr lang="pt-BR" sz="3200" dirty="0" err="1"/>
              <a:t>sócio-educacional</a:t>
            </a:r>
            <a:r>
              <a:rPr lang="pt-BR" sz="3200" dirty="0"/>
              <a:t> contida no conhecimento gerado.</a:t>
            </a:r>
          </a:p>
        </p:txBody>
      </p:sp>
    </p:spTree>
    <p:extLst>
      <p:ext uri="{BB962C8B-B14F-4D97-AF65-F5344CB8AC3E}">
        <p14:creationId xmlns:p14="http://schemas.microsoft.com/office/powerpoint/2010/main" val="2912967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079348-F054-41A1-BEB5-DB96F8638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 geral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40E7519-E670-47B3-9DC7-FA0493653A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ctr"/>
            <a:r>
              <a:rPr lang="pt-BR" sz="4000" dirty="0"/>
              <a:t>Refletir e discutir questões acerca da mediação tecnológica como extensão de um processo comunicativo de </a:t>
            </a:r>
            <a:r>
              <a:rPr lang="pt-BR" sz="4000" dirty="0" err="1"/>
              <a:t>co-construção</a:t>
            </a:r>
            <a:r>
              <a:rPr lang="pt-BR" sz="4000" dirty="0"/>
              <a:t> de significados. O foco principal são aprendizagens construídas em processos sociais coletivos, participativos, onde o saber não é gerado em estruturas formais de ensino, mas no campo da educação não formal.</a:t>
            </a:r>
          </a:p>
          <a:p>
            <a:pPr algn="ctr"/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3341186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39F1BC-D33C-4739-AA0C-0EFE73562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 Específico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3F0E296-0A80-4FB1-BFAA-332F0CA8C5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sz="3200" dirty="0"/>
              <a:t>Responder as seguintes implicações: </a:t>
            </a:r>
          </a:p>
          <a:p>
            <a:r>
              <a:rPr lang="pt-BR" sz="3200" dirty="0"/>
              <a:t>i) que ordem </a:t>
            </a:r>
            <a:r>
              <a:rPr lang="pt-BR" sz="3200" dirty="0" err="1"/>
              <a:t>sócio-educacional</a:t>
            </a:r>
            <a:r>
              <a:rPr lang="pt-BR" sz="3200" dirty="0"/>
              <a:t> está envolvida nesse conhecimento gerado na mineração de dados? </a:t>
            </a:r>
          </a:p>
          <a:p>
            <a:r>
              <a:rPr lang="pt-BR" sz="3200" dirty="0" err="1"/>
              <a:t>ii</a:t>
            </a:r>
            <a:r>
              <a:rPr lang="pt-BR" sz="3200" dirty="0"/>
              <a:t>) estamos repetindo o tradicional meio de extrair normas e médias da diversidade social e humana, uma vez que se trata de determinar padrões e regularidades?</a:t>
            </a:r>
            <a:endParaRPr lang="pt-BR" sz="4800" dirty="0"/>
          </a:p>
        </p:txBody>
      </p:sp>
    </p:spTree>
    <p:extLst>
      <p:ext uri="{BB962C8B-B14F-4D97-AF65-F5344CB8AC3E}">
        <p14:creationId xmlns:p14="http://schemas.microsoft.com/office/powerpoint/2010/main" val="241766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9578A0-0178-46C0-B5E5-FD097018C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Objeto de Investigação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1DA59EA-5D3E-484F-B270-4D818614E4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4400" dirty="0"/>
              <a:t>Está centrado nas falas e/ou discursos realizados em contextos de interações digitais (</a:t>
            </a:r>
            <a:r>
              <a:rPr lang="pt-BR" sz="4400" dirty="0" err="1"/>
              <a:t>facebook</a:t>
            </a:r>
            <a:r>
              <a:rPr lang="pt-BR" sz="440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96220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307EEE-360F-43CC-805F-7C0D62109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Metodologia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EC16C7F-49FE-45C9-9F39-FB1A8531F7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4000" dirty="0"/>
              <a:t>De modo a validar nossas hipóteses desenvolvemos um estudo de caso no qual aplicamos um processo de Mineração de Conhecimento e uma Análise Estatística Implicativa.</a:t>
            </a:r>
          </a:p>
        </p:txBody>
      </p:sp>
    </p:spTree>
    <p:extLst>
      <p:ext uri="{BB962C8B-B14F-4D97-AF65-F5344CB8AC3E}">
        <p14:creationId xmlns:p14="http://schemas.microsoft.com/office/powerpoint/2010/main" val="25255876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342429-C059-436B-B61B-A74F50469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Metodologia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916DF0D-95A2-4676-9AA5-274F605214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4000" dirty="0"/>
              <a:t>Através da mineração buscamos identificar e analisar as relações impressas por um conjunto de mensagens extraídas do site da rede social Facebook, com referência à Inteligência da cidade</a:t>
            </a:r>
          </a:p>
        </p:txBody>
      </p:sp>
    </p:spTree>
    <p:extLst>
      <p:ext uri="{BB962C8B-B14F-4D97-AF65-F5344CB8AC3E}">
        <p14:creationId xmlns:p14="http://schemas.microsoft.com/office/powerpoint/2010/main" val="35854536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ânico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251</TotalTime>
  <Words>670</Words>
  <Application>Microsoft Office PowerPoint</Application>
  <PresentationFormat>Widescreen</PresentationFormat>
  <Paragraphs>31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8" baseType="lpstr">
      <vt:lpstr>Arial</vt:lpstr>
      <vt:lpstr>Garamond</vt:lpstr>
      <vt:lpstr>Orgânico</vt:lpstr>
      <vt:lpstr>Ciência de dados aplicada na análise de processos cognitivos em grupos sociais: um estudo de caso</vt:lpstr>
      <vt:lpstr>Resumo</vt:lpstr>
      <vt:lpstr>Estrutura do artigo</vt:lpstr>
      <vt:lpstr>O Problema a ser resolvido</vt:lpstr>
      <vt:lpstr>Objetivo geral</vt:lpstr>
      <vt:lpstr>Objetivo Específico</vt:lpstr>
      <vt:lpstr>Objeto de Investigação</vt:lpstr>
      <vt:lpstr>Metodologia</vt:lpstr>
      <vt:lpstr>Metodologia</vt:lpstr>
      <vt:lpstr>No pós-processamento realizamos a análise e tratamento dos 729 termos representativos agrupando a partir de sua semântica, 31 conjuntos nas seguintes categorias</vt:lpstr>
      <vt:lpstr>Resultados</vt:lpstr>
      <vt:lpstr>Resultados</vt:lpstr>
      <vt:lpstr>Conclusões</vt:lpstr>
      <vt:lpstr>Conclusões</vt:lpstr>
      <vt:lpstr>Trabalhos futuros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Ciência de dados aplicada na análise de processos cognitivos em grupos sociais: um estudo de caso</dc:title>
  <dc:creator>Flavio Gomes</dc:creator>
  <cp:lastModifiedBy>Flavio Gomes</cp:lastModifiedBy>
  <cp:revision>11</cp:revision>
  <dcterms:created xsi:type="dcterms:W3CDTF">2021-03-06T10:27:07Z</dcterms:created>
  <dcterms:modified xsi:type="dcterms:W3CDTF">2021-03-06T16:48:17Z</dcterms:modified>
</cp:coreProperties>
</file>