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6" r:id="rId3"/>
    <p:sldId id="257" r:id="rId4"/>
    <p:sldId id="259" r:id="rId5"/>
    <p:sldId id="260" r:id="rId6"/>
    <p:sldId id="262" r:id="rId7"/>
    <p:sldId id="261" r:id="rId8"/>
    <p:sldId id="263" r:id="rId9"/>
    <p:sldId id="264" r:id="rId10"/>
    <p:sldId id="265" r:id="rId11"/>
    <p:sldId id="266" r:id="rId12"/>
    <p:sldId id="268" r:id="rId13"/>
    <p:sldId id="267" r:id="rId14"/>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7" autoAdjust="0"/>
    <p:restoredTop sz="94660"/>
  </p:normalViewPr>
  <p:slideViewPr>
    <p:cSldViewPr snapToGrid="0">
      <p:cViewPr varScale="1">
        <p:scale>
          <a:sx n="52" d="100"/>
          <a:sy n="52" d="100"/>
        </p:scale>
        <p:origin x="114" y="14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A3E3B8-17E4-40D1-8E45-00D6DB16B3D6}"/>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5450FE9B-A6AF-4321-9944-F705F667A1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6B0D9E6D-FFAE-4CB7-A317-CDEAA66A0666}"/>
              </a:ext>
            </a:extLst>
          </p:cNvPr>
          <p:cNvSpPr>
            <a:spLocks noGrp="1"/>
          </p:cNvSpPr>
          <p:nvPr>
            <p:ph type="dt" sz="half" idx="10"/>
          </p:nvPr>
        </p:nvSpPr>
        <p:spPr/>
        <p:txBody>
          <a:bodyPr/>
          <a:lstStyle/>
          <a:p>
            <a:fld id="{FE687829-649F-4F3F-A612-D0F482324586}" type="datetimeFigureOut">
              <a:rPr lang="pt-BR" smtClean="0"/>
              <a:t>09/03/2021</a:t>
            </a:fld>
            <a:endParaRPr lang="pt-BR"/>
          </a:p>
        </p:txBody>
      </p:sp>
      <p:sp>
        <p:nvSpPr>
          <p:cNvPr id="5" name="Espaço Reservado para Rodapé 4">
            <a:extLst>
              <a:ext uri="{FF2B5EF4-FFF2-40B4-BE49-F238E27FC236}">
                <a16:creationId xmlns:a16="http://schemas.microsoft.com/office/drawing/2014/main" id="{62EA1ECF-B076-49CE-BAAE-7714B735BAB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407F5F0-1025-4F67-9BE6-FF251AF485AC}"/>
              </a:ext>
            </a:extLst>
          </p:cNvPr>
          <p:cNvSpPr>
            <a:spLocks noGrp="1"/>
          </p:cNvSpPr>
          <p:nvPr>
            <p:ph type="sldNum" sz="quarter" idx="12"/>
          </p:nvPr>
        </p:nvSpPr>
        <p:spPr/>
        <p:txBody>
          <a:bodyPr/>
          <a:lstStyle/>
          <a:p>
            <a:fld id="{8D923798-8627-42F2-B948-6E95B0703106}" type="slidenum">
              <a:rPr lang="pt-BR" smtClean="0"/>
              <a:t>‹nº›</a:t>
            </a:fld>
            <a:endParaRPr lang="pt-BR"/>
          </a:p>
        </p:txBody>
      </p:sp>
    </p:spTree>
    <p:extLst>
      <p:ext uri="{BB962C8B-B14F-4D97-AF65-F5344CB8AC3E}">
        <p14:creationId xmlns:p14="http://schemas.microsoft.com/office/powerpoint/2010/main" val="1859187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901DE1-522B-40B7-B52F-742C4C1D1F2E}"/>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2A258877-9CCB-463A-A295-594BD6F5E871}"/>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5AFE6E3A-91DC-41FA-8043-82F6A1E4B9AB}"/>
              </a:ext>
            </a:extLst>
          </p:cNvPr>
          <p:cNvSpPr>
            <a:spLocks noGrp="1"/>
          </p:cNvSpPr>
          <p:nvPr>
            <p:ph type="dt" sz="half" idx="10"/>
          </p:nvPr>
        </p:nvSpPr>
        <p:spPr/>
        <p:txBody>
          <a:bodyPr/>
          <a:lstStyle/>
          <a:p>
            <a:fld id="{FE687829-649F-4F3F-A612-D0F482324586}" type="datetimeFigureOut">
              <a:rPr lang="pt-BR" smtClean="0"/>
              <a:t>09/03/2021</a:t>
            </a:fld>
            <a:endParaRPr lang="pt-BR"/>
          </a:p>
        </p:txBody>
      </p:sp>
      <p:sp>
        <p:nvSpPr>
          <p:cNvPr id="5" name="Espaço Reservado para Rodapé 4">
            <a:extLst>
              <a:ext uri="{FF2B5EF4-FFF2-40B4-BE49-F238E27FC236}">
                <a16:creationId xmlns:a16="http://schemas.microsoft.com/office/drawing/2014/main" id="{EB851E41-12F4-48CF-9349-1C471B71F9C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80E95FEA-5953-4A00-9AC6-91ED11DE3347}"/>
              </a:ext>
            </a:extLst>
          </p:cNvPr>
          <p:cNvSpPr>
            <a:spLocks noGrp="1"/>
          </p:cNvSpPr>
          <p:nvPr>
            <p:ph type="sldNum" sz="quarter" idx="12"/>
          </p:nvPr>
        </p:nvSpPr>
        <p:spPr/>
        <p:txBody>
          <a:bodyPr/>
          <a:lstStyle/>
          <a:p>
            <a:fld id="{8D923798-8627-42F2-B948-6E95B0703106}" type="slidenum">
              <a:rPr lang="pt-BR" smtClean="0"/>
              <a:t>‹nº›</a:t>
            </a:fld>
            <a:endParaRPr lang="pt-BR"/>
          </a:p>
        </p:txBody>
      </p:sp>
    </p:spTree>
    <p:extLst>
      <p:ext uri="{BB962C8B-B14F-4D97-AF65-F5344CB8AC3E}">
        <p14:creationId xmlns:p14="http://schemas.microsoft.com/office/powerpoint/2010/main" val="2236033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3CFB47C-1644-404A-A4D9-55FDC74E5D8E}"/>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B67A55E9-8378-4FDF-A227-8EEF05608245}"/>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5E00C111-E9DA-4560-8456-736FA173273C}"/>
              </a:ext>
            </a:extLst>
          </p:cNvPr>
          <p:cNvSpPr>
            <a:spLocks noGrp="1"/>
          </p:cNvSpPr>
          <p:nvPr>
            <p:ph type="dt" sz="half" idx="10"/>
          </p:nvPr>
        </p:nvSpPr>
        <p:spPr/>
        <p:txBody>
          <a:bodyPr/>
          <a:lstStyle/>
          <a:p>
            <a:fld id="{FE687829-649F-4F3F-A612-D0F482324586}" type="datetimeFigureOut">
              <a:rPr lang="pt-BR" smtClean="0"/>
              <a:t>09/03/2021</a:t>
            </a:fld>
            <a:endParaRPr lang="pt-BR"/>
          </a:p>
        </p:txBody>
      </p:sp>
      <p:sp>
        <p:nvSpPr>
          <p:cNvPr id="5" name="Espaço Reservado para Rodapé 4">
            <a:extLst>
              <a:ext uri="{FF2B5EF4-FFF2-40B4-BE49-F238E27FC236}">
                <a16:creationId xmlns:a16="http://schemas.microsoft.com/office/drawing/2014/main" id="{2D517904-4F10-46B8-80D3-B068DA5327A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A2004F72-0B05-4CBF-AFF7-0FBF2668AC6D}"/>
              </a:ext>
            </a:extLst>
          </p:cNvPr>
          <p:cNvSpPr>
            <a:spLocks noGrp="1"/>
          </p:cNvSpPr>
          <p:nvPr>
            <p:ph type="sldNum" sz="quarter" idx="12"/>
          </p:nvPr>
        </p:nvSpPr>
        <p:spPr/>
        <p:txBody>
          <a:bodyPr/>
          <a:lstStyle/>
          <a:p>
            <a:fld id="{8D923798-8627-42F2-B948-6E95B0703106}" type="slidenum">
              <a:rPr lang="pt-BR" smtClean="0"/>
              <a:t>‹nº›</a:t>
            </a:fld>
            <a:endParaRPr lang="pt-BR"/>
          </a:p>
        </p:txBody>
      </p:sp>
    </p:spTree>
    <p:extLst>
      <p:ext uri="{BB962C8B-B14F-4D97-AF65-F5344CB8AC3E}">
        <p14:creationId xmlns:p14="http://schemas.microsoft.com/office/powerpoint/2010/main" val="3921744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2048FF-00AE-4A06-A2E6-2022CEB78D74}"/>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E9ED1F7B-EFF6-4BAE-8307-74B19A45F70C}"/>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163DAB13-1E8F-4F55-BFB1-8223CCBD4E0A}"/>
              </a:ext>
            </a:extLst>
          </p:cNvPr>
          <p:cNvSpPr>
            <a:spLocks noGrp="1"/>
          </p:cNvSpPr>
          <p:nvPr>
            <p:ph type="dt" sz="half" idx="10"/>
          </p:nvPr>
        </p:nvSpPr>
        <p:spPr/>
        <p:txBody>
          <a:bodyPr/>
          <a:lstStyle/>
          <a:p>
            <a:fld id="{FE687829-649F-4F3F-A612-D0F482324586}" type="datetimeFigureOut">
              <a:rPr lang="pt-BR" smtClean="0"/>
              <a:t>09/03/2021</a:t>
            </a:fld>
            <a:endParaRPr lang="pt-BR"/>
          </a:p>
        </p:txBody>
      </p:sp>
      <p:sp>
        <p:nvSpPr>
          <p:cNvPr id="5" name="Espaço Reservado para Rodapé 4">
            <a:extLst>
              <a:ext uri="{FF2B5EF4-FFF2-40B4-BE49-F238E27FC236}">
                <a16:creationId xmlns:a16="http://schemas.microsoft.com/office/drawing/2014/main" id="{C32FB3C3-86CF-42AB-AFFE-4730EA5447D8}"/>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DD4FEC8E-27BE-40A1-A367-FF2AA227D7EB}"/>
              </a:ext>
            </a:extLst>
          </p:cNvPr>
          <p:cNvSpPr>
            <a:spLocks noGrp="1"/>
          </p:cNvSpPr>
          <p:nvPr>
            <p:ph type="sldNum" sz="quarter" idx="12"/>
          </p:nvPr>
        </p:nvSpPr>
        <p:spPr/>
        <p:txBody>
          <a:bodyPr/>
          <a:lstStyle/>
          <a:p>
            <a:fld id="{8D923798-8627-42F2-B948-6E95B0703106}" type="slidenum">
              <a:rPr lang="pt-BR" smtClean="0"/>
              <a:t>‹nº›</a:t>
            </a:fld>
            <a:endParaRPr lang="pt-BR"/>
          </a:p>
        </p:txBody>
      </p:sp>
    </p:spTree>
    <p:extLst>
      <p:ext uri="{BB962C8B-B14F-4D97-AF65-F5344CB8AC3E}">
        <p14:creationId xmlns:p14="http://schemas.microsoft.com/office/powerpoint/2010/main" val="3143776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412860-48F7-492A-BFB4-DB036F771E20}"/>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BBBA68C2-CCB0-494F-9A8D-24166A9AEE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B17CE7F2-197B-4EC3-A6AC-90F319AB71C5}"/>
              </a:ext>
            </a:extLst>
          </p:cNvPr>
          <p:cNvSpPr>
            <a:spLocks noGrp="1"/>
          </p:cNvSpPr>
          <p:nvPr>
            <p:ph type="dt" sz="half" idx="10"/>
          </p:nvPr>
        </p:nvSpPr>
        <p:spPr/>
        <p:txBody>
          <a:bodyPr/>
          <a:lstStyle/>
          <a:p>
            <a:fld id="{FE687829-649F-4F3F-A612-D0F482324586}" type="datetimeFigureOut">
              <a:rPr lang="pt-BR" smtClean="0"/>
              <a:t>09/03/2021</a:t>
            </a:fld>
            <a:endParaRPr lang="pt-BR"/>
          </a:p>
        </p:txBody>
      </p:sp>
      <p:sp>
        <p:nvSpPr>
          <p:cNvPr id="5" name="Espaço Reservado para Rodapé 4">
            <a:extLst>
              <a:ext uri="{FF2B5EF4-FFF2-40B4-BE49-F238E27FC236}">
                <a16:creationId xmlns:a16="http://schemas.microsoft.com/office/drawing/2014/main" id="{B9A8F029-FDBD-4517-9C46-72AB473BCB0B}"/>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CEBAB15-B2DC-4AC9-972C-D1C547DECAB4}"/>
              </a:ext>
            </a:extLst>
          </p:cNvPr>
          <p:cNvSpPr>
            <a:spLocks noGrp="1"/>
          </p:cNvSpPr>
          <p:nvPr>
            <p:ph type="sldNum" sz="quarter" idx="12"/>
          </p:nvPr>
        </p:nvSpPr>
        <p:spPr/>
        <p:txBody>
          <a:bodyPr/>
          <a:lstStyle/>
          <a:p>
            <a:fld id="{8D923798-8627-42F2-B948-6E95B0703106}" type="slidenum">
              <a:rPr lang="pt-BR" smtClean="0"/>
              <a:t>‹nº›</a:t>
            </a:fld>
            <a:endParaRPr lang="pt-BR"/>
          </a:p>
        </p:txBody>
      </p:sp>
    </p:spTree>
    <p:extLst>
      <p:ext uri="{BB962C8B-B14F-4D97-AF65-F5344CB8AC3E}">
        <p14:creationId xmlns:p14="http://schemas.microsoft.com/office/powerpoint/2010/main" val="215358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D63294-D008-4710-A95F-CAC5F1DC2D0F}"/>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5E9C2680-67A0-481C-8F42-B24E1EDA2577}"/>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68E41699-F87B-407C-9555-DA067395739B}"/>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C1DCB687-B003-4301-8F44-2E62B5FF294B}"/>
              </a:ext>
            </a:extLst>
          </p:cNvPr>
          <p:cNvSpPr>
            <a:spLocks noGrp="1"/>
          </p:cNvSpPr>
          <p:nvPr>
            <p:ph type="dt" sz="half" idx="10"/>
          </p:nvPr>
        </p:nvSpPr>
        <p:spPr/>
        <p:txBody>
          <a:bodyPr/>
          <a:lstStyle/>
          <a:p>
            <a:fld id="{FE687829-649F-4F3F-A612-D0F482324586}" type="datetimeFigureOut">
              <a:rPr lang="pt-BR" smtClean="0"/>
              <a:t>09/03/2021</a:t>
            </a:fld>
            <a:endParaRPr lang="pt-BR"/>
          </a:p>
        </p:txBody>
      </p:sp>
      <p:sp>
        <p:nvSpPr>
          <p:cNvPr id="6" name="Espaço Reservado para Rodapé 5">
            <a:extLst>
              <a:ext uri="{FF2B5EF4-FFF2-40B4-BE49-F238E27FC236}">
                <a16:creationId xmlns:a16="http://schemas.microsoft.com/office/drawing/2014/main" id="{6D65496C-D52E-412C-8147-E63227425D59}"/>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CCD76BD3-E8B1-4F05-B6D4-109409609C99}"/>
              </a:ext>
            </a:extLst>
          </p:cNvPr>
          <p:cNvSpPr>
            <a:spLocks noGrp="1"/>
          </p:cNvSpPr>
          <p:nvPr>
            <p:ph type="sldNum" sz="quarter" idx="12"/>
          </p:nvPr>
        </p:nvSpPr>
        <p:spPr/>
        <p:txBody>
          <a:bodyPr/>
          <a:lstStyle/>
          <a:p>
            <a:fld id="{8D923798-8627-42F2-B948-6E95B0703106}" type="slidenum">
              <a:rPr lang="pt-BR" smtClean="0"/>
              <a:t>‹nº›</a:t>
            </a:fld>
            <a:endParaRPr lang="pt-BR"/>
          </a:p>
        </p:txBody>
      </p:sp>
    </p:spTree>
    <p:extLst>
      <p:ext uri="{BB962C8B-B14F-4D97-AF65-F5344CB8AC3E}">
        <p14:creationId xmlns:p14="http://schemas.microsoft.com/office/powerpoint/2010/main" val="2608857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4518CF-F47C-4265-B1BD-154783886074}"/>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6E4A502A-C648-424D-B035-EA145308C1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F72850C9-D848-4E96-AAE7-C466FBD9C728}"/>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1B738ECA-6D88-4752-943B-CB77ADB87D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047C6DB6-9A95-4037-A4E5-8C7883376622}"/>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438B1D78-36DE-4AB6-AE14-B5D2A5439A9C}"/>
              </a:ext>
            </a:extLst>
          </p:cNvPr>
          <p:cNvSpPr>
            <a:spLocks noGrp="1"/>
          </p:cNvSpPr>
          <p:nvPr>
            <p:ph type="dt" sz="half" idx="10"/>
          </p:nvPr>
        </p:nvSpPr>
        <p:spPr/>
        <p:txBody>
          <a:bodyPr/>
          <a:lstStyle/>
          <a:p>
            <a:fld id="{FE687829-649F-4F3F-A612-D0F482324586}" type="datetimeFigureOut">
              <a:rPr lang="pt-BR" smtClean="0"/>
              <a:t>09/03/2021</a:t>
            </a:fld>
            <a:endParaRPr lang="pt-BR"/>
          </a:p>
        </p:txBody>
      </p:sp>
      <p:sp>
        <p:nvSpPr>
          <p:cNvPr id="8" name="Espaço Reservado para Rodapé 7">
            <a:extLst>
              <a:ext uri="{FF2B5EF4-FFF2-40B4-BE49-F238E27FC236}">
                <a16:creationId xmlns:a16="http://schemas.microsoft.com/office/drawing/2014/main" id="{EFFF22F5-2CBF-44F7-A625-6447FD0E88F0}"/>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3A97E3AE-F543-4D6A-BA89-2E56739F11CA}"/>
              </a:ext>
            </a:extLst>
          </p:cNvPr>
          <p:cNvSpPr>
            <a:spLocks noGrp="1"/>
          </p:cNvSpPr>
          <p:nvPr>
            <p:ph type="sldNum" sz="quarter" idx="12"/>
          </p:nvPr>
        </p:nvSpPr>
        <p:spPr/>
        <p:txBody>
          <a:bodyPr/>
          <a:lstStyle/>
          <a:p>
            <a:fld id="{8D923798-8627-42F2-B948-6E95B0703106}" type="slidenum">
              <a:rPr lang="pt-BR" smtClean="0"/>
              <a:t>‹nº›</a:t>
            </a:fld>
            <a:endParaRPr lang="pt-BR"/>
          </a:p>
        </p:txBody>
      </p:sp>
    </p:spTree>
    <p:extLst>
      <p:ext uri="{BB962C8B-B14F-4D97-AF65-F5344CB8AC3E}">
        <p14:creationId xmlns:p14="http://schemas.microsoft.com/office/powerpoint/2010/main" val="699652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DF6A51-4083-4398-9DCB-A2ABC48A209A}"/>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4E9681B9-E5BB-476B-875C-59ADEDF2289D}"/>
              </a:ext>
            </a:extLst>
          </p:cNvPr>
          <p:cNvSpPr>
            <a:spLocks noGrp="1"/>
          </p:cNvSpPr>
          <p:nvPr>
            <p:ph type="dt" sz="half" idx="10"/>
          </p:nvPr>
        </p:nvSpPr>
        <p:spPr/>
        <p:txBody>
          <a:bodyPr/>
          <a:lstStyle/>
          <a:p>
            <a:fld id="{FE687829-649F-4F3F-A612-D0F482324586}" type="datetimeFigureOut">
              <a:rPr lang="pt-BR" smtClean="0"/>
              <a:t>09/03/2021</a:t>
            </a:fld>
            <a:endParaRPr lang="pt-BR"/>
          </a:p>
        </p:txBody>
      </p:sp>
      <p:sp>
        <p:nvSpPr>
          <p:cNvPr id="4" name="Espaço Reservado para Rodapé 3">
            <a:extLst>
              <a:ext uri="{FF2B5EF4-FFF2-40B4-BE49-F238E27FC236}">
                <a16:creationId xmlns:a16="http://schemas.microsoft.com/office/drawing/2014/main" id="{BC50CDB1-EDAD-4F84-BE9A-CA67B85D035C}"/>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7200BC6A-84B9-4D6F-8ADB-4517B7FCAE40}"/>
              </a:ext>
            </a:extLst>
          </p:cNvPr>
          <p:cNvSpPr>
            <a:spLocks noGrp="1"/>
          </p:cNvSpPr>
          <p:nvPr>
            <p:ph type="sldNum" sz="quarter" idx="12"/>
          </p:nvPr>
        </p:nvSpPr>
        <p:spPr/>
        <p:txBody>
          <a:bodyPr/>
          <a:lstStyle/>
          <a:p>
            <a:fld id="{8D923798-8627-42F2-B948-6E95B0703106}" type="slidenum">
              <a:rPr lang="pt-BR" smtClean="0"/>
              <a:t>‹nº›</a:t>
            </a:fld>
            <a:endParaRPr lang="pt-BR"/>
          </a:p>
        </p:txBody>
      </p:sp>
    </p:spTree>
    <p:extLst>
      <p:ext uri="{BB962C8B-B14F-4D97-AF65-F5344CB8AC3E}">
        <p14:creationId xmlns:p14="http://schemas.microsoft.com/office/powerpoint/2010/main" val="499520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F4A3C55B-C7C1-4943-893B-F1AFB766DA77}"/>
              </a:ext>
            </a:extLst>
          </p:cNvPr>
          <p:cNvSpPr>
            <a:spLocks noGrp="1"/>
          </p:cNvSpPr>
          <p:nvPr>
            <p:ph type="dt" sz="half" idx="10"/>
          </p:nvPr>
        </p:nvSpPr>
        <p:spPr/>
        <p:txBody>
          <a:bodyPr/>
          <a:lstStyle/>
          <a:p>
            <a:fld id="{FE687829-649F-4F3F-A612-D0F482324586}" type="datetimeFigureOut">
              <a:rPr lang="pt-BR" smtClean="0"/>
              <a:t>09/03/2021</a:t>
            </a:fld>
            <a:endParaRPr lang="pt-BR"/>
          </a:p>
        </p:txBody>
      </p:sp>
      <p:sp>
        <p:nvSpPr>
          <p:cNvPr id="3" name="Espaço Reservado para Rodapé 2">
            <a:extLst>
              <a:ext uri="{FF2B5EF4-FFF2-40B4-BE49-F238E27FC236}">
                <a16:creationId xmlns:a16="http://schemas.microsoft.com/office/drawing/2014/main" id="{DE9618AA-8234-4EDC-BBE8-2E56066C3ACA}"/>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7E087820-7CAE-416C-A966-7672F384EA89}"/>
              </a:ext>
            </a:extLst>
          </p:cNvPr>
          <p:cNvSpPr>
            <a:spLocks noGrp="1"/>
          </p:cNvSpPr>
          <p:nvPr>
            <p:ph type="sldNum" sz="quarter" idx="12"/>
          </p:nvPr>
        </p:nvSpPr>
        <p:spPr/>
        <p:txBody>
          <a:bodyPr/>
          <a:lstStyle/>
          <a:p>
            <a:fld id="{8D923798-8627-42F2-B948-6E95B0703106}" type="slidenum">
              <a:rPr lang="pt-BR" smtClean="0"/>
              <a:t>‹nº›</a:t>
            </a:fld>
            <a:endParaRPr lang="pt-BR"/>
          </a:p>
        </p:txBody>
      </p:sp>
    </p:spTree>
    <p:extLst>
      <p:ext uri="{BB962C8B-B14F-4D97-AF65-F5344CB8AC3E}">
        <p14:creationId xmlns:p14="http://schemas.microsoft.com/office/powerpoint/2010/main" val="3873909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9E46F1-5F44-4964-80F3-84E0E99F7032}"/>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926EDAD3-E658-4C3B-B4AD-D281343793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AE9A736E-C10C-408F-921D-5293F7603A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C20B5EE9-1AC2-4875-861C-1B11C0A91A29}"/>
              </a:ext>
            </a:extLst>
          </p:cNvPr>
          <p:cNvSpPr>
            <a:spLocks noGrp="1"/>
          </p:cNvSpPr>
          <p:nvPr>
            <p:ph type="dt" sz="half" idx="10"/>
          </p:nvPr>
        </p:nvSpPr>
        <p:spPr/>
        <p:txBody>
          <a:bodyPr/>
          <a:lstStyle/>
          <a:p>
            <a:fld id="{FE687829-649F-4F3F-A612-D0F482324586}" type="datetimeFigureOut">
              <a:rPr lang="pt-BR" smtClean="0"/>
              <a:t>09/03/2021</a:t>
            </a:fld>
            <a:endParaRPr lang="pt-BR"/>
          </a:p>
        </p:txBody>
      </p:sp>
      <p:sp>
        <p:nvSpPr>
          <p:cNvPr id="6" name="Espaço Reservado para Rodapé 5">
            <a:extLst>
              <a:ext uri="{FF2B5EF4-FFF2-40B4-BE49-F238E27FC236}">
                <a16:creationId xmlns:a16="http://schemas.microsoft.com/office/drawing/2014/main" id="{6FDFFBB3-7275-407E-9C00-6605EA834F84}"/>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473ADA04-5F45-4896-9FA0-9631AA8D37B3}"/>
              </a:ext>
            </a:extLst>
          </p:cNvPr>
          <p:cNvSpPr>
            <a:spLocks noGrp="1"/>
          </p:cNvSpPr>
          <p:nvPr>
            <p:ph type="sldNum" sz="quarter" idx="12"/>
          </p:nvPr>
        </p:nvSpPr>
        <p:spPr/>
        <p:txBody>
          <a:bodyPr/>
          <a:lstStyle/>
          <a:p>
            <a:fld id="{8D923798-8627-42F2-B948-6E95B0703106}" type="slidenum">
              <a:rPr lang="pt-BR" smtClean="0"/>
              <a:t>‹nº›</a:t>
            </a:fld>
            <a:endParaRPr lang="pt-BR"/>
          </a:p>
        </p:txBody>
      </p:sp>
    </p:spTree>
    <p:extLst>
      <p:ext uri="{BB962C8B-B14F-4D97-AF65-F5344CB8AC3E}">
        <p14:creationId xmlns:p14="http://schemas.microsoft.com/office/powerpoint/2010/main" val="4180657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74605F-D364-4567-A9FE-E05BC286F7E2}"/>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0D3E0A46-B342-4D8F-9F8C-733CB827D7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51331440-8FB0-4BBD-BD9D-A00C09B2B0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9BD11C83-2ADF-44F8-8D37-592436CBDFB9}"/>
              </a:ext>
            </a:extLst>
          </p:cNvPr>
          <p:cNvSpPr>
            <a:spLocks noGrp="1"/>
          </p:cNvSpPr>
          <p:nvPr>
            <p:ph type="dt" sz="half" idx="10"/>
          </p:nvPr>
        </p:nvSpPr>
        <p:spPr/>
        <p:txBody>
          <a:bodyPr/>
          <a:lstStyle/>
          <a:p>
            <a:fld id="{FE687829-649F-4F3F-A612-D0F482324586}" type="datetimeFigureOut">
              <a:rPr lang="pt-BR" smtClean="0"/>
              <a:t>09/03/2021</a:t>
            </a:fld>
            <a:endParaRPr lang="pt-BR"/>
          </a:p>
        </p:txBody>
      </p:sp>
      <p:sp>
        <p:nvSpPr>
          <p:cNvPr id="6" name="Espaço Reservado para Rodapé 5">
            <a:extLst>
              <a:ext uri="{FF2B5EF4-FFF2-40B4-BE49-F238E27FC236}">
                <a16:creationId xmlns:a16="http://schemas.microsoft.com/office/drawing/2014/main" id="{142B2D99-4426-4483-8FFE-08644CB639BE}"/>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E615D494-6F24-4327-9318-2438EEAF125C}"/>
              </a:ext>
            </a:extLst>
          </p:cNvPr>
          <p:cNvSpPr>
            <a:spLocks noGrp="1"/>
          </p:cNvSpPr>
          <p:nvPr>
            <p:ph type="sldNum" sz="quarter" idx="12"/>
          </p:nvPr>
        </p:nvSpPr>
        <p:spPr/>
        <p:txBody>
          <a:bodyPr/>
          <a:lstStyle/>
          <a:p>
            <a:fld id="{8D923798-8627-42F2-B948-6E95B0703106}" type="slidenum">
              <a:rPr lang="pt-BR" smtClean="0"/>
              <a:t>‹nº›</a:t>
            </a:fld>
            <a:endParaRPr lang="pt-BR"/>
          </a:p>
        </p:txBody>
      </p:sp>
    </p:spTree>
    <p:extLst>
      <p:ext uri="{BB962C8B-B14F-4D97-AF65-F5344CB8AC3E}">
        <p14:creationId xmlns:p14="http://schemas.microsoft.com/office/powerpoint/2010/main" val="1040757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801006A5-A318-4094-BC41-449266C427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DBF64EBF-BDCC-45D5-8724-FA5DAB5221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207B2ED-EA48-4AF3-8026-5DE902C204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687829-649F-4F3F-A612-D0F482324586}" type="datetimeFigureOut">
              <a:rPr lang="pt-BR" smtClean="0"/>
              <a:t>09/03/2021</a:t>
            </a:fld>
            <a:endParaRPr lang="pt-BR"/>
          </a:p>
        </p:txBody>
      </p:sp>
      <p:sp>
        <p:nvSpPr>
          <p:cNvPr id="5" name="Espaço Reservado para Rodapé 4">
            <a:extLst>
              <a:ext uri="{FF2B5EF4-FFF2-40B4-BE49-F238E27FC236}">
                <a16:creationId xmlns:a16="http://schemas.microsoft.com/office/drawing/2014/main" id="{B31A5CDD-4DBF-47C6-B83F-BB465A52DC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F3702D93-26F1-4B98-AEA4-9901A305EA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923798-8627-42F2-B948-6E95B0703106}" type="slidenum">
              <a:rPr lang="pt-BR" smtClean="0"/>
              <a:t>‹nº›</a:t>
            </a:fld>
            <a:endParaRPr lang="pt-BR"/>
          </a:p>
        </p:txBody>
      </p:sp>
    </p:spTree>
    <p:extLst>
      <p:ext uri="{BB962C8B-B14F-4D97-AF65-F5344CB8AC3E}">
        <p14:creationId xmlns:p14="http://schemas.microsoft.com/office/powerpoint/2010/main" val="11789842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a:extLst>
              <a:ext uri="{FF2B5EF4-FFF2-40B4-BE49-F238E27FC236}">
                <a16:creationId xmlns:a16="http://schemas.microsoft.com/office/drawing/2014/main" id="{D4B8E68C-60A4-4146-B638-01718DB500CF}"/>
              </a:ext>
            </a:extLst>
          </p:cNvPr>
          <p:cNvPicPr>
            <a:picLocks noChangeAspect="1"/>
          </p:cNvPicPr>
          <p:nvPr/>
        </p:nvPicPr>
        <p:blipFill>
          <a:blip r:embed="rId2"/>
          <a:stretch>
            <a:fillRect/>
          </a:stretch>
        </p:blipFill>
        <p:spPr>
          <a:xfrm>
            <a:off x="1523603" y="3968550"/>
            <a:ext cx="9144793" cy="1658256"/>
          </a:xfrm>
          <a:prstGeom prst="rect">
            <a:avLst/>
          </a:prstGeom>
        </p:spPr>
      </p:pic>
      <p:graphicFrame>
        <p:nvGraphicFramePr>
          <p:cNvPr id="5" name="Tabela 5">
            <a:extLst>
              <a:ext uri="{FF2B5EF4-FFF2-40B4-BE49-F238E27FC236}">
                <a16:creationId xmlns:a16="http://schemas.microsoft.com/office/drawing/2014/main" id="{79868F4C-8D5B-42FB-AE53-672478A4A964}"/>
              </a:ext>
            </a:extLst>
          </p:cNvPr>
          <p:cNvGraphicFramePr>
            <a:graphicFrameLocks noGrp="1"/>
          </p:cNvGraphicFramePr>
          <p:nvPr>
            <p:extLst>
              <p:ext uri="{D42A27DB-BD31-4B8C-83A1-F6EECF244321}">
                <p14:modId xmlns:p14="http://schemas.microsoft.com/office/powerpoint/2010/main" val="317227316"/>
              </p:ext>
            </p:extLst>
          </p:nvPr>
        </p:nvGraphicFramePr>
        <p:xfrm>
          <a:off x="2032000" y="719665"/>
          <a:ext cx="8128000" cy="4738598"/>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1973263183"/>
                    </a:ext>
                  </a:extLst>
                </a:gridCol>
              </a:tblGrid>
              <a:tr h="858672">
                <a:tc>
                  <a:txBody>
                    <a:bodyPr/>
                    <a:lstStyle/>
                    <a:p>
                      <a:pPr algn="ctr"/>
                      <a:r>
                        <a:rPr lang="pt-BR" sz="2400" dirty="0"/>
                        <a:t>Assunto: </a:t>
                      </a:r>
                      <a:r>
                        <a:rPr lang="pt-BR" sz="2400" b="0" i="0" u="none" strike="noStrike" kern="1200" baseline="0" dirty="0">
                          <a:solidFill>
                            <a:schemeClr val="lt1"/>
                          </a:solidFill>
                          <a:latin typeface="+mn-lt"/>
                          <a:ea typeface="+mn-ea"/>
                          <a:cs typeface="+mn-cs"/>
                        </a:rPr>
                        <a:t>Modelo brasileiro de maturidade para cidades inteligentes.</a:t>
                      </a:r>
                      <a:endParaRPr lang="pt-BR" sz="2400" dirty="0"/>
                    </a:p>
                  </a:txBody>
                  <a:tcPr/>
                </a:tc>
                <a:extLst>
                  <a:ext uri="{0D108BD9-81ED-4DB2-BD59-A6C34878D82A}">
                    <a16:rowId xmlns:a16="http://schemas.microsoft.com/office/drawing/2014/main" val="4219729823"/>
                  </a:ext>
                </a:extLst>
              </a:tr>
              <a:tr h="1240304">
                <a:tc>
                  <a:txBody>
                    <a:bodyPr/>
                    <a:lstStyle/>
                    <a:p>
                      <a:pPr algn="ctr"/>
                      <a:r>
                        <a:rPr lang="pt-BR" sz="2400" dirty="0"/>
                        <a:t>Fonte: </a:t>
                      </a:r>
                      <a:r>
                        <a:rPr lang="pt-BR" sz="2400" b="0" i="0" u="none" strike="noStrike" kern="1200" baseline="0" dirty="0">
                          <a:solidFill>
                            <a:schemeClr val="dk1"/>
                          </a:solidFill>
                          <a:latin typeface="+mn-lt"/>
                          <a:ea typeface="+mn-ea"/>
                          <a:cs typeface="+mn-cs"/>
                        </a:rPr>
                        <a:t>Afonso, R. A., Silva, W. D., Tomas, G., Gama, K., Oliveira, A., Alvaro, A., </a:t>
                      </a:r>
                      <a:r>
                        <a:rPr lang="pt-BR" sz="2400" b="0" i="0" u="none" strike="noStrike" kern="1200" baseline="0" dirty="0" err="1">
                          <a:solidFill>
                            <a:schemeClr val="dk1"/>
                          </a:solidFill>
                          <a:latin typeface="+mn-lt"/>
                          <a:ea typeface="+mn-ea"/>
                          <a:cs typeface="+mn-cs"/>
                        </a:rPr>
                        <a:t>and</a:t>
                      </a:r>
                      <a:r>
                        <a:rPr lang="pt-BR" sz="2400" b="0" i="0" u="none" strike="noStrike" kern="1200" baseline="0" dirty="0">
                          <a:solidFill>
                            <a:schemeClr val="dk1"/>
                          </a:solidFill>
                          <a:latin typeface="+mn-lt"/>
                          <a:ea typeface="+mn-ea"/>
                          <a:cs typeface="+mn-cs"/>
                        </a:rPr>
                        <a:t> Garcia, V. C. (2013). Brasileiro De Sistemas</a:t>
                      </a:r>
                    </a:p>
                    <a:p>
                      <a:pPr algn="ctr"/>
                      <a:r>
                        <a:rPr lang="pt-BR" sz="2400" b="0" i="0" u="none" strike="noStrike" kern="1200" baseline="0" dirty="0">
                          <a:solidFill>
                            <a:schemeClr val="dk1"/>
                          </a:solidFill>
                          <a:latin typeface="+mn-lt"/>
                          <a:ea typeface="+mn-ea"/>
                          <a:cs typeface="+mn-cs"/>
                        </a:rPr>
                        <a:t>De Informação.</a:t>
                      </a:r>
                    </a:p>
                  </a:txBody>
                  <a:tcPr/>
                </a:tc>
                <a:extLst>
                  <a:ext uri="{0D108BD9-81ED-4DB2-BD59-A6C34878D82A}">
                    <a16:rowId xmlns:a16="http://schemas.microsoft.com/office/drawing/2014/main" val="3597930397"/>
                  </a:ext>
                </a:extLst>
              </a:tr>
              <a:tr h="2639622">
                <a:tc>
                  <a:txBody>
                    <a:bodyPr/>
                    <a:lstStyle/>
                    <a:p>
                      <a:pPr algn="ctr"/>
                      <a:r>
                        <a:rPr lang="pt-BR" sz="2000" dirty="0"/>
                        <a:t>As Cidades Inteligentes estão emergindo frente às necessidades da nova sociedade da tecnologia e informação que surgiu neste século. Atualmente não existe um modelo de maturidade que possa medir o quão inteligente uma sociedade pode ser com base em indicadores sociais ou tecnológicos. Criar um modelo de maturidade pressupõe levantar requisitos, analisá-los e definir quais serão transformados em indicadores. Este trabalho visa apresentar o nível inicial de um Modelo de maturidade aplicado às cidades inteligentes.</a:t>
                      </a:r>
                    </a:p>
                  </a:txBody>
                  <a:tcPr/>
                </a:tc>
                <a:extLst>
                  <a:ext uri="{0D108BD9-81ED-4DB2-BD59-A6C34878D82A}">
                    <a16:rowId xmlns:a16="http://schemas.microsoft.com/office/drawing/2014/main" val="864203763"/>
                  </a:ext>
                </a:extLst>
              </a:tr>
            </a:tbl>
          </a:graphicData>
        </a:graphic>
      </p:graphicFrame>
    </p:spTree>
    <p:extLst>
      <p:ext uri="{BB962C8B-B14F-4D97-AF65-F5344CB8AC3E}">
        <p14:creationId xmlns:p14="http://schemas.microsoft.com/office/powerpoint/2010/main" val="36966220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a:extLst>
              <a:ext uri="{FF2B5EF4-FFF2-40B4-BE49-F238E27FC236}">
                <a16:creationId xmlns:a16="http://schemas.microsoft.com/office/drawing/2014/main" id="{D4B8E68C-60A4-4146-B638-01718DB500CF}"/>
              </a:ext>
            </a:extLst>
          </p:cNvPr>
          <p:cNvPicPr>
            <a:picLocks noChangeAspect="1"/>
          </p:cNvPicPr>
          <p:nvPr/>
        </p:nvPicPr>
        <p:blipFill>
          <a:blip r:embed="rId2"/>
          <a:stretch>
            <a:fillRect/>
          </a:stretch>
        </p:blipFill>
        <p:spPr>
          <a:xfrm>
            <a:off x="1523603" y="3968550"/>
            <a:ext cx="9144793" cy="1658256"/>
          </a:xfrm>
          <a:prstGeom prst="rect">
            <a:avLst/>
          </a:prstGeom>
        </p:spPr>
      </p:pic>
      <p:graphicFrame>
        <p:nvGraphicFramePr>
          <p:cNvPr id="5" name="Tabela 5">
            <a:extLst>
              <a:ext uri="{FF2B5EF4-FFF2-40B4-BE49-F238E27FC236}">
                <a16:creationId xmlns:a16="http://schemas.microsoft.com/office/drawing/2014/main" id="{79868F4C-8D5B-42FB-AE53-672478A4A964}"/>
              </a:ext>
            </a:extLst>
          </p:cNvPr>
          <p:cNvGraphicFramePr>
            <a:graphicFrameLocks noGrp="1"/>
          </p:cNvGraphicFramePr>
          <p:nvPr>
            <p:extLst>
              <p:ext uri="{D42A27DB-BD31-4B8C-83A1-F6EECF244321}">
                <p14:modId xmlns:p14="http://schemas.microsoft.com/office/powerpoint/2010/main" val="243352012"/>
              </p:ext>
            </p:extLst>
          </p:nvPr>
        </p:nvGraphicFramePr>
        <p:xfrm>
          <a:off x="2032000" y="522514"/>
          <a:ext cx="8128000" cy="5859626"/>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1973263183"/>
                    </a:ext>
                  </a:extLst>
                </a:gridCol>
              </a:tblGrid>
              <a:tr h="967130">
                <a:tc>
                  <a:txBody>
                    <a:bodyPr/>
                    <a:lstStyle/>
                    <a:p>
                      <a:pPr algn="ctr"/>
                      <a:r>
                        <a:rPr lang="pt-BR" sz="2800" dirty="0"/>
                        <a:t>Assunto: </a:t>
                      </a:r>
                      <a:r>
                        <a:rPr lang="pt-BR" sz="2400" b="0" i="0" u="none" strike="noStrike" kern="1200" baseline="0" dirty="0" err="1">
                          <a:solidFill>
                            <a:schemeClr val="lt1"/>
                          </a:solidFill>
                          <a:latin typeface="+mn-lt"/>
                          <a:ea typeface="+mn-ea"/>
                          <a:cs typeface="+mn-cs"/>
                        </a:rPr>
                        <a:t>Principles</a:t>
                      </a:r>
                      <a:r>
                        <a:rPr lang="pt-BR" sz="2400" b="0" i="0" u="none" strike="noStrike" kern="1200" baseline="0" dirty="0">
                          <a:solidFill>
                            <a:schemeClr val="lt1"/>
                          </a:solidFill>
                          <a:latin typeface="+mn-lt"/>
                          <a:ea typeface="+mn-ea"/>
                          <a:cs typeface="+mn-cs"/>
                        </a:rPr>
                        <a:t> </a:t>
                      </a:r>
                      <a:r>
                        <a:rPr lang="pt-BR" sz="2400" b="0" i="0" u="none" strike="noStrike" kern="1200" baseline="0" dirty="0" err="1">
                          <a:solidFill>
                            <a:schemeClr val="lt1"/>
                          </a:solidFill>
                          <a:latin typeface="+mn-lt"/>
                          <a:ea typeface="+mn-ea"/>
                          <a:cs typeface="+mn-cs"/>
                        </a:rPr>
                        <a:t>of</a:t>
                      </a:r>
                      <a:r>
                        <a:rPr lang="pt-BR" sz="2400" b="0" i="0" u="none" strike="noStrike" kern="1200" baseline="0" dirty="0">
                          <a:solidFill>
                            <a:schemeClr val="lt1"/>
                          </a:solidFill>
                          <a:latin typeface="+mn-lt"/>
                          <a:ea typeface="+mn-ea"/>
                          <a:cs typeface="+mn-cs"/>
                        </a:rPr>
                        <a:t> data mining.</a:t>
                      </a:r>
                      <a:endParaRPr lang="pt-BR" sz="2800" dirty="0"/>
                    </a:p>
                  </a:txBody>
                  <a:tcPr anchor="ctr"/>
                </a:tc>
                <a:extLst>
                  <a:ext uri="{0D108BD9-81ED-4DB2-BD59-A6C34878D82A}">
                    <a16:rowId xmlns:a16="http://schemas.microsoft.com/office/drawing/2014/main" val="4219729823"/>
                  </a:ext>
                </a:extLst>
              </a:tr>
              <a:tr h="1039165">
                <a:tc>
                  <a:txBody>
                    <a:bodyPr/>
                    <a:lstStyle/>
                    <a:p>
                      <a:pPr algn="ctr"/>
                      <a:r>
                        <a:rPr lang="pt-BR" sz="3200" dirty="0"/>
                        <a:t>Fonte: </a:t>
                      </a:r>
                      <a:r>
                        <a:rPr lang="en-US" sz="2400" b="0" i="0" u="none" strike="noStrike" kern="1200" baseline="0" dirty="0">
                          <a:solidFill>
                            <a:schemeClr val="dk1"/>
                          </a:solidFill>
                          <a:latin typeface="+mn-lt"/>
                          <a:ea typeface="+mn-ea"/>
                          <a:cs typeface="+mn-cs"/>
                        </a:rPr>
                        <a:t>Hand, D. J. (2007. Drug safety</a:t>
                      </a:r>
                      <a:endParaRPr lang="pt-BR" sz="3200" dirty="0"/>
                    </a:p>
                  </a:txBody>
                  <a:tcPr anchor="ctr"/>
                </a:tc>
                <a:extLst>
                  <a:ext uri="{0D108BD9-81ED-4DB2-BD59-A6C34878D82A}">
                    <a16:rowId xmlns:a16="http://schemas.microsoft.com/office/drawing/2014/main" val="3597930397"/>
                  </a:ext>
                </a:extLst>
              </a:tr>
              <a:tr h="3853331">
                <a:tc>
                  <a:txBody>
                    <a:bodyPr/>
                    <a:lstStyle/>
                    <a:p>
                      <a:pPr algn="ctr"/>
                      <a:r>
                        <a:rPr lang="en-US" sz="2000" b="0" i="0" kern="1200" dirty="0">
                          <a:solidFill>
                            <a:schemeClr val="dk1"/>
                          </a:solidFill>
                          <a:effectLst/>
                          <a:latin typeface="+mn-lt"/>
                          <a:ea typeface="+mn-ea"/>
                          <a:cs typeface="+mn-cs"/>
                        </a:rPr>
                        <a:t>Data mining is the discovery of interesting, unexpected or valuable structures in large datasets. As such, it has two rather different aspects. One of these concerns large-scale, 'global' structures, and the aim is to model the shapes, or features of the shapes, of distributions. The other concerns small-scale, 'local' structures, and the aim is to detect these anomalies and decide if they are real or chance occurrences. In the context of signal detection in the pharmaceutical sector, most interest lies in the second of the above two aspects; however, signal detection occurs relative to an assumed background model, therefore, some discussion of the first aspect is also necessary. This paper gives a lightning overview of data mining and its relation to statistics, with particular emphasis on tools for the detection of adverse drug reactions.</a:t>
                      </a:r>
                      <a:endParaRPr lang="pt-BR" sz="2000" dirty="0"/>
                    </a:p>
                  </a:txBody>
                  <a:tcPr anchor="ctr"/>
                </a:tc>
                <a:extLst>
                  <a:ext uri="{0D108BD9-81ED-4DB2-BD59-A6C34878D82A}">
                    <a16:rowId xmlns:a16="http://schemas.microsoft.com/office/drawing/2014/main" val="864203763"/>
                  </a:ext>
                </a:extLst>
              </a:tr>
            </a:tbl>
          </a:graphicData>
        </a:graphic>
      </p:graphicFrame>
    </p:spTree>
    <p:extLst>
      <p:ext uri="{BB962C8B-B14F-4D97-AF65-F5344CB8AC3E}">
        <p14:creationId xmlns:p14="http://schemas.microsoft.com/office/powerpoint/2010/main" val="527063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a:extLst>
              <a:ext uri="{FF2B5EF4-FFF2-40B4-BE49-F238E27FC236}">
                <a16:creationId xmlns:a16="http://schemas.microsoft.com/office/drawing/2014/main" id="{D4B8E68C-60A4-4146-B638-01718DB500CF}"/>
              </a:ext>
            </a:extLst>
          </p:cNvPr>
          <p:cNvPicPr>
            <a:picLocks noChangeAspect="1"/>
          </p:cNvPicPr>
          <p:nvPr/>
        </p:nvPicPr>
        <p:blipFill>
          <a:blip r:embed="rId2"/>
          <a:stretch>
            <a:fillRect/>
          </a:stretch>
        </p:blipFill>
        <p:spPr>
          <a:xfrm>
            <a:off x="1523603" y="3968550"/>
            <a:ext cx="9144793" cy="1658256"/>
          </a:xfrm>
          <a:prstGeom prst="rect">
            <a:avLst/>
          </a:prstGeom>
        </p:spPr>
      </p:pic>
      <p:graphicFrame>
        <p:nvGraphicFramePr>
          <p:cNvPr id="5" name="Tabela 5">
            <a:extLst>
              <a:ext uri="{FF2B5EF4-FFF2-40B4-BE49-F238E27FC236}">
                <a16:creationId xmlns:a16="http://schemas.microsoft.com/office/drawing/2014/main" id="{79868F4C-8D5B-42FB-AE53-672478A4A964}"/>
              </a:ext>
            </a:extLst>
          </p:cNvPr>
          <p:cNvGraphicFramePr>
            <a:graphicFrameLocks noGrp="1"/>
          </p:cNvGraphicFramePr>
          <p:nvPr>
            <p:extLst>
              <p:ext uri="{D42A27DB-BD31-4B8C-83A1-F6EECF244321}">
                <p14:modId xmlns:p14="http://schemas.microsoft.com/office/powerpoint/2010/main" val="4977488"/>
              </p:ext>
            </p:extLst>
          </p:nvPr>
        </p:nvGraphicFramePr>
        <p:xfrm>
          <a:off x="2032000" y="719666"/>
          <a:ext cx="8128000" cy="521208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1973263183"/>
                    </a:ext>
                  </a:extLst>
                </a:gridCol>
              </a:tblGrid>
              <a:tr h="845269">
                <a:tc>
                  <a:txBody>
                    <a:bodyPr/>
                    <a:lstStyle/>
                    <a:p>
                      <a:pPr algn="ctr"/>
                      <a:r>
                        <a:rPr lang="pt-BR" sz="2800" dirty="0"/>
                        <a:t>Assunto:  </a:t>
                      </a:r>
                      <a:r>
                        <a:rPr lang="en-US" sz="2400" b="0" i="0" u="none" strike="noStrike" kern="1200" baseline="0" dirty="0">
                          <a:solidFill>
                            <a:schemeClr val="lt1"/>
                          </a:solidFill>
                          <a:latin typeface="+mn-lt"/>
                          <a:ea typeface="+mn-ea"/>
                          <a:cs typeface="+mn-cs"/>
                        </a:rPr>
                        <a:t>Smart cities: concepts, architectures, research opportunities.</a:t>
                      </a:r>
                      <a:endParaRPr lang="pt-BR" sz="2800" dirty="0"/>
                    </a:p>
                  </a:txBody>
                  <a:tcPr anchor="ctr"/>
                </a:tc>
                <a:extLst>
                  <a:ext uri="{0D108BD9-81ED-4DB2-BD59-A6C34878D82A}">
                    <a16:rowId xmlns:a16="http://schemas.microsoft.com/office/drawing/2014/main" val="4219729823"/>
                  </a:ext>
                </a:extLst>
              </a:tr>
              <a:tr h="908227">
                <a:tc>
                  <a:txBody>
                    <a:bodyPr/>
                    <a:lstStyle/>
                    <a:p>
                      <a:pPr algn="ctr"/>
                      <a:r>
                        <a:rPr lang="pt-BR" sz="3200" dirty="0"/>
                        <a:t>Fonte: </a:t>
                      </a:r>
                      <a:r>
                        <a:rPr lang="en-US" sz="2400" b="0" i="0" u="none" strike="noStrike" kern="1200" baseline="0" dirty="0" err="1">
                          <a:solidFill>
                            <a:schemeClr val="dk1"/>
                          </a:solidFill>
                          <a:latin typeface="+mn-lt"/>
                          <a:ea typeface="+mn-ea"/>
                          <a:cs typeface="+mn-cs"/>
                        </a:rPr>
                        <a:t>Khatoun</a:t>
                      </a:r>
                      <a:r>
                        <a:rPr lang="en-US" sz="2400" b="0" i="0" u="none" strike="noStrike" kern="1200" baseline="0" dirty="0">
                          <a:solidFill>
                            <a:schemeClr val="dk1"/>
                          </a:solidFill>
                          <a:latin typeface="+mn-lt"/>
                          <a:ea typeface="+mn-ea"/>
                          <a:cs typeface="+mn-cs"/>
                        </a:rPr>
                        <a:t>, R. and </a:t>
                      </a:r>
                      <a:r>
                        <a:rPr lang="en-US" sz="2400" b="0" i="0" u="none" strike="noStrike" kern="1200" baseline="0" dirty="0" err="1">
                          <a:solidFill>
                            <a:schemeClr val="dk1"/>
                          </a:solidFill>
                          <a:latin typeface="+mn-lt"/>
                          <a:ea typeface="+mn-ea"/>
                          <a:cs typeface="+mn-cs"/>
                        </a:rPr>
                        <a:t>Zeadally</a:t>
                      </a:r>
                      <a:r>
                        <a:rPr lang="en-US" sz="2400" b="0" i="0" u="none" strike="noStrike" kern="1200" baseline="0" dirty="0">
                          <a:solidFill>
                            <a:schemeClr val="dk1"/>
                          </a:solidFill>
                          <a:latin typeface="+mn-lt"/>
                          <a:ea typeface="+mn-ea"/>
                          <a:cs typeface="+mn-cs"/>
                        </a:rPr>
                        <a:t>, S. (2016).. Communications of the ACM, 59(8):46–57.</a:t>
                      </a:r>
                      <a:endParaRPr lang="pt-BR" sz="3200" dirty="0"/>
                    </a:p>
                  </a:txBody>
                  <a:tcPr anchor="ctr"/>
                </a:tc>
                <a:extLst>
                  <a:ext uri="{0D108BD9-81ED-4DB2-BD59-A6C34878D82A}">
                    <a16:rowId xmlns:a16="http://schemas.microsoft.com/office/drawing/2014/main" val="3597930397"/>
                  </a:ext>
                </a:extLst>
              </a:tr>
              <a:tr h="3367801">
                <a:tc>
                  <a:txBody>
                    <a:bodyPr/>
                    <a:lstStyle/>
                    <a:p>
                      <a:pPr algn="ctr"/>
                      <a:r>
                        <a:rPr lang="en-US" sz="2400" b="0" i="0" kern="1200" dirty="0">
                          <a:solidFill>
                            <a:schemeClr val="dk1"/>
                          </a:solidFill>
                          <a:effectLst/>
                          <a:latin typeface="+mn-lt"/>
                          <a:ea typeface="+mn-ea"/>
                          <a:cs typeface="+mn-cs"/>
                        </a:rPr>
                        <a:t> A smart city is an ultra-modern urban area that addresses the needs of businesses, institutions, and especially citizens. Here we should differentiate between a smart city and smart urbanism. The objective of these concepts is the same-the life of citizens. The architects of ancient cities did not take into consideration long-Term scalability- housing accessibility, sustainable development, transport systems, and growth-and there is no scalable resource management that may be applied from one decade to another.</a:t>
                      </a:r>
                      <a:endParaRPr lang="pt-BR" sz="2400" dirty="0"/>
                    </a:p>
                  </a:txBody>
                  <a:tcPr anchor="ctr"/>
                </a:tc>
                <a:extLst>
                  <a:ext uri="{0D108BD9-81ED-4DB2-BD59-A6C34878D82A}">
                    <a16:rowId xmlns:a16="http://schemas.microsoft.com/office/drawing/2014/main" val="864203763"/>
                  </a:ext>
                </a:extLst>
              </a:tr>
            </a:tbl>
          </a:graphicData>
        </a:graphic>
      </p:graphicFrame>
    </p:spTree>
    <p:extLst>
      <p:ext uri="{BB962C8B-B14F-4D97-AF65-F5344CB8AC3E}">
        <p14:creationId xmlns:p14="http://schemas.microsoft.com/office/powerpoint/2010/main" val="3677480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a:extLst>
              <a:ext uri="{FF2B5EF4-FFF2-40B4-BE49-F238E27FC236}">
                <a16:creationId xmlns:a16="http://schemas.microsoft.com/office/drawing/2014/main" id="{D4B8E68C-60A4-4146-B638-01718DB500CF}"/>
              </a:ext>
            </a:extLst>
          </p:cNvPr>
          <p:cNvPicPr>
            <a:picLocks noChangeAspect="1"/>
          </p:cNvPicPr>
          <p:nvPr/>
        </p:nvPicPr>
        <p:blipFill>
          <a:blip r:embed="rId2"/>
          <a:stretch>
            <a:fillRect/>
          </a:stretch>
        </p:blipFill>
        <p:spPr>
          <a:xfrm>
            <a:off x="1523603" y="3968550"/>
            <a:ext cx="9144793" cy="1658256"/>
          </a:xfrm>
          <a:prstGeom prst="rect">
            <a:avLst/>
          </a:prstGeom>
        </p:spPr>
      </p:pic>
      <p:graphicFrame>
        <p:nvGraphicFramePr>
          <p:cNvPr id="5" name="Tabela 5">
            <a:extLst>
              <a:ext uri="{FF2B5EF4-FFF2-40B4-BE49-F238E27FC236}">
                <a16:creationId xmlns:a16="http://schemas.microsoft.com/office/drawing/2014/main" id="{79868F4C-8D5B-42FB-AE53-672478A4A964}"/>
              </a:ext>
            </a:extLst>
          </p:cNvPr>
          <p:cNvGraphicFramePr>
            <a:graphicFrameLocks noGrp="1"/>
          </p:cNvGraphicFramePr>
          <p:nvPr>
            <p:extLst>
              <p:ext uri="{D42A27DB-BD31-4B8C-83A1-F6EECF244321}">
                <p14:modId xmlns:p14="http://schemas.microsoft.com/office/powerpoint/2010/main" val="580296550"/>
              </p:ext>
            </p:extLst>
          </p:nvPr>
        </p:nvGraphicFramePr>
        <p:xfrm>
          <a:off x="2032000" y="719666"/>
          <a:ext cx="8128000" cy="5136776"/>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1973263183"/>
                    </a:ext>
                  </a:extLst>
                </a:gridCol>
              </a:tblGrid>
              <a:tr h="845269">
                <a:tc>
                  <a:txBody>
                    <a:bodyPr/>
                    <a:lstStyle/>
                    <a:p>
                      <a:pPr algn="ctr"/>
                      <a:r>
                        <a:rPr lang="pt-BR" sz="2800" dirty="0"/>
                        <a:t>Assunto:  </a:t>
                      </a:r>
                      <a:r>
                        <a:rPr lang="pt-BR" sz="2400" b="0" i="0" u="none" strike="noStrike" kern="1200" baseline="0" dirty="0">
                          <a:solidFill>
                            <a:schemeClr val="lt1"/>
                          </a:solidFill>
                          <a:latin typeface="+mn-lt"/>
                          <a:ea typeface="+mn-ea"/>
                          <a:cs typeface="+mn-cs"/>
                        </a:rPr>
                        <a:t>Inteligência coletiva</a:t>
                      </a:r>
                      <a:endParaRPr lang="pt-BR" sz="2800" dirty="0"/>
                    </a:p>
                  </a:txBody>
                  <a:tcPr anchor="ctr"/>
                </a:tc>
                <a:extLst>
                  <a:ext uri="{0D108BD9-81ED-4DB2-BD59-A6C34878D82A}">
                    <a16:rowId xmlns:a16="http://schemas.microsoft.com/office/drawing/2014/main" val="4219729823"/>
                  </a:ext>
                </a:extLst>
              </a:tr>
              <a:tr h="908227">
                <a:tc>
                  <a:txBody>
                    <a:bodyPr/>
                    <a:lstStyle/>
                    <a:p>
                      <a:pPr algn="ctr"/>
                      <a:r>
                        <a:rPr lang="pt-BR" sz="3200" dirty="0"/>
                        <a:t>Fonte: </a:t>
                      </a:r>
                      <a:r>
                        <a:rPr lang="pt-BR" sz="2400" b="0" i="0" u="none" strike="noStrike" kern="1200" baseline="0" dirty="0" err="1">
                          <a:solidFill>
                            <a:schemeClr val="dk1"/>
                          </a:solidFill>
                          <a:latin typeface="+mn-lt"/>
                          <a:ea typeface="+mn-ea"/>
                          <a:cs typeface="+mn-cs"/>
                        </a:rPr>
                        <a:t>Lévy</a:t>
                      </a:r>
                      <a:r>
                        <a:rPr lang="pt-BR" sz="2400" b="0" i="0" u="none" strike="noStrike" kern="1200" baseline="0" dirty="0">
                          <a:solidFill>
                            <a:schemeClr val="dk1"/>
                          </a:solidFill>
                          <a:latin typeface="+mn-lt"/>
                          <a:ea typeface="+mn-ea"/>
                          <a:cs typeface="+mn-cs"/>
                        </a:rPr>
                        <a:t>, P. (2007). dições Loyola.</a:t>
                      </a:r>
                      <a:endParaRPr lang="pt-BR" sz="3200" dirty="0"/>
                    </a:p>
                  </a:txBody>
                  <a:tcPr anchor="ctr"/>
                </a:tc>
                <a:extLst>
                  <a:ext uri="{0D108BD9-81ED-4DB2-BD59-A6C34878D82A}">
                    <a16:rowId xmlns:a16="http://schemas.microsoft.com/office/drawing/2014/main" val="3597930397"/>
                  </a:ext>
                </a:extLst>
              </a:tr>
              <a:tr h="3367801">
                <a:tc>
                  <a:txBody>
                    <a:bodyPr/>
                    <a:lstStyle/>
                    <a:p>
                      <a:pPr algn="ctr"/>
                      <a:r>
                        <a:rPr lang="pt-BR" sz="2400" b="0" i="0" kern="1200" dirty="0">
                          <a:solidFill>
                            <a:schemeClr val="dk1"/>
                          </a:solidFill>
                          <a:effectLst/>
                          <a:latin typeface="+mn-lt"/>
                          <a:ea typeface="+mn-ea"/>
                          <a:cs typeface="+mn-cs"/>
                        </a:rPr>
                        <a:t>Neste livro, Pierre </a:t>
                      </a:r>
                      <a:r>
                        <a:rPr lang="pt-BR" sz="2400" b="0" i="0" kern="1200" dirty="0" err="1">
                          <a:solidFill>
                            <a:schemeClr val="dk1"/>
                          </a:solidFill>
                          <a:effectLst/>
                          <a:latin typeface="+mn-lt"/>
                          <a:ea typeface="+mn-ea"/>
                          <a:cs typeface="+mn-cs"/>
                        </a:rPr>
                        <a:t>Lévy</a:t>
                      </a:r>
                      <a:r>
                        <a:rPr lang="pt-BR" sz="2400" b="0" i="0" kern="1200" dirty="0">
                          <a:solidFill>
                            <a:schemeClr val="dk1"/>
                          </a:solidFill>
                          <a:effectLst/>
                          <a:latin typeface="+mn-lt"/>
                          <a:ea typeface="+mn-ea"/>
                          <a:cs typeface="+mn-cs"/>
                        </a:rPr>
                        <a:t> nos convida a pensar, além do impacto das técnicas sobre a sociedade, em termos de projeto. OS novos meios de comunicação permitem aos grupos humanos pôr em comum seu saber e seu imaginário. </a:t>
                      </a:r>
                      <a:r>
                        <a:rPr lang="pt-BR" sz="2400" b="0" i="0" kern="1200" dirty="0" err="1">
                          <a:solidFill>
                            <a:schemeClr val="dk1"/>
                          </a:solidFill>
                          <a:effectLst/>
                          <a:latin typeface="+mn-lt"/>
                          <a:ea typeface="+mn-ea"/>
                          <a:cs typeface="+mn-cs"/>
                        </a:rPr>
                        <a:t>FOrma</a:t>
                      </a:r>
                      <a:r>
                        <a:rPr lang="pt-BR" sz="2400" b="0" i="0" kern="1200" dirty="0">
                          <a:solidFill>
                            <a:schemeClr val="dk1"/>
                          </a:solidFill>
                          <a:effectLst/>
                          <a:latin typeface="+mn-lt"/>
                          <a:ea typeface="+mn-ea"/>
                          <a:cs typeface="+mn-cs"/>
                        </a:rPr>
                        <a:t> social inédita, o coletivo inteligente pode inventar uma democracia em tempo real , uma ética da hospitalidade, uma estética da invenção, uma economia das qualidades humanas. O Autor situa o projeto da inteligência coletiva em uma perspectiva antropológica de longa duração.</a:t>
                      </a:r>
                      <a:endParaRPr lang="pt-BR" sz="2400" dirty="0"/>
                    </a:p>
                  </a:txBody>
                  <a:tcPr anchor="ctr"/>
                </a:tc>
                <a:extLst>
                  <a:ext uri="{0D108BD9-81ED-4DB2-BD59-A6C34878D82A}">
                    <a16:rowId xmlns:a16="http://schemas.microsoft.com/office/drawing/2014/main" val="864203763"/>
                  </a:ext>
                </a:extLst>
              </a:tr>
            </a:tbl>
          </a:graphicData>
        </a:graphic>
      </p:graphicFrame>
    </p:spTree>
    <p:extLst>
      <p:ext uri="{BB962C8B-B14F-4D97-AF65-F5344CB8AC3E}">
        <p14:creationId xmlns:p14="http://schemas.microsoft.com/office/powerpoint/2010/main" val="3553856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a:extLst>
              <a:ext uri="{FF2B5EF4-FFF2-40B4-BE49-F238E27FC236}">
                <a16:creationId xmlns:a16="http://schemas.microsoft.com/office/drawing/2014/main" id="{D4B8E68C-60A4-4146-B638-01718DB500CF}"/>
              </a:ext>
            </a:extLst>
          </p:cNvPr>
          <p:cNvPicPr>
            <a:picLocks noChangeAspect="1"/>
          </p:cNvPicPr>
          <p:nvPr/>
        </p:nvPicPr>
        <p:blipFill>
          <a:blip r:embed="rId2"/>
          <a:stretch>
            <a:fillRect/>
          </a:stretch>
        </p:blipFill>
        <p:spPr>
          <a:xfrm>
            <a:off x="1523603" y="3968550"/>
            <a:ext cx="9144793" cy="1658256"/>
          </a:xfrm>
          <a:prstGeom prst="rect">
            <a:avLst/>
          </a:prstGeom>
        </p:spPr>
      </p:pic>
      <p:graphicFrame>
        <p:nvGraphicFramePr>
          <p:cNvPr id="5" name="Tabela 5">
            <a:extLst>
              <a:ext uri="{FF2B5EF4-FFF2-40B4-BE49-F238E27FC236}">
                <a16:creationId xmlns:a16="http://schemas.microsoft.com/office/drawing/2014/main" id="{79868F4C-8D5B-42FB-AE53-672478A4A964}"/>
              </a:ext>
            </a:extLst>
          </p:cNvPr>
          <p:cNvGraphicFramePr>
            <a:graphicFrameLocks noGrp="1"/>
          </p:cNvGraphicFramePr>
          <p:nvPr>
            <p:extLst>
              <p:ext uri="{D42A27DB-BD31-4B8C-83A1-F6EECF244321}">
                <p14:modId xmlns:p14="http://schemas.microsoft.com/office/powerpoint/2010/main" val="1897591567"/>
              </p:ext>
            </p:extLst>
          </p:nvPr>
        </p:nvGraphicFramePr>
        <p:xfrm>
          <a:off x="2032000" y="719666"/>
          <a:ext cx="8128000" cy="5159948"/>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1973263183"/>
                    </a:ext>
                  </a:extLst>
                </a:gridCol>
              </a:tblGrid>
              <a:tr h="845269">
                <a:tc>
                  <a:txBody>
                    <a:bodyPr/>
                    <a:lstStyle/>
                    <a:p>
                      <a:pPr algn="ctr"/>
                      <a:r>
                        <a:rPr lang="pt-BR" sz="2800" dirty="0"/>
                        <a:t>Assunto: </a:t>
                      </a:r>
                      <a:r>
                        <a:rPr lang="en-US" sz="2400" b="0" i="0" u="none" strike="noStrike" kern="1200" baseline="0" dirty="0">
                          <a:solidFill>
                            <a:schemeClr val="lt1"/>
                          </a:solidFill>
                          <a:latin typeface="+mn-lt"/>
                          <a:ea typeface="+mn-ea"/>
                          <a:cs typeface="+mn-cs"/>
                        </a:rPr>
                        <a:t>Data mining and predictive analysis: Intelligence gathering and crime analysis.</a:t>
                      </a:r>
                      <a:endParaRPr lang="pt-BR" sz="2800" dirty="0"/>
                    </a:p>
                  </a:txBody>
                  <a:tcPr anchor="ctr"/>
                </a:tc>
                <a:extLst>
                  <a:ext uri="{0D108BD9-81ED-4DB2-BD59-A6C34878D82A}">
                    <a16:rowId xmlns:a16="http://schemas.microsoft.com/office/drawing/2014/main" val="4219729823"/>
                  </a:ext>
                </a:extLst>
              </a:tr>
              <a:tr h="908227">
                <a:tc>
                  <a:txBody>
                    <a:bodyPr/>
                    <a:lstStyle/>
                    <a:p>
                      <a:pPr algn="ctr"/>
                      <a:r>
                        <a:rPr lang="en-US" sz="2400" b="0" i="0" u="none" strike="noStrike" kern="1200" baseline="0" dirty="0">
                          <a:solidFill>
                            <a:schemeClr val="dk1"/>
                          </a:solidFill>
                          <a:latin typeface="+mn-lt"/>
                          <a:ea typeface="+mn-ea"/>
                          <a:cs typeface="+mn-cs"/>
                        </a:rPr>
                        <a:t>McCue, C. (2014). </a:t>
                      </a:r>
                      <a:r>
                        <a:rPr lang="pt-BR" sz="2400" b="0" i="0" u="none" strike="noStrike" kern="1200" baseline="0" dirty="0" err="1">
                          <a:solidFill>
                            <a:schemeClr val="dk1"/>
                          </a:solidFill>
                          <a:latin typeface="+mn-lt"/>
                          <a:ea typeface="+mn-ea"/>
                          <a:cs typeface="+mn-cs"/>
                        </a:rPr>
                        <a:t>Butterworth-Heinemann</a:t>
                      </a:r>
                      <a:r>
                        <a:rPr lang="pt-BR" sz="2400" b="0" i="0" u="none" strike="noStrike" kern="1200" baseline="0" dirty="0">
                          <a:solidFill>
                            <a:schemeClr val="dk1"/>
                          </a:solidFill>
                          <a:latin typeface="+mn-lt"/>
                          <a:ea typeface="+mn-ea"/>
                          <a:cs typeface="+mn-cs"/>
                        </a:rPr>
                        <a:t>.</a:t>
                      </a:r>
                      <a:endParaRPr lang="pt-BR" sz="4000" dirty="0"/>
                    </a:p>
                  </a:txBody>
                  <a:tcPr anchor="ctr"/>
                </a:tc>
                <a:extLst>
                  <a:ext uri="{0D108BD9-81ED-4DB2-BD59-A6C34878D82A}">
                    <a16:rowId xmlns:a16="http://schemas.microsoft.com/office/drawing/2014/main" val="3597930397"/>
                  </a:ext>
                </a:extLst>
              </a:tr>
              <a:tr h="3367801">
                <a:tc>
                  <a:txBody>
                    <a:bodyPr/>
                    <a:lstStyle/>
                    <a:p>
                      <a:pPr algn="ctr"/>
                      <a:r>
                        <a:rPr lang="en-US" sz="2400" b="0" i="0" kern="1200" dirty="0">
                          <a:solidFill>
                            <a:schemeClr val="dk1"/>
                          </a:solidFill>
                          <a:effectLst/>
                          <a:latin typeface="+mn-lt"/>
                          <a:ea typeface="+mn-ea"/>
                          <a:cs typeface="+mn-cs"/>
                        </a:rPr>
                        <a:t>It is now possible to predict the future when it comes to crime. In </a:t>
                      </a:r>
                      <a:r>
                        <a:rPr lang="en-US" sz="2400" b="0" i="1" kern="1200" dirty="0">
                          <a:solidFill>
                            <a:schemeClr val="dk1"/>
                          </a:solidFill>
                          <a:effectLst/>
                          <a:latin typeface="+mn-lt"/>
                          <a:ea typeface="+mn-ea"/>
                          <a:cs typeface="+mn-cs"/>
                        </a:rPr>
                        <a:t>Data Mining and Predictive Analysis</a:t>
                      </a:r>
                      <a:r>
                        <a:rPr lang="en-US" sz="2400" b="0" i="0" kern="1200" dirty="0">
                          <a:solidFill>
                            <a:schemeClr val="dk1"/>
                          </a:solidFill>
                          <a:effectLst/>
                          <a:latin typeface="+mn-lt"/>
                          <a:ea typeface="+mn-ea"/>
                          <a:cs typeface="+mn-cs"/>
                        </a:rPr>
                        <a:t>, Dr. Colleen McCue describes not only the possibilities for data mining to assist law enforcement professionals, but also provides real-world examples showing how data mining has identified crime trends, anticipated community hot-spots, and refined resource deployment decisions.</a:t>
                      </a:r>
                      <a:endParaRPr lang="pt-BR" sz="2400" dirty="0"/>
                    </a:p>
                  </a:txBody>
                  <a:tcPr anchor="ctr"/>
                </a:tc>
                <a:extLst>
                  <a:ext uri="{0D108BD9-81ED-4DB2-BD59-A6C34878D82A}">
                    <a16:rowId xmlns:a16="http://schemas.microsoft.com/office/drawing/2014/main" val="864203763"/>
                  </a:ext>
                </a:extLst>
              </a:tr>
            </a:tbl>
          </a:graphicData>
        </a:graphic>
      </p:graphicFrame>
    </p:spTree>
    <p:extLst>
      <p:ext uri="{BB962C8B-B14F-4D97-AF65-F5344CB8AC3E}">
        <p14:creationId xmlns:p14="http://schemas.microsoft.com/office/powerpoint/2010/main" val="3106610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a:extLst>
              <a:ext uri="{FF2B5EF4-FFF2-40B4-BE49-F238E27FC236}">
                <a16:creationId xmlns:a16="http://schemas.microsoft.com/office/drawing/2014/main" id="{D4B8E68C-60A4-4146-B638-01718DB500CF}"/>
              </a:ext>
            </a:extLst>
          </p:cNvPr>
          <p:cNvPicPr>
            <a:picLocks noChangeAspect="1"/>
          </p:cNvPicPr>
          <p:nvPr/>
        </p:nvPicPr>
        <p:blipFill>
          <a:blip r:embed="rId2"/>
          <a:stretch>
            <a:fillRect/>
          </a:stretch>
        </p:blipFill>
        <p:spPr>
          <a:xfrm>
            <a:off x="1523603" y="3968550"/>
            <a:ext cx="9144793" cy="1658256"/>
          </a:xfrm>
          <a:prstGeom prst="rect">
            <a:avLst/>
          </a:prstGeom>
        </p:spPr>
      </p:pic>
      <p:graphicFrame>
        <p:nvGraphicFramePr>
          <p:cNvPr id="5" name="Tabela 5">
            <a:extLst>
              <a:ext uri="{FF2B5EF4-FFF2-40B4-BE49-F238E27FC236}">
                <a16:creationId xmlns:a16="http://schemas.microsoft.com/office/drawing/2014/main" id="{79868F4C-8D5B-42FB-AE53-672478A4A964}"/>
              </a:ext>
            </a:extLst>
          </p:cNvPr>
          <p:cNvGraphicFramePr>
            <a:graphicFrameLocks noGrp="1"/>
          </p:cNvGraphicFramePr>
          <p:nvPr>
            <p:extLst>
              <p:ext uri="{D42A27DB-BD31-4B8C-83A1-F6EECF244321}">
                <p14:modId xmlns:p14="http://schemas.microsoft.com/office/powerpoint/2010/main" val="574513511"/>
              </p:ext>
            </p:extLst>
          </p:nvPr>
        </p:nvGraphicFramePr>
        <p:xfrm>
          <a:off x="2032000" y="719666"/>
          <a:ext cx="8128000" cy="4854863"/>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1973263183"/>
                    </a:ext>
                  </a:extLst>
                </a:gridCol>
              </a:tblGrid>
              <a:tr h="1090473">
                <a:tc>
                  <a:txBody>
                    <a:bodyPr/>
                    <a:lstStyle/>
                    <a:p>
                      <a:pPr algn="ctr"/>
                      <a:r>
                        <a:rPr lang="pt-BR" sz="2400" dirty="0"/>
                        <a:t>Assunto: </a:t>
                      </a:r>
                      <a:r>
                        <a:rPr lang="pt-BR" sz="2400" b="0" i="0" u="none" strike="noStrike" kern="1200" baseline="0" dirty="0">
                          <a:solidFill>
                            <a:schemeClr val="lt1"/>
                          </a:solidFill>
                          <a:latin typeface="+mn-lt"/>
                          <a:ea typeface="+mn-ea"/>
                          <a:cs typeface="+mn-cs"/>
                        </a:rPr>
                        <a:t>computador na escola: contextualizando a formação de professores praticar e teoria, refletir a prática.</a:t>
                      </a:r>
                      <a:endParaRPr lang="pt-BR" sz="2400" dirty="0"/>
                    </a:p>
                  </a:txBody>
                  <a:tcPr/>
                </a:tc>
                <a:extLst>
                  <a:ext uri="{0D108BD9-81ED-4DB2-BD59-A6C34878D82A}">
                    <a16:rowId xmlns:a16="http://schemas.microsoft.com/office/drawing/2014/main" val="4219729823"/>
                  </a:ext>
                </a:extLst>
              </a:tr>
              <a:tr h="995446">
                <a:tc>
                  <a:txBody>
                    <a:bodyPr/>
                    <a:lstStyle/>
                    <a:p>
                      <a:pPr algn="ctr"/>
                      <a:r>
                        <a:rPr lang="pt-BR" sz="2400" dirty="0"/>
                        <a:t>Fonte: </a:t>
                      </a:r>
                      <a:r>
                        <a:rPr lang="pt-BR" sz="2400" b="0" i="0" u="none" strike="noStrike" kern="1200" baseline="0" dirty="0">
                          <a:solidFill>
                            <a:schemeClr val="dk1"/>
                          </a:solidFill>
                          <a:latin typeface="+mn-lt"/>
                          <a:ea typeface="+mn-ea"/>
                          <a:cs typeface="+mn-cs"/>
                        </a:rPr>
                        <a:t>Almeida, M. E. B. T. M. et al. (2000) - Pontifícia Universidade Católica de São Paulo.</a:t>
                      </a:r>
                      <a:endParaRPr lang="pt-BR" sz="2400" dirty="0"/>
                    </a:p>
                  </a:txBody>
                  <a:tcPr/>
                </a:tc>
                <a:extLst>
                  <a:ext uri="{0D108BD9-81ED-4DB2-BD59-A6C34878D82A}">
                    <a16:rowId xmlns:a16="http://schemas.microsoft.com/office/drawing/2014/main" val="3597930397"/>
                  </a:ext>
                </a:extLst>
              </a:tr>
              <a:tr h="2768944">
                <a:tc>
                  <a:txBody>
                    <a:bodyPr/>
                    <a:lstStyle/>
                    <a:p>
                      <a:pPr algn="ctr"/>
                      <a:r>
                        <a:rPr lang="pt-BR" sz="2400" kern="1200" dirty="0">
                          <a:solidFill>
                            <a:schemeClr val="dk1"/>
                          </a:solidFill>
                          <a:effectLst/>
                          <a:latin typeface="+mn-lt"/>
                          <a:ea typeface="+mn-ea"/>
                          <a:cs typeface="+mn-cs"/>
                        </a:rPr>
                        <a:t>O presente estudo tem o propósito de compreender a formação de professores para a inserção do computador na prática pedagógica e suas respectivas consequências, buscando indícios de possíveis transformações na prática docente e suas influências na escola. </a:t>
                      </a:r>
                    </a:p>
                    <a:p>
                      <a:br>
                        <a:rPr lang="pt-BR" dirty="0"/>
                      </a:br>
                      <a:endParaRPr lang="pt-BR" dirty="0"/>
                    </a:p>
                  </a:txBody>
                  <a:tcPr anchor="ctr"/>
                </a:tc>
                <a:extLst>
                  <a:ext uri="{0D108BD9-81ED-4DB2-BD59-A6C34878D82A}">
                    <a16:rowId xmlns:a16="http://schemas.microsoft.com/office/drawing/2014/main" val="864203763"/>
                  </a:ext>
                </a:extLst>
              </a:tr>
            </a:tbl>
          </a:graphicData>
        </a:graphic>
      </p:graphicFrame>
    </p:spTree>
    <p:extLst>
      <p:ext uri="{BB962C8B-B14F-4D97-AF65-F5344CB8AC3E}">
        <p14:creationId xmlns:p14="http://schemas.microsoft.com/office/powerpoint/2010/main" val="4190855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a:extLst>
              <a:ext uri="{FF2B5EF4-FFF2-40B4-BE49-F238E27FC236}">
                <a16:creationId xmlns:a16="http://schemas.microsoft.com/office/drawing/2014/main" id="{D4B8E68C-60A4-4146-B638-01718DB500CF}"/>
              </a:ext>
            </a:extLst>
          </p:cNvPr>
          <p:cNvPicPr>
            <a:picLocks noChangeAspect="1"/>
          </p:cNvPicPr>
          <p:nvPr/>
        </p:nvPicPr>
        <p:blipFill>
          <a:blip r:embed="rId2"/>
          <a:stretch>
            <a:fillRect/>
          </a:stretch>
        </p:blipFill>
        <p:spPr>
          <a:xfrm>
            <a:off x="1523603" y="3968550"/>
            <a:ext cx="9144793" cy="1658256"/>
          </a:xfrm>
          <a:prstGeom prst="rect">
            <a:avLst/>
          </a:prstGeom>
        </p:spPr>
      </p:pic>
      <p:graphicFrame>
        <p:nvGraphicFramePr>
          <p:cNvPr id="5" name="Tabela 5">
            <a:extLst>
              <a:ext uri="{FF2B5EF4-FFF2-40B4-BE49-F238E27FC236}">
                <a16:creationId xmlns:a16="http://schemas.microsoft.com/office/drawing/2014/main" id="{79868F4C-8D5B-42FB-AE53-672478A4A964}"/>
              </a:ext>
            </a:extLst>
          </p:cNvPr>
          <p:cNvGraphicFramePr>
            <a:graphicFrameLocks noGrp="1"/>
          </p:cNvGraphicFramePr>
          <p:nvPr>
            <p:extLst>
              <p:ext uri="{D42A27DB-BD31-4B8C-83A1-F6EECF244321}">
                <p14:modId xmlns:p14="http://schemas.microsoft.com/office/powerpoint/2010/main" val="2947950398"/>
              </p:ext>
            </p:extLst>
          </p:nvPr>
        </p:nvGraphicFramePr>
        <p:xfrm>
          <a:off x="2032000" y="719666"/>
          <a:ext cx="8128000" cy="6051176"/>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1973263183"/>
                    </a:ext>
                  </a:extLst>
                </a:gridCol>
              </a:tblGrid>
              <a:tr h="845269">
                <a:tc>
                  <a:txBody>
                    <a:bodyPr/>
                    <a:lstStyle/>
                    <a:p>
                      <a:pPr algn="ctr"/>
                      <a:r>
                        <a:rPr lang="pt-BR" sz="2400" dirty="0"/>
                        <a:t>Assunto: </a:t>
                      </a:r>
                      <a:r>
                        <a:rPr lang="pt-BR" sz="2400" b="0" i="0" u="none" strike="noStrike" kern="1200" baseline="0" dirty="0">
                          <a:solidFill>
                            <a:schemeClr val="lt1"/>
                          </a:solidFill>
                          <a:latin typeface="+mn-lt"/>
                          <a:ea typeface="+mn-ea"/>
                          <a:cs typeface="+mn-cs"/>
                        </a:rPr>
                        <a:t>Educação a distância </a:t>
                      </a:r>
                      <a:endParaRPr lang="pt-BR" sz="2400" dirty="0"/>
                    </a:p>
                  </a:txBody>
                  <a:tcPr anchor="ctr"/>
                </a:tc>
                <a:extLst>
                  <a:ext uri="{0D108BD9-81ED-4DB2-BD59-A6C34878D82A}">
                    <a16:rowId xmlns:a16="http://schemas.microsoft.com/office/drawing/2014/main" val="4219729823"/>
                  </a:ext>
                </a:extLst>
              </a:tr>
              <a:tr h="908227">
                <a:tc>
                  <a:txBody>
                    <a:bodyPr/>
                    <a:lstStyle/>
                    <a:p>
                      <a:pPr algn="ctr"/>
                      <a:r>
                        <a:rPr lang="pt-BR" sz="2400" dirty="0"/>
                        <a:t>Fonte:</a:t>
                      </a:r>
                      <a:r>
                        <a:rPr lang="pt-BR" sz="2400" b="0" i="0" u="none" strike="noStrike" kern="1200" baseline="0" dirty="0">
                          <a:solidFill>
                            <a:schemeClr val="dk1"/>
                          </a:solidFill>
                          <a:latin typeface="+mn-lt"/>
                          <a:ea typeface="+mn-ea"/>
                          <a:cs typeface="+mn-cs"/>
                        </a:rPr>
                        <a:t> </a:t>
                      </a:r>
                      <a:r>
                        <a:rPr lang="pt-BR" sz="2400" b="0" i="0" u="none" strike="noStrike" kern="1200" baseline="0" dirty="0" err="1">
                          <a:solidFill>
                            <a:schemeClr val="dk1"/>
                          </a:solidFill>
                          <a:latin typeface="+mn-lt"/>
                          <a:ea typeface="+mn-ea"/>
                          <a:cs typeface="+mn-cs"/>
                        </a:rPr>
                        <a:t>Belloni</a:t>
                      </a:r>
                      <a:r>
                        <a:rPr lang="pt-BR" sz="2400" b="0" i="0" u="none" strike="noStrike" kern="1200" baseline="0" dirty="0">
                          <a:solidFill>
                            <a:schemeClr val="dk1"/>
                          </a:solidFill>
                          <a:latin typeface="+mn-lt"/>
                          <a:ea typeface="+mn-ea"/>
                          <a:cs typeface="+mn-cs"/>
                        </a:rPr>
                        <a:t>, M. L. (2001) - Coleção educação contemporânea</a:t>
                      </a:r>
                      <a:endParaRPr lang="pt-BR" sz="2400" dirty="0"/>
                    </a:p>
                  </a:txBody>
                  <a:tcPr anchor="ctr"/>
                </a:tc>
                <a:extLst>
                  <a:ext uri="{0D108BD9-81ED-4DB2-BD59-A6C34878D82A}">
                    <a16:rowId xmlns:a16="http://schemas.microsoft.com/office/drawing/2014/main" val="3597930397"/>
                  </a:ext>
                </a:extLst>
              </a:tr>
              <a:tr h="3367801">
                <a:tc>
                  <a:txBody>
                    <a:bodyPr/>
                    <a:lstStyle/>
                    <a:p>
                      <a:pPr algn="ctr"/>
                      <a:r>
                        <a:rPr lang="pt-BR" sz="2400" kern="1200" dirty="0">
                          <a:solidFill>
                            <a:schemeClr val="dk1"/>
                          </a:solidFill>
                          <a:effectLst/>
                          <a:latin typeface="+mn-lt"/>
                          <a:ea typeface="+mn-ea"/>
                          <a:cs typeface="+mn-cs"/>
                        </a:rPr>
                        <a:t>Por longo tempo considerada como solução paliativa, rejeitada pela maioria dos professores das grandes universidades públicas e denunciada por movimentos de estudantes e professores como uma oferta de ensino de baixa qualidade, a educação a distância aparece agora como caminho incontornável não apenas para a ampliação rápida do acesso ao ensino superior, mas também e principalmente, como uma nova solução para a melhoria da qualidade deste ensino, no sentido de adequá-lo às exigências e características dos jovens estudantes do século XXI. </a:t>
                      </a:r>
                    </a:p>
                    <a:p>
                      <a:br>
                        <a:rPr lang="pt-BR" dirty="0"/>
                      </a:br>
                      <a:endParaRPr lang="pt-BR" dirty="0"/>
                    </a:p>
                  </a:txBody>
                  <a:tcPr anchor="ctr"/>
                </a:tc>
                <a:extLst>
                  <a:ext uri="{0D108BD9-81ED-4DB2-BD59-A6C34878D82A}">
                    <a16:rowId xmlns:a16="http://schemas.microsoft.com/office/drawing/2014/main" val="864203763"/>
                  </a:ext>
                </a:extLst>
              </a:tr>
            </a:tbl>
          </a:graphicData>
        </a:graphic>
      </p:graphicFrame>
    </p:spTree>
    <p:extLst>
      <p:ext uri="{BB962C8B-B14F-4D97-AF65-F5344CB8AC3E}">
        <p14:creationId xmlns:p14="http://schemas.microsoft.com/office/powerpoint/2010/main" val="3745057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a:extLst>
              <a:ext uri="{FF2B5EF4-FFF2-40B4-BE49-F238E27FC236}">
                <a16:creationId xmlns:a16="http://schemas.microsoft.com/office/drawing/2014/main" id="{D4B8E68C-60A4-4146-B638-01718DB500CF}"/>
              </a:ext>
            </a:extLst>
          </p:cNvPr>
          <p:cNvPicPr>
            <a:picLocks noChangeAspect="1"/>
          </p:cNvPicPr>
          <p:nvPr/>
        </p:nvPicPr>
        <p:blipFill>
          <a:blip r:embed="rId2"/>
          <a:stretch>
            <a:fillRect/>
          </a:stretch>
        </p:blipFill>
        <p:spPr>
          <a:xfrm>
            <a:off x="1523603" y="3968550"/>
            <a:ext cx="9144793" cy="1658256"/>
          </a:xfrm>
          <a:prstGeom prst="rect">
            <a:avLst/>
          </a:prstGeom>
        </p:spPr>
      </p:pic>
      <p:graphicFrame>
        <p:nvGraphicFramePr>
          <p:cNvPr id="5" name="Tabela 5">
            <a:extLst>
              <a:ext uri="{FF2B5EF4-FFF2-40B4-BE49-F238E27FC236}">
                <a16:creationId xmlns:a16="http://schemas.microsoft.com/office/drawing/2014/main" id="{79868F4C-8D5B-42FB-AE53-672478A4A964}"/>
              </a:ext>
            </a:extLst>
          </p:cNvPr>
          <p:cNvGraphicFramePr>
            <a:graphicFrameLocks noGrp="1"/>
          </p:cNvGraphicFramePr>
          <p:nvPr>
            <p:extLst>
              <p:ext uri="{D42A27DB-BD31-4B8C-83A1-F6EECF244321}">
                <p14:modId xmlns:p14="http://schemas.microsoft.com/office/powerpoint/2010/main" val="1890500525"/>
              </p:ext>
            </p:extLst>
          </p:nvPr>
        </p:nvGraphicFramePr>
        <p:xfrm>
          <a:off x="2032000" y="719666"/>
          <a:ext cx="8128000" cy="5121297"/>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1973263183"/>
                    </a:ext>
                  </a:extLst>
                </a:gridCol>
              </a:tblGrid>
              <a:tr h="845269">
                <a:tc>
                  <a:txBody>
                    <a:bodyPr/>
                    <a:lstStyle/>
                    <a:p>
                      <a:pPr algn="ctr"/>
                      <a:r>
                        <a:rPr lang="pt-BR" sz="2800" dirty="0"/>
                        <a:t>Assunto: </a:t>
                      </a:r>
                      <a:r>
                        <a:rPr lang="pt-BR" sz="2400" b="0" i="0" u="none" strike="noStrike" kern="1200" baseline="0" dirty="0">
                          <a:solidFill>
                            <a:schemeClr val="lt1"/>
                          </a:solidFill>
                          <a:latin typeface="+mn-lt"/>
                          <a:ea typeface="+mn-ea"/>
                          <a:cs typeface="+mn-cs"/>
                        </a:rPr>
                        <a:t>A classificação hierárquica implicativa e coesiva</a:t>
                      </a:r>
                      <a:r>
                        <a:rPr lang="pt-BR" sz="1800" b="0" i="0" u="none" strike="noStrike" kern="1200" baseline="0" dirty="0">
                          <a:solidFill>
                            <a:schemeClr val="lt1"/>
                          </a:solidFill>
                          <a:latin typeface="+mn-lt"/>
                          <a:ea typeface="+mn-ea"/>
                          <a:cs typeface="+mn-cs"/>
                        </a:rPr>
                        <a:t>.</a:t>
                      </a:r>
                      <a:endParaRPr lang="pt-BR" sz="2400" dirty="0"/>
                    </a:p>
                  </a:txBody>
                  <a:tcPr anchor="ctr"/>
                </a:tc>
                <a:extLst>
                  <a:ext uri="{0D108BD9-81ED-4DB2-BD59-A6C34878D82A}">
                    <a16:rowId xmlns:a16="http://schemas.microsoft.com/office/drawing/2014/main" val="4219729823"/>
                  </a:ext>
                </a:extLst>
              </a:tr>
              <a:tr h="908227">
                <a:tc>
                  <a:txBody>
                    <a:bodyPr/>
                    <a:lstStyle/>
                    <a:p>
                      <a:pPr algn="ctr"/>
                      <a:r>
                        <a:rPr lang="pt-BR" sz="2800" dirty="0"/>
                        <a:t>Fonte:</a:t>
                      </a:r>
                      <a:r>
                        <a:rPr lang="en-US" sz="2000" b="0" i="0" u="none" strike="noStrike" kern="1200" baseline="0" dirty="0">
                          <a:solidFill>
                            <a:schemeClr val="dk1"/>
                          </a:solidFill>
                          <a:latin typeface="+mn-lt"/>
                          <a:ea typeface="+mn-ea"/>
                          <a:cs typeface="+mn-cs"/>
                        </a:rPr>
                        <a:t>Couturier, R., </a:t>
                      </a:r>
                      <a:r>
                        <a:rPr lang="en-US" sz="2000" b="0" i="0" u="none" strike="noStrike" kern="1200" baseline="0" dirty="0" err="1">
                          <a:solidFill>
                            <a:schemeClr val="dk1"/>
                          </a:solidFill>
                          <a:latin typeface="+mn-lt"/>
                          <a:ea typeface="+mn-ea"/>
                          <a:cs typeface="+mn-cs"/>
                        </a:rPr>
                        <a:t>Bodin</a:t>
                      </a:r>
                      <a:r>
                        <a:rPr lang="en-US" sz="2000" b="0" i="0" u="none" strike="noStrike" kern="1200" baseline="0" dirty="0">
                          <a:solidFill>
                            <a:schemeClr val="dk1"/>
                          </a:solidFill>
                          <a:latin typeface="+mn-lt"/>
                          <a:ea typeface="+mn-ea"/>
                          <a:cs typeface="+mn-cs"/>
                        </a:rPr>
                        <a:t>, A., and GRAS, R. (2004). </a:t>
                      </a:r>
                      <a:r>
                        <a:rPr lang="pt-BR" sz="2000" b="0" i="0" u="none" strike="noStrike" kern="1200" baseline="0" dirty="0">
                          <a:solidFill>
                            <a:schemeClr val="dk1"/>
                          </a:solidFill>
                          <a:latin typeface="+mn-lt"/>
                          <a:ea typeface="+mn-ea"/>
                          <a:cs typeface="+mn-cs"/>
                        </a:rPr>
                        <a:t>Manual Curso CHIC versão, 2.</a:t>
                      </a:r>
                      <a:endParaRPr lang="pt-BR" sz="2800" dirty="0"/>
                    </a:p>
                  </a:txBody>
                  <a:tcPr anchor="ctr"/>
                </a:tc>
                <a:extLst>
                  <a:ext uri="{0D108BD9-81ED-4DB2-BD59-A6C34878D82A}">
                    <a16:rowId xmlns:a16="http://schemas.microsoft.com/office/drawing/2014/main" val="3597930397"/>
                  </a:ext>
                </a:extLst>
              </a:tr>
              <a:tr h="3367801">
                <a:tc>
                  <a:txBody>
                    <a:bodyPr/>
                    <a:lstStyle/>
                    <a:p>
                      <a:pPr algn="ctr"/>
                      <a:r>
                        <a:rPr lang="pt-BR" sz="2400" dirty="0"/>
                        <a:t>O software CHIC tem por funções essenciais extrair de um conjunto de dados, cruzando sujeitos e variáveis (ou atributos), regras de associação entre variáveis, fornecer um índice de qualidade de associação e de representar uma estruturação das variáveis obtida por meio destas regras. A versão 2.3 de CHIC apresenta melhoras importantes no que diz respeito a </a:t>
                      </a:r>
                      <a:r>
                        <a:rPr lang="pt-BR" sz="2400" dirty="0" err="1"/>
                        <a:t>convivialidade</a:t>
                      </a:r>
                      <a:r>
                        <a:rPr lang="pt-BR" sz="2400" dirty="0"/>
                        <a:t> e as possibilidades de tratamento</a:t>
                      </a:r>
                      <a:br>
                        <a:rPr lang="pt-BR" dirty="0"/>
                      </a:br>
                      <a:endParaRPr lang="pt-BR" dirty="0"/>
                    </a:p>
                  </a:txBody>
                  <a:tcPr anchor="ctr"/>
                </a:tc>
                <a:extLst>
                  <a:ext uri="{0D108BD9-81ED-4DB2-BD59-A6C34878D82A}">
                    <a16:rowId xmlns:a16="http://schemas.microsoft.com/office/drawing/2014/main" val="864203763"/>
                  </a:ext>
                </a:extLst>
              </a:tr>
            </a:tbl>
          </a:graphicData>
        </a:graphic>
      </p:graphicFrame>
    </p:spTree>
    <p:extLst>
      <p:ext uri="{BB962C8B-B14F-4D97-AF65-F5344CB8AC3E}">
        <p14:creationId xmlns:p14="http://schemas.microsoft.com/office/powerpoint/2010/main" val="4174012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a:extLst>
              <a:ext uri="{FF2B5EF4-FFF2-40B4-BE49-F238E27FC236}">
                <a16:creationId xmlns:a16="http://schemas.microsoft.com/office/drawing/2014/main" id="{D4B8E68C-60A4-4146-B638-01718DB500CF}"/>
              </a:ext>
            </a:extLst>
          </p:cNvPr>
          <p:cNvPicPr>
            <a:picLocks noChangeAspect="1"/>
          </p:cNvPicPr>
          <p:nvPr/>
        </p:nvPicPr>
        <p:blipFill>
          <a:blip r:embed="rId2"/>
          <a:stretch>
            <a:fillRect/>
          </a:stretch>
        </p:blipFill>
        <p:spPr>
          <a:xfrm>
            <a:off x="1523603" y="3968550"/>
            <a:ext cx="9144793" cy="1658256"/>
          </a:xfrm>
          <a:prstGeom prst="rect">
            <a:avLst/>
          </a:prstGeom>
        </p:spPr>
      </p:pic>
      <p:graphicFrame>
        <p:nvGraphicFramePr>
          <p:cNvPr id="5" name="Tabela 5">
            <a:extLst>
              <a:ext uri="{FF2B5EF4-FFF2-40B4-BE49-F238E27FC236}">
                <a16:creationId xmlns:a16="http://schemas.microsoft.com/office/drawing/2014/main" id="{79868F4C-8D5B-42FB-AE53-672478A4A964}"/>
              </a:ext>
            </a:extLst>
          </p:cNvPr>
          <p:cNvGraphicFramePr>
            <a:graphicFrameLocks noGrp="1"/>
          </p:cNvGraphicFramePr>
          <p:nvPr>
            <p:extLst>
              <p:ext uri="{D42A27DB-BD31-4B8C-83A1-F6EECF244321}">
                <p14:modId xmlns:p14="http://schemas.microsoft.com/office/powerpoint/2010/main" val="1066639672"/>
              </p:ext>
            </p:extLst>
          </p:nvPr>
        </p:nvGraphicFramePr>
        <p:xfrm>
          <a:off x="2032000" y="719666"/>
          <a:ext cx="8128000" cy="5220908"/>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1973263183"/>
                    </a:ext>
                  </a:extLst>
                </a:gridCol>
              </a:tblGrid>
              <a:tr h="845269">
                <a:tc>
                  <a:txBody>
                    <a:bodyPr/>
                    <a:lstStyle/>
                    <a:p>
                      <a:pPr algn="ctr"/>
                      <a:r>
                        <a:rPr lang="pt-BR" sz="3200" dirty="0"/>
                        <a:t>Assunto: </a:t>
                      </a:r>
                      <a:r>
                        <a:rPr lang="pt-BR" sz="2400" b="0" i="0" u="none" strike="noStrike" kern="1200" baseline="0" dirty="0">
                          <a:solidFill>
                            <a:schemeClr val="lt1"/>
                          </a:solidFill>
                          <a:latin typeface="+mn-lt"/>
                          <a:ea typeface="+mn-ea"/>
                          <a:cs typeface="+mn-cs"/>
                        </a:rPr>
                        <a:t>Pesquisa de Métodos Mistos-: Série Métodos de Pesquisa. Penso Editora.</a:t>
                      </a:r>
                      <a:endParaRPr lang="pt-BR" sz="3600" dirty="0"/>
                    </a:p>
                  </a:txBody>
                  <a:tcPr anchor="ctr"/>
                </a:tc>
                <a:extLst>
                  <a:ext uri="{0D108BD9-81ED-4DB2-BD59-A6C34878D82A}">
                    <a16:rowId xmlns:a16="http://schemas.microsoft.com/office/drawing/2014/main" val="4219729823"/>
                  </a:ext>
                </a:extLst>
              </a:tr>
              <a:tr h="908227">
                <a:tc>
                  <a:txBody>
                    <a:bodyPr/>
                    <a:lstStyle/>
                    <a:p>
                      <a:pPr algn="ctr"/>
                      <a:r>
                        <a:rPr lang="pt-BR" sz="3200" dirty="0"/>
                        <a:t>Fonte: </a:t>
                      </a:r>
                      <a:r>
                        <a:rPr lang="en-US" sz="2400" b="0" i="0" u="none" strike="noStrike" kern="1200" baseline="0" dirty="0">
                          <a:solidFill>
                            <a:schemeClr val="dk1"/>
                          </a:solidFill>
                          <a:latin typeface="+mn-lt"/>
                          <a:ea typeface="+mn-ea"/>
                          <a:cs typeface="+mn-cs"/>
                        </a:rPr>
                        <a:t>Creswell, J.W. and Clark, V. L. P. (2015).</a:t>
                      </a:r>
                      <a:endParaRPr lang="pt-BR" sz="3200" dirty="0"/>
                    </a:p>
                  </a:txBody>
                  <a:tcPr anchor="ctr"/>
                </a:tc>
                <a:extLst>
                  <a:ext uri="{0D108BD9-81ED-4DB2-BD59-A6C34878D82A}">
                    <a16:rowId xmlns:a16="http://schemas.microsoft.com/office/drawing/2014/main" val="3597930397"/>
                  </a:ext>
                </a:extLst>
              </a:tr>
              <a:tr h="3367801">
                <a:tc>
                  <a:txBody>
                    <a:bodyPr/>
                    <a:lstStyle/>
                    <a:p>
                      <a:pPr algn="ctr"/>
                      <a:r>
                        <a:rPr lang="pt-BR" sz="2800" dirty="0"/>
                        <a:t>Este livro apresenta modelos de estrutura, procedimento e composição para planejamento de pesquisas qualitativas, quantitativas e de métodos mistos nas ciências humanas e sociais.</a:t>
                      </a:r>
                    </a:p>
                  </a:txBody>
                  <a:tcPr anchor="ctr"/>
                </a:tc>
                <a:extLst>
                  <a:ext uri="{0D108BD9-81ED-4DB2-BD59-A6C34878D82A}">
                    <a16:rowId xmlns:a16="http://schemas.microsoft.com/office/drawing/2014/main" val="864203763"/>
                  </a:ext>
                </a:extLst>
              </a:tr>
            </a:tbl>
          </a:graphicData>
        </a:graphic>
      </p:graphicFrame>
    </p:spTree>
    <p:extLst>
      <p:ext uri="{BB962C8B-B14F-4D97-AF65-F5344CB8AC3E}">
        <p14:creationId xmlns:p14="http://schemas.microsoft.com/office/powerpoint/2010/main" val="3954681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a:extLst>
              <a:ext uri="{FF2B5EF4-FFF2-40B4-BE49-F238E27FC236}">
                <a16:creationId xmlns:a16="http://schemas.microsoft.com/office/drawing/2014/main" id="{D4B8E68C-60A4-4146-B638-01718DB500CF}"/>
              </a:ext>
            </a:extLst>
          </p:cNvPr>
          <p:cNvPicPr>
            <a:picLocks noChangeAspect="1"/>
          </p:cNvPicPr>
          <p:nvPr/>
        </p:nvPicPr>
        <p:blipFill>
          <a:blip r:embed="rId2"/>
          <a:stretch>
            <a:fillRect/>
          </a:stretch>
        </p:blipFill>
        <p:spPr>
          <a:xfrm>
            <a:off x="1523603" y="3968550"/>
            <a:ext cx="9144793" cy="1658256"/>
          </a:xfrm>
          <a:prstGeom prst="rect">
            <a:avLst/>
          </a:prstGeom>
        </p:spPr>
      </p:pic>
      <p:graphicFrame>
        <p:nvGraphicFramePr>
          <p:cNvPr id="5" name="Tabela 5">
            <a:extLst>
              <a:ext uri="{FF2B5EF4-FFF2-40B4-BE49-F238E27FC236}">
                <a16:creationId xmlns:a16="http://schemas.microsoft.com/office/drawing/2014/main" id="{79868F4C-8D5B-42FB-AE53-672478A4A964}"/>
              </a:ext>
            </a:extLst>
          </p:cNvPr>
          <p:cNvGraphicFramePr>
            <a:graphicFrameLocks noGrp="1"/>
          </p:cNvGraphicFramePr>
          <p:nvPr>
            <p:extLst>
              <p:ext uri="{D42A27DB-BD31-4B8C-83A1-F6EECF244321}">
                <p14:modId xmlns:p14="http://schemas.microsoft.com/office/powerpoint/2010/main" val="3257630430"/>
              </p:ext>
            </p:extLst>
          </p:nvPr>
        </p:nvGraphicFramePr>
        <p:xfrm>
          <a:off x="2032000" y="719666"/>
          <a:ext cx="8128000" cy="5121297"/>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1973263183"/>
                    </a:ext>
                  </a:extLst>
                </a:gridCol>
              </a:tblGrid>
              <a:tr h="845269">
                <a:tc>
                  <a:txBody>
                    <a:bodyPr/>
                    <a:lstStyle/>
                    <a:p>
                      <a:pPr algn="ctr"/>
                      <a:r>
                        <a:rPr lang="pt-BR" sz="2800" dirty="0"/>
                        <a:t>Assunto: </a:t>
                      </a:r>
                      <a:r>
                        <a:rPr lang="pt-BR" sz="2400" b="0" i="0" u="none" strike="noStrike" kern="1200" baseline="0" dirty="0">
                          <a:solidFill>
                            <a:schemeClr val="lt1"/>
                          </a:solidFill>
                          <a:latin typeface="+mn-lt"/>
                          <a:ea typeface="+mn-ea"/>
                          <a:cs typeface="+mn-cs"/>
                        </a:rPr>
                        <a:t>Introdução a mineração de dados utilizando o </a:t>
                      </a:r>
                      <a:r>
                        <a:rPr lang="pt-BR" sz="2400" b="0" i="0" u="none" strike="noStrike" kern="1200" baseline="0" dirty="0" err="1">
                          <a:solidFill>
                            <a:schemeClr val="lt1"/>
                          </a:solidFill>
                          <a:latin typeface="+mn-lt"/>
                          <a:ea typeface="+mn-ea"/>
                          <a:cs typeface="+mn-cs"/>
                        </a:rPr>
                        <a:t>weka</a:t>
                      </a:r>
                      <a:r>
                        <a:rPr lang="pt-BR" sz="2400" b="0" i="0" u="none" strike="noStrike" kern="1200" baseline="0" dirty="0">
                          <a:solidFill>
                            <a:schemeClr val="lt1"/>
                          </a:solidFill>
                          <a:latin typeface="+mn-lt"/>
                          <a:ea typeface="+mn-ea"/>
                          <a:cs typeface="+mn-cs"/>
                        </a:rPr>
                        <a:t>.</a:t>
                      </a:r>
                      <a:endParaRPr lang="pt-BR" sz="2800" dirty="0"/>
                    </a:p>
                  </a:txBody>
                  <a:tcPr anchor="ctr"/>
                </a:tc>
                <a:extLst>
                  <a:ext uri="{0D108BD9-81ED-4DB2-BD59-A6C34878D82A}">
                    <a16:rowId xmlns:a16="http://schemas.microsoft.com/office/drawing/2014/main" val="4219729823"/>
                  </a:ext>
                </a:extLst>
              </a:tr>
              <a:tr h="908227">
                <a:tc>
                  <a:txBody>
                    <a:bodyPr/>
                    <a:lstStyle/>
                    <a:p>
                      <a:pPr algn="ctr"/>
                      <a:r>
                        <a:rPr lang="pt-BR" sz="2800" dirty="0"/>
                        <a:t>Fonte: </a:t>
                      </a:r>
                      <a:r>
                        <a:rPr lang="pt-BR" sz="2000" b="0" i="0" u="none" strike="noStrike" kern="1200" baseline="0" dirty="0">
                          <a:solidFill>
                            <a:schemeClr val="dk1"/>
                          </a:solidFill>
                          <a:latin typeface="+mn-lt"/>
                          <a:ea typeface="+mn-ea"/>
                          <a:cs typeface="+mn-cs"/>
                        </a:rPr>
                        <a:t>Damasceno, M. (2015). [Online; acessado setembro, 2015].</a:t>
                      </a:r>
                      <a:endParaRPr lang="pt-BR" sz="2800" dirty="0"/>
                    </a:p>
                  </a:txBody>
                  <a:tcPr anchor="ctr"/>
                </a:tc>
                <a:extLst>
                  <a:ext uri="{0D108BD9-81ED-4DB2-BD59-A6C34878D82A}">
                    <a16:rowId xmlns:a16="http://schemas.microsoft.com/office/drawing/2014/main" val="3597930397"/>
                  </a:ext>
                </a:extLst>
              </a:tr>
              <a:tr h="3367801">
                <a:tc>
                  <a:txBody>
                    <a:bodyPr/>
                    <a:lstStyle/>
                    <a:p>
                      <a:pPr algn="ctr"/>
                      <a:r>
                        <a:rPr lang="pt-BR" sz="2400" dirty="0"/>
                        <a:t>O </a:t>
                      </a:r>
                      <a:r>
                        <a:rPr lang="pt-BR" sz="2400" dirty="0" err="1"/>
                        <a:t>Weka</a:t>
                      </a:r>
                      <a:r>
                        <a:rPr lang="pt-BR" sz="2400" dirty="0"/>
                        <a:t> é uma </a:t>
                      </a:r>
                      <a:r>
                        <a:rPr lang="pt-BR" sz="2400" dirty="0" err="1"/>
                        <a:t>suite</a:t>
                      </a:r>
                      <a:r>
                        <a:rPr lang="pt-BR" sz="2400" dirty="0"/>
                        <a:t> que contém diversas técnicas de mineração de dados, totalmente gratuito por ser um software livre. Este minicurso têm como objetivo apresentar diversas técnicas de mineração de dados utilizando o </a:t>
                      </a:r>
                      <a:r>
                        <a:rPr lang="pt-BR" sz="2400" dirty="0" err="1"/>
                        <a:t>Weka</a:t>
                      </a:r>
                      <a:r>
                        <a:rPr lang="pt-BR" sz="2400" dirty="0"/>
                        <a:t>. As técnicas serão apresentadas e discutidas na resolução de problemas reais, utilizando somente ferramentas presentes na </a:t>
                      </a:r>
                      <a:r>
                        <a:rPr lang="pt-BR" sz="2400" dirty="0" err="1"/>
                        <a:t>suite</a:t>
                      </a:r>
                      <a:r>
                        <a:rPr lang="pt-BR" sz="2400" dirty="0"/>
                        <a:t> </a:t>
                      </a:r>
                      <a:r>
                        <a:rPr lang="pt-BR" sz="2400" dirty="0" err="1"/>
                        <a:t>Weka</a:t>
                      </a:r>
                      <a:r>
                        <a:rPr lang="pt-BR" sz="2400" dirty="0"/>
                        <a:t>. </a:t>
                      </a:r>
                    </a:p>
                  </a:txBody>
                  <a:tcPr anchor="ctr"/>
                </a:tc>
                <a:extLst>
                  <a:ext uri="{0D108BD9-81ED-4DB2-BD59-A6C34878D82A}">
                    <a16:rowId xmlns:a16="http://schemas.microsoft.com/office/drawing/2014/main" val="864203763"/>
                  </a:ext>
                </a:extLst>
              </a:tr>
            </a:tbl>
          </a:graphicData>
        </a:graphic>
      </p:graphicFrame>
    </p:spTree>
    <p:extLst>
      <p:ext uri="{BB962C8B-B14F-4D97-AF65-F5344CB8AC3E}">
        <p14:creationId xmlns:p14="http://schemas.microsoft.com/office/powerpoint/2010/main" val="3906830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a:extLst>
              <a:ext uri="{FF2B5EF4-FFF2-40B4-BE49-F238E27FC236}">
                <a16:creationId xmlns:a16="http://schemas.microsoft.com/office/drawing/2014/main" id="{D4B8E68C-60A4-4146-B638-01718DB500CF}"/>
              </a:ext>
            </a:extLst>
          </p:cNvPr>
          <p:cNvPicPr>
            <a:picLocks noChangeAspect="1"/>
          </p:cNvPicPr>
          <p:nvPr/>
        </p:nvPicPr>
        <p:blipFill>
          <a:blip r:embed="rId2"/>
          <a:stretch>
            <a:fillRect/>
          </a:stretch>
        </p:blipFill>
        <p:spPr>
          <a:xfrm>
            <a:off x="1523603" y="3968550"/>
            <a:ext cx="9144793" cy="1658256"/>
          </a:xfrm>
          <a:prstGeom prst="rect">
            <a:avLst/>
          </a:prstGeom>
        </p:spPr>
      </p:pic>
      <p:graphicFrame>
        <p:nvGraphicFramePr>
          <p:cNvPr id="5" name="Tabela 5">
            <a:extLst>
              <a:ext uri="{FF2B5EF4-FFF2-40B4-BE49-F238E27FC236}">
                <a16:creationId xmlns:a16="http://schemas.microsoft.com/office/drawing/2014/main" id="{79868F4C-8D5B-42FB-AE53-672478A4A964}"/>
              </a:ext>
            </a:extLst>
          </p:cNvPr>
          <p:cNvGraphicFramePr>
            <a:graphicFrameLocks noGrp="1"/>
          </p:cNvGraphicFramePr>
          <p:nvPr>
            <p:extLst>
              <p:ext uri="{D42A27DB-BD31-4B8C-83A1-F6EECF244321}">
                <p14:modId xmlns:p14="http://schemas.microsoft.com/office/powerpoint/2010/main" val="1462161891"/>
              </p:ext>
            </p:extLst>
          </p:nvPr>
        </p:nvGraphicFramePr>
        <p:xfrm>
          <a:off x="2032000" y="719666"/>
          <a:ext cx="8128000" cy="5159948"/>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1973263183"/>
                    </a:ext>
                  </a:extLst>
                </a:gridCol>
              </a:tblGrid>
              <a:tr h="845269">
                <a:tc>
                  <a:txBody>
                    <a:bodyPr/>
                    <a:lstStyle/>
                    <a:p>
                      <a:pPr algn="ctr"/>
                      <a:r>
                        <a:rPr lang="pt-BR" sz="2800" dirty="0"/>
                        <a:t>Assunto: </a:t>
                      </a:r>
                      <a:r>
                        <a:rPr lang="pt-BR" sz="2400" b="0" i="0" u="none" strike="noStrike" kern="1200" baseline="0" dirty="0">
                          <a:solidFill>
                            <a:schemeClr val="lt1"/>
                          </a:solidFill>
                          <a:latin typeface="+mn-lt"/>
                          <a:ea typeface="+mn-ea"/>
                          <a:cs typeface="+mn-cs"/>
                        </a:rPr>
                        <a:t>Educação financeira para alunos de um curso de engenharia de produção</a:t>
                      </a:r>
                      <a:endParaRPr lang="pt-BR" sz="2800" dirty="0"/>
                    </a:p>
                  </a:txBody>
                  <a:tcPr anchor="ctr"/>
                </a:tc>
                <a:extLst>
                  <a:ext uri="{0D108BD9-81ED-4DB2-BD59-A6C34878D82A}">
                    <a16:rowId xmlns:a16="http://schemas.microsoft.com/office/drawing/2014/main" val="4219729823"/>
                  </a:ext>
                </a:extLst>
              </a:tr>
              <a:tr h="908227">
                <a:tc>
                  <a:txBody>
                    <a:bodyPr/>
                    <a:lstStyle/>
                    <a:p>
                      <a:pPr algn="ctr"/>
                      <a:r>
                        <a:rPr lang="pt-BR" sz="2800" dirty="0"/>
                        <a:t>Fonte: </a:t>
                      </a:r>
                      <a:r>
                        <a:rPr lang="pt-BR" sz="2000" b="0" i="0" u="none" strike="noStrike" kern="1200" baseline="0" dirty="0">
                          <a:solidFill>
                            <a:schemeClr val="dk1"/>
                          </a:solidFill>
                          <a:latin typeface="+mn-lt"/>
                          <a:ea typeface="+mn-ea"/>
                          <a:cs typeface="+mn-cs"/>
                        </a:rPr>
                        <a:t>de Queiroz, C., Coutinho, S., </a:t>
                      </a:r>
                      <a:r>
                        <a:rPr lang="pt-BR" sz="2000" b="0" i="0" u="none" strike="noStrike" kern="1200" baseline="0" dirty="0" err="1">
                          <a:solidFill>
                            <a:schemeClr val="dk1"/>
                          </a:solidFill>
                          <a:latin typeface="+mn-lt"/>
                          <a:ea typeface="+mn-ea"/>
                          <a:cs typeface="+mn-cs"/>
                        </a:rPr>
                        <a:t>and</a:t>
                      </a:r>
                      <a:r>
                        <a:rPr lang="pt-BR" sz="2000" b="0" i="0" u="none" strike="noStrike" kern="1200" baseline="0" dirty="0">
                          <a:solidFill>
                            <a:schemeClr val="dk1"/>
                          </a:solidFill>
                          <a:latin typeface="+mn-lt"/>
                          <a:ea typeface="+mn-ea"/>
                          <a:cs typeface="+mn-cs"/>
                        </a:rPr>
                        <a:t> da Silva Santos, A. (2016). </a:t>
                      </a:r>
                      <a:r>
                        <a:rPr lang="pt-BR" sz="2000" b="0" i="0" u="none" strike="noStrike" kern="1200" baseline="0" dirty="0" err="1">
                          <a:solidFill>
                            <a:schemeClr val="dk1"/>
                          </a:solidFill>
                          <a:latin typeface="+mn-lt"/>
                          <a:ea typeface="+mn-ea"/>
                          <a:cs typeface="+mn-cs"/>
                        </a:rPr>
                        <a:t>BoEM</a:t>
                      </a:r>
                      <a:r>
                        <a:rPr lang="pt-BR" sz="2000" b="0" i="0" u="none" strike="noStrike" kern="1200" baseline="0" dirty="0">
                          <a:solidFill>
                            <a:schemeClr val="dk1"/>
                          </a:solidFill>
                          <a:latin typeface="+mn-lt"/>
                          <a:ea typeface="+mn-ea"/>
                          <a:cs typeface="+mn-cs"/>
                        </a:rPr>
                        <a:t>-Boletim online de Educação Matemática, 4(7):234–253.</a:t>
                      </a:r>
                      <a:endParaRPr lang="pt-BR" sz="2800" dirty="0"/>
                    </a:p>
                  </a:txBody>
                  <a:tcPr anchor="ctr"/>
                </a:tc>
                <a:extLst>
                  <a:ext uri="{0D108BD9-81ED-4DB2-BD59-A6C34878D82A}">
                    <a16:rowId xmlns:a16="http://schemas.microsoft.com/office/drawing/2014/main" val="3597930397"/>
                  </a:ext>
                </a:extLst>
              </a:tr>
              <a:tr h="3367801">
                <a:tc>
                  <a:txBody>
                    <a:bodyPr/>
                    <a:lstStyle/>
                    <a:p>
                      <a:pPr algn="ctr"/>
                      <a:r>
                        <a:rPr lang="pt-BR" sz="2400" b="0" i="0" kern="1200" dirty="0">
                          <a:solidFill>
                            <a:schemeClr val="dk1"/>
                          </a:solidFill>
                          <a:effectLst/>
                          <a:latin typeface="+mn-lt"/>
                          <a:ea typeface="+mn-ea"/>
                          <a:cs typeface="+mn-cs"/>
                        </a:rPr>
                        <a:t>Neste texto propomos a discussão de um recorte de uma pesquisa desenvolvida no âmbito do grupo de pesquisa PEAMAT/PUCSP. Trata-se de um estudo diagnóstico no tema Educação Financeira, envolvendo alunos de um curso de Engenharia de Produção da cidade de São Paulo.</a:t>
                      </a:r>
                      <a:endParaRPr lang="pt-BR" sz="2400" dirty="0"/>
                    </a:p>
                  </a:txBody>
                  <a:tcPr anchor="ctr"/>
                </a:tc>
                <a:extLst>
                  <a:ext uri="{0D108BD9-81ED-4DB2-BD59-A6C34878D82A}">
                    <a16:rowId xmlns:a16="http://schemas.microsoft.com/office/drawing/2014/main" val="864203763"/>
                  </a:ext>
                </a:extLst>
              </a:tr>
            </a:tbl>
          </a:graphicData>
        </a:graphic>
      </p:graphicFrame>
    </p:spTree>
    <p:extLst>
      <p:ext uri="{BB962C8B-B14F-4D97-AF65-F5344CB8AC3E}">
        <p14:creationId xmlns:p14="http://schemas.microsoft.com/office/powerpoint/2010/main" val="1693627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a:extLst>
              <a:ext uri="{FF2B5EF4-FFF2-40B4-BE49-F238E27FC236}">
                <a16:creationId xmlns:a16="http://schemas.microsoft.com/office/drawing/2014/main" id="{D4B8E68C-60A4-4146-B638-01718DB500CF}"/>
              </a:ext>
            </a:extLst>
          </p:cNvPr>
          <p:cNvPicPr>
            <a:picLocks noChangeAspect="1"/>
          </p:cNvPicPr>
          <p:nvPr/>
        </p:nvPicPr>
        <p:blipFill>
          <a:blip r:embed="rId2"/>
          <a:stretch>
            <a:fillRect/>
          </a:stretch>
        </p:blipFill>
        <p:spPr>
          <a:xfrm>
            <a:off x="1523603" y="3968550"/>
            <a:ext cx="9144793" cy="1658256"/>
          </a:xfrm>
          <a:prstGeom prst="rect">
            <a:avLst/>
          </a:prstGeom>
        </p:spPr>
      </p:pic>
      <p:graphicFrame>
        <p:nvGraphicFramePr>
          <p:cNvPr id="5" name="Tabela 5">
            <a:extLst>
              <a:ext uri="{FF2B5EF4-FFF2-40B4-BE49-F238E27FC236}">
                <a16:creationId xmlns:a16="http://schemas.microsoft.com/office/drawing/2014/main" id="{79868F4C-8D5B-42FB-AE53-672478A4A964}"/>
              </a:ext>
            </a:extLst>
          </p:cNvPr>
          <p:cNvGraphicFramePr>
            <a:graphicFrameLocks noGrp="1"/>
          </p:cNvGraphicFramePr>
          <p:nvPr>
            <p:extLst>
              <p:ext uri="{D42A27DB-BD31-4B8C-83A1-F6EECF244321}">
                <p14:modId xmlns:p14="http://schemas.microsoft.com/office/powerpoint/2010/main" val="3290499074"/>
              </p:ext>
            </p:extLst>
          </p:nvPr>
        </p:nvGraphicFramePr>
        <p:xfrm>
          <a:off x="2032000" y="719666"/>
          <a:ext cx="8128000" cy="5196601"/>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1973263183"/>
                    </a:ext>
                  </a:extLst>
                </a:gridCol>
              </a:tblGrid>
              <a:tr h="845269">
                <a:tc>
                  <a:txBody>
                    <a:bodyPr/>
                    <a:lstStyle/>
                    <a:p>
                      <a:pPr algn="ctr"/>
                      <a:r>
                        <a:rPr lang="pt-BR" sz="2800" dirty="0"/>
                        <a:t>Assunto: F</a:t>
                      </a:r>
                      <a:r>
                        <a:rPr lang="en-US" sz="2400" b="0" i="0" u="none" strike="noStrike" kern="1200" baseline="0" dirty="0">
                          <a:solidFill>
                            <a:schemeClr val="lt1"/>
                          </a:solidFill>
                          <a:latin typeface="+mn-lt"/>
                          <a:ea typeface="+mn-ea"/>
                          <a:cs typeface="+mn-cs"/>
                        </a:rPr>
                        <a:t>rom data mining to knowledge discovery in </a:t>
                      </a:r>
                      <a:r>
                        <a:rPr lang="pt-BR" sz="2400" b="0" i="0" u="none" strike="noStrike" kern="1200" baseline="0" dirty="0" err="1">
                          <a:solidFill>
                            <a:schemeClr val="lt1"/>
                          </a:solidFill>
                          <a:latin typeface="+mn-lt"/>
                          <a:ea typeface="+mn-ea"/>
                          <a:cs typeface="+mn-cs"/>
                        </a:rPr>
                        <a:t>databases</a:t>
                      </a:r>
                      <a:r>
                        <a:rPr lang="pt-BR" sz="2400" b="0" i="0" u="none" strike="noStrike" kern="1200" baseline="0" dirty="0">
                          <a:solidFill>
                            <a:schemeClr val="lt1"/>
                          </a:solidFill>
                          <a:latin typeface="+mn-lt"/>
                          <a:ea typeface="+mn-ea"/>
                          <a:cs typeface="+mn-cs"/>
                        </a:rPr>
                        <a:t>.</a:t>
                      </a:r>
                      <a:endParaRPr lang="pt-BR" sz="2800" dirty="0"/>
                    </a:p>
                  </a:txBody>
                  <a:tcPr anchor="ctr"/>
                </a:tc>
                <a:extLst>
                  <a:ext uri="{0D108BD9-81ED-4DB2-BD59-A6C34878D82A}">
                    <a16:rowId xmlns:a16="http://schemas.microsoft.com/office/drawing/2014/main" val="4219729823"/>
                  </a:ext>
                </a:extLst>
              </a:tr>
              <a:tr h="908227">
                <a:tc>
                  <a:txBody>
                    <a:bodyPr/>
                    <a:lstStyle/>
                    <a:p>
                      <a:pPr algn="ctr"/>
                      <a:r>
                        <a:rPr lang="pt-BR" sz="3200" dirty="0"/>
                        <a:t>Fonte: </a:t>
                      </a:r>
                      <a:r>
                        <a:rPr lang="en-US" sz="2400" b="0" i="0" u="none" strike="noStrike" kern="1200" baseline="0" dirty="0">
                          <a:solidFill>
                            <a:schemeClr val="dk1"/>
                          </a:solidFill>
                          <a:latin typeface="+mn-lt"/>
                          <a:ea typeface="+mn-ea"/>
                          <a:cs typeface="+mn-cs"/>
                        </a:rPr>
                        <a:t>Fayyad, U., </a:t>
                      </a:r>
                      <a:r>
                        <a:rPr lang="en-US" sz="2400" b="0" i="0" u="none" strike="noStrike" kern="1200" baseline="0" dirty="0" err="1">
                          <a:solidFill>
                            <a:schemeClr val="dk1"/>
                          </a:solidFill>
                          <a:latin typeface="+mn-lt"/>
                          <a:ea typeface="+mn-ea"/>
                          <a:cs typeface="+mn-cs"/>
                        </a:rPr>
                        <a:t>Piatetsky</a:t>
                      </a:r>
                      <a:r>
                        <a:rPr lang="en-US" sz="2400" b="0" i="0" u="none" strike="noStrike" kern="1200" baseline="0" dirty="0">
                          <a:solidFill>
                            <a:schemeClr val="dk1"/>
                          </a:solidFill>
                          <a:latin typeface="+mn-lt"/>
                          <a:ea typeface="+mn-ea"/>
                          <a:cs typeface="+mn-cs"/>
                        </a:rPr>
                        <a:t>-Shapiro, G., and Smyth, P. (1996). </a:t>
                      </a:r>
                      <a:r>
                        <a:rPr lang="it-IT" sz="2400" b="0" i="0" u="none" strike="noStrike" kern="1200" baseline="0" dirty="0">
                          <a:solidFill>
                            <a:schemeClr val="dk1"/>
                          </a:solidFill>
                          <a:latin typeface="+mn-lt"/>
                          <a:ea typeface="+mn-ea"/>
                          <a:cs typeface="+mn-cs"/>
                        </a:rPr>
                        <a:t>AI magazine, 17(3):37.</a:t>
                      </a:r>
                      <a:endParaRPr lang="pt-BR" sz="3200" dirty="0"/>
                    </a:p>
                  </a:txBody>
                  <a:tcPr anchor="ctr"/>
                </a:tc>
                <a:extLst>
                  <a:ext uri="{0D108BD9-81ED-4DB2-BD59-A6C34878D82A}">
                    <a16:rowId xmlns:a16="http://schemas.microsoft.com/office/drawing/2014/main" val="3597930397"/>
                  </a:ext>
                </a:extLst>
              </a:tr>
              <a:tr h="3367801">
                <a:tc>
                  <a:txBody>
                    <a:bodyPr/>
                    <a:lstStyle/>
                    <a:p>
                      <a:pPr algn="ctr"/>
                      <a:r>
                        <a:rPr lang="en-US" sz="2400" b="0" i="0" kern="1200" dirty="0">
                          <a:solidFill>
                            <a:schemeClr val="dk1"/>
                          </a:solidFill>
                          <a:effectLst/>
                          <a:latin typeface="+mn-lt"/>
                          <a:ea typeface="+mn-ea"/>
                          <a:cs typeface="+mn-cs"/>
                        </a:rPr>
                        <a:t>Data mining and knowledge discovery in databases have been attracting a significant amount of research, industry, and media attention of late. What is all the excitement about? This article provides an overview of this emerging field, clarifying how data mining and knowledge discovery in databases are related both to each other and to related fields, such as machine learning, statistics, and databases.</a:t>
                      </a:r>
                      <a:endParaRPr lang="pt-BR" sz="2400" dirty="0"/>
                    </a:p>
                  </a:txBody>
                  <a:tcPr anchor="ctr"/>
                </a:tc>
                <a:extLst>
                  <a:ext uri="{0D108BD9-81ED-4DB2-BD59-A6C34878D82A}">
                    <a16:rowId xmlns:a16="http://schemas.microsoft.com/office/drawing/2014/main" val="864203763"/>
                  </a:ext>
                </a:extLst>
              </a:tr>
            </a:tbl>
          </a:graphicData>
        </a:graphic>
      </p:graphicFrame>
    </p:spTree>
    <p:extLst>
      <p:ext uri="{BB962C8B-B14F-4D97-AF65-F5344CB8AC3E}">
        <p14:creationId xmlns:p14="http://schemas.microsoft.com/office/powerpoint/2010/main" val="3980585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a:extLst>
              <a:ext uri="{FF2B5EF4-FFF2-40B4-BE49-F238E27FC236}">
                <a16:creationId xmlns:a16="http://schemas.microsoft.com/office/drawing/2014/main" id="{D4B8E68C-60A4-4146-B638-01718DB500CF}"/>
              </a:ext>
            </a:extLst>
          </p:cNvPr>
          <p:cNvPicPr>
            <a:picLocks noChangeAspect="1"/>
          </p:cNvPicPr>
          <p:nvPr/>
        </p:nvPicPr>
        <p:blipFill>
          <a:blip r:embed="rId2"/>
          <a:stretch>
            <a:fillRect/>
          </a:stretch>
        </p:blipFill>
        <p:spPr>
          <a:xfrm>
            <a:off x="1523603" y="3968550"/>
            <a:ext cx="9144793" cy="1658256"/>
          </a:xfrm>
          <a:prstGeom prst="rect">
            <a:avLst/>
          </a:prstGeom>
        </p:spPr>
      </p:pic>
      <p:graphicFrame>
        <p:nvGraphicFramePr>
          <p:cNvPr id="5" name="Tabela 5">
            <a:extLst>
              <a:ext uri="{FF2B5EF4-FFF2-40B4-BE49-F238E27FC236}">
                <a16:creationId xmlns:a16="http://schemas.microsoft.com/office/drawing/2014/main" id="{79868F4C-8D5B-42FB-AE53-672478A4A964}"/>
              </a:ext>
            </a:extLst>
          </p:cNvPr>
          <p:cNvGraphicFramePr>
            <a:graphicFrameLocks noGrp="1"/>
          </p:cNvGraphicFramePr>
          <p:nvPr>
            <p:extLst>
              <p:ext uri="{D42A27DB-BD31-4B8C-83A1-F6EECF244321}">
                <p14:modId xmlns:p14="http://schemas.microsoft.com/office/powerpoint/2010/main" val="4081912723"/>
              </p:ext>
            </p:extLst>
          </p:nvPr>
        </p:nvGraphicFramePr>
        <p:xfrm>
          <a:off x="2032000" y="719666"/>
          <a:ext cx="8128000" cy="5121297"/>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1973263183"/>
                    </a:ext>
                  </a:extLst>
                </a:gridCol>
              </a:tblGrid>
              <a:tr h="845269">
                <a:tc>
                  <a:txBody>
                    <a:bodyPr/>
                    <a:lstStyle/>
                    <a:p>
                      <a:pPr algn="ctr"/>
                      <a:r>
                        <a:rPr lang="pt-BR" sz="2800" dirty="0"/>
                        <a:t>Assunto:  </a:t>
                      </a:r>
                      <a:r>
                        <a:rPr lang="pt-BR" sz="2400" b="0" i="0" u="none" strike="noStrike" kern="1200" baseline="0" dirty="0">
                          <a:solidFill>
                            <a:schemeClr val="lt1"/>
                          </a:solidFill>
                          <a:latin typeface="+mn-lt"/>
                          <a:ea typeface="+mn-ea"/>
                          <a:cs typeface="+mn-cs"/>
                        </a:rPr>
                        <a:t>Cidades inteligentes e humanas.</a:t>
                      </a:r>
                      <a:endParaRPr lang="pt-BR" sz="2800" dirty="0"/>
                    </a:p>
                  </a:txBody>
                  <a:tcPr anchor="ctr"/>
                </a:tc>
                <a:extLst>
                  <a:ext uri="{0D108BD9-81ED-4DB2-BD59-A6C34878D82A}">
                    <a16:rowId xmlns:a16="http://schemas.microsoft.com/office/drawing/2014/main" val="4219729823"/>
                  </a:ext>
                </a:extLst>
              </a:tr>
              <a:tr h="908227">
                <a:tc>
                  <a:txBody>
                    <a:bodyPr/>
                    <a:lstStyle/>
                    <a:p>
                      <a:pPr algn="ctr"/>
                      <a:r>
                        <a:rPr lang="pt-BR" sz="3200" dirty="0"/>
                        <a:t>Fonte: </a:t>
                      </a:r>
                      <a:r>
                        <a:rPr lang="pt-BR" sz="2400" b="0" i="0" u="none" strike="noStrike" kern="1200" baseline="0" dirty="0" err="1">
                          <a:solidFill>
                            <a:schemeClr val="dk1"/>
                          </a:solidFill>
                          <a:latin typeface="+mn-lt"/>
                          <a:ea typeface="+mn-ea"/>
                          <a:cs typeface="+mn-cs"/>
                        </a:rPr>
                        <a:t>Gomyde</a:t>
                      </a:r>
                      <a:r>
                        <a:rPr lang="pt-BR" sz="2400" b="0" i="0" u="none" strike="noStrike" kern="1200" baseline="0" dirty="0">
                          <a:solidFill>
                            <a:schemeClr val="dk1"/>
                          </a:solidFill>
                          <a:latin typeface="+mn-lt"/>
                          <a:ea typeface="+mn-ea"/>
                          <a:cs typeface="+mn-cs"/>
                        </a:rPr>
                        <a:t>, A. (2017). Boletim de Conjuntura, 2:7–9.</a:t>
                      </a:r>
                      <a:endParaRPr lang="pt-BR" sz="3200" dirty="0"/>
                    </a:p>
                  </a:txBody>
                  <a:tcPr anchor="ctr"/>
                </a:tc>
                <a:extLst>
                  <a:ext uri="{0D108BD9-81ED-4DB2-BD59-A6C34878D82A}">
                    <a16:rowId xmlns:a16="http://schemas.microsoft.com/office/drawing/2014/main" val="3597930397"/>
                  </a:ext>
                </a:extLst>
              </a:tr>
              <a:tr h="3367801">
                <a:tc>
                  <a:txBody>
                    <a:bodyPr/>
                    <a:lstStyle/>
                    <a:p>
                      <a:pPr algn="ctr"/>
                      <a:r>
                        <a:rPr lang="pt-BR" sz="2400" dirty="0"/>
                        <a:t>As Cidades Inteligentes e Humanas começam a tomar forma quando nelas se instalam uma infraestrutura tecnológica com plataforma aberta, capaz de integrar todas as tecnologias ali disponíveis. A integração das tecnologias, com transparência e acesso irrestrito aos dados e informações por elas gerados, conduzem as cidades para a participação de seus cidadãos em um processo de </a:t>
                      </a:r>
                      <a:r>
                        <a:rPr lang="pt-BR" sz="2400" dirty="0" err="1"/>
                        <a:t>co-criação</a:t>
                      </a:r>
                      <a:r>
                        <a:rPr lang="pt-BR" sz="2400" dirty="0"/>
                        <a:t> com o poder público e com as empresas. </a:t>
                      </a:r>
                    </a:p>
                  </a:txBody>
                  <a:tcPr anchor="ctr"/>
                </a:tc>
                <a:extLst>
                  <a:ext uri="{0D108BD9-81ED-4DB2-BD59-A6C34878D82A}">
                    <a16:rowId xmlns:a16="http://schemas.microsoft.com/office/drawing/2014/main" val="864203763"/>
                  </a:ext>
                </a:extLst>
              </a:tr>
            </a:tbl>
          </a:graphicData>
        </a:graphic>
      </p:graphicFrame>
    </p:spTree>
    <p:extLst>
      <p:ext uri="{BB962C8B-B14F-4D97-AF65-F5344CB8AC3E}">
        <p14:creationId xmlns:p14="http://schemas.microsoft.com/office/powerpoint/2010/main" val="649724113"/>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296</TotalTime>
  <Words>1223</Words>
  <Application>Microsoft Office PowerPoint</Application>
  <PresentationFormat>Widescreen</PresentationFormat>
  <Paragraphs>42</Paragraphs>
  <Slides>13</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13</vt:i4>
      </vt:variant>
    </vt:vector>
  </HeadingPairs>
  <TitlesOfParts>
    <vt:vector size="17" baseType="lpstr">
      <vt:lpstr>Arial</vt:lpstr>
      <vt:lpstr>Calibri</vt:lpstr>
      <vt:lpstr>Calibri Light</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Flavio Gomes</dc:creator>
  <cp:lastModifiedBy>Flavio Gomes</cp:lastModifiedBy>
  <cp:revision>15</cp:revision>
  <dcterms:created xsi:type="dcterms:W3CDTF">2021-03-08T20:23:49Z</dcterms:created>
  <dcterms:modified xsi:type="dcterms:W3CDTF">2021-03-09T21:27:51Z</dcterms:modified>
</cp:coreProperties>
</file>