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2" r:id="rId2"/>
  </p:sldIdLst>
  <p:sldSz cx="32404050" cy="39604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96E"/>
    <a:srgbClr val="AD76CC"/>
    <a:srgbClr val="C59DDB"/>
    <a:srgbClr val="5C8AE6"/>
    <a:srgbClr val="666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>
        <p:scale>
          <a:sx n="25" d="100"/>
          <a:sy n="25" d="100"/>
        </p:scale>
        <p:origin x="1422" y="-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03B38-B074-4348-AC32-8BD5307827B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1143000"/>
            <a:ext cx="2524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E527F-21EC-4CE3-9611-8D7EE9716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5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1pPr>
    <a:lvl2pPr marL="1814627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2pPr>
    <a:lvl3pPr marL="3629254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3pPr>
    <a:lvl4pPr marL="5443880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4pPr>
    <a:lvl5pPr marL="7258507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5pPr>
    <a:lvl6pPr marL="9073134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6pPr>
    <a:lvl7pPr marL="10887761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7pPr>
    <a:lvl8pPr marL="12702388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8pPr>
    <a:lvl9pPr marL="14517014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66938" y="1143000"/>
            <a:ext cx="2524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B9966-CDE8-476B-86B4-241E941F63D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28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6481646"/>
            <a:ext cx="27543443" cy="13788390"/>
          </a:xfrm>
        </p:spPr>
        <p:txBody>
          <a:bodyPr anchor="b"/>
          <a:lstStyle>
            <a:lvl1pPr algn="ctr">
              <a:defRPr sz="212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20801769"/>
            <a:ext cx="24303038" cy="9562026"/>
          </a:xfrm>
        </p:spPr>
        <p:txBody>
          <a:bodyPr/>
          <a:lstStyle>
            <a:lvl1pPr marL="0" indent="0" algn="ctr">
              <a:buNone/>
              <a:defRPr sz="8505"/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3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8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108597"/>
            <a:ext cx="6987123" cy="335633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108597"/>
            <a:ext cx="20556319" cy="335633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2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9873746"/>
            <a:ext cx="27948493" cy="16474556"/>
          </a:xfrm>
        </p:spPr>
        <p:txBody>
          <a:bodyPr anchor="b"/>
          <a:lstStyle>
            <a:lvl1pPr>
              <a:defRPr sz="212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6504157"/>
            <a:ext cx="27948493" cy="8663580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20225" indent="0">
              <a:buNone/>
              <a:defRPr sz="7088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10542984"/>
            <a:ext cx="13771721" cy="2512897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0" y="10542984"/>
            <a:ext cx="13771721" cy="2512897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108606"/>
            <a:ext cx="27948493" cy="7655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9708716"/>
            <a:ext cx="13708430" cy="4758092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4466808"/>
            <a:ext cx="13708430" cy="2127849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2" y="9708716"/>
            <a:ext cx="13775942" cy="4758092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2" y="14466808"/>
            <a:ext cx="13775942" cy="2127849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27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9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0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640330"/>
            <a:ext cx="10451150" cy="9241155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2" y="5702388"/>
            <a:ext cx="16404550" cy="28145184"/>
          </a:xfrm>
        </p:spPr>
        <p:txBody>
          <a:bodyPr/>
          <a:lstStyle>
            <a:lvl1pPr>
              <a:defRPr sz="11340"/>
            </a:lvl1pPr>
            <a:lvl2pPr>
              <a:defRPr sz="9923"/>
            </a:lvl2pPr>
            <a:lvl3pPr>
              <a:defRPr sz="8505"/>
            </a:lvl3pPr>
            <a:lvl4pPr>
              <a:defRPr sz="7088"/>
            </a:lvl4pPr>
            <a:lvl5pPr>
              <a:defRPr sz="7088"/>
            </a:lvl5pPr>
            <a:lvl6pPr>
              <a:defRPr sz="7088"/>
            </a:lvl6pPr>
            <a:lvl7pPr>
              <a:defRPr sz="7088"/>
            </a:lvl7pPr>
            <a:lvl8pPr>
              <a:defRPr sz="7088"/>
            </a:lvl8pPr>
            <a:lvl9pPr>
              <a:defRPr sz="708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1881485"/>
            <a:ext cx="10451150" cy="22011921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5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640330"/>
            <a:ext cx="10451150" cy="9241155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2" y="5702388"/>
            <a:ext cx="16404550" cy="28145184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20225" indent="0">
              <a:buNone/>
              <a:defRPr sz="9923"/>
            </a:lvl2pPr>
            <a:lvl3pPr marL="3240451" indent="0">
              <a:buNone/>
              <a:defRPr sz="8505"/>
            </a:lvl3pPr>
            <a:lvl4pPr marL="4860676" indent="0">
              <a:buNone/>
              <a:defRPr sz="7088"/>
            </a:lvl4pPr>
            <a:lvl5pPr marL="6480901" indent="0">
              <a:buNone/>
              <a:defRPr sz="7088"/>
            </a:lvl5pPr>
            <a:lvl6pPr marL="8101127" indent="0">
              <a:buNone/>
              <a:defRPr sz="7088"/>
            </a:lvl6pPr>
            <a:lvl7pPr marL="9721352" indent="0">
              <a:buNone/>
              <a:defRPr sz="7088"/>
            </a:lvl7pPr>
            <a:lvl8pPr marL="11341578" indent="0">
              <a:buNone/>
              <a:defRPr sz="7088"/>
            </a:lvl8pPr>
            <a:lvl9pPr marL="12961803" indent="0">
              <a:buNone/>
              <a:defRPr sz="708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1881485"/>
            <a:ext cx="10451150" cy="22011921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108606"/>
            <a:ext cx="27948493" cy="765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0542984"/>
            <a:ext cx="27948493" cy="2512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36707930"/>
            <a:ext cx="7290911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2EB0-9B6E-4302-A06C-B97ABEF9E87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3842" y="36707930"/>
            <a:ext cx="10936367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36707930"/>
            <a:ext cx="7290911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40451" rtl="0" eaLnBrk="1" latinLnBrk="1" hangingPunct="1">
        <a:lnSpc>
          <a:spcPct val="90000"/>
        </a:lnSpc>
        <a:spcBef>
          <a:spcPct val="0"/>
        </a:spcBef>
        <a:buNone/>
        <a:defRPr sz="155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l" defTabSz="3240451" rtl="0" eaLnBrk="1" latinLnBrk="1" hangingPunct="1">
        <a:lnSpc>
          <a:spcPct val="90000"/>
        </a:lnSpc>
        <a:spcBef>
          <a:spcPts val="3544"/>
        </a:spcBef>
        <a:buFont typeface="Arial" panose="020B0604020202020204" pitchFamily="34" charset="0"/>
        <a:buChar char="•"/>
        <a:defRPr sz="9923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B623F4F-0CCC-4798-B0BF-6A94FF403898}"/>
              </a:ext>
            </a:extLst>
          </p:cNvPr>
          <p:cNvSpPr/>
          <p:nvPr/>
        </p:nvSpPr>
        <p:spPr>
          <a:xfrm>
            <a:off x="400051" y="33847225"/>
            <a:ext cx="31662016" cy="4345818"/>
          </a:xfrm>
          <a:prstGeom prst="roundRect">
            <a:avLst/>
          </a:prstGeom>
          <a:solidFill>
            <a:srgbClr val="56296E">
              <a:alpha val="31000"/>
            </a:srgbClr>
          </a:solidFill>
          <a:ln>
            <a:solidFill>
              <a:srgbClr val="C59DDB">
                <a:alpha val="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24815F-66EA-4FE4-AFB4-17FE9C0A2376}"/>
              </a:ext>
            </a:extLst>
          </p:cNvPr>
          <p:cNvSpPr/>
          <p:nvPr/>
        </p:nvSpPr>
        <p:spPr>
          <a:xfrm>
            <a:off x="400050" y="26821257"/>
            <a:ext cx="31662017" cy="6794483"/>
          </a:xfrm>
          <a:prstGeom prst="roundRect">
            <a:avLst/>
          </a:prstGeom>
          <a:solidFill>
            <a:srgbClr val="56296E">
              <a:alpha val="31000"/>
            </a:srgbClr>
          </a:solidFill>
          <a:ln>
            <a:solidFill>
              <a:srgbClr val="C59DDB">
                <a:alpha val="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B704EC9-27F6-4147-9957-8750D71066E6}"/>
              </a:ext>
            </a:extLst>
          </p:cNvPr>
          <p:cNvSpPr/>
          <p:nvPr/>
        </p:nvSpPr>
        <p:spPr>
          <a:xfrm>
            <a:off x="400050" y="9047627"/>
            <a:ext cx="15525164" cy="10060320"/>
          </a:xfrm>
          <a:prstGeom prst="roundRect">
            <a:avLst/>
          </a:prstGeom>
          <a:solidFill>
            <a:srgbClr val="56296E">
              <a:alpha val="31000"/>
            </a:srgbClr>
          </a:solidFill>
          <a:ln>
            <a:solidFill>
              <a:srgbClr val="C59DDB">
                <a:alpha val="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CCC2BEC-6A11-4251-BA2B-C126722685B1}"/>
              </a:ext>
            </a:extLst>
          </p:cNvPr>
          <p:cNvSpPr/>
          <p:nvPr/>
        </p:nvSpPr>
        <p:spPr>
          <a:xfrm>
            <a:off x="400050" y="19309160"/>
            <a:ext cx="15573409" cy="7247105"/>
          </a:xfrm>
          <a:prstGeom prst="roundRect">
            <a:avLst/>
          </a:prstGeom>
          <a:solidFill>
            <a:srgbClr val="56296E">
              <a:alpha val="31000"/>
            </a:srgbClr>
          </a:solidFill>
          <a:ln>
            <a:solidFill>
              <a:srgbClr val="C59DDB">
                <a:alpha val="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596E4DC-1F9B-4E84-9445-CF0CF83190E9}"/>
              </a:ext>
            </a:extLst>
          </p:cNvPr>
          <p:cNvSpPr/>
          <p:nvPr/>
        </p:nvSpPr>
        <p:spPr>
          <a:xfrm>
            <a:off x="16224356" y="9011795"/>
            <a:ext cx="15837711" cy="17553931"/>
          </a:xfrm>
          <a:prstGeom prst="roundRect">
            <a:avLst/>
          </a:prstGeom>
          <a:solidFill>
            <a:srgbClr val="56296E">
              <a:alpha val="31000"/>
            </a:srgbClr>
          </a:solidFill>
          <a:ln>
            <a:solidFill>
              <a:srgbClr val="C59DDB">
                <a:alpha val="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E46BBF-DEAE-4DDB-97F5-84E31C55C396}"/>
              </a:ext>
            </a:extLst>
          </p:cNvPr>
          <p:cNvSpPr/>
          <p:nvPr/>
        </p:nvSpPr>
        <p:spPr>
          <a:xfrm>
            <a:off x="8477071" y="13248506"/>
            <a:ext cx="15168448" cy="15209215"/>
          </a:xfrm>
          <a:prstGeom prst="ellipse">
            <a:avLst/>
          </a:prstGeom>
          <a:blipFill dpi="0" rotWithShape="1">
            <a:blip r:embed="rId3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1157" y="3043533"/>
            <a:ext cx="31166398" cy="2432476"/>
          </a:xfrm>
        </p:spPr>
        <p:txBody>
          <a:bodyPr>
            <a:no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실시간 환경 모니터링 및 </a:t>
            </a:r>
            <a:r>
              <a:rPr lang="en-US" altLang="ko-KR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AI </a:t>
            </a:r>
            <a:r>
              <a:rPr lang="ko-KR" altLang="en-US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모델 기반 생육단계별</a:t>
            </a:r>
            <a:r>
              <a:rPr lang="en-US" altLang="ko-KR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ko-KR" altLang="en-US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환경 제어 알고리즘 적용 </a:t>
            </a:r>
            <a:r>
              <a:rPr lang="ko-KR" altLang="en-US" sz="6100" b="1" dirty="0" err="1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미니챔버</a:t>
            </a:r>
            <a:r>
              <a:rPr lang="ko-KR" altLang="en-US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구현</a:t>
            </a:r>
            <a:br>
              <a:rPr lang="en-US" altLang="ko-KR" sz="605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</a:br>
            <a:r>
              <a:rPr lang="en-US" altLang="ko-KR" sz="3600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Implementation of a Mini-chamber for Real-time Environmental Monitoring and Controlling by the Growth Stages Based on the AI Model</a:t>
            </a:r>
            <a:endParaRPr lang="ko-KR" altLang="ko-KR" sz="6050" dirty="0"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38462102"/>
            <a:ext cx="32404049" cy="1142847"/>
          </a:xfrm>
          <a:prstGeom prst="rect">
            <a:avLst/>
          </a:prstGeom>
          <a:solidFill>
            <a:srgbClr val="562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0" u="sng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27489" y="5916122"/>
            <a:ext cx="26417577" cy="2674269"/>
            <a:chOff x="1961489" y="8416218"/>
            <a:chExt cx="28819175" cy="2917385"/>
          </a:xfrm>
        </p:grpSpPr>
        <p:sp>
          <p:nvSpPr>
            <p:cNvPr id="4" name="직사각형 3"/>
            <p:cNvSpPr/>
            <p:nvPr/>
          </p:nvSpPr>
          <p:spPr>
            <a:xfrm>
              <a:off x="1961489" y="8416218"/>
              <a:ext cx="28576855" cy="1454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33" b="1" u="sng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김솔아</a:t>
              </a:r>
              <a:r>
                <a:rPr lang="en-US" altLang="ko-KR" sz="4033" b="1" u="sng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ko-KR" altLang="en-US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전혜진</a:t>
              </a:r>
              <a:r>
                <a:rPr lang="en-US" altLang="ko-KR" sz="4033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ko-KR" altLang="en-US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정재영</a:t>
              </a:r>
              <a:r>
                <a:rPr lang="en-US" altLang="ko-KR" sz="4033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ko-KR" altLang="en-US" sz="4033" b="1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김태곤</a:t>
              </a:r>
              <a:r>
                <a:rPr lang="en-US" altLang="ko-KR" sz="4033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1*</a:t>
              </a:r>
              <a:r>
                <a:rPr lang="en-US" altLang="ko-KR" sz="4033" b="1" u="sng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</a:t>
              </a:r>
            </a:p>
            <a:p>
              <a:pPr algn="ctr"/>
              <a:r>
                <a:rPr lang="en-US" altLang="ko-KR" sz="4033" u="sng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Sola Kim</a:t>
              </a:r>
              <a:r>
                <a:rPr lang="en-US" altLang="ko-KR" sz="4033" u="sng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en-US" altLang="ko-KR" sz="4033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Hyejin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Jeon</a:t>
              </a:r>
              <a:r>
                <a:rPr lang="en-US" altLang="ko-KR" sz="4033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en-US" altLang="ko-KR" sz="4033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Jaeyoung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Jung</a:t>
              </a:r>
              <a:r>
                <a:rPr lang="en-US" altLang="ko-KR" sz="4033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en-US" altLang="ko-KR" sz="4033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Taegon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Kim</a:t>
              </a:r>
              <a:r>
                <a:rPr lang="en-US" altLang="ko-KR" sz="4033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1*</a:t>
              </a:r>
              <a:endParaRPr lang="en-US" altLang="ko-KR" sz="4033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203808" y="10012891"/>
              <a:ext cx="28576856" cy="13207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3600" b="1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전북대학교 </a:t>
              </a:r>
              <a:r>
                <a:rPr lang="ko-KR" altLang="en-US" sz="3600" b="1" i="1" spc="92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스마트팜학과</a:t>
              </a:r>
              <a:r>
                <a:rPr lang="en-US" altLang="ko-KR" sz="3600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1</a:t>
              </a:r>
              <a:endParaRPr lang="en-US" altLang="ko-KR" sz="3600" b="1" i="1" spc="92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endParaRPr>
            </a:p>
            <a:p>
              <a:pPr algn="ctr" fontAlgn="base"/>
              <a:r>
                <a:rPr lang="en-US" altLang="ko-KR" sz="3667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Department of Smart Farm, </a:t>
              </a:r>
              <a:r>
                <a:rPr lang="en-US" altLang="ko-KR" sz="3667" i="1" spc="92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Jeonbuk</a:t>
              </a:r>
              <a:r>
                <a:rPr lang="en-US" altLang="ko-KR" sz="3667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National University, </a:t>
              </a:r>
              <a:r>
                <a:rPr lang="en-US" altLang="ko-KR" sz="3667" i="1" spc="92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Jeonju</a:t>
              </a:r>
              <a:r>
                <a:rPr lang="en-US" altLang="ko-KR" sz="3667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54896, Korea</a:t>
              </a:r>
              <a:r>
                <a:rPr lang="en-US" altLang="ko-KR" sz="4000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1</a:t>
              </a:r>
              <a:r>
                <a:rPr lang="en-US" altLang="ko-KR" sz="3667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</a:t>
              </a:r>
            </a:p>
          </p:txBody>
        </p:sp>
      </p:grp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1350169" y="40274"/>
            <a:ext cx="1693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3820" tIns="41910" rIns="83820" bIns="4191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50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350169" y="40274"/>
            <a:ext cx="1693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3820" tIns="41910" rIns="83820" bIns="4191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50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2F2EF2-4531-C73A-EC34-DFBAF069C576}"/>
              </a:ext>
            </a:extLst>
          </p:cNvPr>
          <p:cNvSpPr/>
          <p:nvPr/>
        </p:nvSpPr>
        <p:spPr>
          <a:xfrm>
            <a:off x="0" y="223"/>
            <a:ext cx="32404049" cy="3221796"/>
          </a:xfrm>
          <a:prstGeom prst="rect">
            <a:avLst/>
          </a:prstGeom>
          <a:gradFill>
            <a:gsLst>
              <a:gs pos="0">
                <a:srgbClr val="AD76CC"/>
              </a:gs>
              <a:gs pos="100000">
                <a:srgbClr val="AD76CC"/>
              </a:gs>
              <a:gs pos="51000">
                <a:srgbClr val="56296E"/>
              </a:gs>
              <a:gs pos="100000">
                <a:srgbClr val="C59DD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0" u="sng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299CBF-37ED-79C2-C302-FC5C96913A38}"/>
              </a:ext>
            </a:extLst>
          </p:cNvPr>
          <p:cNvSpPr/>
          <p:nvPr/>
        </p:nvSpPr>
        <p:spPr>
          <a:xfrm>
            <a:off x="3049615" y="1843560"/>
            <a:ext cx="1475913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 Unicode MS" panose="020B0604020202020204" pitchFamily="50" charset="-127"/>
              </a:rPr>
              <a:t>JEONBUK NATIONAL UNIVERSITY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50" charset="-127"/>
              </a:rPr>
              <a:t>Smart Digital Agriculture Laboratory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89B7EA-39EF-D4EF-2441-5C84D43E4DD2}"/>
              </a:ext>
            </a:extLst>
          </p:cNvPr>
          <p:cNvGrpSpPr/>
          <p:nvPr/>
        </p:nvGrpSpPr>
        <p:grpSpPr>
          <a:xfrm>
            <a:off x="5143556" y="9397802"/>
            <a:ext cx="6230289" cy="688137"/>
            <a:chOff x="-27702" y="10180257"/>
            <a:chExt cx="6796679" cy="750696"/>
          </a:xfrm>
        </p:grpSpPr>
        <p:sp>
          <p:nvSpPr>
            <p:cNvPr id="52" name="직사각형 51"/>
            <p:cNvSpPr/>
            <p:nvPr/>
          </p:nvSpPr>
          <p:spPr>
            <a:xfrm>
              <a:off x="-27702" y="10180257"/>
              <a:ext cx="6773766" cy="7506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INTRODUCTION</a:t>
              </a:r>
              <a:endParaRPr lang="ko-KR" altLang="ko-KR" sz="3667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21441F7-AB21-1352-AE5C-4A921C4E4516}"/>
                </a:ext>
              </a:extLst>
            </p:cNvPr>
            <p:cNvCxnSpPr/>
            <p:nvPr/>
          </p:nvCxnSpPr>
          <p:spPr>
            <a:xfrm>
              <a:off x="-6223" y="10873508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10282CA-A16F-EC11-4522-C32108C83648}"/>
                </a:ext>
              </a:extLst>
            </p:cNvPr>
            <p:cNvCxnSpPr/>
            <p:nvPr/>
          </p:nvCxnSpPr>
          <p:spPr>
            <a:xfrm>
              <a:off x="-6223" y="10180257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84D99C-62DA-A787-E497-A0742AFB2531}"/>
              </a:ext>
            </a:extLst>
          </p:cNvPr>
          <p:cNvGrpSpPr/>
          <p:nvPr/>
        </p:nvGrpSpPr>
        <p:grpSpPr>
          <a:xfrm>
            <a:off x="5119599" y="19473621"/>
            <a:ext cx="6218761" cy="697952"/>
            <a:chOff x="-15126" y="19871914"/>
            <a:chExt cx="6784103" cy="761401"/>
          </a:xfrm>
        </p:grpSpPr>
        <p:sp>
          <p:nvSpPr>
            <p:cNvPr id="141" name="직사각형 140"/>
            <p:cNvSpPr/>
            <p:nvPr/>
          </p:nvSpPr>
          <p:spPr>
            <a:xfrm>
              <a:off x="-15126" y="19882621"/>
              <a:ext cx="6748612" cy="750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OBJECTIVE</a:t>
              </a:r>
              <a:endParaRPr lang="ko-KR" altLang="ko-KR" sz="3667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3BDE8ED-BB82-64D9-E0B5-1902BD95D30A}"/>
                </a:ext>
              </a:extLst>
            </p:cNvPr>
            <p:cNvCxnSpPr/>
            <p:nvPr/>
          </p:nvCxnSpPr>
          <p:spPr>
            <a:xfrm>
              <a:off x="-6223" y="20594588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1375210-CB45-6272-7C31-F7874583FA6E}"/>
                </a:ext>
              </a:extLst>
            </p:cNvPr>
            <p:cNvCxnSpPr/>
            <p:nvPr/>
          </p:nvCxnSpPr>
          <p:spPr>
            <a:xfrm>
              <a:off x="-6223" y="19871914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94E9A9D-880D-2C44-C1FC-710ED84A1269}"/>
              </a:ext>
            </a:extLst>
          </p:cNvPr>
          <p:cNvGrpSpPr/>
          <p:nvPr/>
        </p:nvGrpSpPr>
        <p:grpSpPr>
          <a:xfrm>
            <a:off x="20689496" y="9278672"/>
            <a:ext cx="6218761" cy="772776"/>
            <a:chOff x="-15126" y="29457655"/>
            <a:chExt cx="6784103" cy="843029"/>
          </a:xfrm>
        </p:grpSpPr>
        <p:sp>
          <p:nvSpPr>
            <p:cNvPr id="55" name="직사각형 54"/>
            <p:cNvSpPr/>
            <p:nvPr/>
          </p:nvSpPr>
          <p:spPr>
            <a:xfrm>
              <a:off x="-15126" y="29457655"/>
              <a:ext cx="6746062" cy="8430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MATERIALS &amp; METHODS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DDAD38-99FE-4BD4-85D6-AFB25FD83498}"/>
                </a:ext>
              </a:extLst>
            </p:cNvPr>
            <p:cNvCxnSpPr/>
            <p:nvPr/>
          </p:nvCxnSpPr>
          <p:spPr>
            <a:xfrm>
              <a:off x="-6223" y="30246254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95223B6-3D35-7B31-6C7A-BDF28863F86E}"/>
                </a:ext>
              </a:extLst>
            </p:cNvPr>
            <p:cNvCxnSpPr/>
            <p:nvPr/>
          </p:nvCxnSpPr>
          <p:spPr>
            <a:xfrm>
              <a:off x="-6223" y="29523580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608969D-C689-E1DA-96C3-9DAFC9BCCAF6}"/>
              </a:ext>
            </a:extLst>
          </p:cNvPr>
          <p:cNvGrpSpPr/>
          <p:nvPr/>
        </p:nvGrpSpPr>
        <p:grpSpPr>
          <a:xfrm>
            <a:off x="13192221" y="33963575"/>
            <a:ext cx="6219313" cy="772776"/>
            <a:chOff x="-9280" y="33214904"/>
            <a:chExt cx="6784705" cy="843028"/>
          </a:xfrm>
        </p:grpSpPr>
        <p:sp>
          <p:nvSpPr>
            <p:cNvPr id="296" name="직사각형 295"/>
            <p:cNvSpPr/>
            <p:nvPr/>
          </p:nvSpPr>
          <p:spPr>
            <a:xfrm>
              <a:off x="-9280" y="33214904"/>
              <a:ext cx="6746062" cy="8430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CONCLUSIONS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B2C8196-12F8-CE7A-4D15-97916EFBCC14}"/>
                </a:ext>
              </a:extLst>
            </p:cNvPr>
            <p:cNvCxnSpPr/>
            <p:nvPr/>
          </p:nvCxnSpPr>
          <p:spPr>
            <a:xfrm>
              <a:off x="225" y="34024968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7FF19E4-06B0-EBD0-CCDA-6FE56F9A9D3C}"/>
                </a:ext>
              </a:extLst>
            </p:cNvPr>
            <p:cNvCxnSpPr/>
            <p:nvPr/>
          </p:nvCxnSpPr>
          <p:spPr>
            <a:xfrm>
              <a:off x="225" y="33302294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A453714-0E0D-4627-067C-6186C1AAB7BA}"/>
              </a:ext>
            </a:extLst>
          </p:cNvPr>
          <p:cNvSpPr txBox="1"/>
          <p:nvPr/>
        </p:nvSpPr>
        <p:spPr>
          <a:xfrm>
            <a:off x="16323995" y="10247906"/>
            <a:ext cx="15010872" cy="10082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defRPr/>
            </a:pPr>
            <a:r>
              <a:rPr lang="en-US" altLang="ko-KR" sz="3300" b="1" dirty="0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Hardware </a:t>
            </a:r>
            <a:r>
              <a:rPr lang="en-US" altLang="ko-KR" sz="3300" b="1" dirty="0" err="1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Configuaration</a:t>
            </a:r>
            <a:r>
              <a:rPr lang="en-US" altLang="ko-KR" sz="3300" b="1" dirty="0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of the Chamber </a:t>
            </a:r>
          </a:p>
          <a:p>
            <a:pPr lvl="2" algn="just">
              <a:lnSpc>
                <a:spcPct val="120000"/>
              </a:lnSpc>
              <a:defRPr/>
            </a:pPr>
            <a:r>
              <a:rPr lang="ko-KR" altLang="en-US" sz="3000" dirty="0">
                <a:ea typeface="한컴산뜻돋움" panose="02000000000000000000" pitchFamily="2" charset="-127"/>
              </a:rPr>
              <a:t>하드웨어의 각 부분의 탈부착과 수리 및 교체가 용이하도록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아두이노</a:t>
            </a:r>
            <a:r>
              <a:rPr lang="en-US" altLang="ko-KR" sz="3000" dirty="0">
                <a:ea typeface="한컴산뜻돋움" panose="02000000000000000000" pitchFamily="2" charset="-127"/>
              </a:rPr>
              <a:t>(Arduino)</a:t>
            </a:r>
            <a:r>
              <a:rPr lang="ko-KR" altLang="en-US" sz="3000" dirty="0">
                <a:ea typeface="한컴산뜻돋움" panose="02000000000000000000" pitchFamily="2" charset="-127"/>
              </a:rPr>
              <a:t>를 </a:t>
            </a:r>
            <a:r>
              <a:rPr lang="en-US" altLang="ko-KR" sz="3000" dirty="0">
                <a:ea typeface="한컴산뜻돋움" panose="02000000000000000000" pitchFamily="2" charset="-127"/>
              </a:rPr>
              <a:t>H/W </a:t>
            </a:r>
            <a:r>
              <a:rPr lang="ko-KR" altLang="en-US" sz="3000" dirty="0">
                <a:ea typeface="한컴산뜻돋움" panose="02000000000000000000" pitchFamily="2" charset="-127"/>
              </a:rPr>
              <a:t>플랫폼으로</a:t>
            </a:r>
            <a:r>
              <a:rPr lang="en-US" altLang="ko-KR" sz="3000" dirty="0">
                <a:ea typeface="한컴산뜻돋움" panose="02000000000000000000" pitchFamily="2" charset="-127"/>
              </a:rPr>
              <a:t>, </a:t>
            </a:r>
            <a:r>
              <a:rPr lang="ko-KR" altLang="en-US" sz="3000" dirty="0">
                <a:ea typeface="한컴산뜻돋움" panose="02000000000000000000" pitchFamily="2" charset="-127"/>
              </a:rPr>
              <a:t>여러 가지 알고리즘 구현 및 정보 통신을 위하여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라즈베리파이를</a:t>
            </a:r>
            <a:r>
              <a:rPr lang="ko-KR" altLang="en-US" sz="3000" dirty="0">
                <a:ea typeface="한컴산뜻돋움" panose="02000000000000000000" pitchFamily="2" charset="-127"/>
              </a:rPr>
              <a:t> </a:t>
            </a:r>
            <a:r>
              <a:rPr lang="en-US" altLang="ko-KR" sz="3000" dirty="0">
                <a:ea typeface="한컴산뜻돋움" panose="02000000000000000000" pitchFamily="2" charset="-127"/>
              </a:rPr>
              <a:t>S/W </a:t>
            </a:r>
            <a:r>
              <a:rPr lang="ko-KR" altLang="en-US" sz="3000" dirty="0">
                <a:ea typeface="한컴산뜻돋움" panose="02000000000000000000" pitchFamily="2" charset="-127"/>
              </a:rPr>
              <a:t>플랫폼으로 구성하였다</a:t>
            </a:r>
            <a:r>
              <a:rPr lang="en-US" altLang="ko-KR" sz="3000" dirty="0">
                <a:ea typeface="한컴산뜻돋움" panose="02000000000000000000" pitchFamily="2" charset="-127"/>
              </a:rPr>
              <a:t>. </a:t>
            </a:r>
            <a:r>
              <a:rPr lang="ko-KR" altLang="en-US" sz="3000" dirty="0">
                <a:ea typeface="한컴산뜻돋움" panose="02000000000000000000" pitchFamily="2" charset="-127"/>
              </a:rPr>
              <a:t>이를 통해 원격에서 인터넷을 통하여 </a:t>
            </a:r>
            <a:r>
              <a:rPr lang="en-US" altLang="ko-KR" sz="3000" dirty="0">
                <a:ea typeface="한컴산뜻돋움" panose="02000000000000000000" pitchFamily="2" charset="-127"/>
              </a:rPr>
              <a:t>S/W </a:t>
            </a:r>
            <a:r>
              <a:rPr lang="ko-KR" altLang="en-US" sz="3000" dirty="0">
                <a:ea typeface="한컴산뜻돋움" panose="02000000000000000000" pitchFamily="2" charset="-127"/>
              </a:rPr>
              <a:t>플랫폼에 접속이 가능하고</a:t>
            </a:r>
            <a:r>
              <a:rPr lang="en-US" altLang="ko-KR" sz="3000" dirty="0">
                <a:ea typeface="한컴산뜻돋움" panose="02000000000000000000" pitchFamily="2" charset="-127"/>
              </a:rPr>
              <a:t>, </a:t>
            </a:r>
            <a:r>
              <a:rPr lang="ko-KR" altLang="en-US" sz="3000" dirty="0">
                <a:ea typeface="한컴산뜻돋움" panose="02000000000000000000" pitchFamily="2" charset="-127"/>
              </a:rPr>
              <a:t>제어 알고리즘을 수정할 수 있다</a:t>
            </a:r>
            <a:r>
              <a:rPr lang="en-US" altLang="ko-KR" sz="3000" dirty="0">
                <a:ea typeface="한컴산뜻돋움" panose="02000000000000000000" pitchFamily="2" charset="-127"/>
              </a:rPr>
              <a:t>. </a:t>
            </a:r>
            <a:r>
              <a:rPr lang="ko-KR" altLang="en-US" sz="3000" dirty="0">
                <a:ea typeface="한컴산뜻돋움" panose="02000000000000000000" pitchFamily="2" charset="-127"/>
              </a:rPr>
              <a:t>또한 </a:t>
            </a:r>
            <a:r>
              <a:rPr lang="en-US" altLang="ko-KR" sz="3000" dirty="0">
                <a:ea typeface="한컴산뜻돋움" panose="02000000000000000000" pitchFamily="2" charset="-127"/>
              </a:rPr>
              <a:t>H/W </a:t>
            </a:r>
            <a:r>
              <a:rPr lang="ko-KR" altLang="en-US" sz="3000" dirty="0">
                <a:ea typeface="한컴산뜻돋움" panose="02000000000000000000" pitchFamily="2" charset="-127"/>
              </a:rPr>
              <a:t>플랫폼을 통해 다양한 센서와 제어장치를 알고리즘에 따라 운영될 수 있도록 구성하였다</a:t>
            </a:r>
            <a:r>
              <a:rPr lang="en-US" altLang="ko-KR" sz="3000" dirty="0">
                <a:ea typeface="한컴산뜻돋움" panose="02000000000000000000" pitchFamily="2" charset="-127"/>
              </a:rPr>
              <a:t>. </a:t>
            </a:r>
            <a:r>
              <a:rPr lang="ko-KR" altLang="en-US" sz="3000" dirty="0">
                <a:ea typeface="한컴산뜻돋움" panose="02000000000000000000" pitchFamily="2" charset="-127"/>
              </a:rPr>
              <a:t>제안하는 챔버는 재배환경은 실제 환경이나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생장챔버에</a:t>
            </a:r>
            <a:r>
              <a:rPr lang="ko-KR" altLang="en-US" sz="3000" dirty="0">
                <a:ea typeface="한컴산뜻돋움" panose="02000000000000000000" pitchFamily="2" charset="-127"/>
              </a:rPr>
              <a:t> 시스템을 붙일 수 있음을 가정하고</a:t>
            </a:r>
            <a:r>
              <a:rPr lang="en-US" altLang="ko-KR" sz="3000" dirty="0">
                <a:ea typeface="한컴산뜻돋움" panose="02000000000000000000" pitchFamily="2" charset="-127"/>
              </a:rPr>
              <a:t>, </a:t>
            </a:r>
            <a:r>
              <a:rPr lang="ko-KR" altLang="en-US" sz="3000" dirty="0">
                <a:ea typeface="한컴산뜻돋움" panose="02000000000000000000" pitchFamily="2" charset="-127"/>
              </a:rPr>
              <a:t>통신</a:t>
            </a:r>
            <a:r>
              <a:rPr lang="en-US" altLang="ko-KR" sz="3000" dirty="0">
                <a:ea typeface="한컴산뜻돋움" panose="02000000000000000000" pitchFamily="2" charset="-127"/>
              </a:rPr>
              <a:t>, </a:t>
            </a:r>
            <a:r>
              <a:rPr lang="ko-KR" altLang="en-US" sz="3000" dirty="0">
                <a:ea typeface="한컴산뜻돋움" panose="02000000000000000000" pitchFamily="2" charset="-127"/>
              </a:rPr>
              <a:t>제어</a:t>
            </a:r>
            <a:r>
              <a:rPr lang="en-US" altLang="ko-KR" sz="3000" dirty="0">
                <a:ea typeface="한컴산뜻돋움" panose="02000000000000000000" pitchFamily="2" charset="-127"/>
              </a:rPr>
              <a:t>, </a:t>
            </a:r>
            <a:r>
              <a:rPr lang="ko-KR" altLang="en-US" sz="3000" dirty="0">
                <a:ea typeface="한컴산뜻돋움" panose="02000000000000000000" pitchFamily="2" charset="-127"/>
              </a:rPr>
              <a:t>알고리즘에 초점을 맞출 수 있도록 파일럿 시스템을 간소화된 크기로 제작하였다</a:t>
            </a:r>
            <a:r>
              <a:rPr lang="en-US" altLang="ko-KR" sz="3000" dirty="0">
                <a:ea typeface="한컴산뜻돋움" panose="02000000000000000000" pitchFamily="2" charset="-127"/>
              </a:rPr>
              <a:t>. </a:t>
            </a:r>
            <a:r>
              <a:rPr lang="ko-KR" altLang="en-US" sz="3000" dirty="0">
                <a:ea typeface="한컴산뜻돋움" panose="02000000000000000000" pitchFamily="2" charset="-127"/>
              </a:rPr>
              <a:t>미니 챔버는 아크릴로 제작했고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온습도</a:t>
            </a:r>
            <a:r>
              <a:rPr lang="ko-KR" altLang="en-US" sz="3000" dirty="0">
                <a:ea typeface="한컴산뜻돋움" panose="02000000000000000000" pitchFamily="2" charset="-127"/>
              </a:rPr>
              <a:t> 센서</a:t>
            </a:r>
            <a:r>
              <a:rPr lang="en-US" altLang="ko-KR" sz="3000" dirty="0">
                <a:ea typeface="한컴산뜻돋움" panose="02000000000000000000" pitchFamily="2" charset="-127"/>
              </a:rPr>
              <a:t>, </a:t>
            </a:r>
            <a:r>
              <a:rPr lang="ko-KR" altLang="en-US" sz="3000" dirty="0">
                <a:ea typeface="한컴산뜻돋움" panose="02000000000000000000" pitchFamily="2" charset="-127"/>
              </a:rPr>
              <a:t>조도 센서</a:t>
            </a:r>
            <a:r>
              <a:rPr lang="en-US" altLang="ko-KR" sz="3000" dirty="0">
                <a:ea typeface="한컴산뜻돋움" panose="02000000000000000000" pitchFamily="2" charset="-127"/>
              </a:rPr>
              <a:t>(</a:t>
            </a:r>
            <a:r>
              <a:rPr lang="en-US" altLang="ko-KR" sz="3000" dirty="0" err="1">
                <a:ea typeface="한컴산뜻돋움" panose="02000000000000000000" pitchFamily="2" charset="-127"/>
              </a:rPr>
              <a:t>CdS</a:t>
            </a:r>
            <a:r>
              <a:rPr lang="en-US" altLang="ko-KR" sz="3000" dirty="0">
                <a:ea typeface="한컴산뜻돋움" panose="02000000000000000000" pitchFamily="2" charset="-127"/>
              </a:rPr>
              <a:t>), </a:t>
            </a:r>
            <a:r>
              <a:rPr lang="ko-KR" altLang="en-US" sz="3000" dirty="0">
                <a:ea typeface="한컴산뜻돋움" panose="02000000000000000000" pitchFamily="2" charset="-127"/>
              </a:rPr>
              <a:t>토양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유수분</a:t>
            </a:r>
            <a:r>
              <a:rPr lang="ko-KR" altLang="en-US" sz="3000" dirty="0">
                <a:ea typeface="한컴산뜻돋움" panose="02000000000000000000" pitchFamily="2" charset="-127"/>
              </a:rPr>
              <a:t> 센서</a:t>
            </a:r>
            <a:r>
              <a:rPr lang="en-US" altLang="ko-KR" sz="3000" dirty="0">
                <a:ea typeface="한컴산뜻돋움" panose="02000000000000000000" pitchFamily="2" charset="-127"/>
              </a:rPr>
              <a:t>, CO2 </a:t>
            </a:r>
            <a:r>
              <a:rPr lang="ko-KR" altLang="en-US" sz="3000" dirty="0">
                <a:ea typeface="한컴산뜻돋움" panose="02000000000000000000" pitchFamily="2" charset="-127"/>
              </a:rPr>
              <a:t>센서 등 스마트 온실 운영에 필요한 구성센서들을 설치하고</a:t>
            </a:r>
            <a:r>
              <a:rPr lang="en-US" altLang="ko-KR" sz="3000" dirty="0">
                <a:ea typeface="한컴산뜻돋움" panose="02000000000000000000" pitchFamily="2" charset="-127"/>
              </a:rPr>
              <a:t>, </a:t>
            </a:r>
            <a:r>
              <a:rPr lang="ko-KR" altLang="en-US" sz="3000" dirty="0">
                <a:ea typeface="한컴산뜻돋움" panose="02000000000000000000" pitchFamily="2" charset="-127"/>
              </a:rPr>
              <a:t>챔버 외부에 부착한 마이크로 컨트롤러</a:t>
            </a:r>
            <a:r>
              <a:rPr lang="en-US" altLang="ko-KR" sz="3000" dirty="0">
                <a:ea typeface="한컴산뜻돋움" panose="02000000000000000000" pitchFamily="2" charset="-127"/>
              </a:rPr>
              <a:t>(Arduino Mega)</a:t>
            </a:r>
            <a:r>
              <a:rPr lang="ko-KR" altLang="en-US" sz="3000" dirty="0">
                <a:ea typeface="한컴산뜻돋움" panose="02000000000000000000" pitchFamily="2" charset="-127"/>
              </a:rPr>
              <a:t>에 연결해 챔버 센서 측정 및 제어 장비를 운용할 수 있도록 하였다</a:t>
            </a:r>
            <a:r>
              <a:rPr lang="en-US" altLang="ko-KR" sz="3000" dirty="0">
                <a:ea typeface="한컴산뜻돋움" panose="02000000000000000000" pitchFamily="2" charset="-127"/>
              </a:rPr>
              <a:t>. </a:t>
            </a:r>
            <a:r>
              <a:rPr lang="ko-KR" altLang="en-US" sz="3000" dirty="0">
                <a:ea typeface="한컴산뜻돋움" panose="02000000000000000000" pitchFamily="2" charset="-127"/>
              </a:rPr>
              <a:t>센서에서 측정된 데이터는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아두이노에</a:t>
            </a:r>
            <a:r>
              <a:rPr lang="ko-KR" altLang="en-US" sz="3000" dirty="0">
                <a:ea typeface="한컴산뜻돋움" panose="02000000000000000000" pitchFamily="2" charset="-127"/>
              </a:rPr>
              <a:t> 기록되고</a:t>
            </a:r>
            <a:r>
              <a:rPr lang="en-US" altLang="ko-KR" sz="3000" dirty="0">
                <a:ea typeface="한컴산뜻돋움" panose="02000000000000000000" pitchFamily="2" charset="-127"/>
              </a:rPr>
              <a:t>, </a:t>
            </a:r>
            <a:r>
              <a:rPr lang="ko-KR" altLang="en-US" sz="3000" dirty="0">
                <a:ea typeface="한컴산뜻돋움" panose="02000000000000000000" pitchFamily="2" charset="-127"/>
              </a:rPr>
              <a:t>이 정보는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라즈베리파이에</a:t>
            </a:r>
            <a:r>
              <a:rPr lang="ko-KR" altLang="en-US" sz="3000" dirty="0">
                <a:ea typeface="한컴산뜻돋움" panose="02000000000000000000" pitchFamily="2" charset="-127"/>
              </a:rPr>
              <a:t> 설치한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파이썬</a:t>
            </a:r>
            <a:r>
              <a:rPr lang="ko-KR" altLang="en-US" sz="3000" dirty="0">
                <a:ea typeface="한컴산뜻돋움" panose="02000000000000000000" pitchFamily="2" charset="-127"/>
              </a:rPr>
              <a:t> 프로그램을 이용하여 데이터베이스화를 하였다</a:t>
            </a:r>
            <a:r>
              <a:rPr lang="en-US" altLang="ko-KR" sz="3000" dirty="0">
                <a:ea typeface="한컴산뜻돋움" panose="02000000000000000000" pitchFamily="2" charset="-127"/>
              </a:rPr>
              <a:t>. </a:t>
            </a:r>
            <a:r>
              <a:rPr lang="ko-KR" altLang="en-US" sz="3000" dirty="0">
                <a:ea typeface="한컴산뜻돋움" panose="02000000000000000000" pitchFamily="2" charset="-127"/>
              </a:rPr>
              <a:t>예를 들어</a:t>
            </a:r>
            <a:r>
              <a:rPr lang="en-US" altLang="ko-KR" sz="3000" dirty="0">
                <a:ea typeface="한컴산뜻돋움" panose="02000000000000000000" pitchFamily="2" charset="-127"/>
              </a:rPr>
              <a:t>,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라즈베리파이에</a:t>
            </a:r>
            <a:r>
              <a:rPr lang="ko-KR" altLang="en-US" sz="3000" dirty="0">
                <a:ea typeface="한컴산뜻돋움" panose="02000000000000000000" pitchFamily="2" charset="-127"/>
              </a:rPr>
              <a:t> 설치된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파이썬에서는</a:t>
            </a:r>
            <a:r>
              <a:rPr lang="ko-KR" altLang="en-US" sz="3000" dirty="0">
                <a:ea typeface="한컴산뜻돋움" panose="02000000000000000000" pitchFamily="2" charset="-127"/>
              </a:rPr>
              <a:t> 습도와 온도를 저장한 후</a:t>
            </a:r>
            <a:r>
              <a:rPr lang="en-US" altLang="ko-KR" sz="3000" dirty="0">
                <a:ea typeface="한컴산뜻돋움" panose="02000000000000000000" pitchFamily="2" charset="-127"/>
              </a:rPr>
              <a:t>, </a:t>
            </a:r>
            <a:r>
              <a:rPr lang="ko-KR" altLang="en-US" sz="3000" dirty="0">
                <a:ea typeface="한컴산뜻돋움" panose="02000000000000000000" pitchFamily="2" charset="-127"/>
              </a:rPr>
              <a:t>두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관측값을</a:t>
            </a:r>
            <a:r>
              <a:rPr lang="ko-KR" altLang="en-US" sz="3000" dirty="0">
                <a:ea typeface="한컴산뜻돋움" panose="02000000000000000000" pitchFamily="2" charset="-127"/>
              </a:rPr>
              <a:t> 이용하여 불쾌지수를 계산할 수 있다</a:t>
            </a:r>
            <a:r>
              <a:rPr lang="en-US" altLang="ko-KR" sz="3000" dirty="0">
                <a:ea typeface="한컴산뜻돋움" panose="02000000000000000000" pitchFamily="2" charset="-127"/>
              </a:rPr>
              <a:t>. </a:t>
            </a:r>
            <a:r>
              <a:rPr lang="ko-KR" altLang="en-US" sz="3000" dirty="0">
                <a:ea typeface="한컴산뜻돋움" panose="02000000000000000000" pitchFamily="2" charset="-127"/>
              </a:rPr>
              <a:t>계산된 불쾌지수를 바탕으로 환기용 팬과 창문에 연결된 모터를 작동시키고</a:t>
            </a:r>
            <a:r>
              <a:rPr lang="en-US" altLang="ko-KR" sz="3000" dirty="0">
                <a:ea typeface="한컴산뜻돋움" panose="02000000000000000000" pitchFamily="2" charset="-127"/>
              </a:rPr>
              <a:t>, </a:t>
            </a:r>
            <a:r>
              <a:rPr lang="ko-KR" altLang="en-US" sz="3000" dirty="0">
                <a:ea typeface="한컴산뜻돋움" panose="02000000000000000000" pitchFamily="2" charset="-127"/>
              </a:rPr>
              <a:t>조도를 조절할 수 있다</a:t>
            </a:r>
            <a:r>
              <a:rPr lang="en-US" altLang="ko-KR" sz="3000" dirty="0">
                <a:ea typeface="한컴산뜻돋움" panose="02000000000000000000" pitchFamily="2" charset="-127"/>
              </a:rPr>
              <a:t>. </a:t>
            </a:r>
            <a:r>
              <a:rPr lang="ko-KR" altLang="en-US" sz="3000" dirty="0">
                <a:ea typeface="한컴산뜻돋움" panose="02000000000000000000" pitchFamily="2" charset="-127"/>
              </a:rPr>
              <a:t>팬을 작동시키는 </a:t>
            </a:r>
            <a:r>
              <a:rPr lang="en-US" altLang="ko-KR" sz="3000" dirty="0">
                <a:ea typeface="한컴산뜻돋움" panose="02000000000000000000" pitchFamily="2" charset="-127"/>
              </a:rPr>
              <a:t>ON-OFF </a:t>
            </a:r>
            <a:r>
              <a:rPr lang="ko-KR" altLang="en-US" sz="3000" dirty="0">
                <a:ea typeface="한컴산뜻돋움" panose="02000000000000000000" pitchFamily="2" charset="-127"/>
              </a:rPr>
              <a:t>제어 명령과 조도 및 창문의 개폐를 조절하는 비례제어 명령은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아두이노로</a:t>
            </a:r>
            <a:r>
              <a:rPr lang="ko-KR" altLang="en-US" sz="3000" dirty="0">
                <a:ea typeface="한컴산뜻돋움" panose="02000000000000000000" pitchFamily="2" charset="-127"/>
              </a:rPr>
              <a:t> 전달되어 실제 기기가 작동할 수 있다</a:t>
            </a:r>
            <a:r>
              <a:rPr lang="en-US" altLang="ko-KR" sz="3000" dirty="0">
                <a:ea typeface="한컴산뜻돋움" panose="02000000000000000000" pitchFamily="2" charset="-127"/>
              </a:rPr>
              <a:t>.</a:t>
            </a:r>
            <a:endParaRPr lang="en-US" altLang="ko-KR" sz="3000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0000101010101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EFCD7D-79CD-6E66-C499-B87646EBB36E}"/>
              </a:ext>
            </a:extLst>
          </p:cNvPr>
          <p:cNvSpPr txBox="1">
            <a:spLocks/>
          </p:cNvSpPr>
          <p:nvPr/>
        </p:nvSpPr>
        <p:spPr>
          <a:xfrm>
            <a:off x="704827" y="10821311"/>
            <a:ext cx="15044706" cy="3355399"/>
          </a:xfrm>
          <a:prstGeom prst="rect">
            <a:avLst/>
          </a:prstGeom>
        </p:spPr>
        <p:txBody>
          <a:bodyPr vert="horz" lIns="83820" tIns="41910" rIns="83820" bIns="41910" rtlCol="0" anchor="b">
            <a:noAutofit/>
          </a:bodyPr>
          <a:lstStyle>
            <a:lvl1pPr algn="ctr" defTabSz="324045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2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0">
              <a:lnSpc>
                <a:spcPct val="120000"/>
              </a:lnSpc>
            </a:pP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전 세계적으로 이상 기후 현상이 빈번해지면서 농업의 생산성 및 지속가능성이 위협을 받고 있다</a:t>
            </a:r>
            <a:r>
              <a:rPr lang="en-US" altLang="ko-KR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안정적인 식량 공급을 위하여 식물공장과 같은 환경제어 농업 기술</a:t>
            </a:r>
            <a:r>
              <a:rPr lang="en-US" altLang="ko-KR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(controlled-environment agriculture, CEA)</a:t>
            </a: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에</a:t>
            </a:r>
            <a:r>
              <a:rPr lang="en-US" altLang="ko-KR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관한 관심이 커지고 있다</a:t>
            </a:r>
            <a:r>
              <a:rPr lang="en-US" altLang="ko-KR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이러한 여건에서 챔버</a:t>
            </a:r>
            <a:r>
              <a:rPr lang="en-US" altLang="ko-KR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(Plant</a:t>
            </a: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Growth</a:t>
            </a: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Chamber)</a:t>
            </a: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는 식물의 재배 생리를 연구하기 위하여 개발된 장치로 널리 이용되고 있다</a:t>
            </a:r>
            <a:r>
              <a:rPr lang="en-US" altLang="ko-KR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하지만 시설 내 환경 제어 및 장치 운영을 위한 연구 장비는 찾아보기 어렵다</a:t>
            </a:r>
            <a:r>
              <a:rPr lang="en-US" altLang="ko-KR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그렇기 때문에 본 연구에서는 환경제어 농업 기술 구축과정에서 시설 제어 및 환경 조절을 수행할 수 있는 알고리즘의 연구를 위하여 연구용 미니 챔버를 개발하고자 했다</a:t>
            </a:r>
            <a:r>
              <a:rPr lang="en-US" altLang="ko-KR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endParaRPr lang="ko-KR" altLang="ko-KR" sz="3000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A8E111-8874-F431-C19B-8369513E6B35}"/>
              </a:ext>
            </a:extLst>
          </p:cNvPr>
          <p:cNvSpPr txBox="1"/>
          <p:nvPr/>
        </p:nvSpPr>
        <p:spPr>
          <a:xfrm>
            <a:off x="23645519" y="38792732"/>
            <a:ext cx="1320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Contact :  codkan20@gmail.com /+82- 01029775662</a:t>
            </a:r>
            <a:endParaRPr lang="ko-KR" altLang="en-US" sz="28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0000101010101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9F3F63-A673-E76B-EF36-728BB5793B69}"/>
              </a:ext>
            </a:extLst>
          </p:cNvPr>
          <p:cNvGrpSpPr/>
          <p:nvPr/>
        </p:nvGrpSpPr>
        <p:grpSpPr>
          <a:xfrm>
            <a:off x="13184060" y="27052748"/>
            <a:ext cx="6218761" cy="772776"/>
            <a:chOff x="-15126" y="29457655"/>
            <a:chExt cx="6784103" cy="84302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6E39EBF-E112-15BB-89CD-0A372C08E7D5}"/>
                </a:ext>
              </a:extLst>
            </p:cNvPr>
            <p:cNvSpPr/>
            <p:nvPr/>
          </p:nvSpPr>
          <p:spPr>
            <a:xfrm>
              <a:off x="-15126" y="29457655"/>
              <a:ext cx="6746062" cy="8430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RESULTS &amp; DISCUSSION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8C83D1F-3C74-F90A-F193-772328B4D629}"/>
                </a:ext>
              </a:extLst>
            </p:cNvPr>
            <p:cNvCxnSpPr/>
            <p:nvPr/>
          </p:nvCxnSpPr>
          <p:spPr>
            <a:xfrm>
              <a:off x="-6223" y="30246254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DBF11A1-99E8-7DE6-EC10-9F94105AB5B0}"/>
                </a:ext>
              </a:extLst>
            </p:cNvPr>
            <p:cNvCxnSpPr/>
            <p:nvPr/>
          </p:nvCxnSpPr>
          <p:spPr>
            <a:xfrm>
              <a:off x="-6223" y="29523580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56068D0-3852-9508-6648-469C0D13D332}"/>
              </a:ext>
            </a:extLst>
          </p:cNvPr>
          <p:cNvSpPr txBox="1"/>
          <p:nvPr/>
        </p:nvSpPr>
        <p:spPr>
          <a:xfrm>
            <a:off x="974512" y="35404717"/>
            <a:ext cx="297033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33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There was a significant difference in photosynthesis indicators of V and J according to the leaf position of strawberries.</a:t>
            </a:r>
          </a:p>
          <a:p>
            <a:pPr lvl="1"/>
            <a:r>
              <a:rPr lang="en-US" altLang="ko-KR" sz="33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Particularly, in the oldest fifth leaf, both V and J were significantly lower than the other leaves. Also, there were changes in both</a:t>
            </a:r>
          </a:p>
          <a:p>
            <a:pPr lvl="1"/>
            <a:r>
              <a:rPr lang="en-US" altLang="ko-KR" sz="33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V and J according to the measurement dates. Canopy photosynthetic efficiency was calculated with the analyzed results of</a:t>
            </a:r>
          </a:p>
          <a:p>
            <a:pPr lvl="1"/>
            <a:r>
              <a:rPr lang="en-US" altLang="ko-KR" sz="33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photosynthetic characteristics of strawberries according to the leaf position, DAT, and the changes in leaf area. The results of this study</a:t>
            </a:r>
          </a:p>
          <a:p>
            <a:pPr lvl="1"/>
            <a:r>
              <a:rPr lang="en-US" altLang="ko-KR" sz="33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can be used as useful data for selecting the CO balance of strawberries for various environmental control technologies.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6D3E76-10DC-9990-B59B-0BDCAE04AB6E}"/>
              </a:ext>
            </a:extLst>
          </p:cNvPr>
          <p:cNvSpPr/>
          <p:nvPr/>
        </p:nvSpPr>
        <p:spPr>
          <a:xfrm>
            <a:off x="2375324" y="28887439"/>
            <a:ext cx="10732244" cy="3508943"/>
          </a:xfrm>
          <a:prstGeom prst="rect">
            <a:avLst/>
          </a:prstGeom>
          <a:solidFill>
            <a:srgbClr val="562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4</a:t>
            </a:r>
            <a:r>
              <a:rPr lang="ko-KR" altLang="en-US" sz="5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번</a:t>
            </a:r>
            <a:endParaRPr lang="en-US" altLang="ko-KR" sz="5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  <a:p>
            <a:pPr algn="ctr"/>
            <a:r>
              <a:rPr lang="en-US" altLang="ko-KR" sz="5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Light</a:t>
            </a:r>
            <a:r>
              <a:rPr lang="ko-KR" altLang="en-US" sz="5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5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response curve</a:t>
            </a:r>
            <a:endParaRPr lang="ko-KR" altLang="en-US" sz="5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3018F3-F142-6618-9B04-A29C38484BC8}"/>
              </a:ext>
            </a:extLst>
          </p:cNvPr>
          <p:cNvSpPr txBox="1"/>
          <p:nvPr/>
        </p:nvSpPr>
        <p:spPr>
          <a:xfrm>
            <a:off x="16303155" y="20124124"/>
            <a:ext cx="15168448" cy="620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defRPr/>
            </a:pPr>
            <a:r>
              <a:rPr lang="en-US" altLang="ko-KR" sz="3300" b="1" dirty="0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Measurements	</a:t>
            </a:r>
          </a:p>
          <a:p>
            <a:pPr lvl="2" algn="just">
              <a:lnSpc>
                <a:spcPct val="120000"/>
              </a:lnSpc>
              <a:defRPr/>
            </a:pPr>
            <a:r>
              <a:rPr lang="ko-KR" altLang="en-US" sz="3000" dirty="0" err="1">
                <a:ea typeface="한컴산뜻돋움" panose="02000000000000000000" pitchFamily="2" charset="-127"/>
              </a:rPr>
              <a:t>라즈베리파이는</a:t>
            </a:r>
            <a:r>
              <a:rPr lang="ko-KR" altLang="en-US" sz="3000" dirty="0">
                <a:ea typeface="한컴산뜻돋움" panose="02000000000000000000" pitchFamily="2" charset="-127"/>
              </a:rPr>
              <a:t> 저전력으로 운영되는 마이크로컴퓨터로 비용이 저렴하여 현장에 설치하기 유용한 컴퓨터이나</a:t>
            </a:r>
            <a:r>
              <a:rPr lang="en-US" altLang="ko-KR" sz="3000" dirty="0">
                <a:ea typeface="한컴산뜻돋움" panose="02000000000000000000" pitchFamily="2" charset="-127"/>
              </a:rPr>
              <a:t>, AI </a:t>
            </a:r>
            <a:r>
              <a:rPr lang="ko-KR" altLang="en-US" sz="3000" dirty="0">
                <a:ea typeface="한컴산뜻돋움" panose="02000000000000000000" pitchFamily="2" charset="-127"/>
              </a:rPr>
              <a:t>모델이나 복잡한 데이터처리를 수행하기에는 부적합하다</a:t>
            </a:r>
            <a:r>
              <a:rPr lang="en-US" altLang="ko-KR" sz="3000" dirty="0">
                <a:ea typeface="한컴산뜻돋움" panose="02000000000000000000" pitchFamily="2" charset="-127"/>
              </a:rPr>
              <a:t>. </a:t>
            </a:r>
            <a:r>
              <a:rPr lang="ko-KR" altLang="en-US" sz="3000" dirty="0">
                <a:ea typeface="한컴산뜻돋움" panose="02000000000000000000" pitchFamily="2" charset="-127"/>
              </a:rPr>
              <a:t>이러한 문제점은 클라우드 컴퓨팅 기술을 통해 해결할 수 있다</a:t>
            </a:r>
            <a:r>
              <a:rPr lang="en-US" altLang="ko-KR" sz="3000" dirty="0">
                <a:ea typeface="한컴산뜻돋움" panose="02000000000000000000" pitchFamily="2" charset="-127"/>
              </a:rPr>
              <a:t>. </a:t>
            </a:r>
            <a:r>
              <a:rPr lang="ko-KR" altLang="en-US" sz="3000" dirty="0">
                <a:ea typeface="한컴산뜻돋움" panose="02000000000000000000" pitchFamily="2" charset="-127"/>
              </a:rPr>
              <a:t>클라우드 환경으로 데이터베이스를 구축하면</a:t>
            </a:r>
            <a:r>
              <a:rPr lang="en-US" altLang="ko-KR" sz="3000" dirty="0">
                <a:ea typeface="한컴산뜻돋움" panose="02000000000000000000" pitchFamily="2" charset="-127"/>
              </a:rPr>
              <a:t>, AI </a:t>
            </a:r>
            <a:r>
              <a:rPr lang="ko-KR" altLang="en-US" sz="3000" dirty="0">
                <a:ea typeface="한컴산뜻돋움" panose="02000000000000000000" pitchFamily="2" charset="-127"/>
              </a:rPr>
              <a:t>모델 적용</a:t>
            </a:r>
            <a:r>
              <a:rPr lang="en-US" altLang="ko-KR" sz="3000" dirty="0">
                <a:ea typeface="한컴산뜻돋움" panose="02000000000000000000" pitchFamily="2" charset="-127"/>
              </a:rPr>
              <a:t>, </a:t>
            </a:r>
            <a:r>
              <a:rPr lang="ko-KR" altLang="en-US" sz="3000" dirty="0">
                <a:ea typeface="한컴산뜻돋움" panose="02000000000000000000" pitchFamily="2" charset="-127"/>
              </a:rPr>
              <a:t>빅데이터 분석 등 다양한 첨단 기술을 활용할 수 있다</a:t>
            </a:r>
            <a:r>
              <a:rPr lang="en-US" altLang="ko-KR" sz="3000" dirty="0">
                <a:ea typeface="한컴산뜻돋움" panose="02000000000000000000" pitchFamily="2" charset="-127"/>
              </a:rPr>
              <a:t>. </a:t>
            </a:r>
            <a:r>
              <a:rPr lang="ko-KR" altLang="en-US" sz="3000" dirty="0">
                <a:ea typeface="한컴산뜻돋움" panose="02000000000000000000" pitchFamily="2" charset="-127"/>
              </a:rPr>
              <a:t>이를 위해서는 무선통신 기술이 중요하다</a:t>
            </a:r>
            <a:r>
              <a:rPr lang="en-US" altLang="ko-KR" sz="3000" dirty="0">
                <a:ea typeface="한컴산뜻돋움" panose="02000000000000000000" pitchFamily="2" charset="-127"/>
              </a:rPr>
              <a:t>.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라즈베리파이에</a:t>
            </a:r>
            <a:r>
              <a:rPr lang="ko-KR" altLang="en-US" sz="3000" dirty="0">
                <a:ea typeface="한컴산뜻돋움" panose="02000000000000000000" pitchFamily="2" charset="-127"/>
              </a:rPr>
              <a:t> </a:t>
            </a:r>
            <a:r>
              <a:rPr lang="en-US" altLang="ko-KR" sz="3000" dirty="0">
                <a:ea typeface="한컴산뜻돋움" panose="02000000000000000000" pitchFamily="2" charset="-127"/>
              </a:rPr>
              <a:t>Nginx</a:t>
            </a:r>
            <a:r>
              <a:rPr lang="ko-KR" altLang="en-US" sz="3000" dirty="0">
                <a:ea typeface="한컴산뜻돋움" panose="02000000000000000000" pitchFamily="2" charset="-127"/>
              </a:rPr>
              <a:t>로 경량 웹서버를 구동하고</a:t>
            </a:r>
            <a:r>
              <a:rPr lang="en-US" altLang="ko-KR" sz="3000" dirty="0">
                <a:ea typeface="한컴산뜻돋움" panose="02000000000000000000" pitchFamily="2" charset="-127"/>
              </a:rPr>
              <a:t>, </a:t>
            </a:r>
            <a:r>
              <a:rPr lang="ko-KR" altLang="en-US" sz="3000" dirty="0">
                <a:ea typeface="한컴산뜻돋움" panose="02000000000000000000" pitchFamily="2" charset="-127"/>
              </a:rPr>
              <a:t>마이크로 서비스 형태로 통신 방식을 설계하고 구현하였다</a:t>
            </a:r>
            <a:r>
              <a:rPr lang="en-US" altLang="ko-KR" sz="3000" dirty="0">
                <a:ea typeface="한컴산뜻돋움" panose="02000000000000000000" pitchFamily="2" charset="-127"/>
              </a:rPr>
              <a:t>. </a:t>
            </a:r>
            <a:r>
              <a:rPr lang="ko-KR" altLang="en-US" sz="3000" dirty="0">
                <a:ea typeface="한컴산뜻돋움" panose="02000000000000000000" pitchFamily="2" charset="-127"/>
              </a:rPr>
              <a:t>이런 형태의 설계는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미니챔버가</a:t>
            </a:r>
            <a:r>
              <a:rPr lang="ko-KR" altLang="en-US" sz="3000" dirty="0">
                <a:ea typeface="한컴산뜻돋움" panose="02000000000000000000" pitchFamily="2" charset="-127"/>
              </a:rPr>
              <a:t> 독립된 형태의 실험장비로 운영될 수 있게 한다</a:t>
            </a:r>
            <a:r>
              <a:rPr lang="en-US" altLang="ko-KR" sz="3000" dirty="0">
                <a:ea typeface="한컴산뜻돋움" panose="02000000000000000000" pitchFamily="2" charset="-127"/>
              </a:rPr>
              <a:t>. </a:t>
            </a:r>
            <a:r>
              <a:rPr lang="ko-KR" altLang="en-US" sz="3000" dirty="0">
                <a:ea typeface="한컴산뜻돋움" panose="02000000000000000000" pitchFamily="2" charset="-127"/>
              </a:rPr>
              <a:t>스마트폰이나 패드 제품 등 모바일장비로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미니챔버에</a:t>
            </a:r>
            <a:r>
              <a:rPr lang="ko-KR" altLang="en-US" sz="3000" dirty="0">
                <a:ea typeface="한컴산뜻돋움" panose="02000000000000000000" pitchFamily="2" charset="-127"/>
              </a:rPr>
              <a:t> 접속하여 센서의 작동유무 체크 및 제어장치의 구동을 수행할 수 있다</a:t>
            </a:r>
            <a:r>
              <a:rPr lang="en-US" altLang="ko-KR" sz="3000" dirty="0">
                <a:ea typeface="한컴산뜻돋움" panose="02000000000000000000" pitchFamily="2" charset="-127"/>
              </a:rPr>
              <a:t>. </a:t>
            </a:r>
            <a:r>
              <a:rPr lang="ko-KR" altLang="en-US" sz="3000" dirty="0">
                <a:ea typeface="한컴산뜻돋움" panose="02000000000000000000" pitchFamily="2" charset="-127"/>
              </a:rPr>
              <a:t>웹 </a:t>
            </a:r>
            <a:r>
              <a:rPr lang="en-US" altLang="ko-KR" sz="3000" dirty="0">
                <a:ea typeface="한컴산뜻돋움" panose="02000000000000000000" pitchFamily="2" charset="-127"/>
              </a:rPr>
              <a:t>API</a:t>
            </a:r>
            <a:r>
              <a:rPr lang="ko-KR" altLang="en-US" sz="3000" dirty="0">
                <a:ea typeface="한컴산뜻돋움" panose="02000000000000000000" pitchFamily="2" charset="-127"/>
              </a:rPr>
              <a:t>를 이용하므로</a:t>
            </a:r>
            <a:r>
              <a:rPr lang="en-US" altLang="ko-KR" sz="3000" dirty="0">
                <a:ea typeface="한컴산뜻돋움" panose="02000000000000000000" pitchFamily="2" charset="-127"/>
              </a:rPr>
              <a:t>, </a:t>
            </a:r>
            <a:r>
              <a:rPr lang="ko-KR" altLang="en-US" sz="3000" dirty="0">
                <a:ea typeface="한컴산뜻돋움" panose="02000000000000000000" pitchFamily="2" charset="-127"/>
              </a:rPr>
              <a:t>규격만 준수하면 따로 사용자용 프로그램을 설치하지 않고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사용가능하다</a:t>
            </a:r>
            <a:r>
              <a:rPr lang="en-US" altLang="ko-KR" sz="3000" dirty="0">
                <a:ea typeface="한컴산뜻돋움" panose="02000000000000000000" pitchFamily="2" charset="-127"/>
              </a:rPr>
              <a:t>.</a:t>
            </a:r>
            <a:endParaRPr lang="en-US" altLang="ko-KR" sz="3000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0000101010101" charset="-127"/>
            </a:endParaRP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B312ED27-72C1-49E0-B3E6-4E2605E139FA}"/>
              </a:ext>
            </a:extLst>
          </p:cNvPr>
          <p:cNvSpPr txBox="1">
            <a:spLocks/>
          </p:cNvSpPr>
          <p:nvPr/>
        </p:nvSpPr>
        <p:spPr>
          <a:xfrm>
            <a:off x="932768" y="21354717"/>
            <a:ext cx="14508936" cy="3153102"/>
          </a:xfrm>
          <a:prstGeom prst="rect">
            <a:avLst/>
          </a:prstGeom>
        </p:spPr>
        <p:txBody>
          <a:bodyPr vert="horz" lIns="83820" tIns="41910" rIns="83820" bIns="41910" rtlCol="0" anchor="b">
            <a:noAutofit/>
          </a:bodyPr>
          <a:lstStyle>
            <a:lvl1pPr algn="ctr" defTabSz="324045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2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0">
              <a:lnSpc>
                <a:spcPct val="120000"/>
              </a:lnSpc>
            </a:pP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기존 챔버는 온도</a:t>
            </a:r>
            <a:r>
              <a:rPr lang="en-US" altLang="ko-KR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/</a:t>
            </a: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습도</a:t>
            </a:r>
            <a:r>
              <a:rPr lang="en-US" altLang="ko-KR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/</a:t>
            </a: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광도 등의 조절을 통해 식물 재배 환경을 제어할 수 있어 식물 생육 과정을 이해하는데 유용한 실험 장비이다</a:t>
            </a:r>
            <a:r>
              <a:rPr lang="en-US" altLang="ko-KR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하지만 환경조절은 제품에 미리 </a:t>
            </a:r>
            <a:r>
              <a:rPr lang="ko-KR" altLang="en-US" sz="30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프로그래밍된</a:t>
            </a: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규칙만으로 운영이 되고 있고</a:t>
            </a:r>
            <a:r>
              <a:rPr lang="en-US" altLang="ko-KR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, </a:t>
            </a: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외부에서 새로운 알고리즘으로 운영 소프트웨어를 만들더라도 적용하기가 어렵다</a:t>
            </a:r>
            <a:r>
              <a:rPr lang="en-US" altLang="ko-KR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또한 폐쇄적인 설계로 인해 추가적인 센서 및 제어장치를 설피하여 실험하기가 불가능한 제품이 많다</a:t>
            </a:r>
            <a:r>
              <a:rPr lang="en-US" altLang="ko-KR" sz="30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dirty="0">
                <a:ea typeface="한컴산뜻돋움" panose="02000000000000000000" pitchFamily="2" charset="-127"/>
              </a:rPr>
              <a:t>본 연구에서는 챔버의 운영 알고리즘을 개선하고</a:t>
            </a:r>
            <a:r>
              <a:rPr lang="en-US" altLang="ko-KR" sz="3000" dirty="0">
                <a:ea typeface="한컴산뜻돋움" panose="02000000000000000000" pitchFamily="2" charset="-127"/>
              </a:rPr>
              <a:t>, </a:t>
            </a:r>
            <a:r>
              <a:rPr lang="ko-KR" altLang="en-US" sz="3000" dirty="0">
                <a:ea typeface="한컴산뜻돋움" panose="02000000000000000000" pitchFamily="2" charset="-127"/>
              </a:rPr>
              <a:t>새로운 장비 및 센서를 추가하여 실험할 수 있도록 오픈형 </a:t>
            </a:r>
            <a:r>
              <a:rPr lang="ko-KR" altLang="en-US" sz="3000" dirty="0" err="1">
                <a:ea typeface="한컴산뜻돋움" panose="02000000000000000000" pitchFamily="2" charset="-127"/>
              </a:rPr>
              <a:t>미니챔버를</a:t>
            </a:r>
            <a:r>
              <a:rPr lang="ko-KR" altLang="en-US" sz="3000" dirty="0">
                <a:ea typeface="한컴산뜻돋움" panose="02000000000000000000" pitchFamily="2" charset="-127"/>
              </a:rPr>
              <a:t> 구현하고자 한다</a:t>
            </a:r>
            <a:r>
              <a:rPr lang="en-US" altLang="ko-KR" sz="3000" dirty="0">
                <a:ea typeface="한컴산뜻돋움" panose="02000000000000000000" pitchFamily="2" charset="-127"/>
              </a:rPr>
              <a:t>.</a:t>
            </a:r>
            <a:endParaRPr lang="ko-KR" altLang="ko-KR" sz="3000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377AA2-1A63-4874-9DD6-4A39B1B7C03C}"/>
              </a:ext>
            </a:extLst>
          </p:cNvPr>
          <p:cNvSpPr/>
          <p:nvPr/>
        </p:nvSpPr>
        <p:spPr>
          <a:xfrm>
            <a:off x="20501811" y="1085000"/>
            <a:ext cx="12574582" cy="11513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56296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한국 생물환경조절학회 </a:t>
            </a:r>
            <a:r>
              <a:rPr lang="en-US" altLang="ko-KR" sz="4400" b="1" dirty="0">
                <a:solidFill>
                  <a:srgbClr val="56296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2022 </a:t>
            </a:r>
            <a:r>
              <a:rPr lang="ko-KR" altLang="en-US" sz="4400" b="1" dirty="0">
                <a:solidFill>
                  <a:srgbClr val="56296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추계 학술발표회</a:t>
            </a:r>
            <a:r>
              <a:rPr lang="en-US" altLang="ko-KR" sz="4400" b="1" dirty="0">
                <a:solidFill>
                  <a:srgbClr val="56296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</a:t>
            </a:r>
            <a:endParaRPr lang="ko-KR" altLang="en-US" sz="2000" b="1" dirty="0">
              <a:solidFill>
                <a:srgbClr val="56296E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700B96-3E86-4DB3-A075-A59BD0F10F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50" t="3474" r="-24650" b="29690"/>
          <a:stretch/>
        </p:blipFill>
        <p:spPr>
          <a:xfrm>
            <a:off x="3049615" y="597173"/>
            <a:ext cx="7161506" cy="12218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D02DC9-3A0C-4620-A8B4-F9F78115BD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3777"/>
          <a:stretch/>
        </p:blipFill>
        <p:spPr>
          <a:xfrm>
            <a:off x="-898525" y="339643"/>
            <a:ext cx="5044435" cy="29316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8B0DDB-53F7-4FD1-BB6B-E405A152C585}"/>
              </a:ext>
            </a:extLst>
          </p:cNvPr>
          <p:cNvSpPr txBox="1"/>
          <p:nvPr/>
        </p:nvSpPr>
        <p:spPr>
          <a:xfrm>
            <a:off x="335097" y="38861735"/>
            <a:ext cx="2364551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300" b="1" dirty="0">
                <a:solidFill>
                  <a:schemeClr val="bg1"/>
                </a:solidFill>
              </a:rPr>
              <a:t>본 연구는 농촌진흥청 연구사업</a:t>
            </a:r>
            <a:r>
              <a:rPr lang="en-US" altLang="ko-KR" sz="2300" b="1" dirty="0">
                <a:solidFill>
                  <a:schemeClr val="bg1"/>
                </a:solidFill>
              </a:rPr>
              <a:t>(</a:t>
            </a:r>
            <a:r>
              <a:rPr lang="ko-KR" altLang="en-US" sz="2300" b="1" dirty="0">
                <a:solidFill>
                  <a:schemeClr val="bg1"/>
                </a:solidFill>
              </a:rPr>
              <a:t>세부과제번호</a:t>
            </a:r>
            <a:r>
              <a:rPr lang="en-US" altLang="ko-KR" sz="2300" b="1" dirty="0">
                <a:solidFill>
                  <a:schemeClr val="bg1"/>
                </a:solidFill>
              </a:rPr>
              <a:t>:PJ017048)</a:t>
            </a:r>
            <a:r>
              <a:rPr lang="ko-KR" altLang="en-US" sz="2300" b="1" dirty="0">
                <a:solidFill>
                  <a:schemeClr val="bg1"/>
                </a:solidFill>
              </a:rPr>
              <a:t>과 한국연구재단 </a:t>
            </a:r>
            <a:r>
              <a:rPr lang="ko-KR" altLang="en-US" sz="2300" b="1" dirty="0" err="1">
                <a:solidFill>
                  <a:schemeClr val="bg1"/>
                </a:solidFill>
              </a:rPr>
              <a:t>이공분야기초연구사업</a:t>
            </a:r>
            <a:r>
              <a:rPr lang="ko-KR" altLang="en-US" sz="2300" b="1" dirty="0">
                <a:solidFill>
                  <a:schemeClr val="bg1"/>
                </a:solidFill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</a:rPr>
              <a:t>(</a:t>
            </a:r>
            <a:r>
              <a:rPr lang="ko-KR" altLang="en-US" sz="2300" b="1" dirty="0">
                <a:solidFill>
                  <a:schemeClr val="bg1"/>
                </a:solidFill>
              </a:rPr>
              <a:t>과제번호</a:t>
            </a:r>
            <a:r>
              <a:rPr lang="en-US" altLang="ko-KR" sz="2300" b="1" dirty="0">
                <a:solidFill>
                  <a:schemeClr val="bg1"/>
                </a:solidFill>
              </a:rPr>
              <a:t>: NRF-2022R1G1A1011147)</a:t>
            </a:r>
            <a:r>
              <a:rPr lang="ko-KR" altLang="en-US" sz="2300" b="1" dirty="0">
                <a:solidFill>
                  <a:schemeClr val="bg1"/>
                </a:solidFill>
              </a:rPr>
              <a:t>의 지원에 의해 이루어진 것임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50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750</Words>
  <Application>Microsoft Office PowerPoint</Application>
  <PresentationFormat>사용자 지정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Arial Unicode MS</vt:lpstr>
      <vt:lpstr>맑은 고딕</vt:lpstr>
      <vt:lpstr>한컴산뜻돋움</vt:lpstr>
      <vt:lpstr>함초롬돋움</vt:lpstr>
      <vt:lpstr>Arial</vt:lpstr>
      <vt:lpstr>Calibri</vt:lpstr>
      <vt:lpstr>Calibri Light</vt:lpstr>
      <vt:lpstr>Office 테마</vt:lpstr>
      <vt:lpstr>실시간 환경 모니터링 및 AI 모델 기반 생육단계별 환경 제어 알고리즘 적용 미니챔버 구현 Implementation of a Mini-chamber for Real-time Environmental Monitoring and Controlling by the Growth Stages Based on the AI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Strawberry Photosynthetic Characteristics  according to Leaf Position and Days After Planting</dc:title>
  <dc:creator>최 수영</dc:creator>
  <cp:lastModifiedBy>user</cp:lastModifiedBy>
  <cp:revision>35</cp:revision>
  <dcterms:created xsi:type="dcterms:W3CDTF">2022-08-31T03:06:53Z</dcterms:created>
  <dcterms:modified xsi:type="dcterms:W3CDTF">2022-09-30T07:55:06Z</dcterms:modified>
</cp:coreProperties>
</file>