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96E"/>
    <a:srgbClr val="C59DDB"/>
    <a:srgbClr val="E0CAEC"/>
    <a:srgbClr val="AD76CC"/>
    <a:srgbClr val="5C8AE6"/>
    <a:srgbClr val="666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>
        <p:scale>
          <a:sx n="25" d="100"/>
          <a:sy n="25" d="100"/>
        </p:scale>
        <p:origin x="1986" y="-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3B38-B074-4348-AC32-8BD5307827B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527F-21EC-4CE3-9611-8D7EE9716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1pPr>
    <a:lvl2pPr marL="181462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2pPr>
    <a:lvl3pPr marL="362925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3pPr>
    <a:lvl4pPr marL="5443880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4pPr>
    <a:lvl5pPr marL="7258507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5pPr>
    <a:lvl6pPr marL="907313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6pPr>
    <a:lvl7pPr marL="10887761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7pPr>
    <a:lvl8pPr marL="12702388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8pPr>
    <a:lvl9pPr marL="14517014" algn="l" defTabSz="3629254" rtl="0" eaLnBrk="1" latinLnBrk="1" hangingPunct="1">
      <a:defRPr sz="4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B9966-CDE8-476B-86B4-241E941F63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2EB0-9B6E-4302-A06C-B97ABEF9E878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8D40-F05D-487D-AA37-1553A0EC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40451" rtl="0" eaLnBrk="1" latinLnBrk="1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1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1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B623F4F-0CCC-4798-B0BF-6A94FF403898}"/>
              </a:ext>
            </a:extLst>
          </p:cNvPr>
          <p:cNvSpPr/>
          <p:nvPr/>
        </p:nvSpPr>
        <p:spPr>
          <a:xfrm>
            <a:off x="335097" y="33417978"/>
            <a:ext cx="15573409" cy="4903939"/>
          </a:xfrm>
          <a:prstGeom prst="roundRect">
            <a:avLst>
              <a:gd name="adj" fmla="val 3926"/>
            </a:avLst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24815F-66EA-4FE4-AFB4-17FE9C0A2376}"/>
              </a:ext>
            </a:extLst>
          </p:cNvPr>
          <p:cNvSpPr/>
          <p:nvPr/>
        </p:nvSpPr>
        <p:spPr>
          <a:xfrm>
            <a:off x="335097" y="20599885"/>
            <a:ext cx="15573409" cy="8621714"/>
          </a:xfrm>
          <a:prstGeom prst="roundRect">
            <a:avLst>
              <a:gd name="adj" fmla="val 2712"/>
            </a:avLst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704EC9-27F6-4147-9957-8750D71066E6}"/>
              </a:ext>
            </a:extLst>
          </p:cNvPr>
          <p:cNvSpPr/>
          <p:nvPr/>
        </p:nvSpPr>
        <p:spPr>
          <a:xfrm>
            <a:off x="335097" y="8618381"/>
            <a:ext cx="15525164" cy="5532760"/>
          </a:xfrm>
          <a:prstGeom prst="roundRect">
            <a:avLst>
              <a:gd name="adj" fmla="val 4489"/>
            </a:avLst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CC2BEC-6A11-4251-BA2B-C126722685B1}"/>
              </a:ext>
            </a:extLst>
          </p:cNvPr>
          <p:cNvSpPr/>
          <p:nvPr/>
        </p:nvSpPr>
        <p:spPr>
          <a:xfrm>
            <a:off x="335097" y="14323149"/>
            <a:ext cx="15573409" cy="6136551"/>
          </a:xfrm>
          <a:prstGeom prst="roundRect">
            <a:avLst>
              <a:gd name="adj" fmla="val 2550"/>
            </a:avLst>
          </a:prstGeom>
          <a:solidFill>
            <a:srgbClr val="56296E">
              <a:alpha val="31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96E4DC-1F9B-4E84-9445-CF0CF83190E9}"/>
              </a:ext>
            </a:extLst>
          </p:cNvPr>
          <p:cNvSpPr/>
          <p:nvPr/>
        </p:nvSpPr>
        <p:spPr>
          <a:xfrm>
            <a:off x="16159403" y="8582550"/>
            <a:ext cx="15837711" cy="21204420"/>
          </a:xfrm>
          <a:prstGeom prst="roundRect">
            <a:avLst>
              <a:gd name="adj" fmla="val 2689"/>
            </a:avLst>
          </a:prstGeom>
          <a:solidFill>
            <a:srgbClr val="56296E">
              <a:alpha val="32000"/>
            </a:srgbClr>
          </a:solidFill>
          <a:ln>
            <a:solidFill>
              <a:srgbClr val="C59DDB">
                <a:alpha val="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E46BBF-DEAE-4DDB-97F5-84E31C55C396}"/>
              </a:ext>
            </a:extLst>
          </p:cNvPr>
          <p:cNvSpPr/>
          <p:nvPr/>
        </p:nvSpPr>
        <p:spPr>
          <a:xfrm>
            <a:off x="8618334" y="13245344"/>
            <a:ext cx="15168448" cy="15209215"/>
          </a:xfrm>
          <a:prstGeom prst="ellipse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157" y="3043533"/>
            <a:ext cx="31166398" cy="2432476"/>
          </a:xfrm>
        </p:spPr>
        <p:txBody>
          <a:bodyPr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실시간 환경 모니터링 및 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 기반 생육단계별</a:t>
            </a:r>
            <a:r>
              <a:rPr lang="en-US" altLang="ko-KR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환경 제어 알고리즘 적용 </a:t>
            </a:r>
            <a:r>
              <a:rPr lang="ko-KR" altLang="en-US" sz="6100" b="1" dirty="0" err="1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</a:t>
            </a:r>
            <a:r>
              <a:rPr lang="ko-KR" altLang="en-US" sz="610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구현</a:t>
            </a:r>
            <a:br>
              <a:rPr lang="en-US" altLang="ko-KR" sz="6050" b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</a:br>
            <a:r>
              <a:rPr lang="en-US" altLang="ko-KR" sz="3600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Implementation of a Mini-chamber for Real-time Environmental Monitoring and Controlling by the Growth Stages Based on the AI Model</a:t>
            </a:r>
            <a:endParaRPr lang="ko-KR" altLang="ko-KR" sz="6050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38462102"/>
            <a:ext cx="32404049" cy="1142847"/>
          </a:xfrm>
          <a:prstGeom prst="rect">
            <a:avLst/>
          </a:prstGeom>
          <a:solidFill>
            <a:srgbClr val="562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2506" y="5675173"/>
            <a:ext cx="26417577" cy="2674269"/>
            <a:chOff x="1961489" y="8416218"/>
            <a:chExt cx="28819175" cy="2917385"/>
          </a:xfrm>
        </p:grpSpPr>
        <p:sp>
          <p:nvSpPr>
            <p:cNvPr id="4" name="직사각형 3"/>
            <p:cNvSpPr/>
            <p:nvPr/>
          </p:nvSpPr>
          <p:spPr>
            <a:xfrm>
              <a:off x="1961489" y="8416218"/>
              <a:ext cx="28576855" cy="145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김솔아</a:t>
              </a:r>
              <a:r>
                <a:rPr lang="en-US" altLang="ko-KR" sz="4033" b="1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전혜진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정재영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ko-KR" altLang="en-US" sz="4033" b="1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김태곤</a:t>
              </a:r>
              <a:r>
                <a:rPr lang="en-US" altLang="ko-KR" sz="4033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r>
                <a:rPr lang="en-US" altLang="ko-KR" sz="4033" b="1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  <a:p>
              <a:pPr algn="ctr"/>
              <a:r>
                <a:rPr lang="en-US" altLang="ko-KR" sz="4033" u="sng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Sola Kim</a:t>
              </a:r>
              <a:r>
                <a:rPr lang="en-US" altLang="ko-KR" sz="4033" u="sng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Hyejin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Jeon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Jaeyoung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Jung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, </a:t>
              </a:r>
              <a:r>
                <a:rPr lang="en-US" altLang="ko-KR" sz="4033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Taegon</a:t>
              </a:r>
              <a:r>
                <a:rPr lang="en-US" altLang="ko-KR" sz="4033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Kim</a:t>
              </a:r>
              <a:r>
                <a:rPr lang="en-US" altLang="ko-KR" sz="4033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1*</a:t>
              </a:r>
              <a:endParaRPr lang="en-US" altLang="ko-KR" sz="4033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203808" y="10012891"/>
              <a:ext cx="28576856" cy="1320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3600" b="1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전북대학교 </a:t>
              </a:r>
              <a:r>
                <a:rPr lang="ko-KR" altLang="en-US" sz="3600" b="1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스마트팜학과</a:t>
              </a:r>
              <a:r>
                <a:rPr lang="en-US" altLang="ko-KR" sz="36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endParaRPr lang="en-US" altLang="ko-KR" sz="3600" b="1" i="1" spc="92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  <a:p>
              <a:pPr algn="ctr" fontAlgn="base"/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Department of Smart Farm,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Jeonbuk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National University, </a:t>
              </a:r>
              <a:r>
                <a:rPr lang="en-US" altLang="ko-KR" sz="3667" i="1" spc="92" dirty="0" err="1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Jeonju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54896, Korea</a:t>
              </a:r>
              <a:r>
                <a:rPr lang="en-US" altLang="ko-KR" sz="4000" b="1" baseline="30000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1</a:t>
              </a:r>
              <a:r>
                <a:rPr lang="en-US" altLang="ko-KR" sz="3667" i="1" spc="92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</a:t>
              </a:r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0169" y="40274"/>
            <a:ext cx="169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3820" tIns="41910" rIns="83820" bIns="4191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50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2F2EF2-4531-C73A-EC34-DFBAF069C576}"/>
              </a:ext>
            </a:extLst>
          </p:cNvPr>
          <p:cNvSpPr/>
          <p:nvPr/>
        </p:nvSpPr>
        <p:spPr>
          <a:xfrm>
            <a:off x="0" y="223"/>
            <a:ext cx="32404049" cy="3221796"/>
          </a:xfrm>
          <a:prstGeom prst="rect">
            <a:avLst/>
          </a:prstGeom>
          <a:gradFill>
            <a:gsLst>
              <a:gs pos="0">
                <a:srgbClr val="AD76CC"/>
              </a:gs>
              <a:gs pos="100000">
                <a:srgbClr val="AD76CC"/>
              </a:gs>
              <a:gs pos="51000">
                <a:srgbClr val="56296E"/>
              </a:gs>
              <a:gs pos="100000">
                <a:srgbClr val="C59DD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0" u="sng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99CBF-37ED-79C2-C302-FC5C96913A38}"/>
              </a:ext>
            </a:extLst>
          </p:cNvPr>
          <p:cNvSpPr/>
          <p:nvPr/>
        </p:nvSpPr>
        <p:spPr>
          <a:xfrm>
            <a:off x="3049615" y="1843560"/>
            <a:ext cx="1475913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JEONBUK NATIONAL UNIVERSITY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Smart Digital Agriculture Laboratory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89B7EA-39EF-D4EF-2441-5C84D43E4DD2}"/>
              </a:ext>
            </a:extLst>
          </p:cNvPr>
          <p:cNvGrpSpPr/>
          <p:nvPr/>
        </p:nvGrpSpPr>
        <p:grpSpPr>
          <a:xfrm>
            <a:off x="5078603" y="8968556"/>
            <a:ext cx="6230289" cy="688137"/>
            <a:chOff x="-27702" y="10180257"/>
            <a:chExt cx="6796679" cy="750696"/>
          </a:xfrm>
        </p:grpSpPr>
        <p:sp>
          <p:nvSpPr>
            <p:cNvPr id="52" name="직사각형 51"/>
            <p:cNvSpPr/>
            <p:nvPr/>
          </p:nvSpPr>
          <p:spPr>
            <a:xfrm>
              <a:off x="-27702" y="10180257"/>
              <a:ext cx="6773766" cy="750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INTRODUCTION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21441F7-AB21-1352-AE5C-4A921C4E4516}"/>
                </a:ext>
              </a:extLst>
            </p:cNvPr>
            <p:cNvCxnSpPr/>
            <p:nvPr/>
          </p:nvCxnSpPr>
          <p:spPr>
            <a:xfrm>
              <a:off x="-6223" y="1087350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0282CA-A16F-EC11-4522-C32108C83648}"/>
                </a:ext>
              </a:extLst>
            </p:cNvPr>
            <p:cNvCxnSpPr/>
            <p:nvPr/>
          </p:nvCxnSpPr>
          <p:spPr>
            <a:xfrm>
              <a:off x="-6223" y="10180257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84D99C-62DA-A787-E497-A0742AFB2531}"/>
              </a:ext>
            </a:extLst>
          </p:cNvPr>
          <p:cNvGrpSpPr/>
          <p:nvPr/>
        </p:nvGrpSpPr>
        <p:grpSpPr>
          <a:xfrm>
            <a:off x="4988298" y="14656419"/>
            <a:ext cx="6218761" cy="697952"/>
            <a:chOff x="-15126" y="19871914"/>
            <a:chExt cx="6784103" cy="761401"/>
          </a:xfrm>
        </p:grpSpPr>
        <p:sp>
          <p:nvSpPr>
            <p:cNvPr id="141" name="직사각형 140"/>
            <p:cNvSpPr/>
            <p:nvPr/>
          </p:nvSpPr>
          <p:spPr>
            <a:xfrm>
              <a:off x="-15126" y="19882621"/>
              <a:ext cx="6748612" cy="750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OBJECTIVE</a:t>
              </a:r>
              <a:endParaRPr lang="ko-KR" altLang="ko-KR" sz="3667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BDE8ED-BB82-64D9-E0B5-1902BD95D30A}"/>
                </a:ext>
              </a:extLst>
            </p:cNvPr>
            <p:cNvCxnSpPr/>
            <p:nvPr/>
          </p:nvCxnSpPr>
          <p:spPr>
            <a:xfrm>
              <a:off x="-6223" y="2059458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1375210-CB45-6272-7C31-F7874583FA6E}"/>
                </a:ext>
              </a:extLst>
            </p:cNvPr>
            <p:cNvCxnSpPr/>
            <p:nvPr/>
          </p:nvCxnSpPr>
          <p:spPr>
            <a:xfrm>
              <a:off x="-6223" y="1987191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4E9A9D-880D-2C44-C1FC-710ED84A1269}"/>
              </a:ext>
            </a:extLst>
          </p:cNvPr>
          <p:cNvGrpSpPr/>
          <p:nvPr/>
        </p:nvGrpSpPr>
        <p:grpSpPr>
          <a:xfrm>
            <a:off x="20624543" y="8849426"/>
            <a:ext cx="6218761" cy="772776"/>
            <a:chOff x="-15126" y="29457655"/>
            <a:chExt cx="6784103" cy="843029"/>
          </a:xfrm>
        </p:grpSpPr>
        <p:sp>
          <p:nvSpPr>
            <p:cNvPr id="55" name="직사각형 54"/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MATERIALS &amp; METHODS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DDAD38-99FE-4BD4-85D6-AFB25FD83498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95223B6-3D35-7B31-6C7A-BDF28863F86E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08969D-C689-E1DA-96C3-9DAFC9BCCAF6}"/>
              </a:ext>
            </a:extLst>
          </p:cNvPr>
          <p:cNvGrpSpPr/>
          <p:nvPr/>
        </p:nvGrpSpPr>
        <p:grpSpPr>
          <a:xfrm>
            <a:off x="4987746" y="33698423"/>
            <a:ext cx="6219313" cy="772776"/>
            <a:chOff x="-9280" y="33214924"/>
            <a:chExt cx="6784705" cy="843028"/>
          </a:xfrm>
        </p:grpSpPr>
        <p:sp>
          <p:nvSpPr>
            <p:cNvPr id="296" name="직사각형 295"/>
            <p:cNvSpPr/>
            <p:nvPr/>
          </p:nvSpPr>
          <p:spPr>
            <a:xfrm>
              <a:off x="-9280" y="33214924"/>
              <a:ext cx="6746062" cy="843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CONCLUSIONS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2C8196-12F8-CE7A-4D15-97916EFBCC14}"/>
                </a:ext>
              </a:extLst>
            </p:cNvPr>
            <p:cNvCxnSpPr/>
            <p:nvPr/>
          </p:nvCxnSpPr>
          <p:spPr>
            <a:xfrm>
              <a:off x="225" y="34024968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7FF19E4-06B0-EBD0-CCDA-6FE56F9A9D3C}"/>
                </a:ext>
              </a:extLst>
            </p:cNvPr>
            <p:cNvCxnSpPr/>
            <p:nvPr/>
          </p:nvCxnSpPr>
          <p:spPr>
            <a:xfrm>
              <a:off x="225" y="3330229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453714-0E0D-4627-067C-6186C1AAB7BA}"/>
              </a:ext>
            </a:extLst>
          </p:cNvPr>
          <p:cNvSpPr txBox="1"/>
          <p:nvPr/>
        </p:nvSpPr>
        <p:spPr>
          <a:xfrm>
            <a:off x="16353400" y="9628277"/>
            <a:ext cx="15389702" cy="95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Hardware and Software </a:t>
            </a:r>
            <a:r>
              <a:rPr lang="en-US" altLang="ko-KR" sz="3450" b="1" dirty="0" err="1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Configuaration</a:t>
            </a: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of the Chamber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하드웨어의 각 부분의 탈부착과 수리 및 교체가 용이하도록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(Arduino)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여러 가지 알고리즘 구현 및 정보 통신을 위하여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라즈베리파이를</a:t>
            </a:r>
            <a:r>
              <a:rPr lang="ko-KR" altLang="en-US" sz="3000" b="1" dirty="0">
                <a:ea typeface="한컴산뜻돋움" panose="02000000000000000000" pitchFamily="2" charset="-127"/>
              </a:rPr>
              <a:t>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플랫폼으로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이를 통해 원격에서 인터넷을 통하여 </a:t>
            </a:r>
            <a:r>
              <a:rPr lang="en-US" altLang="ko-KR" sz="3000" b="1" dirty="0">
                <a:ea typeface="한컴산뜻돋움" panose="02000000000000000000" pitchFamily="2" charset="-127"/>
              </a:rPr>
              <a:t>S/W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플랫폼에 접속이 가능하고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알고리즘을 수정할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또한 </a:t>
            </a:r>
            <a:r>
              <a:rPr lang="en-US" altLang="ko-KR" sz="3000" b="1" dirty="0">
                <a:ea typeface="한컴산뜻돋움" panose="02000000000000000000" pitchFamily="2" charset="-127"/>
              </a:rPr>
              <a:t>H/W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플랫폼을 통해 다양한 센서와 제어장치를 알고리즘에 따라 운영될 수 있도록 구성하였다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제안하는 챔버는 재배환경은 실제 환경이나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생장챔버에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시스템을 붙일 수 있음을 가정하고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통신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알고리즘에 초점을 맞출 수 있도록 파일럿 시스템을 간소화된 크기로 제작하였다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ea typeface="한컴산뜻돋움" panose="02000000000000000000" pitchFamily="2" charset="-127"/>
              </a:rPr>
              <a:t>미니 챔버는 아크릴로 제작했고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온습도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조도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(</a:t>
            </a:r>
            <a:r>
              <a:rPr lang="en-US" altLang="ko-KR" sz="3000" b="1" dirty="0" err="1">
                <a:ea typeface="한컴산뜻돋움" panose="02000000000000000000" pitchFamily="2" charset="-127"/>
              </a:rPr>
              <a:t>CdS</a:t>
            </a:r>
            <a:r>
              <a:rPr lang="en-US" altLang="ko-KR" sz="3000" b="1" dirty="0">
                <a:ea typeface="한컴산뜻돋움" panose="02000000000000000000" pitchFamily="2" charset="-127"/>
              </a:rPr>
              <a:t>),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토양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유수분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센서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CO2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 등 스마트 온실 운영에 필요한 구성센서들을 설치하고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챔버 외부에 부착한 마이크로 컨트롤러</a:t>
            </a:r>
            <a:r>
              <a:rPr lang="en-US" altLang="ko-KR" sz="3000" b="1" dirty="0">
                <a:ea typeface="한컴산뜻돋움" panose="02000000000000000000" pitchFamily="2" charset="-127"/>
              </a:rPr>
              <a:t>(Arduino Mega)</a:t>
            </a:r>
            <a:r>
              <a:rPr lang="ko-KR" altLang="en-US" sz="3000" b="1" dirty="0">
                <a:ea typeface="한컴산뜻돋움" panose="02000000000000000000" pitchFamily="2" charset="-127"/>
              </a:rPr>
              <a:t>에 연결해 챔버 센서 측정 및 제어 장비를 운용할 수 있도록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센서에서 측정된 데이터는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기록되고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 정보는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설치한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파이썬</a:t>
            </a:r>
            <a:r>
              <a:rPr lang="ko-KR" altLang="en-US" sz="3000" b="1" dirty="0">
                <a:ea typeface="한컴산뜻돋움" panose="02000000000000000000" pitchFamily="2" charset="-127"/>
              </a:rPr>
              <a:t> 프로그램을 이용하여 데이터베이스화를 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예를 들어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설치된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파이썬에서는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습도와 온도를 저장한 후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두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관측값을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이용하여 불쾌지수를 계산할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팬을 작동시키는 </a:t>
            </a:r>
            <a:r>
              <a:rPr lang="en-US" altLang="ko-KR" sz="3000" b="1" dirty="0">
                <a:ea typeface="한컴산뜻돋움" panose="02000000000000000000" pitchFamily="2" charset="-127"/>
              </a:rPr>
              <a:t>ON-OFF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제어 명령과 조도 및 창문의 개폐를 조절하는 비례제어 명령은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아두이노로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전달되어 실제 기기가 작동할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altLang="ko-KR" sz="3000" b="1" dirty="0">
                <a:ea typeface="한컴산뜻돋움" panose="02000000000000000000" pitchFamily="2" charset="-127"/>
              </a:rPr>
              <a:t> 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EFCD7D-79CD-6E66-C499-B87646EBB36E}"/>
              </a:ext>
            </a:extLst>
          </p:cNvPr>
          <p:cNvSpPr txBox="1">
            <a:spLocks/>
          </p:cNvSpPr>
          <p:nvPr/>
        </p:nvSpPr>
        <p:spPr>
          <a:xfrm>
            <a:off x="639874" y="10392065"/>
            <a:ext cx="15044706" cy="3355399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전 세계적으로 이상 기후 현상이 빈번해지면서 농업의 생산성 및 지속가능성이 위협을 받고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안정적인 식량 공급을 위하여 식물공장과 같은 환경제어 농업 기술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(controlled-environment agriculture, CEA)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관한 관심이 커지고 있는데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CEA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의 한 종류인 챔버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(Plant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Growth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Chamber)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는 식물의 재배 생리를 연구하기 위하여 개발된 장치로 널리 이용되고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시설 내 환경 제어 및 장치 운영을 위한 연구 장비는 찾아보기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그렇기 때문에 본 연구에서는 환경제어 농업 기술 구축과정에서 시설 제어 및 환경 조절을 수행할 수 있는 알고리즘의 연구를 위하여 연구용 미니 챔버를 개발하고자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A8E111-8874-F431-C19B-8369513E6B35}"/>
              </a:ext>
            </a:extLst>
          </p:cNvPr>
          <p:cNvSpPr txBox="1"/>
          <p:nvPr/>
        </p:nvSpPr>
        <p:spPr>
          <a:xfrm>
            <a:off x="23350551" y="38836340"/>
            <a:ext cx="132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Contact :  codkan20@gmail.com /+82- 01029775662</a:t>
            </a:r>
            <a:endParaRPr lang="ko-KR" altLang="en-US" sz="2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F3F63-A673-E76B-EF36-728BB5793B69}"/>
              </a:ext>
            </a:extLst>
          </p:cNvPr>
          <p:cNvGrpSpPr/>
          <p:nvPr/>
        </p:nvGrpSpPr>
        <p:grpSpPr>
          <a:xfrm>
            <a:off x="4955765" y="20792970"/>
            <a:ext cx="6218761" cy="772776"/>
            <a:chOff x="-15126" y="29457655"/>
            <a:chExt cx="6784103" cy="8430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E39EBF-E112-15BB-89CD-0A372C08E7D5}"/>
                </a:ext>
              </a:extLst>
            </p:cNvPr>
            <p:cNvSpPr/>
            <p:nvPr/>
          </p:nvSpPr>
          <p:spPr>
            <a:xfrm>
              <a:off x="-15126" y="29457655"/>
              <a:ext cx="6746062" cy="843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67" b="1" dirty="0">
                  <a:latin typeface="한컴산뜻돋움" panose="02000000000000000000" pitchFamily="2" charset="-127"/>
                  <a:ea typeface="한컴산뜻돋움" panose="02000000000000000000" pitchFamily="2" charset="-127"/>
                  <a:cs typeface="Arial Unicode MS" panose="020B0604020202020204" pitchFamily="50" charset="-127"/>
                </a:rPr>
                <a:t>  RESULTS &amp; DISCUSSION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8C83D1F-3C74-F90A-F193-772328B4D629}"/>
                </a:ext>
              </a:extLst>
            </p:cNvPr>
            <p:cNvCxnSpPr/>
            <p:nvPr/>
          </p:nvCxnSpPr>
          <p:spPr>
            <a:xfrm>
              <a:off x="-6223" y="30246254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DBF11A1-99E8-7DE6-EC10-9F94105AB5B0}"/>
                </a:ext>
              </a:extLst>
            </p:cNvPr>
            <p:cNvCxnSpPr/>
            <p:nvPr/>
          </p:nvCxnSpPr>
          <p:spPr>
            <a:xfrm>
              <a:off x="-6223" y="29523580"/>
              <a:ext cx="6775200" cy="0"/>
            </a:xfrm>
            <a:prstGeom prst="line">
              <a:avLst/>
            </a:prstGeom>
            <a:ln w="60325">
              <a:solidFill>
                <a:srgbClr val="562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56068D0-3852-9508-6648-469C0D13D332}"/>
              </a:ext>
            </a:extLst>
          </p:cNvPr>
          <p:cNvSpPr txBox="1"/>
          <p:nvPr/>
        </p:nvSpPr>
        <p:spPr>
          <a:xfrm>
            <a:off x="909560" y="34975471"/>
            <a:ext cx="149507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photosynthetic characteristics of strawberries according to the leaf position, DAT, and the changes in leaf area. The results of this study</a:t>
            </a:r>
          </a:p>
          <a:p>
            <a:pPr lvl="1"/>
            <a:r>
              <a:rPr lang="en-US" altLang="ko-KR" sz="33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can be used as useful data for selecting the CO balance of strawberries for various environmental control technologies.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018F3-F142-6618-9B04-A29C38484BC8}"/>
              </a:ext>
            </a:extLst>
          </p:cNvPr>
          <p:cNvSpPr txBox="1"/>
          <p:nvPr/>
        </p:nvSpPr>
        <p:spPr>
          <a:xfrm>
            <a:off x="16353400" y="20842722"/>
            <a:ext cx="15493964" cy="4020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Building Server on Raspberry Pi 	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라즈베리파이는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저전력으로 운영되는 마이크로컴퓨터로 비용이 저렴하여 현장에 설치하기 유용한 컴퓨터이다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라즈베리파이에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</a:t>
            </a:r>
            <a:r>
              <a:rPr lang="en-US" altLang="ko-KR" sz="3000" b="1" dirty="0">
                <a:ea typeface="한컴산뜻돋움" panose="02000000000000000000" pitchFamily="2" charset="-127"/>
              </a:rPr>
              <a:t>Nginx</a:t>
            </a:r>
            <a:r>
              <a:rPr lang="ko-KR" altLang="en-US" sz="3000" b="1" dirty="0">
                <a:ea typeface="한컴산뜻돋움" panose="02000000000000000000" pitchFamily="2" charset="-127"/>
              </a:rPr>
              <a:t>로 경량 웹서버를 구동하고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마이크로 서비스 형태로 통신 방식을 설계하고 구현하였다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이런 형태의 설계는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미니챔버가</a:t>
            </a:r>
            <a:r>
              <a:rPr lang="ko-KR" altLang="en-US" sz="3000" b="1" dirty="0">
                <a:ea typeface="한컴산뜻돋움" panose="02000000000000000000" pitchFamily="2" charset="-127"/>
              </a:rPr>
              <a:t> 독립된 형태의 실험장비로 운영될 수 있게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스마트폰이나 패드 제품 등 모바일장비로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미니챔버에</a:t>
            </a:r>
            <a:r>
              <a:rPr lang="ko-KR" altLang="en-US" sz="3000" b="1" dirty="0">
                <a:ea typeface="한컴산뜻돋움" panose="02000000000000000000" pitchFamily="2" charset="-127"/>
              </a:rPr>
              <a:t> 접속하여 센서의 작동유무 체크 및 제어장치의 구동을 수행할 수 있다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웹 </a:t>
            </a:r>
            <a:r>
              <a:rPr lang="en-US" altLang="ko-KR" sz="3000" b="1" dirty="0">
                <a:ea typeface="한컴산뜻돋움" panose="02000000000000000000" pitchFamily="2" charset="-127"/>
              </a:rPr>
              <a:t>API</a:t>
            </a:r>
            <a:r>
              <a:rPr lang="ko-KR" altLang="en-US" sz="3000" b="1" dirty="0">
                <a:ea typeface="한컴산뜻돋움" panose="02000000000000000000" pitchFamily="2" charset="-127"/>
              </a:rPr>
              <a:t>를 이용하므로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규격만 준수하면 따로 사용자용 프로그램을 설치하지 않고 사용 가능하다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B312ED27-72C1-49E0-B3E6-4E2605E139FA}"/>
              </a:ext>
            </a:extLst>
          </p:cNvPr>
          <p:cNvSpPr txBox="1">
            <a:spLocks/>
          </p:cNvSpPr>
          <p:nvPr/>
        </p:nvSpPr>
        <p:spPr>
          <a:xfrm>
            <a:off x="743638" y="16787843"/>
            <a:ext cx="15009759" cy="3153102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기존 챔버는 온도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습도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/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광도 등의 조절을 통해 식물 재배 환경을 제어할 수 있어 식물 생육 과정을 이해하는데 유용한 실험 장비이다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하지만 환경조절은 제품에 미리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프로그래밍된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규칙만으로 운영이 되고 있고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외부에서 새로운 알고리즘으로 운영 소프트웨어를 만들더라도 적용하기가 어렵다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또한 폐쇄적인 설계로 인해 추가적인 센서 및 제어장치를 설피하여 실험하기가 불가능한 제품이 많다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3000" b="1" dirty="0">
                <a:ea typeface="한컴산뜻돋움" panose="02000000000000000000" pitchFamily="2" charset="-127"/>
              </a:rPr>
              <a:t>본 연구에서는 챔버의 운영 알고리즘을 개선하고</a:t>
            </a:r>
            <a:r>
              <a:rPr lang="en-US" altLang="ko-KR" sz="3000" b="1" dirty="0">
                <a:ea typeface="한컴산뜻돋움" panose="02000000000000000000" pitchFamily="2" charset="-127"/>
              </a:rPr>
              <a:t>, </a:t>
            </a:r>
            <a:r>
              <a:rPr lang="ko-KR" altLang="en-US" sz="3000" b="1" dirty="0">
                <a:ea typeface="한컴산뜻돋움" panose="02000000000000000000" pitchFamily="2" charset="-127"/>
              </a:rPr>
              <a:t>새로운 장비 및 센서를 추가하여 실험할 수 있도록 오픈형 </a:t>
            </a:r>
            <a:r>
              <a:rPr lang="ko-KR" altLang="en-US" sz="3000" b="1" dirty="0" err="1">
                <a:ea typeface="한컴산뜻돋움" panose="02000000000000000000" pitchFamily="2" charset="-127"/>
              </a:rPr>
              <a:t>미니챔버를</a:t>
            </a:r>
            <a:r>
              <a:rPr lang="ko-KR" altLang="en-US" sz="3000" b="1" dirty="0">
                <a:ea typeface="한컴산뜻돋움" panose="02000000000000000000" pitchFamily="2" charset="-127"/>
              </a:rPr>
              <a:t> 구현하고자 한다</a:t>
            </a:r>
            <a:r>
              <a:rPr lang="en-US" altLang="ko-KR" sz="3000" b="1" dirty="0">
                <a:ea typeface="한컴산뜻돋움" panose="02000000000000000000" pitchFamily="2" charset="-127"/>
              </a:rPr>
              <a:t>.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미니챔버를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 구현한 이후에는 이미지 분석을 통한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AI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모델을 이용하여 생육단계를 구분하고 단계에 따른 알맞은 환경조절이 자동으로 될 수 있도록 소프트웨어를 구축하고자 한다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. </a:t>
            </a: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377AA2-1A63-4874-9DD6-4A39B1B7C03C}"/>
              </a:ext>
            </a:extLst>
          </p:cNvPr>
          <p:cNvSpPr/>
          <p:nvPr/>
        </p:nvSpPr>
        <p:spPr>
          <a:xfrm>
            <a:off x="19873794" y="1085000"/>
            <a:ext cx="13202599" cy="11513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한국 생물환경조절학회 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2022 </a:t>
            </a:r>
            <a:r>
              <a:rPr lang="ko-KR" altLang="en-US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추계 학술발표회</a:t>
            </a:r>
            <a:r>
              <a:rPr lang="en-US" altLang="ko-KR" sz="4400" b="1" dirty="0">
                <a:solidFill>
                  <a:srgbClr val="56296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endParaRPr lang="ko-KR" altLang="en-US" sz="2000" b="1" dirty="0">
              <a:solidFill>
                <a:srgbClr val="56296E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00B96-3E86-4DB3-A075-A59BD0F10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3474" r="-24650" b="29690"/>
          <a:stretch/>
        </p:blipFill>
        <p:spPr>
          <a:xfrm>
            <a:off x="3049615" y="597173"/>
            <a:ext cx="7161506" cy="1221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02DC9-3A0C-4620-A8B4-F9F78115B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3777"/>
          <a:stretch/>
        </p:blipFill>
        <p:spPr>
          <a:xfrm>
            <a:off x="-898525" y="339643"/>
            <a:ext cx="5044435" cy="2931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B0DDB-53F7-4FD1-BB6B-E405A152C585}"/>
              </a:ext>
            </a:extLst>
          </p:cNvPr>
          <p:cNvSpPr txBox="1"/>
          <p:nvPr/>
        </p:nvSpPr>
        <p:spPr>
          <a:xfrm>
            <a:off x="335097" y="38861735"/>
            <a:ext cx="236455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300" b="1" dirty="0">
                <a:solidFill>
                  <a:schemeClr val="bg1"/>
                </a:solidFill>
              </a:rPr>
              <a:t>본 연구는 농촌진흥청 연구사업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세부과제번호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:PJ017048)</a:t>
            </a:r>
            <a:r>
              <a:rPr lang="ko-KR" altLang="en-US" sz="2300" b="1" dirty="0">
                <a:solidFill>
                  <a:schemeClr val="bg1"/>
                </a:solidFill>
              </a:rPr>
              <a:t>과 한국연구재단 </a:t>
            </a:r>
            <a:r>
              <a:rPr lang="ko-KR" altLang="en-US" sz="2300" b="1" dirty="0" err="1">
                <a:solidFill>
                  <a:schemeClr val="bg1"/>
                </a:solidFill>
              </a:rPr>
              <a:t>이공분야기초연구사업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</a:rPr>
              <a:t>과제번호</a:t>
            </a:r>
            <a:r>
              <a:rPr lang="en-US" altLang="ko-KR" sz="2300" b="1" dirty="0">
                <a:solidFill>
                  <a:schemeClr val="bg1"/>
                </a:solidFill>
              </a:rPr>
              <a:t>: NRF-2022R1G1A1011147)</a:t>
            </a:r>
            <a:r>
              <a:rPr lang="ko-KR" altLang="en-US" sz="2300" b="1" dirty="0">
                <a:solidFill>
                  <a:schemeClr val="bg1"/>
                </a:solidFill>
              </a:rPr>
              <a:t>의 지원에 의해 이루어진 것임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DED927D-B109-499D-B8AA-9D62DB9A5DD9}"/>
              </a:ext>
            </a:extLst>
          </p:cNvPr>
          <p:cNvSpPr/>
          <p:nvPr/>
        </p:nvSpPr>
        <p:spPr>
          <a:xfrm>
            <a:off x="17156243" y="30530272"/>
            <a:ext cx="14631250" cy="7261781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C3B7-5853-492E-BA97-45A3E10B3C5F}"/>
              </a:ext>
            </a:extLst>
          </p:cNvPr>
          <p:cNvSpPr txBox="1"/>
          <p:nvPr/>
        </p:nvSpPr>
        <p:spPr>
          <a:xfrm>
            <a:off x="16550059" y="31684109"/>
            <a:ext cx="8996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여기에 </a:t>
            </a:r>
            <a:r>
              <a:rPr lang="en-US" altLang="ko-KR" sz="3000" dirty="0"/>
              <a:t>Dash-</a:t>
            </a:r>
            <a:r>
              <a:rPr lang="en-US" altLang="ko-KR" sz="3000" dirty="0" err="1"/>
              <a:t>Borad</a:t>
            </a:r>
            <a:r>
              <a:rPr lang="en-US" altLang="ko-KR" sz="3000" dirty="0"/>
              <a:t> </a:t>
            </a:r>
            <a:r>
              <a:rPr lang="ko-KR" altLang="en-US" sz="3000" dirty="0" err="1"/>
              <a:t>넣을거임</a:t>
            </a:r>
            <a:r>
              <a:rPr lang="en-US" altLang="ko-KR" sz="3000" dirty="0"/>
              <a:t>~</a:t>
            </a:r>
            <a:r>
              <a:rPr lang="ko-KR" altLang="en-US" sz="3000" dirty="0" err="1"/>
              <a:t>ㅋ</a:t>
            </a:r>
            <a:endParaRPr lang="ko-KR" altLang="en-US" sz="3000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43C0F7A-31DF-4F29-8727-D96396E20085}"/>
              </a:ext>
            </a:extLst>
          </p:cNvPr>
          <p:cNvSpPr txBox="1">
            <a:spLocks/>
          </p:cNvSpPr>
          <p:nvPr/>
        </p:nvSpPr>
        <p:spPr>
          <a:xfrm>
            <a:off x="685183" y="28041955"/>
            <a:ext cx="14508936" cy="1804428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결과 부분에 대시보드에 대한 설명도 같이 있으면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좋을듯</a:t>
            </a:r>
          </a:p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대해서도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29385-328B-4C37-9141-9AA6167B06E7}"/>
              </a:ext>
            </a:extLst>
          </p:cNvPr>
          <p:cNvSpPr txBox="1"/>
          <p:nvPr/>
        </p:nvSpPr>
        <p:spPr>
          <a:xfrm>
            <a:off x="16309838" y="24944536"/>
            <a:ext cx="13962807" cy="457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450" b="1" dirty="0">
                <a:solidFill>
                  <a:srgbClr val="56296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AI Model for Image Analysis by Plant Growth Stage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티쳐블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머신을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이용하여 토마토의 생육단계별 이미지를 학습시키고 학습시킨 모델을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 형태로 추출했다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토마토의 생육단계는 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5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개로 발아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육묘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생육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개화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열매 단계로 구분하였다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모델을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아두이노의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카메라 모듈과 연결시켜 챔버에 부착된 카메라 모둘에서 찍은 영상을 토대로 생육단계를 구분 할 수 있도록 하였다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학습된 </a:t>
            </a:r>
            <a:r>
              <a:rPr lang="en-US" altLang="ko-KR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Keras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모델의 구분된 단계 값은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파이썬으로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읽어서 각 생육 단계마다 알맞은 환경 값을 맞출 수 있도록 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fan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의 작동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광량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창문의 개폐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,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발열등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및 </a:t>
            </a:r>
            <a:r>
              <a:rPr lang="ko-KR" altLang="en-US" sz="3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안개분무기의</a:t>
            </a: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 작동을 자동화 시킬 수 있다</a:t>
            </a:r>
            <a:r>
              <a:rPr lang="en-US" altLang="ko-KR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0000101010101" charset="-127"/>
              </a:rPr>
              <a:t>.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438DD0-1CC0-477B-94D2-FCD788CE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79666"/>
              </p:ext>
            </p:extLst>
          </p:nvPr>
        </p:nvGraphicFramePr>
        <p:xfrm>
          <a:off x="556686" y="21680567"/>
          <a:ext cx="9654436" cy="5394960"/>
        </p:xfrm>
        <a:graphic>
          <a:graphicData uri="http://schemas.openxmlformats.org/drawingml/2006/table">
            <a:tbl>
              <a:tblPr firstRow="1" bandRow="1">
                <a:solidFill>
                  <a:srgbClr val="56296E"/>
                </a:solidFill>
                <a:tableStyleId>{5940675A-B579-460E-94D1-54222C63F5DA}</a:tableStyleId>
              </a:tblPr>
              <a:tblGrid>
                <a:gridCol w="1202492">
                  <a:extLst>
                    <a:ext uri="{9D8B030D-6E8A-4147-A177-3AD203B41FA5}">
                      <a16:colId xmlns:a16="http://schemas.microsoft.com/office/drawing/2014/main" val="496110474"/>
                    </a:ext>
                  </a:extLst>
                </a:gridCol>
                <a:gridCol w="2065128">
                  <a:extLst>
                    <a:ext uri="{9D8B030D-6E8A-4147-A177-3AD203B41FA5}">
                      <a16:colId xmlns:a16="http://schemas.microsoft.com/office/drawing/2014/main" val="2669966707"/>
                    </a:ext>
                  </a:extLst>
                </a:gridCol>
                <a:gridCol w="3156353">
                  <a:extLst>
                    <a:ext uri="{9D8B030D-6E8A-4147-A177-3AD203B41FA5}">
                      <a16:colId xmlns:a16="http://schemas.microsoft.com/office/drawing/2014/main" val="4228305798"/>
                    </a:ext>
                  </a:extLst>
                </a:gridCol>
                <a:gridCol w="456340">
                  <a:extLst>
                    <a:ext uri="{9D8B030D-6E8A-4147-A177-3AD203B41FA5}">
                      <a16:colId xmlns:a16="http://schemas.microsoft.com/office/drawing/2014/main" val="1353026916"/>
                    </a:ext>
                  </a:extLst>
                </a:gridCol>
                <a:gridCol w="494369">
                  <a:extLst>
                    <a:ext uri="{9D8B030D-6E8A-4147-A177-3AD203B41FA5}">
                      <a16:colId xmlns:a16="http://schemas.microsoft.com/office/drawing/2014/main" val="1346501249"/>
                    </a:ext>
                  </a:extLst>
                </a:gridCol>
                <a:gridCol w="380283">
                  <a:extLst>
                    <a:ext uri="{9D8B030D-6E8A-4147-A177-3AD203B41FA5}">
                      <a16:colId xmlns:a16="http://schemas.microsoft.com/office/drawing/2014/main" val="2255325064"/>
                    </a:ext>
                  </a:extLst>
                </a:gridCol>
                <a:gridCol w="1577656">
                  <a:extLst>
                    <a:ext uri="{9D8B030D-6E8A-4147-A177-3AD203B41FA5}">
                      <a16:colId xmlns:a16="http://schemas.microsoft.com/office/drawing/2014/main" val="1326187076"/>
                    </a:ext>
                  </a:extLst>
                </a:gridCol>
                <a:gridCol w="321815">
                  <a:extLst>
                    <a:ext uri="{9D8B030D-6E8A-4147-A177-3AD203B41FA5}">
                      <a16:colId xmlns:a16="http://schemas.microsoft.com/office/drawing/2014/main" val="1220636674"/>
                    </a:ext>
                  </a:extLst>
                </a:gridCol>
              </a:tblGrid>
              <a:tr h="385187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토마토 생육온도 기준표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88279"/>
                  </a:ext>
                </a:extLst>
              </a:tr>
              <a:tr h="62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씨앗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발아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68339"/>
                  </a:ext>
                </a:extLst>
              </a:tr>
              <a:tr h="62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새싹</a:t>
                      </a:r>
                      <a:endParaRPr lang="en-US" altLang="ko-K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육묘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796889"/>
                  </a:ext>
                </a:extLst>
              </a:tr>
              <a:tr h="3446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생장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생육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낮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25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443139"/>
                  </a:ext>
                </a:extLst>
              </a:tr>
              <a:tr h="344641"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밤 </a:t>
                      </a:r>
                      <a:r>
                        <a:rPr lang="en-US" altLang="ko-KR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17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530272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꽃</a:t>
                      </a:r>
                      <a:endParaRPr lang="en-US" altLang="ko-K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개화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37978"/>
                  </a:ext>
                </a:extLst>
              </a:tr>
              <a:tr h="62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단계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열매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과비대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800" b="1" dirty="0" err="1">
                          <a:solidFill>
                            <a:schemeClr val="bg1"/>
                          </a:solidFill>
                        </a:rPr>
                        <a:t>적온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27</a:t>
                      </a:r>
                      <a:r>
                        <a:rPr lang="ko-KR" alt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404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203606"/>
                  </a:ext>
                </a:extLst>
              </a:tr>
            </a:tbl>
          </a:graphicData>
        </a:graphic>
      </p:graphicFrame>
      <p:sp>
        <p:nvSpPr>
          <p:cNvPr id="66" name="제목 1">
            <a:extLst>
              <a:ext uri="{FF2B5EF4-FFF2-40B4-BE49-F238E27FC236}">
                <a16:creationId xmlns:a16="http://schemas.microsoft.com/office/drawing/2014/main" id="{A69A56B0-7187-4B33-8632-03FD47E322A6}"/>
              </a:ext>
            </a:extLst>
          </p:cNvPr>
          <p:cNvSpPr txBox="1">
            <a:spLocks/>
          </p:cNvSpPr>
          <p:nvPr/>
        </p:nvSpPr>
        <p:spPr>
          <a:xfrm>
            <a:off x="-7087791" y="20599885"/>
            <a:ext cx="5883824" cy="2249354"/>
          </a:xfrm>
          <a:prstGeom prst="rect">
            <a:avLst/>
          </a:prstGeom>
        </p:spPr>
        <p:txBody>
          <a:bodyPr vert="horz" lIns="83820" tIns="41910" rIns="83820" bIns="41910" rtlCol="0" anchor="b">
            <a:noAutofit/>
          </a:bodyPr>
          <a:lstStyle>
            <a:lvl1pPr algn="ctr" defTabSz="324045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2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>
              <a:lnSpc>
                <a:spcPct val="120000"/>
              </a:lnSpc>
            </a:pPr>
            <a:r>
              <a:rPr lang="ko-KR" altLang="en-US" sz="3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 Unicode MS" panose="020B0604020202020204" pitchFamily="50" charset="-127"/>
              </a:rPr>
              <a:t>토마토의 생육단계별 맞춤 환경조절장치 제어하는 기준에 대해서 말하기</a:t>
            </a:r>
            <a:endParaRPr lang="en-US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  <a:p>
            <a:pPr algn="just" latinLnBrk="0">
              <a:lnSpc>
                <a:spcPct val="120000"/>
              </a:lnSpc>
            </a:pPr>
            <a:endParaRPr lang="ko-KR" altLang="ko-KR" sz="3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B27FD50-BF6E-4243-AEBA-A0F79FB660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278" t="-5231" r="20919" b="34524"/>
          <a:stretch/>
        </p:blipFill>
        <p:spPr>
          <a:xfrm>
            <a:off x="20078405" y="1141512"/>
            <a:ext cx="1229180" cy="98741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61CCEA-F05E-4F7A-B8D4-F6DD8A46A36D}"/>
              </a:ext>
            </a:extLst>
          </p:cNvPr>
          <p:cNvSpPr/>
          <p:nvPr/>
        </p:nvSpPr>
        <p:spPr>
          <a:xfrm>
            <a:off x="16766326" y="18739050"/>
            <a:ext cx="14540615" cy="1860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B7393-DD5E-463C-8690-5F8061368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27206" y="18963103"/>
            <a:ext cx="1790833" cy="13634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C3074E-C929-4D4B-AF45-2480B906B3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36"/>
          <a:stretch/>
        </p:blipFill>
        <p:spPr>
          <a:xfrm>
            <a:off x="18793374" y="19006747"/>
            <a:ext cx="1382949" cy="141547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CE29AD7-37C0-4852-8DC3-C3A9DE0EE7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95211" y="19026906"/>
            <a:ext cx="1138493" cy="135956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0ED68FC-B33F-4257-95A3-838DBE90EA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81294" y="18963103"/>
            <a:ext cx="1123538" cy="147724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284B57B-6C07-4A84-9A8D-38CECC4C62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44071" y="18772094"/>
            <a:ext cx="2186257" cy="17504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E54E00E-AF18-4733-BA84-B75817BCA8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48947" y="19146090"/>
            <a:ext cx="1768046" cy="129425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4FD98B9-43CC-4E86-A0B7-7061C3756F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13948" y="19088533"/>
            <a:ext cx="1776111" cy="127688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783BE-D9EC-4AC8-8300-8FF5B18E6CC9}"/>
              </a:ext>
            </a:extLst>
          </p:cNvPr>
          <p:cNvSpPr/>
          <p:nvPr/>
        </p:nvSpPr>
        <p:spPr>
          <a:xfrm>
            <a:off x="30423080" y="25224156"/>
            <a:ext cx="1238397" cy="4191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s3231 At24c32 Iic Rtc 모듈 시계 타이머 메모리 모듈 Beats 교체 Ds1307 I2c Rtc 보드 Arduino  - Buy Ds3231 At24c32,Ds3231 At24c32 Rtc 모듈,Ds3231 At24c32 Iic Rtc 시계 타이머  메모리 모듈 Product on">
            <a:extLst>
              <a:ext uri="{FF2B5EF4-FFF2-40B4-BE49-F238E27FC236}">
                <a16:creationId xmlns:a16="http://schemas.microsoft.com/office/drawing/2014/main" id="{87F287E1-4F72-47C4-AB82-D1F95211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14" y="18842013"/>
            <a:ext cx="1456470" cy="14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993FD25-1956-42F5-BC24-92E92BE8A3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36728" y="26056672"/>
            <a:ext cx="887705" cy="332216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C18D334-2342-4F34-BBA9-C5CC243144A2}"/>
              </a:ext>
            </a:extLst>
          </p:cNvPr>
          <p:cNvSpPr txBox="1"/>
          <p:nvPr/>
        </p:nvSpPr>
        <p:spPr>
          <a:xfrm>
            <a:off x="23681284" y="20135585"/>
            <a:ext cx="977663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</a:rPr>
              <a:t>시계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</a:rPr>
              <a:t>(RTC)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BC61FD-62CB-465E-80EB-BAF37C6D66AC}"/>
              </a:ext>
            </a:extLst>
          </p:cNvPr>
          <p:cNvSpPr txBox="1"/>
          <p:nvPr/>
        </p:nvSpPr>
        <p:spPr>
          <a:xfrm flipH="1">
            <a:off x="30660660" y="25307310"/>
            <a:ext cx="839839" cy="66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Wi-Fi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a typeface="한컴산뜻돋움" panose="02000000000000000000" pitchFamily="2" charset="-127"/>
                <a:cs typeface="Arial Unicode MS" panose="020B0600000101010101" charset="-127"/>
              </a:rPr>
              <a:t>카메라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ea typeface="한컴산뜻돋움" panose="02000000000000000000" pitchFamily="2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4973</TotalTime>
  <Words>836</Words>
  <Application>Microsoft Office PowerPoint</Application>
  <PresentationFormat>사용자 지정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맑은 고딕</vt:lpstr>
      <vt:lpstr>한컴산뜻돋움</vt:lpstr>
      <vt:lpstr>함초롬돋움</vt:lpstr>
      <vt:lpstr>Arial</vt:lpstr>
      <vt:lpstr>Calibri</vt:lpstr>
      <vt:lpstr>Calibri Light</vt:lpstr>
      <vt:lpstr>Office 테마</vt:lpstr>
      <vt:lpstr>실시간 환경 모니터링 및 AI 모델 기반 생육단계별 환경 제어 알고리즘 적용 미니챔버 구현 Implementation of a Mini-chamber for Real-time Environmental Monitoring and Controlling by the Growth Stages Based on the 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Strawberry Photosynthetic Characteristics  according to Leaf Position and Days After Planting</dc:title>
  <dc:creator>최 수영</dc:creator>
  <cp:lastModifiedBy>user</cp:lastModifiedBy>
  <cp:revision>65</cp:revision>
  <dcterms:created xsi:type="dcterms:W3CDTF">2022-08-31T03:06:53Z</dcterms:created>
  <dcterms:modified xsi:type="dcterms:W3CDTF">2022-10-13T09:50:44Z</dcterms:modified>
</cp:coreProperties>
</file>