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45" r:id="rId2"/>
    <p:sldId id="346" r:id="rId3"/>
    <p:sldId id="347" r:id="rId4"/>
    <p:sldId id="348" r:id="rId5"/>
    <p:sldId id="349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2" r:id="rId16"/>
    <p:sldId id="343" r:id="rId17"/>
    <p:sldId id="341" r:id="rId18"/>
    <p:sldId id="34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F77B4"/>
    <a:srgbClr val="FF7F0E"/>
    <a:srgbClr val="8BE1FF"/>
    <a:srgbClr val="4FD1FF"/>
    <a:srgbClr val="F6F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60"/>
  </p:normalViewPr>
  <p:slideViewPr>
    <p:cSldViewPr snapToGrid="0">
      <p:cViewPr varScale="1">
        <p:scale>
          <a:sx n="51" d="100"/>
          <a:sy n="51" d="100"/>
        </p:scale>
        <p:origin x="44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80CD-A800-4C8B-B3AE-AFD793871851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185A5-DA59-466E-A197-E3E01883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5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주피터 노트북을 사용하는 경우에는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%matplotlib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매직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(magic)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명령으로 노트북 내부에 그림을 표시하도록 지정해야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%matplotlib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185A5-DA59-466E-A197-E3E0188381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6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5336309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4" y="1448782"/>
            <a:ext cx="3756476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75954" y="2258871"/>
            <a:ext cx="5880653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6623" y="3654027"/>
            <a:ext cx="5699789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6623" y="4134079"/>
            <a:ext cx="5699789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62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" y="1489316"/>
            <a:ext cx="12191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2" y="2648913"/>
            <a:ext cx="12191997" cy="139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 </a:t>
            </a:r>
            <a:endParaRPr lang="ko-KR" altLang="en-US" sz="1400" spc="-100" dirty="0">
              <a:solidFill>
                <a:prstClr val="black"/>
              </a:solidFill>
              <a:latin typeface="+mn-lt"/>
            </a:endParaRPr>
          </a:p>
          <a:p>
            <a:pPr marL="171450" indent="-171450" algn="ctr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430743" y="434276"/>
            <a:ext cx="11330516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200" y="5529234"/>
            <a:ext cx="21216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21229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102" y="6549347"/>
            <a:ext cx="977900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549347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7"/>
            <a:ext cx="11951992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43" y="3429000"/>
            <a:ext cx="4466325" cy="30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7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2"/>
            <a:ext cx="12192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102" y="6549347"/>
            <a:ext cx="977900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549347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128635"/>
            <a:ext cx="10380133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7"/>
            <a:ext cx="11951992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933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7"/>
            <a:ext cx="11675533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4" name="TextBox 3"/>
          <p:cNvSpPr txBox="1"/>
          <p:nvPr userDrawn="1"/>
        </p:nvSpPr>
        <p:spPr>
          <a:xfrm>
            <a:off x="4226424" y="2828933"/>
            <a:ext cx="376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66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102" y="6643689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549347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10413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60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24BD1-4134-462B-B63B-B90C1AE9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AAF82-8191-47E6-8984-E31913A08F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시각화란</a:t>
            </a:r>
            <a:endParaRPr lang="en-US" altLang="ko-KR" dirty="0"/>
          </a:p>
          <a:p>
            <a:pPr lvl="1"/>
            <a:r>
              <a:rPr lang="ko-KR" altLang="en-US" b="1" dirty="0"/>
              <a:t>데이터 분석 결과를 쉽게 이해할 수 있도록 차트나 그래프로 표현하는 것</a:t>
            </a:r>
            <a:endParaRPr lang="en-US" altLang="ko-KR" dirty="0"/>
          </a:p>
          <a:p>
            <a:pPr lvl="1"/>
            <a:r>
              <a:rPr lang="ko-KR" altLang="en-US" dirty="0" err="1"/>
              <a:t>머신러닝에서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인공지능 모델 생성에 필요한 데이터를 선정하기 위한 그래프 그리기</a:t>
            </a:r>
            <a:endParaRPr lang="en-US" altLang="ko-KR" dirty="0"/>
          </a:p>
          <a:p>
            <a:pPr lvl="3"/>
            <a:r>
              <a:rPr lang="ko-KR" altLang="en-US" dirty="0"/>
              <a:t>인공지능으로 문제를 해결하기에 앞서 학습에 사용할 데이터가 활용 가치가 있는지를 판단해야 한다</a:t>
            </a:r>
            <a:r>
              <a:rPr lang="en-US" altLang="ko-KR" dirty="0"/>
              <a:t>. 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데이터를 </a:t>
            </a:r>
            <a:r>
              <a:rPr lang="ko-KR" altLang="en-US" dirty="0" err="1"/>
              <a:t>시각화하여</a:t>
            </a:r>
            <a:r>
              <a:rPr lang="ko-KR" altLang="en-US" dirty="0"/>
              <a:t> 이를 판단할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인공지능 모델의 성능을 파악하는 그래프 그리기</a:t>
            </a:r>
            <a:endParaRPr lang="en-US" altLang="ko-KR" dirty="0"/>
          </a:p>
          <a:p>
            <a:pPr lvl="3"/>
            <a:r>
              <a:rPr lang="ko-KR" altLang="en-US" dirty="0"/>
              <a:t>인공지능 모델이 데이터를 반복하여 학습할 수록 얼마나 정확하게 예측하는지를 한눈에 확인하기 위하여 사용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판다스</a:t>
            </a:r>
            <a:r>
              <a:rPr lang="ko-KR" altLang="en-US" dirty="0"/>
              <a:t> 내장 함수 </a:t>
            </a:r>
            <a:r>
              <a:rPr lang="en-US" altLang="ko-KR" dirty="0"/>
              <a:t>– plot()</a:t>
            </a:r>
          </a:p>
          <a:p>
            <a:pPr lvl="2"/>
            <a:r>
              <a:rPr lang="en-US" altLang="ko-KR" dirty="0"/>
              <a:t>plot()</a:t>
            </a:r>
            <a:r>
              <a:rPr lang="ko-KR" altLang="en-US" dirty="0"/>
              <a:t>은 </a:t>
            </a:r>
            <a:r>
              <a:rPr lang="en-US" altLang="ko-KR" dirty="0"/>
              <a:t>matplotlib</a:t>
            </a:r>
            <a:r>
              <a:rPr lang="ko-KR" altLang="en-US" dirty="0"/>
              <a:t>을 내부에서 </a:t>
            </a:r>
            <a:r>
              <a:rPr lang="ko-KR" altLang="en-US" dirty="0" err="1"/>
              <a:t>임포트하여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데이터프레임</a:t>
            </a:r>
            <a:r>
              <a:rPr lang="en-US" altLang="ko-KR" dirty="0"/>
              <a:t>.plot( )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사용하는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lvl="1"/>
            <a:r>
              <a:rPr lang="ko-KR" altLang="en-US" dirty="0" err="1"/>
              <a:t>맷플롯립</a:t>
            </a:r>
            <a:r>
              <a:rPr lang="en-US" altLang="ko-KR" dirty="0"/>
              <a:t>(Matplotlib)</a:t>
            </a:r>
          </a:p>
          <a:p>
            <a:pPr lvl="2"/>
            <a:r>
              <a:rPr lang="ko-KR" altLang="en-US" dirty="0" err="1"/>
              <a:t>파이썬에서</a:t>
            </a:r>
            <a:r>
              <a:rPr lang="ko-KR" altLang="en-US" dirty="0"/>
              <a:t> 자료를 차트</a:t>
            </a:r>
            <a:r>
              <a:rPr lang="en-US" altLang="ko-KR" dirty="0"/>
              <a:t>(chart)</a:t>
            </a:r>
            <a:r>
              <a:rPr lang="ko-KR" altLang="en-US" dirty="0"/>
              <a:t>나 플롯</a:t>
            </a:r>
            <a:r>
              <a:rPr lang="en-US" altLang="ko-KR" dirty="0"/>
              <a:t>(plot)</a:t>
            </a:r>
            <a:r>
              <a:rPr lang="ko-KR" altLang="en-US" dirty="0"/>
              <a:t>으로 시각화</a:t>
            </a:r>
            <a:endParaRPr lang="en-US" altLang="ko-KR" dirty="0"/>
          </a:p>
          <a:p>
            <a:pPr lvl="1"/>
            <a:r>
              <a:rPr lang="ko-KR" altLang="en-US" dirty="0"/>
              <a:t>시본</a:t>
            </a:r>
            <a:r>
              <a:rPr lang="en-US" altLang="ko-KR" dirty="0"/>
              <a:t>(Seaborn)</a:t>
            </a:r>
          </a:p>
          <a:p>
            <a:pPr lvl="2"/>
            <a:r>
              <a:rPr lang="en-US" altLang="ko-KR" dirty="0"/>
              <a:t>Seaborn</a:t>
            </a:r>
            <a:r>
              <a:rPr lang="ko-KR" altLang="en-US" dirty="0"/>
              <a:t>은 </a:t>
            </a:r>
            <a:r>
              <a:rPr lang="en-US" altLang="ko-KR" dirty="0"/>
              <a:t>Matplotlib</a:t>
            </a:r>
            <a:r>
              <a:rPr lang="ko-KR" altLang="en-US" dirty="0"/>
              <a:t>을 기반으로 다양한 색상 테마와 통계용 차트 등의 기능을 추가한 시각화 패키지 </a:t>
            </a:r>
            <a:r>
              <a:rPr lang="en-US" altLang="ko-KR" dirty="0"/>
              <a:t>(+ </a:t>
            </a:r>
            <a:r>
              <a:rPr lang="ko-KR" altLang="en-US" dirty="0"/>
              <a:t>서식 화려함 업그레이드</a:t>
            </a:r>
            <a:r>
              <a:rPr lang="en-US" altLang="ko-KR" dirty="0"/>
              <a:t>)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12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58D-2AED-47BB-AD37-E6DCAD26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F0E57-728C-414E-86FD-205DD290CB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데이터 탐색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! </a:t>
            </a:r>
            <a:r>
              <a:rPr lang="ko-KR" altLang="en-US"/>
              <a:t>성별에 따른 생존율 차트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4E4384-9BA6-40D8-B29E-DF220B78CD66}"/>
              </a:ext>
            </a:extLst>
          </p:cNvPr>
          <p:cNvSpPr/>
          <p:nvPr/>
        </p:nvSpPr>
        <p:spPr>
          <a:xfrm>
            <a:off x="275303" y="3160973"/>
            <a:ext cx="11761357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 matplotlib.pyplot </a:t>
            </a:r>
            <a:r>
              <a:rPr lang="en-US" altLang="ko-KR" sz="140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 plt</a:t>
            </a:r>
          </a:p>
          <a:p>
            <a:b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f,ax = plt.subplots(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,figsize=(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))  </a:t>
            </a:r>
          </a:p>
          <a:p>
            <a:b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alive_male = titanic[</a:t>
            </a:r>
            <a:r>
              <a:rPr lang="en-US" altLang="ko-KR" sz="1400">
                <a:solidFill>
                  <a:srgbClr val="A31515"/>
                </a:solidFill>
                <a:latin typeface="Courier New" panose="02070309020205020404" pitchFamily="49" charset="0"/>
              </a:rPr>
              <a:t>'Survived'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][titanic[</a:t>
            </a:r>
            <a:r>
              <a:rPr lang="en-US" altLang="ko-KR" sz="140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]==</a:t>
            </a:r>
            <a:r>
              <a:rPr lang="en-US" altLang="ko-KR" sz="1400">
                <a:solidFill>
                  <a:srgbClr val="A31515"/>
                </a:solidFill>
                <a:latin typeface="Courier New" panose="02070309020205020404" pitchFamily="49" charset="0"/>
              </a:rPr>
              <a:t>'male'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].value_counts()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alive_male.plot.pie(explode=[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], ax=ax[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], shadow=</a:t>
            </a:r>
            <a:r>
              <a:rPr lang="en-US" altLang="ko-KR" sz="140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alive_female = titanic[</a:t>
            </a:r>
            <a:r>
              <a:rPr lang="en-US" altLang="ko-KR" sz="1400">
                <a:solidFill>
                  <a:srgbClr val="A31515"/>
                </a:solidFill>
                <a:latin typeface="Courier New" panose="02070309020205020404" pitchFamily="49" charset="0"/>
              </a:rPr>
              <a:t>'Survived'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][titanic[</a:t>
            </a:r>
            <a:r>
              <a:rPr lang="en-US" altLang="ko-KR" sz="140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]==</a:t>
            </a:r>
            <a:r>
              <a:rPr lang="en-US" altLang="ko-KR" sz="1400">
                <a:solidFill>
                  <a:srgbClr val="A31515"/>
                </a:solidFill>
                <a:latin typeface="Courier New" panose="02070309020205020404" pitchFamily="49" charset="0"/>
              </a:rPr>
              <a:t>'female'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].value_counts()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alive_female.plot.pie(explode=[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], colors = ['#ff7f0e', '#1f77B4’], autopct = </a:t>
            </a:r>
            <a:r>
              <a:rPr lang="en-US" altLang="ko-KR" sz="1400">
                <a:solidFill>
                  <a:srgbClr val="A31515"/>
                </a:solidFill>
                <a:latin typeface="Courier New" panose="02070309020205020404" pitchFamily="49" charset="0"/>
              </a:rPr>
              <a:t>'%1.1f%%'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, ax=ax[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], shadow=</a:t>
            </a:r>
            <a:r>
              <a:rPr lang="en-US" altLang="ko-KR" sz="140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ax[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].set_title(</a:t>
            </a:r>
            <a:r>
              <a:rPr lang="en-US" altLang="ko-KR" sz="1400">
                <a:solidFill>
                  <a:srgbClr val="A31515"/>
                </a:solidFill>
                <a:latin typeface="Courier New" panose="02070309020205020404" pitchFamily="49" charset="0"/>
              </a:rPr>
              <a:t>'Survived (Male)'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ax[</a:t>
            </a:r>
            <a:r>
              <a:rPr lang="en-US" altLang="ko-KR" sz="1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].set_title(</a:t>
            </a:r>
            <a:r>
              <a:rPr lang="en-US" altLang="ko-KR" sz="1400">
                <a:solidFill>
                  <a:srgbClr val="A31515"/>
                </a:solidFill>
                <a:latin typeface="Courier New" panose="02070309020205020404" pitchFamily="49" charset="0"/>
              </a:rPr>
              <a:t>'Survived (FeMale)'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plt.show()</a:t>
            </a:r>
            <a:endParaRPr lang="en-US" altLang="ko-KR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05E308B-6868-4502-A34B-8D5F21A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23" y="1917086"/>
            <a:ext cx="2481407" cy="1202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1F1339A-CD3C-4ABC-AF88-5A2850A3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10" y="455873"/>
            <a:ext cx="5581650" cy="27051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9755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58D-2AED-47BB-AD37-E6DCAD26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F0E57-728C-414E-86FD-205DD290CB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데이터 탐색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! </a:t>
            </a:r>
            <a:r>
              <a:rPr lang="ko-KR" altLang="en-US"/>
              <a:t>등급별 생존자 수 </a:t>
            </a:r>
            <a:r>
              <a:rPr lang="en-US" altLang="ko-KR"/>
              <a:t>– countplot()</a:t>
            </a:r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4E4384-9BA6-40D8-B29E-DF220B78CD66}"/>
              </a:ext>
            </a:extLst>
          </p:cNvPr>
          <p:cNvSpPr/>
          <p:nvPr/>
        </p:nvSpPr>
        <p:spPr>
          <a:xfrm>
            <a:off x="688258" y="2207244"/>
            <a:ext cx="858356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 seaborn </a:t>
            </a:r>
            <a:r>
              <a:rPr lang="en-US" altLang="ko-KR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 sns</a:t>
            </a:r>
          </a:p>
          <a:p>
            <a:b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sns.countplot(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'Pclass'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, hue=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'Survived'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, data = titanic )</a:t>
            </a:r>
          </a:p>
          <a:p>
            <a:b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plt.title(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'Pclass  vs  Survived 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plt.show()         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FB7FDB-D63D-4D96-845C-68827B48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52632"/>
            <a:ext cx="5347595" cy="38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2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6AA30-C24A-4AC3-837C-885BE3F1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19922-96DE-48A6-BD3E-CD51E3AF26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데이터 모델링</a:t>
            </a:r>
            <a:endParaRPr lang="en-US" altLang="ko-KR"/>
          </a:p>
          <a:p>
            <a:pPr lvl="1"/>
            <a:r>
              <a:rPr lang="ko-KR" altLang="en-US"/>
              <a:t>승객의 속성과 생존 사이에 어떤 상관관계가 있는지 분석하는 모델을 만들어보자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상관 분석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판다스 의  </a:t>
            </a:r>
            <a:r>
              <a:rPr lang="en-US" altLang="ko-KR"/>
              <a:t>corr()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  </a:t>
            </a:r>
            <a:r>
              <a:rPr lang="ko-KR" altLang="en-US"/>
              <a:t>생존  과  </a:t>
            </a:r>
            <a:r>
              <a:rPr lang="en-US" altLang="ko-KR"/>
              <a:t>‘Fare’ </a:t>
            </a:r>
            <a:r>
              <a:rPr lang="ko-KR" altLang="en-US"/>
              <a:t>와의 관계   </a:t>
            </a:r>
            <a:r>
              <a:rPr lang="en-US" altLang="ko-KR"/>
              <a:t>(</a:t>
            </a:r>
            <a:r>
              <a:rPr lang="ko-KR" altLang="en-US"/>
              <a:t>연속형데이터만 가능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2F0F0-ABA3-4822-B6EE-F6ECBB997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" t="35804" r="78988"/>
          <a:stretch/>
        </p:blipFill>
        <p:spPr>
          <a:xfrm>
            <a:off x="10384018" y="0"/>
            <a:ext cx="1218047" cy="13944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BF3AAAD-64C1-4BEB-93AE-417581313E8A}"/>
              </a:ext>
            </a:extLst>
          </p:cNvPr>
          <p:cNvSpPr/>
          <p:nvPr/>
        </p:nvSpPr>
        <p:spPr>
          <a:xfrm>
            <a:off x="9390960" y="773707"/>
            <a:ext cx="993058" cy="237332"/>
          </a:xfrm>
          <a:prstGeom prst="rightArrow">
            <a:avLst>
              <a:gd name="adj1" fmla="val 50000"/>
              <a:gd name="adj2" fmla="val 108000"/>
            </a:avLst>
          </a:prstGeom>
          <a:solidFill>
            <a:srgbClr val="1F77B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A0DB0C-63A5-4ED2-B284-46B90FADDCDA}"/>
              </a:ext>
            </a:extLst>
          </p:cNvPr>
          <p:cNvSpPr/>
          <p:nvPr/>
        </p:nvSpPr>
        <p:spPr>
          <a:xfrm>
            <a:off x="1608080" y="3059668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titanic[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'Survived'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].corr(titanic[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'Fare'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FC797-450F-4E02-A5E6-020C800655C4}"/>
              </a:ext>
            </a:extLst>
          </p:cNvPr>
          <p:cNvSpPr/>
          <p:nvPr/>
        </p:nvSpPr>
        <p:spPr>
          <a:xfrm>
            <a:off x="1608080" y="360868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12121"/>
                </a:solidFill>
                <a:latin typeface="Courier New" panose="02070309020205020404" pitchFamily="49" charset="0"/>
              </a:rPr>
              <a:t>0.2573065223849625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5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A6735-9906-49D0-97F7-5ABA4C94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5105A-9859-4F9B-BA4C-1B01278B5B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결과 시각화</a:t>
            </a:r>
            <a:endParaRPr lang="en-US" altLang="ko-KR"/>
          </a:p>
          <a:p>
            <a:pPr lvl="1"/>
            <a:r>
              <a:rPr lang="ko-KR" altLang="en-US"/>
              <a:t>생존 과 각 </a:t>
            </a:r>
            <a:r>
              <a:rPr lang="en-US" altLang="ko-KR"/>
              <a:t>column </a:t>
            </a:r>
            <a:r>
              <a:rPr lang="ko-KR" altLang="en-US"/>
              <a:t>과의 상관 관계를 산점도로 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04FBDE-0EA2-470E-A194-CBBEE744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25" y="2566410"/>
            <a:ext cx="4405990" cy="41629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ECCA9B-A7FD-46A5-AC52-B3EFE10BECD6}"/>
              </a:ext>
            </a:extLst>
          </p:cNvPr>
          <p:cNvSpPr/>
          <p:nvPr/>
        </p:nvSpPr>
        <p:spPr>
          <a:xfrm>
            <a:off x="587259" y="1824966"/>
            <a:ext cx="70054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sns.pairplot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(titanic, hue=</a:t>
            </a:r>
            <a:r>
              <a:rPr lang="en-US" altLang="ko-KR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'Survived'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112FF-40CE-4E8C-BC10-5E852A3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93529-A581-4831-9B32-E081DD8427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결과 시각화</a:t>
            </a:r>
            <a:endParaRPr lang="en-US" altLang="ko-KR"/>
          </a:p>
          <a:p>
            <a:pPr lvl="2"/>
            <a:r>
              <a:rPr lang="ko-KR" altLang="en-US"/>
              <a:t>두 변수의 상관관계  시각화하기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 </a:t>
            </a:r>
            <a:r>
              <a:rPr lang="ko-KR" altLang="en-US"/>
              <a:t>객실등급  과  생존 의 상관 관계</a:t>
            </a:r>
            <a:r>
              <a:rPr lang="en-US" altLang="ko-KR"/>
              <a:t>.   (</a:t>
            </a:r>
            <a:r>
              <a:rPr lang="ko-KR" altLang="en-US"/>
              <a:t>성별에 따라 구분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3CBAF-8FCF-41E4-A715-6BEFB6BFA5B2}"/>
              </a:ext>
            </a:extLst>
          </p:cNvPr>
          <p:cNvSpPr/>
          <p:nvPr/>
        </p:nvSpPr>
        <p:spPr>
          <a:xfrm>
            <a:off x="1150375" y="2131593"/>
            <a:ext cx="1030420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sns.catplot(x=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'Pclass'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 y=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'Survived'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 hue=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 data=titanic, kind=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'point'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plt.show()</a:t>
            </a: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6BBD25-C562-4AE7-AABB-4B2DBE35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52" y="2950556"/>
            <a:ext cx="4498071" cy="37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112FF-40CE-4E8C-BC10-5E852A3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93529-A581-4831-9B32-E081DD8427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결과 시각화</a:t>
            </a:r>
            <a:endParaRPr lang="en-US" altLang="ko-KR" dirty="0"/>
          </a:p>
          <a:p>
            <a:pPr lvl="2"/>
            <a:r>
              <a:rPr lang="ko-KR" altLang="en-US" dirty="0"/>
              <a:t>두 변수의 상관관계  시각화하기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 </a:t>
            </a:r>
            <a:r>
              <a:rPr lang="ko-KR" altLang="en-US" sz="1600" dirty="0">
                <a:solidFill>
                  <a:srgbClr val="C00000"/>
                </a:solidFill>
              </a:rPr>
              <a:t>나이 </a:t>
            </a:r>
            <a:r>
              <a:rPr lang="ko-KR" altLang="en-US" sz="1600" dirty="0"/>
              <a:t> 와  </a:t>
            </a:r>
            <a:r>
              <a:rPr lang="ko-KR" altLang="en-US" sz="1600" dirty="0">
                <a:solidFill>
                  <a:srgbClr val="C00000"/>
                </a:solidFill>
              </a:rPr>
              <a:t>생존</a:t>
            </a:r>
            <a:r>
              <a:rPr lang="ko-KR" altLang="en-US" sz="1600" dirty="0"/>
              <a:t> 의 상관 관계</a:t>
            </a:r>
            <a:r>
              <a:rPr lang="en-US" altLang="ko-KR" sz="1600" dirty="0"/>
              <a:t>.   (</a:t>
            </a:r>
            <a:r>
              <a:rPr lang="ko-KR" altLang="en-US" sz="1600" dirty="0"/>
              <a:t>성별에 따라 구분</a:t>
            </a:r>
            <a:r>
              <a:rPr lang="en-US" altLang="ko-KR" sz="1600" dirty="0"/>
              <a:t>)</a:t>
            </a:r>
          </a:p>
          <a:p>
            <a:pPr marL="534987" lvl="2" indent="0">
              <a:buNone/>
            </a:pPr>
            <a:endParaRPr lang="en-US" altLang="ko-KR" sz="1600" dirty="0"/>
          </a:p>
          <a:p>
            <a:pPr marL="534987" lvl="2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catplot</a:t>
            </a:r>
            <a:r>
              <a:rPr lang="en-US" altLang="ko-KR" sz="1600" dirty="0"/>
              <a:t>() </a:t>
            </a:r>
            <a:r>
              <a:rPr lang="ko-KR" altLang="en-US" sz="1600" dirty="0"/>
              <a:t>이용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268E9D-1104-4879-B211-BB4ABD49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08" y="2491268"/>
            <a:ext cx="5007437" cy="42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112FF-40CE-4E8C-BC10-5E852A3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93529-A581-4831-9B32-E081DD8427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결과 시각화</a:t>
            </a:r>
            <a:endParaRPr lang="en-US" altLang="ko-KR"/>
          </a:p>
          <a:p>
            <a:pPr lvl="1"/>
            <a:r>
              <a:rPr lang="ko-KR" altLang="en-US"/>
              <a:t>두 변수의 상관관계  시각화하기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  </a:t>
            </a:r>
            <a:r>
              <a:rPr lang="ko-KR" altLang="en-US"/>
              <a:t>나이  와  생존 의 상관 관계</a:t>
            </a:r>
            <a:r>
              <a:rPr lang="en-US" altLang="ko-KR"/>
              <a:t>.   (</a:t>
            </a:r>
            <a:r>
              <a:rPr lang="ko-KR" altLang="en-US"/>
              <a:t>성별에 따라 구분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상관계수를 구하여  히트맵으로 시각화 해보자</a:t>
            </a:r>
            <a:endParaRPr lang="en-US" altLang="ko-KR"/>
          </a:p>
          <a:p>
            <a:pPr lvl="2"/>
            <a:r>
              <a:rPr lang="ko-KR" altLang="en-US"/>
              <a:t>상관 계수를 구하기 위해   성별  자료형을   숫자형으로 치환        </a:t>
            </a:r>
            <a:r>
              <a:rPr lang="en-US" altLang="ko-KR"/>
              <a:t>‘male’</a:t>
            </a:r>
            <a:r>
              <a:rPr lang="en-US" altLang="ko-KR">
                <a:sym typeface="Wingdings" panose="05000000000000000000" pitchFamily="2" charset="2"/>
              </a:rPr>
              <a:t>1   ‘female’0</a:t>
            </a:r>
          </a:p>
          <a:p>
            <a:pPr lvl="3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/>
          </a:p>
          <a:p>
            <a:pPr lvl="2"/>
            <a:r>
              <a:rPr lang="ko-KR" altLang="en-US"/>
              <a:t>히트맵에 나타내려면  카테고리형</a:t>
            </a:r>
            <a:r>
              <a:rPr lang="en-US" altLang="ko-KR"/>
              <a:t>.</a:t>
            </a:r>
          </a:p>
          <a:p>
            <a:pPr lvl="3"/>
            <a:r>
              <a:rPr lang="ko-KR" altLang="en-US"/>
              <a:t>나이를 </a:t>
            </a:r>
            <a:r>
              <a:rPr lang="en-US" altLang="ko-KR"/>
              <a:t>10</a:t>
            </a:r>
            <a:r>
              <a:rPr lang="ko-KR" altLang="en-US"/>
              <a:t>살 단위로  </a:t>
            </a:r>
            <a:r>
              <a:rPr lang="en-US" altLang="ko-KR"/>
              <a:t>0~ 7</a:t>
            </a:r>
            <a:r>
              <a:rPr lang="ko-KR" altLang="en-US"/>
              <a:t>까지  분류하고</a:t>
            </a:r>
            <a:r>
              <a:rPr lang="en-US" altLang="ko-KR"/>
              <a:t>.   ‘agee’ </a:t>
            </a:r>
            <a:r>
              <a:rPr lang="ko-KR" altLang="en-US"/>
              <a:t>이름의  새로운 컬럼 추가</a:t>
            </a:r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/>
              <a:t>히트맵에 사용할 데이터 추출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corr()</a:t>
            </a:r>
            <a:r>
              <a:rPr lang="ko-KR" altLang="en-US"/>
              <a:t>함수로 구한 상관 계수로 히트맵 생성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5E0E5C-8A45-4698-97B6-14A6085B06DB}"/>
              </a:ext>
            </a:extLst>
          </p:cNvPr>
          <p:cNvSpPr/>
          <p:nvPr/>
        </p:nvSpPr>
        <p:spPr>
          <a:xfrm>
            <a:off x="1307689" y="2894319"/>
            <a:ext cx="89080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titanic[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] = titanic[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ko-KR">
                <a:solidFill>
                  <a:srgbClr val="795E26"/>
                </a:solidFill>
                <a:latin typeface="Courier New" panose="02070309020205020404" pitchFamily="49" charset="0"/>
              </a:rPr>
              <a:t>map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'male'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,  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'female'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endParaRPr lang="en-US" altLang="ko-KR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E7D57F-F955-48C7-857A-0192F4E4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9743945" y="3263651"/>
            <a:ext cx="2154883" cy="3429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598CC9-D049-4438-998B-0731E07B4752}"/>
              </a:ext>
            </a:extLst>
          </p:cNvPr>
          <p:cNvSpPr/>
          <p:nvPr/>
        </p:nvSpPr>
        <p:spPr>
          <a:xfrm>
            <a:off x="1307689" y="4030067"/>
            <a:ext cx="736274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titanic[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'agee'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 = titanic[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'Age'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].apply(category_age)</a:t>
            </a: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4B31B2-A3D6-4774-A637-DB81E3A0F670}"/>
              </a:ext>
            </a:extLst>
          </p:cNvPr>
          <p:cNvSpPr/>
          <p:nvPr/>
        </p:nvSpPr>
        <p:spPr>
          <a:xfrm>
            <a:off x="1296240" y="4843545"/>
            <a:ext cx="761016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heatmap_data = titanic[[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'Survived'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'agee'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'Pclass'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]]</a:t>
            </a: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5A11D7-AA9C-4C1C-956C-5BF4C05778A0}"/>
              </a:ext>
            </a:extLst>
          </p:cNvPr>
          <p:cNvSpPr/>
          <p:nvPr/>
        </p:nvSpPr>
        <p:spPr>
          <a:xfrm>
            <a:off x="1219199" y="5791905"/>
            <a:ext cx="704972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sns.heatmap(heatmap_data.astype(</a:t>
            </a:r>
            <a:r>
              <a:rPr lang="en-US" altLang="ko-KR">
                <a:solidFill>
                  <a:srgbClr val="267F99"/>
                </a:solidFill>
                <a:latin typeface="Courier New" panose="02070309020205020404" pitchFamily="49" charset="0"/>
              </a:rPr>
              <a:t>float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).corr())</a:t>
            </a:r>
          </a:p>
          <a:p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plt.show()</a:t>
            </a:r>
            <a:endParaRPr lang="en-US" altLang="ko-KR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4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0D28A-4824-4F19-B4D5-08EB4A44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4C171-9D97-4631-B66B-339C7E4039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DF2C75-7D38-451F-AFC1-975B0C43FA60}"/>
              </a:ext>
            </a:extLst>
          </p:cNvPr>
          <p:cNvSpPr/>
          <p:nvPr/>
        </p:nvSpPr>
        <p:spPr>
          <a:xfrm>
            <a:off x="285135" y="846279"/>
            <a:ext cx="704972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sns.heatmap(heatmap_data.astype(</a:t>
            </a:r>
            <a:r>
              <a:rPr lang="en-US" altLang="ko-KR">
                <a:solidFill>
                  <a:srgbClr val="267F99"/>
                </a:solidFill>
                <a:latin typeface="Courier New" panose="02070309020205020404" pitchFamily="49" charset="0"/>
              </a:rPr>
              <a:t>float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).corr())</a:t>
            </a:r>
          </a:p>
          <a:p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plt.show()</a:t>
            </a:r>
            <a:endParaRPr lang="en-US" altLang="ko-KR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67557D-2C75-4CFB-B84D-D6B89725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8" y="2022372"/>
            <a:ext cx="5981086" cy="42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4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0D28A-4824-4F19-B4D5-08EB4A44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4C171-9D97-4631-B66B-339C7E4039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DF2C75-7D38-451F-AFC1-975B0C43FA60}"/>
              </a:ext>
            </a:extLst>
          </p:cNvPr>
          <p:cNvSpPr/>
          <p:nvPr/>
        </p:nvSpPr>
        <p:spPr>
          <a:xfrm>
            <a:off x="285135" y="846279"/>
            <a:ext cx="988142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sns.heatmap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heatmap_data.astype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267F99"/>
                </a:solidFill>
                <a:latin typeface="Courier New" panose="020703090202050204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US" altLang="ko-KR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annot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=True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635813F-D4CE-4D31-BA7B-06CB2EE0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74" y="1798343"/>
            <a:ext cx="6398729" cy="450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6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00BFD-C900-4FCF-952C-5EFA236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C1398-7979-4139-A874-A5B2162BF6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맷플롯립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pyplot</a:t>
            </a:r>
            <a:r>
              <a:rPr lang="en-US" altLang="ko-KR" dirty="0"/>
              <a:t> </a:t>
            </a:r>
            <a:r>
              <a:rPr lang="ko-KR" altLang="en-US" dirty="0"/>
              <a:t>서브패키지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C805D-EFA8-4718-9F2E-473861FE198B}"/>
              </a:ext>
            </a:extLst>
          </p:cNvPr>
          <p:cNvSpPr/>
          <p:nvPr/>
        </p:nvSpPr>
        <p:spPr>
          <a:xfrm>
            <a:off x="1145059" y="1524171"/>
            <a:ext cx="726989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matplotlib </a:t>
            </a:r>
            <a:r>
              <a:rPr lang="en-US" altLang="ko-KR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mpl</a:t>
            </a:r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AE9055-74BA-441B-85B9-A9BCAAE063F6}"/>
              </a:ext>
            </a:extLst>
          </p:cNvPr>
          <p:cNvSpPr/>
          <p:nvPr/>
        </p:nvSpPr>
        <p:spPr>
          <a:xfrm>
            <a:off x="1145059" y="3948835"/>
            <a:ext cx="405591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seaborn </a:t>
            </a:r>
            <a:r>
              <a:rPr lang="en-US" altLang="ko-KR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</a:t>
            </a:r>
            <a:endParaRPr lang="en-US" altLang="ko-K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8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A11AD-1EE6-4573-BF00-A16A230F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plot() </a:t>
            </a:r>
            <a:r>
              <a:rPr lang="ko-KR" altLang="en-US" dirty="0"/>
              <a:t>이외의 그래프들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D1FA7-8227-4CB5-9C0C-ECF86D1455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</a:t>
            </a:r>
            <a:r>
              <a:rPr lang="en-US" altLang="ko-KR" dirty="0"/>
              <a:t>(scatter)</a:t>
            </a:r>
          </a:p>
          <a:p>
            <a:pPr lvl="1"/>
            <a:r>
              <a:rPr lang="en-US" altLang="ko-KR" dirty="0"/>
              <a:t>.scatter(</a:t>
            </a:r>
            <a:r>
              <a:rPr lang="ko-KR" altLang="en-US" dirty="0"/>
              <a:t> 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y)</a:t>
            </a:r>
            <a:r>
              <a:rPr lang="ko-KR" altLang="en-US" dirty="0"/>
              <a:t>   </a:t>
            </a:r>
            <a:endParaRPr lang="en-US" altLang="ko-KR" dirty="0"/>
          </a:p>
          <a:p>
            <a:pPr lvl="1"/>
            <a:r>
              <a:rPr lang="en-US" altLang="ko-KR" dirty="0"/>
              <a:t>X, y </a:t>
            </a:r>
            <a:r>
              <a:rPr lang="ko-KR" altLang="en-US" dirty="0"/>
              <a:t>모두 수치형 데이터</a:t>
            </a:r>
            <a:endParaRPr lang="en-US" altLang="ko-KR" dirty="0"/>
          </a:p>
          <a:p>
            <a:r>
              <a:rPr lang="ko-KR" altLang="en-US" dirty="0"/>
              <a:t>막대 그래프 </a:t>
            </a:r>
            <a:r>
              <a:rPr lang="en-US" altLang="ko-KR" dirty="0"/>
              <a:t>(bar)</a:t>
            </a:r>
          </a:p>
          <a:p>
            <a:pPr lvl="1"/>
            <a:r>
              <a:rPr lang="en-US" altLang="ko-KR" dirty="0"/>
              <a:t>.bar(x, y)</a:t>
            </a:r>
          </a:p>
          <a:p>
            <a:pPr lvl="1"/>
            <a:r>
              <a:rPr lang="en-US" altLang="ko-KR" dirty="0"/>
              <a:t>X : </a:t>
            </a:r>
            <a:r>
              <a:rPr lang="ko-KR" altLang="en-US" dirty="0"/>
              <a:t>수치형</a:t>
            </a:r>
            <a:r>
              <a:rPr lang="en-US" altLang="ko-KR" dirty="0"/>
              <a:t>/</a:t>
            </a:r>
            <a:r>
              <a:rPr lang="ko-KR" altLang="en-US" dirty="0"/>
              <a:t>범주형 데이터</a:t>
            </a:r>
            <a:endParaRPr lang="en-US" altLang="ko-KR" dirty="0"/>
          </a:p>
          <a:p>
            <a:pPr lvl="1"/>
            <a:r>
              <a:rPr lang="en-US" altLang="ko-KR" dirty="0"/>
              <a:t>Y : </a:t>
            </a:r>
            <a:r>
              <a:rPr lang="ko-KR" altLang="en-US" dirty="0"/>
              <a:t>수치형 데이터</a:t>
            </a:r>
            <a:endParaRPr lang="en-US" altLang="ko-KR" dirty="0"/>
          </a:p>
          <a:p>
            <a:r>
              <a:rPr lang="ko-KR" altLang="en-US" dirty="0"/>
              <a:t>파이차트 </a:t>
            </a:r>
            <a:r>
              <a:rPr lang="en-US" altLang="ko-KR" dirty="0"/>
              <a:t>(pie)</a:t>
            </a:r>
          </a:p>
          <a:p>
            <a:pPr lvl="1"/>
            <a:r>
              <a:rPr lang="en-US" altLang="ko-KR" dirty="0"/>
              <a:t>.pie([</a:t>
            </a:r>
            <a:r>
              <a:rPr lang="ko-KR" altLang="en-US" dirty="0"/>
              <a:t>영역별비율</a:t>
            </a:r>
            <a:r>
              <a:rPr lang="en-US" altLang="ko-KR" dirty="0"/>
              <a:t>], labels=[‘</a:t>
            </a:r>
            <a:r>
              <a:rPr lang="ko-KR" altLang="en-US" dirty="0"/>
              <a:t>영역별 레이블‘</a:t>
            </a:r>
            <a:r>
              <a:rPr lang="en-US" altLang="ko-KR" dirty="0"/>
              <a:t>]  , </a:t>
            </a:r>
            <a:r>
              <a:rPr lang="en-US" altLang="ko-KR" dirty="0" err="1"/>
              <a:t>autopct</a:t>
            </a:r>
            <a:r>
              <a:rPr lang="en-US" altLang="ko-KR" dirty="0"/>
              <a:t>=‘%1.1f%%’)</a:t>
            </a:r>
          </a:p>
          <a:p>
            <a:r>
              <a:rPr lang="ko-KR" altLang="en-US" dirty="0"/>
              <a:t>히스토그램 </a:t>
            </a:r>
            <a:r>
              <a:rPr lang="en-US" altLang="ko-KR" dirty="0"/>
              <a:t>(hist)</a:t>
            </a:r>
          </a:p>
          <a:p>
            <a:pPr lvl="1"/>
            <a:r>
              <a:rPr lang="en-US" altLang="ko-KR" dirty="0"/>
              <a:t>.hist(data, bins=</a:t>
            </a:r>
            <a:r>
              <a:rPr lang="ko-KR" altLang="en-US" dirty="0"/>
              <a:t>계급 개수</a:t>
            </a:r>
            <a:r>
              <a:rPr lang="en-US" altLang="ko-KR" dirty="0"/>
              <a:t>)   </a:t>
            </a:r>
          </a:p>
          <a:p>
            <a:r>
              <a:rPr lang="ko-KR" altLang="en-US" dirty="0" err="1"/>
              <a:t>히트맵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matshow</a:t>
            </a:r>
            <a:r>
              <a:rPr lang="en-US" altLang="ko-KR" dirty="0"/>
              <a:t>(2</a:t>
            </a:r>
            <a:r>
              <a:rPr lang="ko-KR" altLang="en-US" dirty="0"/>
              <a:t>차원 배열 </a:t>
            </a:r>
            <a:r>
              <a:rPr lang="en-US" altLang="ko-KR" dirty="0"/>
              <a:t>or  </a:t>
            </a:r>
            <a:r>
              <a:rPr lang="ko-KR" altLang="en-US" dirty="0"/>
              <a:t>리스트 </a:t>
            </a:r>
            <a:r>
              <a:rPr lang="en-US" altLang="ko-KR" dirty="0"/>
              <a:t>)  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6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FAECC-E2DF-420D-BCCA-615041EC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810FB-9AD0-4D36-A0D0-C55CBF64D2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그래프의 속성</a:t>
            </a:r>
            <a:endParaRPr lang="en-US" altLang="ko-KR" dirty="0"/>
          </a:p>
          <a:p>
            <a:pPr lvl="1"/>
            <a:r>
              <a:rPr lang="ko-KR" altLang="en-US" dirty="0"/>
              <a:t>색상 </a:t>
            </a:r>
            <a:r>
              <a:rPr lang="en-US" altLang="ko-KR" dirty="0"/>
              <a:t>(color = )</a:t>
            </a:r>
          </a:p>
          <a:p>
            <a:pPr lvl="1"/>
            <a:r>
              <a:rPr lang="ko-KR" altLang="en-US" dirty="0"/>
              <a:t>마커 </a:t>
            </a:r>
            <a:r>
              <a:rPr lang="en-US" altLang="ko-KR" dirty="0"/>
              <a:t>(marker = ) </a:t>
            </a:r>
          </a:p>
          <a:p>
            <a:pPr lvl="1"/>
            <a:r>
              <a:rPr lang="ko-KR" altLang="en-US" dirty="0"/>
              <a:t>선 종류 </a:t>
            </a:r>
            <a:r>
              <a:rPr lang="en-US" altLang="ko-KR" dirty="0"/>
              <a:t>(</a:t>
            </a:r>
            <a:r>
              <a:rPr lang="en-US" altLang="ko-KR" dirty="0" err="1"/>
              <a:t>linestyle</a:t>
            </a:r>
            <a:r>
              <a:rPr lang="en-US" altLang="ko-KR" dirty="0"/>
              <a:t> = 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범례</a:t>
            </a:r>
            <a:endParaRPr lang="en-US" altLang="ko-KR" dirty="0"/>
          </a:p>
          <a:p>
            <a:pPr lvl="1"/>
            <a:r>
              <a:rPr lang="en-US" altLang="ko-KR" dirty="0"/>
              <a:t>.legend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축 범위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xlim</a:t>
            </a:r>
            <a:r>
              <a:rPr lang="en-US" altLang="ko-KR" dirty="0"/>
              <a:t>( </a:t>
            </a:r>
            <a:r>
              <a:rPr lang="ko-KR" altLang="en-US" dirty="0"/>
              <a:t>최소값</a:t>
            </a:r>
            <a:r>
              <a:rPr lang="en-US" altLang="ko-KR" dirty="0"/>
              <a:t>,  </a:t>
            </a:r>
            <a:r>
              <a:rPr lang="ko-KR" altLang="en-US" dirty="0"/>
              <a:t>최대값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ylim</a:t>
            </a:r>
            <a:r>
              <a:rPr lang="en-US" altLang="ko-KR" dirty="0"/>
              <a:t>( </a:t>
            </a:r>
            <a:r>
              <a:rPr lang="ko-KR" altLang="en-US" dirty="0"/>
              <a:t>최소값</a:t>
            </a:r>
            <a:r>
              <a:rPr lang="en-US" altLang="ko-KR" dirty="0"/>
              <a:t>,  </a:t>
            </a:r>
            <a:r>
              <a:rPr lang="ko-KR" altLang="en-US" dirty="0"/>
              <a:t>최대값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.axis([</a:t>
            </a:r>
            <a:r>
              <a:rPr lang="en-US" altLang="ko-KR" dirty="0" err="1"/>
              <a:t>xmin</a:t>
            </a:r>
            <a:r>
              <a:rPr lang="en-US" altLang="ko-KR" dirty="0"/>
              <a:t>, </a:t>
            </a:r>
            <a:r>
              <a:rPr lang="en-US" altLang="ko-KR" dirty="0" err="1"/>
              <a:t>xmax</a:t>
            </a:r>
            <a:r>
              <a:rPr lang="en-US" altLang="ko-KR" dirty="0"/>
              <a:t>, </a:t>
            </a:r>
            <a:r>
              <a:rPr lang="en-US" altLang="ko-KR" dirty="0" err="1"/>
              <a:t>ymin</a:t>
            </a:r>
            <a:r>
              <a:rPr lang="en-US" altLang="ko-KR" dirty="0"/>
              <a:t>, </a:t>
            </a:r>
            <a:r>
              <a:rPr lang="en-US" altLang="ko-KR" dirty="0" err="1"/>
              <a:t>ymax</a:t>
            </a:r>
            <a:r>
              <a:rPr lang="en-US" altLang="ko-KR" dirty="0"/>
              <a:t>])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그래프에 여러 개의 선 그리기</a:t>
            </a:r>
            <a:endParaRPr lang="en-US" altLang="ko-KR" dirty="0"/>
          </a:p>
          <a:p>
            <a:pPr lvl="1"/>
            <a:r>
              <a:rPr lang="en-US" altLang="ko-KR" dirty="0" err="1"/>
              <a:t>plt.show</a:t>
            </a:r>
            <a:r>
              <a:rPr lang="en-US" altLang="ko-KR" dirty="0"/>
              <a:t>() </a:t>
            </a:r>
            <a:r>
              <a:rPr lang="ko-KR" altLang="en-US" dirty="0"/>
              <a:t>이전에 그리려는 그래프의 함수를 여러 번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 descr="Matplotlib 마커 지정하기 - 선/마커 동시에 나타내기">
            <a:extLst>
              <a:ext uri="{FF2B5EF4-FFF2-40B4-BE49-F238E27FC236}">
                <a16:creationId xmlns:a16="http://schemas.microsoft.com/office/drawing/2014/main" id="{A33AD5B4-D38E-4878-919D-BE61B49E2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t="9080" r="24109" b="6292"/>
          <a:stretch/>
        </p:blipFill>
        <p:spPr bwMode="auto">
          <a:xfrm>
            <a:off x="8254315" y="1130643"/>
            <a:ext cx="3464924" cy="2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510185-C1A1-430E-84B0-C61841BA8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63" r="32626"/>
          <a:stretch/>
        </p:blipFill>
        <p:spPr>
          <a:xfrm>
            <a:off x="5017289" y="792487"/>
            <a:ext cx="2311022" cy="40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FBFF1-A1C4-4007-BF80-2E87D898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6ABC5-B8F6-4151-94AD-0EC3D93828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_images/set_marker_05.png">
            <a:extLst>
              <a:ext uri="{FF2B5EF4-FFF2-40B4-BE49-F238E27FC236}">
                <a16:creationId xmlns:a16="http://schemas.microsoft.com/office/drawing/2014/main" id="{A7C32C77-31F4-47E0-A033-FABF292A9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83" y="773706"/>
            <a:ext cx="8238752" cy="60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33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00906-3ECD-4BA0-93C3-83C535EC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A9526FB-1A2D-45FF-AC0B-0F4EA4DB0A3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61247709"/>
              </p:ext>
            </p:extLst>
          </p:nvPr>
        </p:nvGraphicFramePr>
        <p:xfrm>
          <a:off x="1189702" y="1235228"/>
          <a:ext cx="9812596" cy="3949588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91210">
                  <a:extLst>
                    <a:ext uri="{9D8B030D-6E8A-4147-A177-3AD203B41FA5}">
                      <a16:colId xmlns:a16="http://schemas.microsoft.com/office/drawing/2014/main" val="4224478527"/>
                    </a:ext>
                  </a:extLst>
                </a:gridCol>
                <a:gridCol w="7721386">
                  <a:extLst>
                    <a:ext uri="{9D8B030D-6E8A-4147-A177-3AD203B41FA5}">
                      <a16:colId xmlns:a16="http://schemas.microsoft.com/office/drawing/2014/main" val="1801007306"/>
                    </a:ext>
                  </a:extLst>
                </a:gridCol>
              </a:tblGrid>
              <a:tr h="438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타이타닉호 승객 변수를 분석하여 생존율과의 상관 관계를 찾는다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57512"/>
                  </a:ext>
                </a:extLst>
              </a:tr>
              <a:tr h="438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핵심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상관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59543"/>
                  </a:ext>
                </a:extLst>
              </a:tr>
              <a:tr h="438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데이터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타이타닉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36152"/>
                  </a:ext>
                </a:extLst>
              </a:tr>
              <a:tr h="438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데이터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결측치 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09367"/>
                  </a:ext>
                </a:extLst>
              </a:tr>
              <a:tr h="438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데이터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/>
                        <a:t>정보확인 </a:t>
                      </a:r>
                      <a:r>
                        <a:rPr lang="en-US" altLang="ko-KR" sz="1800"/>
                        <a:t>: info()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/>
                        <a:t>차트를 통한 데이터 탐색</a:t>
                      </a:r>
                      <a:r>
                        <a:rPr lang="en-US" altLang="ko-KR" sz="1800"/>
                        <a:t>: pie(),  countplot()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73798"/>
                  </a:ext>
                </a:extLst>
              </a:tr>
              <a:tr h="438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데이터 모델링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/>
                        <a:t>모든 변수 간 상관계수 구하기</a:t>
                      </a:r>
                      <a:endParaRPr lang="en-US" altLang="ko-KR" sz="180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/>
                        <a:t>지정한 두 변수 간 상관 계수 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16"/>
                  </a:ext>
                </a:extLst>
              </a:tr>
              <a:tr h="438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결과 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/>
                        <a:t>산점도</a:t>
                      </a:r>
                      <a:endParaRPr lang="en-US" altLang="ko-KR" sz="180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/>
                        <a:t>특정 변수 간 상관관계 시각화</a:t>
                      </a:r>
                      <a:endParaRPr lang="en-US" altLang="ko-KR" sz="180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/>
                        <a:t>히트맴을 이용한 시각화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09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38EFB6-A98C-4210-83F2-9A999297BC06}"/>
              </a:ext>
            </a:extLst>
          </p:cNvPr>
          <p:cNvSpPr txBox="1"/>
          <p:nvPr/>
        </p:nvSpPr>
        <p:spPr>
          <a:xfrm>
            <a:off x="3205316" y="5816746"/>
            <a:ext cx="641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생존과 가장 상관도가 높은 변수는 무엇일까</a:t>
            </a:r>
            <a:r>
              <a:rPr lang="en-US" altLang="ko-KR" sz="2400"/>
              <a:t>?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159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00906-3ECD-4BA0-93C3-83C535EC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30ADC3-A414-43C9-929E-4F8B1997FAF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ko-KR" altLang="en-US"/>
                  <a:t>핵심 개념 </a:t>
                </a:r>
                <a:r>
                  <a:rPr lang="en-US" altLang="ko-KR"/>
                  <a:t>– </a:t>
                </a:r>
                <a:r>
                  <a:rPr lang="ko-KR" altLang="en-US"/>
                  <a:t>상관 분석</a:t>
                </a:r>
                <a:endParaRPr lang="en-US" altLang="ko-KR"/>
              </a:p>
              <a:p>
                <a:pPr lvl="1"/>
                <a:r>
                  <a:rPr lang="ko-KR" altLang="en-US"/>
                  <a:t>상관 분석 </a:t>
                </a:r>
                <a:r>
                  <a:rPr lang="en-US" altLang="ko-KR"/>
                  <a:t>(correlation analysis)</a:t>
                </a:r>
              </a:p>
              <a:p>
                <a:pPr lvl="2"/>
                <a:r>
                  <a:rPr lang="ko-KR" altLang="en-US"/>
                  <a:t>두 변수가 어떤 선형적 관계에 있는지를 분석하는 방법</a:t>
                </a:r>
                <a:endParaRPr lang="en-US" altLang="ko-KR"/>
              </a:p>
              <a:p>
                <a:pPr lvl="1"/>
                <a:r>
                  <a:rPr lang="ko-KR" altLang="en-US"/>
                  <a:t>상관 계수 </a:t>
                </a:r>
                <a:r>
                  <a:rPr lang="en-US" altLang="ko-KR"/>
                  <a:t>(correlation</a:t>
                </a:r>
                <a:r>
                  <a:rPr lang="ko-KR" altLang="en-US"/>
                  <a:t> </a:t>
                </a:r>
                <a:r>
                  <a:rPr lang="en-US" altLang="ko-KR"/>
                  <a:t>coefficient)   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ko-KR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/>
                  <a:t>두 변수의 연관된 정도</a:t>
                </a:r>
                <a:endParaRPr lang="en-US" altLang="ko-KR"/>
              </a:p>
              <a:p>
                <a:pPr lvl="2"/>
                <a:r>
                  <a:rPr lang="ko-KR" altLang="en-US"/>
                  <a:t>연속형 데이터에서만 구할 수 있다</a:t>
                </a:r>
                <a:r>
                  <a:rPr lang="en-US" altLang="ko-KR"/>
                  <a:t>.  </a:t>
                </a:r>
              </a:p>
              <a:p>
                <a:pPr lvl="2"/>
                <a:r>
                  <a:rPr lang="en-US" altLang="ko-KR"/>
                  <a:t>-1 ~ +1 </a:t>
                </a:r>
                <a:r>
                  <a:rPr lang="ko-KR" altLang="en-US"/>
                  <a:t>사이의 값</a:t>
                </a:r>
                <a:endParaRPr lang="en-US" altLang="ko-KR"/>
              </a:p>
              <a:p>
                <a:pPr lvl="2"/>
                <a:endParaRPr lang="en-US" altLang="ko-KR"/>
              </a:p>
              <a:p>
                <a:pPr lvl="1"/>
                <a:r>
                  <a:rPr lang="ko-KR" altLang="en-US"/>
                  <a:t>상관 분석의 유형</a:t>
                </a:r>
                <a:endParaRPr lang="en-US" altLang="ko-KR"/>
              </a:p>
              <a:p>
                <a:pPr lvl="2"/>
                <a:r>
                  <a:rPr lang="ko-KR" altLang="en-US"/>
                  <a:t>단순 상관 분석 </a:t>
                </a:r>
                <a:r>
                  <a:rPr lang="en-US" altLang="ko-KR"/>
                  <a:t>: </a:t>
                </a:r>
                <a:r>
                  <a:rPr lang="ko-KR" altLang="en-US"/>
                  <a:t>두 변수가 어느 정도 강한 관계에 있는지 측정</a:t>
                </a:r>
                <a:endParaRPr lang="en-US" altLang="ko-KR"/>
              </a:p>
              <a:p>
                <a:pPr lvl="2"/>
                <a:r>
                  <a:rPr lang="ko-KR" altLang="en-US"/>
                  <a:t>다중 상관 분석 </a:t>
                </a:r>
                <a:r>
                  <a:rPr lang="en-US" altLang="ko-KR"/>
                  <a:t>: </a:t>
                </a:r>
                <a:r>
                  <a:rPr lang="ko-KR" altLang="en-US"/>
                  <a:t>세 개 이상의 변수 간 관계의 강도를 측정</a:t>
                </a:r>
                <a:endParaRPr lang="en-US" altLang="ko-KR"/>
              </a:p>
              <a:p>
                <a:pPr lvl="2"/>
                <a:endParaRPr lang="en-US" altLang="ko-KR"/>
              </a:p>
              <a:p>
                <a:pPr lvl="1"/>
                <a:r>
                  <a:rPr lang="ko-KR" altLang="en-US"/>
                  <a:t>상관 분석 결과의 시각화</a:t>
                </a:r>
                <a:endParaRPr lang="en-US" altLang="ko-KR"/>
              </a:p>
              <a:p>
                <a:pPr lvl="2"/>
                <a:r>
                  <a:rPr lang="ko-KR" altLang="en-US"/>
                  <a:t>두 변수의 관계를 보여주는 산점도나  히트맵을 많이 사용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30ADC3-A414-43C9-929E-4F8B1997F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51" t="-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42FEAD4-8DD6-403B-A685-C4E980B23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7" r="67397"/>
          <a:stretch/>
        </p:blipFill>
        <p:spPr>
          <a:xfrm>
            <a:off x="10030056" y="128635"/>
            <a:ext cx="2006604" cy="217208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0D8960-E282-4282-BEE8-9ADE5DE8CF07}"/>
              </a:ext>
            </a:extLst>
          </p:cNvPr>
          <p:cNvSpPr/>
          <p:nvPr/>
        </p:nvSpPr>
        <p:spPr>
          <a:xfrm>
            <a:off x="8943015" y="451171"/>
            <a:ext cx="993058" cy="237332"/>
          </a:xfrm>
          <a:prstGeom prst="rightArrow">
            <a:avLst>
              <a:gd name="adj1" fmla="val 50000"/>
              <a:gd name="adj2" fmla="val 108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CC66A-345E-45EA-AA13-B101F8184B91}"/>
              </a:ext>
            </a:extLst>
          </p:cNvPr>
          <p:cNvSpPr txBox="1"/>
          <p:nvPr/>
        </p:nvSpPr>
        <p:spPr>
          <a:xfrm>
            <a:off x="8572930" y="2471126"/>
            <a:ext cx="346373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0,0 ~ 0.2  :  </a:t>
            </a:r>
            <a:r>
              <a:rPr lang="ko-KR" altLang="en-US" sz="1400"/>
              <a:t>상관관계가 거의없다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0.2 ~ 0.4  :  </a:t>
            </a:r>
            <a:r>
              <a:rPr lang="ko-KR" altLang="en-US" sz="1400"/>
              <a:t>약한 상관관계가 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0.4 ~ 0.6  :  </a:t>
            </a:r>
            <a:r>
              <a:rPr lang="ko-KR" altLang="en-US" sz="1400"/>
              <a:t>상관관계가 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0.6 ~ 0.8  :  </a:t>
            </a:r>
            <a:r>
              <a:rPr lang="ko-KR" altLang="en-US" sz="1400"/>
              <a:t>강한 상관관계가 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0.8 ~ 1.0  :  </a:t>
            </a:r>
            <a:r>
              <a:rPr lang="ko-KR" altLang="en-US" sz="1400"/>
              <a:t>매우 강한 상관관계가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8750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2ED4F-8DBF-4E42-BFF2-F1165417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95EB0-0EF9-4B7E-922B-419A30F4AA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데이터 수집</a:t>
            </a:r>
            <a:endParaRPr lang="en-US" altLang="ko-KR"/>
          </a:p>
          <a:p>
            <a:r>
              <a:rPr lang="ko-KR" altLang="en-US"/>
              <a:t>데이터 준비</a:t>
            </a:r>
            <a:endParaRPr lang="en-US" altLang="ko-KR"/>
          </a:p>
          <a:p>
            <a:pPr lvl="1"/>
            <a:r>
              <a:rPr lang="ko-KR" altLang="en-US"/>
              <a:t>결측값이 있는 항목 확인  및 처리 결정</a:t>
            </a:r>
            <a:endParaRPr lang="en-US" altLang="ko-KR"/>
          </a:p>
          <a:p>
            <a:pPr lvl="2"/>
            <a:r>
              <a:rPr lang="en-US" altLang="ko-KR"/>
              <a:t>age  :  </a:t>
            </a:r>
            <a:r>
              <a:rPr lang="ko-KR" altLang="en-US"/>
              <a:t>중앙값으로 치환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embarked  : </a:t>
            </a:r>
            <a:r>
              <a:rPr lang="ko-KR" altLang="en-US"/>
              <a:t>최빈값으로 치환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embark_town : </a:t>
            </a:r>
            <a:r>
              <a:rPr lang="ko-KR" altLang="en-US"/>
              <a:t>최빈값으로 치환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deck : </a:t>
            </a:r>
            <a:r>
              <a:rPr lang="ko-KR" altLang="en-US"/>
              <a:t>제거</a:t>
            </a:r>
            <a:r>
              <a:rPr lang="en-US" altLang="ko-KR"/>
              <a:t>?  </a:t>
            </a:r>
            <a:r>
              <a:rPr lang="ko-KR" altLang="en-US"/>
              <a:t>최빈 </a:t>
            </a:r>
            <a:r>
              <a:rPr lang="en-US" altLang="ko-KR"/>
              <a:t>category</a:t>
            </a:r>
            <a:r>
              <a:rPr lang="ko-KR" altLang="en-US"/>
              <a:t>로 대체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A9D1-97DC-4542-B730-8DD8CC9402FF}"/>
              </a:ext>
            </a:extLst>
          </p:cNvPr>
          <p:cNvSpPr txBox="1"/>
          <p:nvPr/>
        </p:nvSpPr>
        <p:spPr>
          <a:xfrm>
            <a:off x="1435510" y="2281084"/>
            <a:ext cx="5267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titanic[‘age’] = titanic[‘age’.fillna(titanic[‘age’].median())</a:t>
            </a:r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40F28-3E4F-48AD-90AD-33FFA807CB32}"/>
              </a:ext>
            </a:extLst>
          </p:cNvPr>
          <p:cNvSpPr txBox="1"/>
          <p:nvPr/>
        </p:nvSpPr>
        <p:spPr>
          <a:xfrm>
            <a:off x="1435510" y="3165988"/>
            <a:ext cx="593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titanic[‘embarked’].value_counts()       # ‘S’</a:t>
            </a:r>
            <a:r>
              <a:rPr lang="ko-KR" altLang="en-US" sz="1600"/>
              <a:t>가 최빈값임을 확인</a:t>
            </a:r>
            <a:endParaRPr lang="en-US" altLang="ko-KR" sz="1600"/>
          </a:p>
          <a:p>
            <a:r>
              <a:rPr lang="en-US" altLang="ko-KR" sz="1600"/>
              <a:t>titanic[‘embarked’] = titanic[‘embarked’].fillna(‘S’)</a:t>
            </a:r>
            <a:endParaRPr lang="ko-KR" altLang="en-US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50AF6F-D3CB-4CCC-A5F5-6274F1EAC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" r="78988"/>
          <a:stretch/>
        </p:blipFill>
        <p:spPr>
          <a:xfrm>
            <a:off x="10384018" y="128635"/>
            <a:ext cx="1218047" cy="217208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4547CBD-D0FF-4D6A-8C7F-2674B16EF601}"/>
              </a:ext>
            </a:extLst>
          </p:cNvPr>
          <p:cNvSpPr/>
          <p:nvPr/>
        </p:nvSpPr>
        <p:spPr>
          <a:xfrm>
            <a:off x="9343969" y="1089941"/>
            <a:ext cx="993058" cy="237332"/>
          </a:xfrm>
          <a:prstGeom prst="rightArrow">
            <a:avLst>
              <a:gd name="adj1" fmla="val 50000"/>
              <a:gd name="adj2" fmla="val 108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0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E4F11-004F-4EC6-ADAE-38BBA37C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타이타닉 생존율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770C7-7C38-480C-A058-6013F06D0D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데이터 탐색</a:t>
            </a:r>
            <a:endParaRPr lang="en-US" altLang="ko-KR"/>
          </a:p>
          <a:p>
            <a:pPr lvl="1"/>
            <a:r>
              <a:rPr lang="ko-KR" altLang="en-US"/>
              <a:t>기본 정보 탐색</a:t>
            </a:r>
            <a:endParaRPr lang="en-US" altLang="ko-KR"/>
          </a:p>
          <a:p>
            <a:pPr lvl="2"/>
            <a:r>
              <a:rPr lang="ko-KR" altLang="en-US"/>
              <a:t>전체 샘플의 수</a:t>
            </a:r>
            <a:r>
              <a:rPr lang="en-US" altLang="ko-KR"/>
              <a:t>,  </a:t>
            </a:r>
            <a:r>
              <a:rPr lang="ko-KR" altLang="en-US"/>
              <a:t>속성 수 </a:t>
            </a:r>
            <a:r>
              <a:rPr lang="en-US" altLang="ko-KR"/>
              <a:t>, </a:t>
            </a:r>
            <a:r>
              <a:rPr lang="ko-KR" altLang="en-US"/>
              <a:t>속성 특징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데이터 탐색을 쉽게 하기 위해 시각화</a:t>
            </a:r>
            <a:endParaRPr lang="en-US" altLang="ko-KR"/>
          </a:p>
          <a:p>
            <a:pPr lvl="3"/>
            <a:r>
              <a:rPr lang="ko-KR" altLang="en-US"/>
              <a:t>차트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913E7-1674-49BB-BE9A-A458F15DE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" t="35804" r="78988"/>
          <a:stretch/>
        </p:blipFill>
        <p:spPr>
          <a:xfrm>
            <a:off x="10384018" y="0"/>
            <a:ext cx="1218047" cy="13944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C47306B-2634-454A-B12A-5AC82B518581}"/>
              </a:ext>
            </a:extLst>
          </p:cNvPr>
          <p:cNvSpPr/>
          <p:nvPr/>
        </p:nvSpPr>
        <p:spPr>
          <a:xfrm>
            <a:off x="9390960" y="455476"/>
            <a:ext cx="993058" cy="237332"/>
          </a:xfrm>
          <a:prstGeom prst="rightArrow">
            <a:avLst>
              <a:gd name="adj1" fmla="val 50000"/>
              <a:gd name="adj2" fmla="val 108000"/>
            </a:avLst>
          </a:prstGeom>
          <a:solidFill>
            <a:srgbClr val="1F77B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38AFAE-EE43-4940-BB48-BAC061B847AF}"/>
              </a:ext>
            </a:extLst>
          </p:cNvPr>
          <p:cNvSpPr/>
          <p:nvPr/>
        </p:nvSpPr>
        <p:spPr>
          <a:xfrm>
            <a:off x="275303" y="3160973"/>
            <a:ext cx="11761357" cy="3631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matplotlib.pyplot </a:t>
            </a:r>
            <a:r>
              <a:rPr lang="en-US" altLang="ko-KR" sz="160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plt</a:t>
            </a:r>
          </a:p>
          <a:p>
            <a:b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f,ax = plt.subplots(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,figsize=(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))  </a:t>
            </a:r>
          </a:p>
          <a:p>
            <a:b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alive_male = titanic[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'Survived'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][titanic[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]==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'male'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].value_counts()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alive_male.plot.pie(explode=[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], ax=ax[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], shadow=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alive_female = titanic[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'Survived'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][titanic[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]==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'female'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].value_counts()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alive_female.plot.pie(explode=[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], autopct = 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'%1.1f%%'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 ax=ax[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], shadow=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ax[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].set_title(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'Survived (Male)'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ax[</a:t>
            </a:r>
            <a:r>
              <a:rPr lang="en-US" altLang="ko-KR" sz="16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].set_title(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'Survived (FeMale)'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plt.show()</a:t>
            </a: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6A0A6A-8570-42C9-AD55-9FA3ACB3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47" y="1483910"/>
            <a:ext cx="5581650" cy="2705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8161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1410</Words>
  <Application>Microsoft Office PowerPoint</Application>
  <PresentationFormat>와이드스크린</PresentationFormat>
  <Paragraphs>214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맑은 고딕</vt:lpstr>
      <vt:lpstr>Arial</vt:lpstr>
      <vt:lpstr>Cambria Math</vt:lpstr>
      <vt:lpstr>Courier New</vt:lpstr>
      <vt:lpstr>Verdana</vt:lpstr>
      <vt:lpstr>Wingdings</vt:lpstr>
      <vt:lpstr>1_Office 테마</vt:lpstr>
      <vt:lpstr>데이터 시각화</vt:lpstr>
      <vt:lpstr>데이터 시각화</vt:lpstr>
      <vt:lpstr>plot() 이외의 그래프들</vt:lpstr>
      <vt:lpstr>PowerPoint 프레젠테이션</vt:lpstr>
      <vt:lpstr>PowerPoint 프레젠테이션</vt:lpstr>
      <vt:lpstr>타이타닉 생존율 분석하기</vt:lpstr>
      <vt:lpstr>타이타닉 생존율 분석하기</vt:lpstr>
      <vt:lpstr>타이타닉 생존율 분석하기</vt:lpstr>
      <vt:lpstr>타이타닉 생존율 분석하기</vt:lpstr>
      <vt:lpstr>타이타닉 생존율 분석하기</vt:lpstr>
      <vt:lpstr>타이타닉 생존율 분석하기</vt:lpstr>
      <vt:lpstr>타이타닉 생존율 분석하기</vt:lpstr>
      <vt:lpstr>타이타닉 생존율 분석하기</vt:lpstr>
      <vt:lpstr>타이타닉 생존율 분석하기</vt:lpstr>
      <vt:lpstr>타이타닉 생존율 분석하기</vt:lpstr>
      <vt:lpstr>타이타닉 생존율 분석하기</vt:lpstr>
      <vt:lpstr>타이타닉 생존율 분석하기</vt:lpstr>
      <vt:lpstr>타이타닉 생존율 분석하기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좌석 1등급 생존자 비율은 얼마입니까?</dc:title>
  <dc:creator>USER</dc:creator>
  <cp:lastModifiedBy>USER</cp:lastModifiedBy>
  <cp:revision>36</cp:revision>
  <dcterms:created xsi:type="dcterms:W3CDTF">2022-09-22T12:54:45Z</dcterms:created>
  <dcterms:modified xsi:type="dcterms:W3CDTF">2022-09-27T08:12:05Z</dcterms:modified>
</cp:coreProperties>
</file>