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343" r:id="rId3"/>
    <p:sldId id="344" r:id="rId4"/>
    <p:sldId id="347" r:id="rId5"/>
    <p:sldId id="348" r:id="rId6"/>
    <p:sldId id="387" r:id="rId7"/>
    <p:sldId id="388" r:id="rId8"/>
    <p:sldId id="392" r:id="rId9"/>
    <p:sldId id="390" r:id="rId10"/>
    <p:sldId id="389" r:id="rId11"/>
    <p:sldId id="400" r:id="rId12"/>
    <p:sldId id="393" r:id="rId13"/>
    <p:sldId id="394" r:id="rId14"/>
    <p:sldId id="397" r:id="rId15"/>
    <p:sldId id="398" r:id="rId16"/>
    <p:sldId id="395" r:id="rId17"/>
    <p:sldId id="399" r:id="rId18"/>
    <p:sldId id="401" r:id="rId19"/>
    <p:sldId id="402" r:id="rId20"/>
    <p:sldId id="350" r:id="rId21"/>
    <p:sldId id="404" r:id="rId22"/>
    <p:sldId id="405" r:id="rId23"/>
    <p:sldId id="407" r:id="rId24"/>
    <p:sldId id="406" r:id="rId25"/>
    <p:sldId id="408" r:id="rId26"/>
    <p:sldId id="409" r:id="rId27"/>
    <p:sldId id="410" r:id="rId28"/>
    <p:sldId id="403" r:id="rId29"/>
    <p:sldId id="411" r:id="rId30"/>
    <p:sldId id="412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70" r:id="rId49"/>
    <p:sldId id="371" r:id="rId50"/>
    <p:sldId id="369" r:id="rId51"/>
    <p:sldId id="372" r:id="rId52"/>
    <p:sldId id="373" r:id="rId53"/>
    <p:sldId id="374" r:id="rId54"/>
    <p:sldId id="375" r:id="rId55"/>
    <p:sldId id="341" r:id="rId5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CC"/>
    <a:srgbClr val="E4B902"/>
    <a:srgbClr val="258BCD"/>
    <a:srgbClr val="0E6EB8"/>
    <a:srgbClr val="97C25E"/>
    <a:srgbClr val="E25645"/>
    <a:srgbClr val="539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3" autoAdjust="0"/>
    <p:restoredTop sz="95046" autoAdjust="0"/>
  </p:normalViewPr>
  <p:slideViewPr>
    <p:cSldViewPr>
      <p:cViewPr varScale="1">
        <p:scale>
          <a:sx n="109" d="100"/>
          <a:sy n="109" d="100"/>
        </p:scale>
        <p:origin x="1272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9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5A1749-CCF8-4B0D-ADAE-8E168B92E6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FFC189-679C-43BD-8C40-1C2745D83E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EBB736-FF31-4486-8FE9-65EF4298DEBA}" type="datetimeFigureOut">
              <a:rPr lang="ko-KR" altLang="en-US"/>
              <a:pPr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836008-C267-496B-BEC8-D0A2A785F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88694-0AD4-480A-AEC7-5C739875F7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6E62E7-A836-42EB-8B02-980C9B27EF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198E78-CBEA-4777-A069-1902E1B4E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6FCC7-E040-4078-8BBB-AA289716C7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EE7807F-575B-4263-B8F3-5B22029F807A}" type="datetimeFigureOut">
              <a:rPr lang="ko-KR" altLang="en-US"/>
              <a:pPr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BE62C62-BFC9-444E-A17A-FBE7D3DC8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DB41FBC7-BC91-4E67-8987-0BB6E1A92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83834-50B6-4C7C-9784-5C98BD2A88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10632-FB97-4D47-A365-E301466BF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1736BAB4-DCED-4533-9B98-C9EFB0E56B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>
            <a:extLst>
              <a:ext uri="{FF2B5EF4-FFF2-40B4-BE49-F238E27FC236}">
                <a16:creationId xmlns:a16="http://schemas.microsoft.com/office/drawing/2014/main" id="{3BBD4333-FA8A-42BB-9471-56055125D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>
            <a:extLst>
              <a:ext uri="{FF2B5EF4-FFF2-40B4-BE49-F238E27FC236}">
                <a16:creationId xmlns:a16="http://schemas.microsoft.com/office/drawing/2014/main" id="{B324F22C-A23E-48D7-8476-8B2056E64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54BE74-6F1E-4BAD-8A45-CBA5CA372596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FCF2A82B-9987-4A0B-ABDF-0664E72B80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15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0E70E-5082-41B5-A5D2-640FAAF812F8}"/>
              </a:ext>
            </a:extLst>
          </p:cNvPr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한빛아카데미㈜에</a:t>
            </a:r>
            <a:r>
              <a:rPr kumimoji="0" lang="ko-KR" altLang="en-US" sz="1200" dirty="0">
                <a:ea typeface="맑은 고딕" pitchFamily="50" charset="-127"/>
              </a:rPr>
              <a:t>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1BE8AD47-E970-4C79-96AC-9406EF72921A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0ADCF291-D3D0-476A-8B84-CC7BA1443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8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A2F8C2D2-A7EA-40C2-9885-DFFB1D61BEBE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6F7AE1E-1CA6-4F75-A259-24264CAED611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43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59D1AD57-FDE2-4A76-92D1-7FCF1ABF78EC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ECDC895A-CBA3-452A-87D0-E6E12CD5D999}"/>
              </a:ext>
            </a:extLst>
          </p:cNvPr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3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8693DE-AD9A-40F6-AE88-3CCA5A328289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A94F025E-6630-443E-9B0D-AC76CC333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44086E-A7AD-49E1-B2B1-6EBF701F274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8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8C26CA-6071-4A40-84D5-E80EE1D37D4E}"/>
              </a:ext>
            </a:extLst>
          </p:cNvPr>
          <p:cNvSpPr/>
          <p:nvPr userDrawn="1"/>
        </p:nvSpPr>
        <p:spPr>
          <a:xfrm>
            <a:off x="-107950" y="0"/>
            <a:ext cx="9359900" cy="765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706991-62E6-4AB6-8D77-9349750544CF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4E2ABE-A8DB-41A3-9A06-781F11AC41B8}"/>
              </a:ext>
            </a:extLst>
          </p:cNvPr>
          <p:cNvCxnSpPr>
            <a:cxnSpLocks/>
          </p:cNvCxnSpPr>
          <p:nvPr userDrawn="1"/>
        </p:nvCxnSpPr>
        <p:spPr>
          <a:xfrm>
            <a:off x="0" y="765175"/>
            <a:ext cx="9144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9">
            <a:extLst>
              <a:ext uri="{FF2B5EF4-FFF2-40B4-BE49-F238E27FC236}">
                <a16:creationId xmlns:a16="http://schemas.microsoft.com/office/drawing/2014/main" id="{E778E53A-98E6-42B3-BF4B-6B5F9FEC9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F377A2-1157-4860-BBC1-A554EE36420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1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>
            <a:extLst>
              <a:ext uri="{FF2B5EF4-FFF2-40B4-BE49-F238E27FC236}">
                <a16:creationId xmlns:a16="http://schemas.microsoft.com/office/drawing/2014/main" id="{D4CA1793-93D5-41EE-A15F-9ECA0D759FD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>
            <a:extLst>
              <a:ext uri="{FF2B5EF4-FFF2-40B4-BE49-F238E27FC236}">
                <a16:creationId xmlns:a16="http://schemas.microsoft.com/office/drawing/2014/main" id="{9C176052-9735-4FFB-AA77-1D4E2A5B258D}"/>
              </a:ext>
            </a:extLst>
          </p:cNvPr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>
            <a:extLst>
              <a:ext uri="{FF2B5EF4-FFF2-40B4-BE49-F238E27FC236}">
                <a16:creationId xmlns:a16="http://schemas.microsoft.com/office/drawing/2014/main" id="{5729533E-1A02-4E6F-9F36-247606557D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>
            <a:extLst>
              <a:ext uri="{FF2B5EF4-FFF2-40B4-BE49-F238E27FC236}">
                <a16:creationId xmlns:a16="http://schemas.microsoft.com/office/drawing/2014/main" id="{E7EAF191-3094-41E1-BDDA-85B1D19467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>
            <a:extLst>
              <a:ext uri="{FF2B5EF4-FFF2-40B4-BE49-F238E27FC236}">
                <a16:creationId xmlns:a16="http://schemas.microsoft.com/office/drawing/2014/main" id="{6B4FB0BC-AE62-46B5-80F6-ACF27104DF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33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B9EA1EF8-146E-4F0B-B428-EAD10BEF9C1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8989708B-5F11-4781-96AC-8D745060C2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E58C-00D2-42FD-9031-B3EDA52BD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33841-8FE6-4784-977A-C7F1DE319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38F47-079E-4291-87CF-1745158FC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0A3E1B9-469B-4BDA-A695-B3051F089D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1" r:id="rId1"/>
    <p:sldLayoutId id="2147484832" r:id="rId2"/>
    <p:sldLayoutId id="2147484833" r:id="rId3"/>
    <p:sldLayoutId id="2147484834" r:id="rId4"/>
    <p:sldLayoutId id="2147484835" r:id="rId5"/>
    <p:sldLayoutId id="2147484836" r:id="rId6"/>
    <p:sldLayoutId id="2147484837" r:id="rId7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61D5B601-9A17-4A60-A269-CBFD38A2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7AD75-0258-4028-84C9-F63AE4A7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파이썬</a:t>
            </a:r>
            <a:r>
              <a:rPr lang="en-US" altLang="ko-KR"/>
              <a:t> </a:t>
            </a:r>
            <a:r>
              <a:rPr lang="ko-KR" altLang="en-US"/>
              <a:t>정규 표현식 </a:t>
            </a:r>
            <a:r>
              <a:rPr lang="en-US" altLang="ko-KR"/>
              <a:t>:  </a:t>
            </a:r>
            <a:r>
              <a:rPr lang="ko-KR" altLang="en-US"/>
              <a:t>모듈 </a:t>
            </a:r>
            <a:r>
              <a:rPr lang="en-US" altLang="ko-KR"/>
              <a:t>re</a:t>
            </a:r>
          </a:p>
          <a:p>
            <a:pPr lvl="1">
              <a:defRPr/>
            </a:pPr>
            <a:r>
              <a:rPr lang="en-US" altLang="ko-KR"/>
              <a:t>match : </a:t>
            </a:r>
            <a:r>
              <a:rPr lang="ko-KR" altLang="en-US"/>
              <a:t>첫</a:t>
            </a:r>
            <a:r>
              <a:rPr lang="en-US" altLang="ko-KR"/>
              <a:t> </a:t>
            </a:r>
            <a:r>
              <a:rPr lang="ko-KR" altLang="en-US"/>
              <a:t>문자열부터 일치하는 패턴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search : </a:t>
            </a:r>
            <a:r>
              <a:rPr lang="ko-KR" altLang="en-US"/>
              <a:t>아무곳에서나 일치하는 문자열 찾고 싶을 때</a:t>
            </a:r>
            <a:r>
              <a:rPr lang="en-US" altLang="ko-KR"/>
              <a:t>.   1</a:t>
            </a:r>
            <a:r>
              <a:rPr lang="ko-KR" altLang="en-US"/>
              <a:t>개만 찾을 수 있다</a:t>
            </a:r>
            <a:r>
              <a:rPr lang="en-US" altLang="ko-KR"/>
              <a:t>.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findall : </a:t>
            </a:r>
            <a:r>
              <a:rPr lang="ko-KR" altLang="en-US"/>
              <a:t>패턴과 일치하는 여러 문자열을 찾고 싶을 때</a:t>
            </a:r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14771-951A-434F-AFCE-942DEFD963EB}"/>
              </a:ext>
            </a:extLst>
          </p:cNvPr>
          <p:cNvSpPr/>
          <p:nvPr/>
        </p:nvSpPr>
        <p:spPr>
          <a:xfrm>
            <a:off x="546100" y="3873500"/>
            <a:ext cx="5616575" cy="2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s = 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'1234abc456'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re.match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'abc'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  <a:p>
            <a:pPr>
              <a:defRPr/>
            </a:pPr>
            <a:r>
              <a:rPr lang="en-US" altLang="ko-KR" sz="240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m :</a:t>
            </a:r>
          </a:p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24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"no match"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240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:</a:t>
            </a:r>
          </a:p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24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"match“, 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m.group())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45AF9-87D1-436E-B6A6-11CBE56D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4797425"/>
            <a:ext cx="1658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no match</a:t>
            </a:r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1B6E66-BE8F-4E76-92FD-47E4D5666AF4}"/>
              </a:ext>
            </a:extLst>
          </p:cNvPr>
          <p:cNvSpPr/>
          <p:nvPr/>
        </p:nvSpPr>
        <p:spPr>
          <a:xfrm>
            <a:off x="542925" y="3773488"/>
            <a:ext cx="5468938" cy="2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s = 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’abc123456'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re.match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'abc'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  <a:p>
            <a:pPr>
              <a:defRPr/>
            </a:pPr>
            <a:r>
              <a:rPr lang="en-US" altLang="ko-KR" sz="2400">
                <a:solidFill>
                  <a:srgbClr val="AF00DB"/>
                </a:solidFill>
                <a:latin typeface="Courier New" panose="02070309020205020404" pitchFamily="49" charset="0"/>
              </a:rPr>
              <a:t>if 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m :</a:t>
            </a:r>
          </a:p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24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"no match"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240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:</a:t>
            </a:r>
          </a:p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24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"match“ , 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m.group())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1CA5270-7D37-488C-8A88-0FC540A30FD1}"/>
              </a:ext>
            </a:extLst>
          </p:cNvPr>
          <p:cNvSpPr/>
          <p:nvPr/>
        </p:nvSpPr>
        <p:spPr>
          <a:xfrm>
            <a:off x="5219700" y="4868863"/>
            <a:ext cx="50482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1BA980-2A88-4AB8-ABEC-4EE5B9B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4797425"/>
            <a:ext cx="1106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urier New" panose="02070309020205020404" pitchFamily="49" charset="0"/>
                <a:ea typeface="굴림" panose="020B0600000101010101" pitchFamily="50" charset="-127"/>
              </a:rPr>
              <a:t>match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urier New" panose="02070309020205020404" pitchFamily="49" charset="0"/>
                <a:ea typeface="굴림" panose="020B0600000101010101" pitchFamily="50" charset="-127"/>
              </a:rPr>
              <a:t>abc</a:t>
            </a:r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E2815ED-712F-46FC-AB8E-C98A57BAE83A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 nodeType="clickPar">
                      <p:stCondLst>
                        <p:cond delay="0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7" grpId="0" animBg="1"/>
      <p:bldP spid="7" grpId="1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A6A60F82-FCC9-44E5-9159-C086A7DF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DD493-E7AF-4C40-BF2A-368A90F1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파이썬</a:t>
            </a:r>
            <a:r>
              <a:rPr lang="en-US" altLang="ko-KR"/>
              <a:t> </a:t>
            </a:r>
            <a:r>
              <a:rPr lang="ko-KR" altLang="en-US"/>
              <a:t>정규 표현식 </a:t>
            </a:r>
            <a:r>
              <a:rPr lang="en-US" altLang="ko-KR"/>
              <a:t>:  </a:t>
            </a:r>
            <a:r>
              <a:rPr lang="ko-KR" altLang="en-US"/>
              <a:t>모듈 </a:t>
            </a:r>
            <a:r>
              <a:rPr lang="en-US" altLang="ko-KR"/>
              <a:t>re</a:t>
            </a:r>
          </a:p>
          <a:p>
            <a:pPr>
              <a:defRPr/>
            </a:pPr>
            <a:r>
              <a:rPr lang="en-US" altLang="ko-KR"/>
              <a:t>Match</a:t>
            </a:r>
            <a:r>
              <a:rPr lang="ko-KR" altLang="en-US"/>
              <a:t> 객체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match(),</a:t>
            </a:r>
            <a:r>
              <a:rPr lang="ko-KR" altLang="en-US"/>
              <a:t>  </a:t>
            </a:r>
            <a:r>
              <a:rPr lang="en-US" altLang="ko-KR"/>
              <a:t>search()</a:t>
            </a:r>
            <a:r>
              <a:rPr lang="ko-KR" altLang="en-US"/>
              <a:t>  수행 결과로 돌려주는 자료형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제공하는 메서드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group()</a:t>
            </a:r>
          </a:p>
          <a:p>
            <a:pPr lvl="2">
              <a:defRPr/>
            </a:pPr>
            <a:r>
              <a:rPr lang="en-US" altLang="ko-KR"/>
              <a:t>start()</a:t>
            </a:r>
          </a:p>
          <a:p>
            <a:pPr lvl="2">
              <a:defRPr/>
            </a:pPr>
            <a:r>
              <a:rPr lang="en-US" altLang="ko-KR"/>
              <a:t>end()</a:t>
            </a:r>
          </a:p>
          <a:p>
            <a:pPr lvl="2">
              <a:defRPr/>
            </a:pPr>
            <a:r>
              <a:rPr lang="en-US" altLang="ko-KR"/>
              <a:t>span()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BC3FFFBF-269F-4DDF-9EC5-13A357D2D9BD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8CC582D3-50F6-4D57-97AC-8AE45FA0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7AD75-0258-4028-84C9-F63AE4A7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파이썬</a:t>
            </a:r>
            <a:r>
              <a:rPr lang="en-US" altLang="ko-KR"/>
              <a:t> </a:t>
            </a:r>
            <a:r>
              <a:rPr lang="ko-KR" altLang="en-US"/>
              <a:t>정규 표현식 </a:t>
            </a:r>
            <a:r>
              <a:rPr lang="en-US" altLang="ko-KR"/>
              <a:t>:  </a:t>
            </a:r>
            <a:r>
              <a:rPr lang="ko-KR" altLang="en-US"/>
              <a:t>모듈 </a:t>
            </a:r>
            <a:r>
              <a:rPr lang="en-US" altLang="ko-KR"/>
              <a:t>re</a:t>
            </a:r>
          </a:p>
          <a:p>
            <a:pPr lvl="1">
              <a:defRPr/>
            </a:pPr>
            <a:r>
              <a:rPr lang="en-US" altLang="ko-KR"/>
              <a:t>match : </a:t>
            </a:r>
            <a:r>
              <a:rPr lang="ko-KR" altLang="en-US"/>
              <a:t>첫</a:t>
            </a:r>
            <a:r>
              <a:rPr lang="en-US" altLang="ko-KR"/>
              <a:t> </a:t>
            </a:r>
            <a:r>
              <a:rPr lang="ko-KR" altLang="en-US"/>
              <a:t>문자열부터 일치하는 패턴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search : </a:t>
            </a:r>
            <a:r>
              <a:rPr lang="ko-KR" altLang="en-US"/>
              <a:t>아무곳에서나 일치하는 문자열 찾고 싶을 때</a:t>
            </a:r>
            <a:r>
              <a:rPr lang="en-US" altLang="ko-KR"/>
              <a:t>.   1</a:t>
            </a:r>
            <a:r>
              <a:rPr lang="ko-KR" altLang="en-US"/>
              <a:t>개만 찾을 수 있다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en-US" altLang="ko-KR"/>
              <a:t>findall : </a:t>
            </a:r>
            <a:r>
              <a:rPr lang="ko-KR" altLang="en-US"/>
              <a:t>패턴과 일치하는 여러 문자열을 찾고 싶을 때</a:t>
            </a:r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1A4D0-0538-4027-A3A0-B54AE1E6CDB8}"/>
              </a:ext>
            </a:extLst>
          </p:cNvPr>
          <p:cNvSpPr/>
          <p:nvPr/>
        </p:nvSpPr>
        <p:spPr>
          <a:xfrm>
            <a:off x="755650" y="3284538"/>
            <a:ext cx="5256213" cy="831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s = 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’abcd123456'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re.match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‘a.c'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0052AF-5714-4FB6-8371-A4EA79B7286B}"/>
              </a:ext>
            </a:extLst>
          </p:cNvPr>
          <p:cNvSpPr/>
          <p:nvPr/>
        </p:nvSpPr>
        <p:spPr>
          <a:xfrm>
            <a:off x="2987675" y="4132263"/>
            <a:ext cx="1512888" cy="461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‘a.d’,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3DEFEB-D5D6-4C39-A1CA-3CE5F02C2D1C}"/>
              </a:ext>
            </a:extLst>
          </p:cNvPr>
          <p:cNvSpPr/>
          <p:nvPr/>
        </p:nvSpPr>
        <p:spPr>
          <a:xfrm>
            <a:off x="2987675" y="4602163"/>
            <a:ext cx="1512888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‘b.d’,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64C9EED4-C356-42DC-A106-B341E0D5614D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4F947927-7E1A-4505-BB46-53548447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7AD75-0258-4028-84C9-F63AE4A7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파이썬</a:t>
            </a:r>
            <a:r>
              <a:rPr lang="en-US" altLang="ko-KR"/>
              <a:t> </a:t>
            </a:r>
            <a:r>
              <a:rPr lang="ko-KR" altLang="en-US"/>
              <a:t>정규 표현식 </a:t>
            </a:r>
            <a:r>
              <a:rPr lang="en-US" altLang="ko-KR"/>
              <a:t>:  </a:t>
            </a:r>
            <a:r>
              <a:rPr lang="ko-KR" altLang="en-US"/>
              <a:t>모듈 </a:t>
            </a:r>
            <a:r>
              <a:rPr lang="en-US" altLang="ko-KR"/>
              <a:t>re</a:t>
            </a:r>
          </a:p>
          <a:p>
            <a:pPr lvl="1">
              <a:defRPr/>
            </a:pPr>
            <a:r>
              <a:rPr lang="en-US" altLang="ko-KR"/>
              <a:t>match : </a:t>
            </a:r>
            <a:r>
              <a:rPr lang="ko-KR" altLang="en-US"/>
              <a:t>첫</a:t>
            </a:r>
            <a:r>
              <a:rPr lang="en-US" altLang="ko-KR"/>
              <a:t> </a:t>
            </a:r>
            <a:r>
              <a:rPr lang="ko-KR" altLang="en-US"/>
              <a:t>문자열부터 일치하는 패턴</a:t>
            </a:r>
            <a:endParaRPr lang="en-US" altLang="ko-KR"/>
          </a:p>
          <a:p>
            <a:pPr lvl="1">
              <a:defRPr/>
            </a:pPr>
            <a:r>
              <a:rPr lang="en-US" altLang="ko-KR" b="1">
                <a:solidFill>
                  <a:srgbClr val="0070C0"/>
                </a:solidFill>
              </a:rPr>
              <a:t>search</a:t>
            </a:r>
            <a:r>
              <a:rPr lang="en-US" altLang="ko-KR"/>
              <a:t> : </a:t>
            </a:r>
            <a:r>
              <a:rPr lang="ko-KR" altLang="en-US"/>
              <a:t>아무곳에서나 일치하는 문자열 찾고 싶을 때</a:t>
            </a:r>
            <a:r>
              <a:rPr lang="en-US" altLang="ko-KR"/>
              <a:t>.   1</a:t>
            </a:r>
            <a:r>
              <a:rPr lang="ko-KR" altLang="en-US"/>
              <a:t>개만 찾을 수 있다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en-US" altLang="ko-KR"/>
              <a:t>findall : </a:t>
            </a:r>
            <a:r>
              <a:rPr lang="ko-KR" altLang="en-US"/>
              <a:t>패턴과 일치하는 여러 문자열을 찾고 싶을 때</a:t>
            </a:r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1A4D0-0538-4027-A3A0-B54AE1E6CDB8}"/>
              </a:ext>
            </a:extLst>
          </p:cNvPr>
          <p:cNvSpPr/>
          <p:nvPr/>
        </p:nvSpPr>
        <p:spPr>
          <a:xfrm>
            <a:off x="755650" y="3284538"/>
            <a:ext cx="5832475" cy="831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s = 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’abcd1234abd56'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en-US" altLang="ko-KR" sz="2400" b="1">
                <a:solidFill>
                  <a:srgbClr val="0070C0"/>
                </a:solidFill>
                <a:latin typeface="Courier New" panose="02070309020205020404" pitchFamily="49" charset="0"/>
              </a:rPr>
              <a:t>search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‘[a-f]1'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7B569-A95A-4B7E-A1DE-1E56AAB31D15}"/>
              </a:ext>
            </a:extLst>
          </p:cNvPr>
          <p:cNvSpPr/>
          <p:nvPr/>
        </p:nvSpPr>
        <p:spPr>
          <a:xfrm>
            <a:off x="3203575" y="4116388"/>
            <a:ext cx="2376488" cy="461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‘[a-f]d’,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C66A28-1374-448F-BB5C-697001D728D8}"/>
              </a:ext>
            </a:extLst>
          </p:cNvPr>
          <p:cNvSpPr/>
          <p:nvPr/>
        </p:nvSpPr>
        <p:spPr>
          <a:xfrm>
            <a:off x="3203575" y="4578350"/>
            <a:ext cx="2376488" cy="460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‘[1-5]a’,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A5955037-5576-40E4-8617-45539E2066D9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FA441DE3-2C37-40D9-9E2A-D7B7E752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7AD75-0258-4028-84C9-F63AE4A7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파이썬</a:t>
            </a:r>
            <a:r>
              <a:rPr lang="en-US" altLang="ko-KR"/>
              <a:t> </a:t>
            </a:r>
            <a:r>
              <a:rPr lang="ko-KR" altLang="en-US"/>
              <a:t>정규 표현식 </a:t>
            </a:r>
            <a:r>
              <a:rPr lang="en-US" altLang="ko-KR"/>
              <a:t>:  </a:t>
            </a:r>
            <a:r>
              <a:rPr lang="ko-KR" altLang="en-US"/>
              <a:t>모듈 </a:t>
            </a:r>
            <a:r>
              <a:rPr lang="en-US" altLang="ko-KR"/>
              <a:t>re</a:t>
            </a:r>
          </a:p>
          <a:p>
            <a:pPr lvl="1">
              <a:defRPr/>
            </a:pPr>
            <a:r>
              <a:rPr lang="en-US" altLang="ko-KR"/>
              <a:t>match : </a:t>
            </a:r>
            <a:r>
              <a:rPr lang="ko-KR" altLang="en-US"/>
              <a:t>첫</a:t>
            </a:r>
            <a:r>
              <a:rPr lang="en-US" altLang="ko-KR"/>
              <a:t> </a:t>
            </a:r>
            <a:r>
              <a:rPr lang="ko-KR" altLang="en-US"/>
              <a:t>문자열부터 일치하는 패턴</a:t>
            </a:r>
            <a:endParaRPr lang="en-US" altLang="ko-KR"/>
          </a:p>
          <a:p>
            <a:pPr lvl="1">
              <a:defRPr/>
            </a:pPr>
            <a:r>
              <a:rPr lang="en-US" altLang="ko-KR" b="1">
                <a:solidFill>
                  <a:srgbClr val="0070C0"/>
                </a:solidFill>
              </a:rPr>
              <a:t>search</a:t>
            </a:r>
            <a:r>
              <a:rPr lang="en-US" altLang="ko-KR"/>
              <a:t> : </a:t>
            </a:r>
            <a:r>
              <a:rPr lang="ko-KR" altLang="en-US"/>
              <a:t>아무곳에서나 일치하는 문자열 찾고 싶을 때</a:t>
            </a:r>
            <a:r>
              <a:rPr lang="en-US" altLang="ko-KR"/>
              <a:t>.   1</a:t>
            </a:r>
            <a:r>
              <a:rPr lang="ko-KR" altLang="en-US"/>
              <a:t>개만 찾을 수 있다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en-US" altLang="ko-KR"/>
              <a:t>findall : </a:t>
            </a:r>
            <a:r>
              <a:rPr lang="ko-KR" altLang="en-US"/>
              <a:t>패턴과 일치하는 여러 문자열을 찾고 싶을 때</a:t>
            </a:r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1A4D0-0538-4027-A3A0-B54AE1E6CDB8}"/>
              </a:ext>
            </a:extLst>
          </p:cNvPr>
          <p:cNvSpPr/>
          <p:nvPr/>
        </p:nvSpPr>
        <p:spPr>
          <a:xfrm>
            <a:off x="755650" y="3284538"/>
            <a:ext cx="8093075" cy="76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s = 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’hello~</a:t>
            </a:r>
            <a:r>
              <a:rPr lang="ko-KR" altLang="en-US" sz="200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2022-01-02 at JBNU'</a:t>
            </a:r>
            <a:endParaRPr lang="en-US" altLang="ko-KR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b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en-US" altLang="ko-KR" sz="2000" b="1">
                <a:solidFill>
                  <a:srgbClr val="0070C0"/>
                </a:solidFill>
                <a:latin typeface="Courier New" panose="02070309020205020404" pitchFamily="49" charset="0"/>
              </a:rPr>
              <a:t>search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b="1">
                <a:solidFill>
                  <a:srgbClr val="A31515"/>
                </a:solidFill>
                <a:latin typeface="Courier New" panose="02070309020205020404" pitchFamily="49" charset="0"/>
              </a:rPr>
              <a:t>‘[0-9]{4}-[0-9]{2}-[0-9]{2}'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</a:p>
        </p:txBody>
      </p:sp>
      <p:sp>
        <p:nvSpPr>
          <p:cNvPr id="23557" name="직사각형 5">
            <a:extLst>
              <a:ext uri="{FF2B5EF4-FFF2-40B4-BE49-F238E27FC236}">
                <a16:creationId xmlns:a16="http://schemas.microsoft.com/office/drawing/2014/main" id="{BDD49135-411B-44B4-A3D8-97D8FCE3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714875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(m1)</a:t>
            </a:r>
          </a:p>
        </p:txBody>
      </p:sp>
      <p:sp>
        <p:nvSpPr>
          <p:cNvPr id="23558" name="직사각형 9">
            <a:extLst>
              <a:ext uri="{FF2B5EF4-FFF2-40B4-BE49-F238E27FC236}">
                <a16:creationId xmlns:a16="http://schemas.microsoft.com/office/drawing/2014/main" id="{BCF51058-ABA3-4401-92EF-B50D32BF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5083175"/>
            <a:ext cx="7466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&lt;re.Match object; span=(7, 17), match='2022-01-02'&gt;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3559" name="직사각형 10">
            <a:extLst>
              <a:ext uri="{FF2B5EF4-FFF2-40B4-BE49-F238E27FC236}">
                <a16:creationId xmlns:a16="http://schemas.microsoft.com/office/drawing/2014/main" id="{44A887E2-3B40-4BE3-A7E3-CF088887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18150"/>
            <a:ext cx="2528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795E2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(m1.group())</a:t>
            </a:r>
          </a:p>
        </p:txBody>
      </p:sp>
      <p:sp>
        <p:nvSpPr>
          <p:cNvPr id="23560" name="직사각형 11">
            <a:extLst>
              <a:ext uri="{FF2B5EF4-FFF2-40B4-BE49-F238E27FC236}">
                <a16:creationId xmlns:a16="http://schemas.microsoft.com/office/drawing/2014/main" id="{DCFC9DB9-ADC8-4073-95EE-61D7B8AA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5835650"/>
            <a:ext cx="1563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2022-01-02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F9E3393B-7742-4BA8-BCD4-8CD12B677D64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FF7FA10C-C8E3-444F-B1E9-75D7B156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7AD75-0258-4028-84C9-F63AE4A7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파이썬</a:t>
            </a:r>
            <a:r>
              <a:rPr lang="en-US" altLang="ko-KR"/>
              <a:t> </a:t>
            </a:r>
            <a:r>
              <a:rPr lang="ko-KR" altLang="en-US"/>
              <a:t>정규 표현식 </a:t>
            </a:r>
            <a:r>
              <a:rPr lang="en-US" altLang="ko-KR"/>
              <a:t>:  </a:t>
            </a:r>
            <a:r>
              <a:rPr lang="ko-KR" altLang="en-US"/>
              <a:t>모듈 </a:t>
            </a:r>
            <a:r>
              <a:rPr lang="en-US" altLang="ko-KR"/>
              <a:t>re</a:t>
            </a:r>
          </a:p>
          <a:p>
            <a:pPr lvl="1">
              <a:defRPr/>
            </a:pPr>
            <a:r>
              <a:rPr lang="en-US" altLang="ko-KR"/>
              <a:t>match : </a:t>
            </a:r>
            <a:r>
              <a:rPr lang="ko-KR" altLang="en-US"/>
              <a:t>첫</a:t>
            </a:r>
            <a:r>
              <a:rPr lang="en-US" altLang="ko-KR"/>
              <a:t> </a:t>
            </a:r>
            <a:r>
              <a:rPr lang="ko-KR" altLang="en-US"/>
              <a:t>문자열부터 일치하는 패턴</a:t>
            </a:r>
            <a:endParaRPr lang="en-US" altLang="ko-KR"/>
          </a:p>
          <a:p>
            <a:pPr lvl="1">
              <a:defRPr/>
            </a:pPr>
            <a:r>
              <a:rPr lang="en-US" altLang="ko-KR" b="1">
                <a:solidFill>
                  <a:srgbClr val="0070C0"/>
                </a:solidFill>
              </a:rPr>
              <a:t>search</a:t>
            </a:r>
            <a:r>
              <a:rPr lang="en-US" altLang="ko-KR"/>
              <a:t> : </a:t>
            </a:r>
            <a:r>
              <a:rPr lang="ko-KR" altLang="en-US"/>
              <a:t>아무곳에서나 일치하는 문자열 찾고 싶을 때</a:t>
            </a:r>
            <a:r>
              <a:rPr lang="en-US" altLang="ko-KR"/>
              <a:t>.   1</a:t>
            </a:r>
            <a:r>
              <a:rPr lang="ko-KR" altLang="en-US"/>
              <a:t>개만 찾을 수 있다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en-US" altLang="ko-KR"/>
              <a:t>findall : </a:t>
            </a:r>
            <a:r>
              <a:rPr lang="ko-KR" altLang="en-US"/>
              <a:t>패턴과 일치하는 여러 문자열을 찾고 싶을 때</a:t>
            </a:r>
            <a:r>
              <a:rPr lang="en-US" altLang="ko-KR"/>
              <a:t>  </a:t>
            </a:r>
            <a:endParaRPr lang="ko-KR" altLang="en-US"/>
          </a:p>
        </p:txBody>
      </p:sp>
      <p:sp>
        <p:nvSpPr>
          <p:cNvPr id="24580" name="직사각형 5">
            <a:extLst>
              <a:ext uri="{FF2B5EF4-FFF2-40B4-BE49-F238E27FC236}">
                <a16:creationId xmlns:a16="http://schemas.microsoft.com/office/drawing/2014/main" id="{41FAA2F9-38D3-4AFA-9247-DD89F1D44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4219575"/>
            <a:ext cx="2800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(m.group(0))</a:t>
            </a:r>
          </a:p>
        </p:txBody>
      </p:sp>
      <p:pic>
        <p:nvPicPr>
          <p:cNvPr id="24581" name="그림 3">
            <a:extLst>
              <a:ext uri="{FF2B5EF4-FFF2-40B4-BE49-F238E27FC236}">
                <a16:creationId xmlns:a16="http://schemas.microsoft.com/office/drawing/2014/main" id="{F668A224-56AC-4AD5-9AF1-9E8EACDA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108325"/>
            <a:ext cx="81915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직사각형 4">
            <a:extLst>
              <a:ext uri="{FF2B5EF4-FFF2-40B4-BE49-F238E27FC236}">
                <a16:creationId xmlns:a16="http://schemas.microsoft.com/office/drawing/2014/main" id="{39723B26-94F1-4E23-B5C5-CC25E6ADF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81488"/>
            <a:ext cx="1701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2022-01-02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212121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2022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212121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01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212121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02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4583" name="직사각형 13">
            <a:extLst>
              <a:ext uri="{FF2B5EF4-FFF2-40B4-BE49-F238E27FC236}">
                <a16:creationId xmlns:a16="http://schemas.microsoft.com/office/drawing/2014/main" id="{83B80BE5-E677-4FE3-B6D3-A5130C0A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4754563"/>
            <a:ext cx="2800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(m.group(1))</a:t>
            </a:r>
          </a:p>
        </p:txBody>
      </p:sp>
      <p:sp>
        <p:nvSpPr>
          <p:cNvPr id="24584" name="직사각형 14">
            <a:extLst>
              <a:ext uri="{FF2B5EF4-FFF2-40B4-BE49-F238E27FC236}">
                <a16:creationId xmlns:a16="http://schemas.microsoft.com/office/drawing/2014/main" id="{62970BA9-93D6-4918-B2D8-A75692D1F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5272088"/>
            <a:ext cx="2800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(m.group(2))</a:t>
            </a:r>
          </a:p>
        </p:txBody>
      </p:sp>
      <p:sp>
        <p:nvSpPr>
          <p:cNvPr id="24585" name="직사각형 15">
            <a:extLst>
              <a:ext uri="{FF2B5EF4-FFF2-40B4-BE49-F238E27FC236}">
                <a16:creationId xmlns:a16="http://schemas.microsoft.com/office/drawing/2014/main" id="{30997937-96BC-4BB2-A1BF-5D5E5A39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5900738"/>
            <a:ext cx="2800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(m.group(3))</a:t>
            </a: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A93BD29D-8FF9-44DD-ADD8-D2522E8B6B6F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FA0E5433-AB00-435A-8A9F-36927825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7AD75-0258-4028-84C9-F63AE4A7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파이썬</a:t>
            </a:r>
            <a:r>
              <a:rPr lang="en-US" altLang="ko-KR"/>
              <a:t> </a:t>
            </a:r>
            <a:r>
              <a:rPr lang="ko-KR" altLang="en-US"/>
              <a:t>정규 표현식 </a:t>
            </a:r>
            <a:r>
              <a:rPr lang="en-US" altLang="ko-KR"/>
              <a:t>:  </a:t>
            </a:r>
            <a:r>
              <a:rPr lang="ko-KR" altLang="en-US"/>
              <a:t>모듈 </a:t>
            </a:r>
            <a:r>
              <a:rPr lang="en-US" altLang="ko-KR"/>
              <a:t>re</a:t>
            </a:r>
          </a:p>
          <a:p>
            <a:pPr lvl="1">
              <a:defRPr/>
            </a:pPr>
            <a:r>
              <a:rPr lang="en-US" altLang="ko-KR"/>
              <a:t>match : </a:t>
            </a:r>
            <a:r>
              <a:rPr lang="ko-KR" altLang="en-US"/>
              <a:t>첫</a:t>
            </a:r>
            <a:r>
              <a:rPr lang="en-US" altLang="ko-KR"/>
              <a:t> </a:t>
            </a:r>
            <a:r>
              <a:rPr lang="ko-KR" altLang="en-US"/>
              <a:t>문자열부터 일치하는 패턴</a:t>
            </a:r>
            <a:endParaRPr lang="en-US" altLang="ko-KR"/>
          </a:p>
          <a:p>
            <a:pPr lvl="1">
              <a:defRPr/>
            </a:pPr>
            <a:r>
              <a:rPr lang="en-US" altLang="ko-KR" b="1">
                <a:solidFill>
                  <a:srgbClr val="0070C0"/>
                </a:solidFill>
              </a:rPr>
              <a:t>search</a:t>
            </a:r>
            <a:r>
              <a:rPr lang="en-US" altLang="ko-KR"/>
              <a:t> : </a:t>
            </a:r>
            <a:r>
              <a:rPr lang="ko-KR" altLang="en-US"/>
              <a:t>아무곳에서나 일치하는 문자열 찾고 싶을 때</a:t>
            </a:r>
            <a:r>
              <a:rPr lang="en-US" altLang="ko-KR"/>
              <a:t>.   1</a:t>
            </a:r>
            <a:r>
              <a:rPr lang="ko-KR" altLang="en-US"/>
              <a:t>개만 찾을 수 있다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en-US" altLang="ko-KR" b="1">
                <a:solidFill>
                  <a:srgbClr val="FF33CC"/>
                </a:solidFill>
              </a:rPr>
              <a:t>findall</a:t>
            </a:r>
            <a:r>
              <a:rPr lang="en-US" altLang="ko-KR"/>
              <a:t> : </a:t>
            </a:r>
            <a:r>
              <a:rPr lang="ko-KR" altLang="en-US"/>
              <a:t>패턴과 일치하는 여러 문자열을 찾고 싶을 때  </a:t>
            </a:r>
            <a:r>
              <a:rPr lang="en-US" altLang="ko-KR"/>
              <a:t>list </a:t>
            </a:r>
            <a:r>
              <a:rPr lang="ko-KR" altLang="en-US"/>
              <a:t>로 돌려준다</a:t>
            </a:r>
            <a:r>
              <a:rPr lang="en-US" altLang="ko-KR"/>
              <a:t>. 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1A4D0-0538-4027-A3A0-B54AE1E6CDB8}"/>
              </a:ext>
            </a:extLst>
          </p:cNvPr>
          <p:cNvSpPr/>
          <p:nvPr/>
        </p:nvSpPr>
        <p:spPr>
          <a:xfrm>
            <a:off x="755650" y="3141663"/>
            <a:ext cx="6769100" cy="120015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s = </a:t>
            </a:r>
            <a:r>
              <a:rPr lang="en-US" altLang="ko-KR" sz="2400">
                <a:solidFill>
                  <a:srgbClr val="A31515"/>
                </a:solidFill>
                <a:latin typeface="Courier New" panose="02070309020205020404" pitchFamily="49" charset="0"/>
              </a:rPr>
              <a:t>’hello-class-123-python-988’</a:t>
            </a: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en-US" altLang="ko-KR" sz="2400" b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search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‘[a-zA-Z]+'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fm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en-US" altLang="ko-KR" sz="2400" b="1">
                <a:solidFill>
                  <a:srgbClr val="FF33CC"/>
                </a:solidFill>
                <a:latin typeface="Courier New" panose="02070309020205020404" pitchFamily="49" charset="0"/>
              </a:rPr>
              <a:t>findall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400" b="1">
                <a:solidFill>
                  <a:srgbClr val="A31515"/>
                </a:solidFill>
                <a:latin typeface="Courier New" panose="02070309020205020404" pitchFamily="49" charset="0"/>
              </a:rPr>
              <a:t>‘[a-zA-Z]+'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400" b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</a:rPr>
              <a:t>)   </a:t>
            </a:r>
          </a:p>
        </p:txBody>
      </p:sp>
      <p:sp>
        <p:nvSpPr>
          <p:cNvPr id="25605" name="TextBox 3">
            <a:extLst>
              <a:ext uri="{FF2B5EF4-FFF2-40B4-BE49-F238E27FC236}">
                <a16:creationId xmlns:a16="http://schemas.microsoft.com/office/drawing/2014/main" id="{CE931BE3-DBDE-47AF-81EC-FF7A8BBF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3967163"/>
            <a:ext cx="14398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>
                <a:ea typeface="굴림" panose="020B0600000101010101" pitchFamily="50" charset="-127"/>
              </a:rPr>
              <a:t>알파벳</a:t>
            </a:r>
          </a:p>
        </p:txBody>
      </p:sp>
      <p:sp>
        <p:nvSpPr>
          <p:cNvPr id="25606" name="직사각형 4">
            <a:extLst>
              <a:ext uri="{FF2B5EF4-FFF2-40B4-BE49-F238E27FC236}">
                <a16:creationId xmlns:a16="http://schemas.microsoft.com/office/drawing/2014/main" id="{4A52C580-40FD-4DD5-BCB6-28481D0C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627563"/>
            <a:ext cx="4572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795E2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(sm)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795E2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</a:t>
            </a:r>
            <a: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(fm)</a:t>
            </a:r>
          </a:p>
          <a:p>
            <a:pPr latinLnBrk="0">
              <a:spcBef>
                <a:spcPct val="0"/>
              </a:spcBef>
              <a:buFontTx/>
              <a:buNone/>
            </a:pPr>
            <a:br>
              <a:rPr lang="en-US" altLang="ko-KR" sz="24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endParaRPr lang="en-US" altLang="ko-KR" sz="240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51B5D2-8AD6-4E70-8B28-E4AA7518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738813"/>
            <a:ext cx="7632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&lt;re.Match object; span=(0, 5), match='hello'&gt; ['hello', 'class', 'python'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CA808-038B-40D1-AEAA-733479A89424}"/>
              </a:ext>
            </a:extLst>
          </p:cNvPr>
          <p:cNvSpPr/>
          <p:nvPr/>
        </p:nvSpPr>
        <p:spPr>
          <a:xfrm>
            <a:off x="4113213" y="4903788"/>
            <a:ext cx="3987800" cy="647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(sm.group())</a:t>
            </a:r>
          </a:p>
          <a:p>
            <a:pPr>
              <a:defRPr/>
            </a:pPr>
            <a:r>
              <a:rPr lang="en-US" altLang="ko-KR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(fm[</a:t>
            </a:r>
            <a:r>
              <a:rPr lang="en-US" altLang="ko-KR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], fm[</a:t>
            </a:r>
            <a:r>
              <a:rPr lang="en-US" altLang="ko-KR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], fm[</a:t>
            </a:r>
            <a:r>
              <a:rPr lang="en-US" altLang="ko-KR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F9B10DE7-7A96-42CA-9FCD-2C52C93CAA6F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17B59151-D7C9-41E9-896F-A80D8FFF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6131B-0232-40E9-BD33-157246E8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패턴 객체를 만들어서 작업 수행  </a:t>
            </a:r>
            <a:r>
              <a:rPr lang="en-US" altLang="ko-KR"/>
              <a:t>// </a:t>
            </a:r>
            <a:r>
              <a:rPr lang="ko-KR" altLang="en-US"/>
              <a:t>같은 패턴 여러 번 사용할 때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re</a:t>
            </a:r>
            <a:r>
              <a:rPr lang="en-US" altLang="ko-KR" b="1">
                <a:solidFill>
                  <a:srgbClr val="00B050"/>
                </a:solidFill>
              </a:rPr>
              <a:t>.compile</a:t>
            </a:r>
            <a:r>
              <a:rPr lang="en-US" altLang="ko-KR"/>
              <a:t>(</a:t>
            </a:r>
            <a:r>
              <a:rPr lang="ko-KR" altLang="en-US"/>
              <a:t>정규표현식</a:t>
            </a:r>
            <a:r>
              <a:rPr lang="en-US" altLang="ko-KR"/>
              <a:t>)</a:t>
            </a:r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C7E5C9-D0F6-43AD-85D0-A90E3FF90561}"/>
              </a:ext>
            </a:extLst>
          </p:cNvPr>
          <p:cNvSpPr/>
          <p:nvPr/>
        </p:nvSpPr>
        <p:spPr>
          <a:xfrm>
            <a:off x="611188" y="2133600"/>
            <a:ext cx="8237537" cy="3476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FF33CC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 = re.</a:t>
            </a:r>
            <a:r>
              <a:rPr lang="en-US" altLang="ko-KR" sz="2000" b="1">
                <a:solidFill>
                  <a:srgbClr val="00B050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'[a-z]+'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r>
              <a:rPr lang="en-US" altLang="ko-KR" sz="200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ko-KR" altLang="en-US" sz="2000">
                <a:solidFill>
                  <a:srgbClr val="008000"/>
                </a:solidFill>
                <a:latin typeface="Courier New" panose="02070309020205020404" pitchFamily="49" charset="0"/>
              </a:rPr>
              <a:t>처음 나오는 문자가 영어소문자</a:t>
            </a:r>
            <a:endParaRPr lang="ko-K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br>
              <a:rPr lang="ko-KR" altLang="en-US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m1 = </a:t>
            </a:r>
            <a:r>
              <a:rPr lang="en-US" altLang="ko-KR" sz="2000" b="1">
                <a:solidFill>
                  <a:srgbClr val="FF33CC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.match(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"python is nice 9 pythond"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(m1)</a:t>
            </a:r>
          </a:p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m2 = </a:t>
            </a:r>
            <a:r>
              <a:rPr lang="en-US" altLang="ko-KR" sz="2000" b="1">
                <a:solidFill>
                  <a:srgbClr val="FF33CC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.match(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"9python is nice 9 pythond"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(m2)</a:t>
            </a:r>
          </a:p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m3 = </a:t>
            </a:r>
            <a:r>
              <a:rPr lang="en-US" altLang="ko-KR" sz="2000" b="1">
                <a:solidFill>
                  <a:srgbClr val="FF33CC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.search(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"9python is nice 9 pythond"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(m3)</a:t>
            </a:r>
          </a:p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m4 = </a:t>
            </a:r>
            <a:r>
              <a:rPr lang="en-US" altLang="ko-KR" sz="2000" b="1">
                <a:solidFill>
                  <a:srgbClr val="FF33CC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.findall(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"9python is nice 9 pythond"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(m4)</a:t>
            </a:r>
          </a:p>
          <a:p>
            <a:pPr>
              <a:defRPr/>
            </a:pPr>
            <a:endParaRPr lang="en-US" altLang="ko-KR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629" name="직사각형 4">
            <a:extLst>
              <a:ext uri="{FF2B5EF4-FFF2-40B4-BE49-F238E27FC236}">
                <a16:creationId xmlns:a16="http://schemas.microsoft.com/office/drawing/2014/main" id="{B39C17B6-E83E-4421-9DD0-D7BE3D9C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32438"/>
            <a:ext cx="7272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&lt;re.Match object; span=(0, 6), match='python’&gt;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None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121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&lt;re.Match object; span=(1, 7), match='python'&gt; ['python', 'is', 'nice', 'pythond']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8C35EFD3-5847-4368-AC23-01751A55DCF0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0902C20C-5B3B-45ED-8A2F-BBA1FC00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1977C-1DE5-4C7C-B98B-5C2498A2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축약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344A1-8EDC-4A3D-8796-1DDDA975E2A4}"/>
              </a:ext>
            </a:extLst>
          </p:cNvPr>
          <p:cNvSpPr/>
          <p:nvPr/>
        </p:nvSpPr>
        <p:spPr>
          <a:xfrm>
            <a:off x="454025" y="5153025"/>
            <a:ext cx="8235950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m = re.match(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'[a-z]+’, "python is nice 9 pythond"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7653" name="직사각형 5">
            <a:extLst>
              <a:ext uri="{FF2B5EF4-FFF2-40B4-BE49-F238E27FC236}">
                <a16:creationId xmlns:a16="http://schemas.microsoft.com/office/drawing/2014/main" id="{8DC39AF9-9F27-4C00-9B18-32EA3214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909763"/>
            <a:ext cx="4572000" cy="646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 = </a:t>
            </a:r>
            <a:r>
              <a:rPr lang="en-US" altLang="ko-KR" sz="1800">
                <a:solidFill>
                  <a:srgbClr val="A3151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’abcd1234abd56'</a:t>
            </a:r>
            <a:endParaRPr lang="en-US" altLang="ko-KR" sz="180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m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 = 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re.</a:t>
            </a:r>
            <a:r>
              <a:rPr lang="en-US" altLang="ko-KR" sz="1800" b="1">
                <a:solidFill>
                  <a:srgbClr val="0070C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search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</a:t>
            </a:r>
            <a:r>
              <a:rPr lang="en-US" altLang="ko-KR" sz="1800" b="1">
                <a:solidFill>
                  <a:srgbClr val="A3151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‘[a-f]1'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, 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27654" name="직사각형 6">
            <a:extLst>
              <a:ext uri="{FF2B5EF4-FFF2-40B4-BE49-F238E27FC236}">
                <a16:creationId xmlns:a16="http://schemas.microsoft.com/office/drawing/2014/main" id="{6FE13816-014E-4A7D-AD76-B00A739C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2860675"/>
            <a:ext cx="7169150" cy="3683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m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 = </a:t>
            </a:r>
            <a:r>
              <a:rPr lang="en-US" altLang="ko-KR" sz="18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re.</a:t>
            </a:r>
            <a:r>
              <a:rPr lang="en-US" altLang="ko-KR" sz="1800" b="1">
                <a:solidFill>
                  <a:srgbClr val="0070C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search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</a:t>
            </a:r>
            <a:r>
              <a:rPr lang="en-US" altLang="ko-KR" sz="1800" b="1">
                <a:solidFill>
                  <a:srgbClr val="A3151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‘[a-f]1'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, </a:t>
            </a:r>
            <a:r>
              <a:rPr lang="en-US" altLang="ko-KR" sz="1800">
                <a:solidFill>
                  <a:srgbClr val="A3151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’abcd1234abd56'</a:t>
            </a:r>
            <a:r>
              <a:rPr lang="en-US" altLang="ko-KR" sz="180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AB9ED2-2929-441F-BC8F-0B229CE3A217}"/>
              </a:ext>
            </a:extLst>
          </p:cNvPr>
          <p:cNvSpPr/>
          <p:nvPr/>
        </p:nvSpPr>
        <p:spPr>
          <a:xfrm>
            <a:off x="446088" y="4327525"/>
            <a:ext cx="7704137" cy="647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33CC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 = re.</a:t>
            </a:r>
            <a:r>
              <a:rPr lang="en-US" altLang="ko-KR" b="1">
                <a:solidFill>
                  <a:srgbClr val="00B050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'[a-z]+'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br>
              <a:rPr lang="ko-KR" alt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m = </a:t>
            </a:r>
            <a:r>
              <a:rPr lang="en-US" altLang="ko-KR" b="1">
                <a:solidFill>
                  <a:srgbClr val="FF33CC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.match(</a:t>
            </a:r>
            <a:r>
              <a:rPr lang="en-US" altLang="ko-KR">
                <a:solidFill>
                  <a:srgbClr val="A31515"/>
                </a:solidFill>
                <a:latin typeface="Courier New" panose="02070309020205020404" pitchFamily="49" charset="0"/>
              </a:rPr>
              <a:t>"python is nice 9 pythond"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AE5E14DC-35C9-4167-881F-F37A08617F28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C379B6C8-3DB5-4D4C-B6EF-1AED2677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5F44A-5DD9-4D4F-9FB6-78F599F5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스스로 학습을 통해 </a:t>
            </a:r>
            <a:r>
              <a:rPr lang="ko-KR" altLang="en-US" dirty="0" err="1"/>
              <a:t>익혀두자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 err="1"/>
              <a:t>re.split</a:t>
            </a:r>
            <a:r>
              <a:rPr lang="en-US" altLang="ko-KR" dirty="0"/>
              <a:t>(pattern, string, </a:t>
            </a:r>
            <a:r>
              <a:rPr lang="en-US" altLang="ko-KR" dirty="0" err="1"/>
              <a:t>maxsplit</a:t>
            </a:r>
            <a:r>
              <a:rPr lang="en-US" altLang="ko-KR" dirty="0"/>
              <a:t>=0, flag=0)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re.sub</a:t>
            </a:r>
            <a:r>
              <a:rPr lang="en-US" altLang="ko-KR" dirty="0"/>
              <a:t>(pattern, replace, string, count=0</a:t>
            </a:r>
            <a:r>
              <a:rPr lang="en-US" altLang="ko-KR"/>
              <a:t>, flag=0)  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#flags=</a:t>
            </a:r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지정하는 것도 </a:t>
            </a:r>
            <a:r>
              <a:rPr lang="ko-KR" altLang="en-US" dirty="0" err="1"/>
              <a:t>알아두자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48A849CA-69B1-49E3-88F6-E88BD9945A1F}"/>
              </a:ext>
            </a:extLst>
          </p:cNvPr>
          <p:cNvSpPr/>
          <p:nvPr/>
        </p:nvSpPr>
        <p:spPr>
          <a:xfrm>
            <a:off x="2051050" y="77788"/>
            <a:ext cx="649288" cy="503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>
            <a:extLst>
              <a:ext uri="{FF2B5EF4-FFF2-40B4-BE49-F238E27FC236}">
                <a16:creationId xmlns:a16="http://schemas.microsoft.com/office/drawing/2014/main" id="{A8487887-04C8-48E1-854F-B334AEE01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z="1800"/>
              <a:t>01 [</a:t>
            </a:r>
            <a:r>
              <a:rPr lang="ko-KR" altLang="en-US" sz="1800"/>
              <a:t>영문 분석 </a:t>
            </a:r>
            <a:r>
              <a:rPr lang="en-US" altLang="ko-KR" sz="1800"/>
              <a:t>+ </a:t>
            </a:r>
            <a:r>
              <a:rPr lang="ko-KR" altLang="en-US" sz="1800"/>
              <a:t>워드클라우드</a:t>
            </a:r>
            <a:r>
              <a:rPr lang="en-US" altLang="ko-KR" sz="1800"/>
              <a:t>] </a:t>
            </a:r>
            <a:r>
              <a:rPr lang="ko-KR" altLang="en-US" sz="1800"/>
              <a:t>영문 문서 제목의 키워드 분석하기 </a:t>
            </a:r>
            <a:endParaRPr lang="en-US" altLang="ko-KR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937DCC46-A543-4C00-B31C-52E02684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72EC6D84-C0B9-4931-ADF4-B8D047EB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6858D93-E081-4278-8BAB-97B28E58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전처리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분석 작업의 정확도를 높이기 위해 분석에 사용할 데이터를 먼저 정리하고 변환하는 작업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29701" name="그림 2">
            <a:extLst>
              <a:ext uri="{FF2B5EF4-FFF2-40B4-BE49-F238E27FC236}">
                <a16:creationId xmlns:a16="http://schemas.microsoft.com/office/drawing/2014/main" id="{FF500A3F-126E-454F-8F64-588C668C8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5092700"/>
            <a:ext cx="2879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그림 1">
            <a:extLst>
              <a:ext uri="{FF2B5EF4-FFF2-40B4-BE49-F238E27FC236}">
                <a16:creationId xmlns:a16="http://schemas.microsoft.com/office/drawing/2014/main" id="{BAD448A4-F4FD-4B07-B927-81D515923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00275"/>
            <a:ext cx="69548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3">
            <a:extLst>
              <a:ext uri="{FF2B5EF4-FFF2-40B4-BE49-F238E27FC236}">
                <a16:creationId xmlns:a16="http://schemas.microsoft.com/office/drawing/2014/main" id="{5930CB43-91A9-43D3-B038-ABE689B6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텍스트</a:t>
            </a:r>
            <a:r>
              <a:rPr lang="en-US" altLang="ko-KR"/>
              <a:t>) </a:t>
            </a:r>
            <a:r>
              <a:rPr lang="ko-KR" altLang="en-US"/>
              <a:t>정규화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AA9293-F41A-404A-AD41-C0F6743B4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ko-KR"/>
              <a:t>표현 방법이 다른 단어들</a:t>
            </a: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같은 단어로 </a:t>
            </a:r>
            <a:r>
              <a:rPr lang="ko-KR" altLang="ko-KR"/>
              <a:t>통합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1. </a:t>
            </a:r>
            <a:r>
              <a:rPr lang="ko-KR" altLang="en-US"/>
              <a:t>규칙에 기반한 표기가 다른 단어들의 통합</a:t>
            </a:r>
          </a:p>
          <a:p>
            <a:pPr lvl="3">
              <a:defRPr/>
            </a:pPr>
            <a:r>
              <a:rPr lang="en-US" altLang="ko-KR"/>
              <a:t>JBNU, CBNU </a:t>
            </a:r>
            <a:r>
              <a:rPr lang="en-US" altLang="ko-KR">
                <a:sym typeface="Wingdings" panose="05000000000000000000" pitchFamily="2" charset="2"/>
              </a:rPr>
              <a:t> JBNU</a:t>
            </a:r>
            <a:r>
              <a:rPr lang="ko-KR" altLang="en-US">
                <a:sym typeface="Wingdings" panose="05000000000000000000" pitchFamily="2" charset="2"/>
              </a:rPr>
              <a:t>로</a:t>
            </a:r>
            <a:endParaRPr lang="en-US" altLang="ko-KR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en-US" altLang="ko-KR">
                <a:sym typeface="Wingdings" panose="05000000000000000000" pitchFamily="2" charset="2"/>
              </a:rPr>
              <a:t>USA,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US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USA</a:t>
            </a:r>
            <a:r>
              <a:rPr lang="ko-KR" altLang="en-US">
                <a:sym typeface="Wingdings" panose="05000000000000000000" pitchFamily="2" charset="2"/>
              </a:rPr>
              <a:t>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2. </a:t>
            </a:r>
            <a:r>
              <a:rPr lang="ko-KR" altLang="en-US"/>
              <a:t>대</a:t>
            </a:r>
            <a:r>
              <a:rPr lang="en-US" altLang="ko-KR"/>
              <a:t>,</a:t>
            </a:r>
            <a:r>
              <a:rPr lang="ko-KR" altLang="en-US"/>
              <a:t>소문자 통합 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National University </a:t>
            </a:r>
            <a:r>
              <a:rPr lang="en-US" altLang="ko-KR">
                <a:sym typeface="Wingdings" panose="05000000000000000000" pitchFamily="2" charset="2"/>
              </a:rPr>
              <a:t> national university</a:t>
            </a:r>
          </a:p>
          <a:p>
            <a:pPr lvl="3">
              <a:defRPr/>
            </a:pPr>
            <a:r>
              <a:rPr lang="ko-KR" altLang="en-US">
                <a:sym typeface="Wingdings" panose="05000000000000000000" pitchFamily="2" charset="2"/>
              </a:rPr>
              <a:t>무조건 소문자로 통합하는 것이 안 될 수도 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lvl="3">
              <a:defRPr/>
            </a:pPr>
            <a:r>
              <a:rPr lang="ko-KR" altLang="en-US">
                <a:sym typeface="Wingdings" panose="05000000000000000000" pitchFamily="2" charset="2"/>
              </a:rPr>
              <a:t>그렇지만</a:t>
            </a:r>
            <a:r>
              <a:rPr lang="en-US" altLang="ko-KR">
                <a:sym typeface="Wingdings" panose="05000000000000000000" pitchFamily="2" charset="2"/>
              </a:rPr>
              <a:t>,  </a:t>
            </a:r>
            <a:r>
              <a:rPr lang="ko-KR" altLang="en-US">
                <a:sym typeface="Wingdings" panose="05000000000000000000" pitchFamily="2" charset="2"/>
              </a:rPr>
              <a:t>때로는 단순하게 처리하기도 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lvl="1">
              <a:defRPr/>
            </a:pPr>
            <a:r>
              <a:rPr lang="en-US" altLang="ko-KR">
                <a:sym typeface="Wingdings" panose="05000000000000000000" pitchFamily="2" charset="2"/>
              </a:rPr>
              <a:t>3. </a:t>
            </a:r>
            <a:r>
              <a:rPr lang="ko-KR" altLang="en-US">
                <a:sym typeface="Wingdings" panose="05000000000000000000" pitchFamily="2" charset="2"/>
              </a:rPr>
              <a:t>불필요한 단어 제거</a:t>
            </a:r>
            <a:endParaRPr lang="en-US" altLang="ko-KR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ko-KR" altLang="en-US">
                <a:sym typeface="Wingdings" panose="05000000000000000000" pitchFamily="2" charset="2"/>
              </a:rPr>
              <a:t>등장 빈도가 적은 단어</a:t>
            </a:r>
            <a:endParaRPr lang="en-US" altLang="ko-KR">
              <a:sym typeface="Wingdings" panose="05000000000000000000" pitchFamily="2" charset="2"/>
            </a:endParaRPr>
          </a:p>
          <a:p>
            <a:pPr lvl="3">
              <a:defRPr/>
            </a:pPr>
            <a:r>
              <a:rPr lang="ko-KR" altLang="en-US">
                <a:sym typeface="Wingdings" panose="05000000000000000000" pitchFamily="2" charset="2"/>
              </a:rPr>
              <a:t>길이가 짧은 단어 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보통 영어는 평균 단어의 길이가 </a:t>
            </a:r>
            <a:r>
              <a:rPr lang="en-US" altLang="ko-KR">
                <a:sym typeface="Wingdings" panose="05000000000000000000" pitchFamily="2" charset="2"/>
              </a:rPr>
              <a:t>6~7.  a, it, the, in, by </a:t>
            </a:r>
            <a:r>
              <a:rPr lang="ko-KR" altLang="en-US">
                <a:sym typeface="Wingdings" panose="05000000000000000000" pitchFamily="2" charset="2"/>
              </a:rPr>
              <a:t>등은 보통 의미를 갖지 못하는 단어</a:t>
            </a:r>
            <a:r>
              <a:rPr lang="en-US" altLang="ko-KR">
                <a:sym typeface="Wingdings" panose="05000000000000000000" pitchFamily="2" charset="2"/>
              </a:rPr>
              <a:t>…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>
                <a:sym typeface="Wingdings" panose="05000000000000000000" pitchFamily="2" charset="2"/>
              </a:rPr>
              <a:t>    </a:t>
            </a:r>
          </a:p>
          <a:p>
            <a:pPr lvl="2">
              <a:defRPr/>
            </a:pPr>
            <a:endParaRPr lang="en-US" altLang="ko-KR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3">
            <a:extLst>
              <a:ext uri="{FF2B5EF4-FFF2-40B4-BE49-F238E27FC236}">
                <a16:creationId xmlns:a16="http://schemas.microsoft.com/office/drawing/2014/main" id="{7729E57A-BDDD-4F31-9A4C-6FEE25EC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텍스트</a:t>
            </a:r>
            <a:r>
              <a:rPr lang="en-US" altLang="ko-KR"/>
              <a:t>) </a:t>
            </a:r>
            <a:r>
              <a:rPr lang="ko-KR" altLang="en-US"/>
              <a:t>토큰화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AA9293-F41A-404A-AD41-C0F6743B4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>
                <a:sym typeface="Wingdings" panose="05000000000000000000" pitchFamily="2" charset="2"/>
              </a:rPr>
              <a:t>주어긴 </a:t>
            </a:r>
            <a:r>
              <a:rPr lang="en-US" altLang="ko-KR">
                <a:sym typeface="Wingdings" panose="05000000000000000000" pitchFamily="2" charset="2"/>
              </a:rPr>
              <a:t>corpus</a:t>
            </a:r>
            <a:r>
              <a:rPr lang="ko-KR" altLang="en-US">
                <a:sym typeface="Wingdings" panose="05000000000000000000" pitchFamily="2" charset="2"/>
              </a:rPr>
              <a:t>에서 </a:t>
            </a:r>
            <a:r>
              <a:rPr lang="en-US" altLang="ko-KR">
                <a:sym typeface="Wingdings" panose="05000000000000000000" pitchFamily="2" charset="2"/>
              </a:rPr>
              <a:t>token</a:t>
            </a:r>
            <a:r>
              <a:rPr lang="ko-KR" altLang="en-US">
                <a:sym typeface="Wingdings" panose="05000000000000000000" pitchFamily="2" charset="2"/>
              </a:rPr>
              <a:t>으로 나누는 작업</a:t>
            </a:r>
            <a:endParaRPr lang="en-US" altLang="ko-KR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>
                <a:sym typeface="Wingdings" panose="05000000000000000000" pitchFamily="2" charset="2"/>
              </a:rPr>
              <a:t>단어 토큰화</a:t>
            </a:r>
            <a:endParaRPr lang="en-US" altLang="ko-KR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>
                <a:sym typeface="Wingdings" panose="05000000000000000000" pitchFamily="2" charset="2"/>
              </a:rPr>
              <a:t>token</a:t>
            </a:r>
            <a:r>
              <a:rPr lang="ko-KR" altLang="en-US">
                <a:sym typeface="Wingdings" panose="05000000000000000000" pitchFamily="2" charset="2"/>
              </a:rPr>
              <a:t>의 기준을 </a:t>
            </a:r>
            <a:r>
              <a:rPr lang="en-US" altLang="ko-KR">
                <a:sym typeface="Wingdings" panose="05000000000000000000" pitchFamily="2" charset="2"/>
              </a:rPr>
              <a:t>word</a:t>
            </a:r>
            <a:r>
              <a:rPr lang="ko-KR" altLang="en-US">
                <a:sym typeface="Wingdings" panose="05000000000000000000" pitchFamily="2" charset="2"/>
              </a:rPr>
              <a:t>로 하는 토큰화를 </a:t>
            </a:r>
            <a:r>
              <a:rPr lang="en-US" altLang="ko-KR">
                <a:sym typeface="Wingdings" panose="05000000000000000000" pitchFamily="2" charset="2"/>
              </a:rPr>
              <a:t>word tokenization</a:t>
            </a:r>
            <a:r>
              <a:rPr lang="ko-KR" altLang="en-US">
                <a:sym typeface="Wingdings" panose="05000000000000000000" pitchFamily="2" charset="2"/>
              </a:rPr>
              <a:t>이라고 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>
              <a:defRPr/>
            </a:pPr>
            <a:r>
              <a:rPr lang="ko-KR" altLang="en-US">
                <a:sym typeface="Wingdings" panose="05000000000000000000" pitchFamily="2" charset="2"/>
              </a:rPr>
              <a:t>문장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토큰화</a:t>
            </a:r>
            <a:endParaRPr lang="en-US" altLang="ko-KR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>
                <a:sym typeface="Wingdings" panose="05000000000000000000" pitchFamily="2" charset="2"/>
              </a:rPr>
              <a:t>word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tokenize </a:t>
            </a:r>
            <a:r>
              <a:rPr lang="ko-KR" altLang="en-US">
                <a:sym typeface="Wingdings" panose="05000000000000000000" pitchFamily="2" charset="2"/>
              </a:rPr>
              <a:t>종류</a:t>
            </a:r>
            <a:endParaRPr lang="en-US" altLang="ko-KR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>
                <a:sym typeface="Wingdings" panose="05000000000000000000" pitchFamily="2" charset="2"/>
              </a:rPr>
              <a:t>nltk.tokenize.word_tokenize</a:t>
            </a:r>
          </a:p>
          <a:p>
            <a:pPr lvl="1">
              <a:defRPr/>
            </a:pPr>
            <a:r>
              <a:rPr lang="en-US" altLang="ko-KR">
                <a:sym typeface="Wingdings" panose="05000000000000000000" pitchFamily="2" charset="2"/>
              </a:rPr>
              <a:t>nltk.tokenize.WordPuncTokenizer</a:t>
            </a:r>
          </a:p>
          <a:p>
            <a:pPr lvl="1">
              <a:defRPr/>
            </a:pPr>
            <a:r>
              <a:rPr lang="en-US" altLang="ko-KR">
                <a:sym typeface="Wingdings" panose="05000000000000000000" pitchFamily="2" charset="2"/>
              </a:rPr>
              <a:t>keras.preprocessing.text.text_to_word_sequence</a:t>
            </a:r>
          </a:p>
          <a:p>
            <a:pPr>
              <a:defRPr/>
            </a:pPr>
            <a:r>
              <a:rPr lang="ko-KR" altLang="en-US">
                <a:sym typeface="Wingdings" panose="05000000000000000000" pitchFamily="2" charset="2"/>
              </a:rPr>
              <a:t>주의사항</a:t>
            </a:r>
            <a:endParaRPr lang="en-US" altLang="ko-KR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>
                <a:sym typeface="Wingdings" panose="05000000000000000000" pitchFamily="2" charset="2"/>
              </a:rPr>
              <a:t>구두점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특수문자를 단순 제외하면 안된다</a:t>
            </a:r>
            <a:r>
              <a:rPr lang="en-US" altLang="ko-KR">
                <a:sym typeface="Wingdings" panose="05000000000000000000" pitchFamily="2" charset="2"/>
              </a:rPr>
              <a:t>.   </a:t>
            </a:r>
          </a:p>
          <a:p>
            <a:pPr lvl="1">
              <a:defRPr/>
            </a:pPr>
            <a:r>
              <a:rPr lang="ko-KR" altLang="en-US">
                <a:sym typeface="Wingdings" panose="05000000000000000000" pitchFamily="2" charset="2"/>
              </a:rPr>
              <a:t>줄임말과 단어 내에 띄어쓰기가 있는 경우</a:t>
            </a:r>
            <a:endParaRPr lang="en-US" altLang="ko-KR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>
                <a:sym typeface="Wingdings" panose="05000000000000000000" pitchFamily="2" charset="2"/>
              </a:rPr>
              <a:t>줄임말 </a:t>
            </a:r>
            <a:r>
              <a:rPr lang="en-US" altLang="ko-KR">
                <a:sym typeface="Wingdings" panose="05000000000000000000" pitchFamily="2" charset="2"/>
              </a:rPr>
              <a:t>:  I’m   We’re  // </a:t>
            </a:r>
            <a:r>
              <a:rPr lang="ko-KR" altLang="en-US">
                <a:sym typeface="Wingdings" panose="05000000000000000000" pitchFamily="2" charset="2"/>
              </a:rPr>
              <a:t>하나의 단어 내에 띄어쓰기 </a:t>
            </a:r>
            <a:r>
              <a:rPr lang="en-US" altLang="ko-KR">
                <a:sym typeface="Wingdings" panose="05000000000000000000" pitchFamily="2" charset="2"/>
              </a:rPr>
              <a:t>:  New York,   rock’n roll</a:t>
            </a:r>
          </a:p>
          <a:p>
            <a:pPr lvl="1">
              <a:defRPr/>
            </a:pPr>
            <a:endParaRPr lang="en-US" altLang="ko-KR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AFA1150-7331-45AA-AC04-12578582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ko-KR"/>
              <a:t>NLTK (Natural Language ToolKit)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275BB2-0B07-4E7B-82EC-378B694B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파이썬 자연어 처리 패키지</a:t>
            </a:r>
            <a:endParaRPr lang="en-US" altLang="ko-KR"/>
          </a:p>
          <a:p>
            <a:pPr>
              <a:defRPr/>
            </a:pPr>
            <a:r>
              <a:rPr lang="en-US" altLang="ko-KR"/>
              <a:t>6</a:t>
            </a:r>
            <a:r>
              <a:rPr lang="ko-KR" altLang="en-US"/>
              <a:t>가지 기능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Classification </a:t>
            </a:r>
            <a:r>
              <a:rPr lang="ko-KR" altLang="en-US"/>
              <a:t>분류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Tokenization  </a:t>
            </a:r>
            <a:r>
              <a:rPr lang="ko-KR" altLang="en-US"/>
              <a:t>토큰화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Stemming  </a:t>
            </a:r>
            <a:r>
              <a:rPr lang="ko-KR" altLang="en-US"/>
              <a:t>형태소 분석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Tagging   </a:t>
            </a:r>
            <a:r>
              <a:rPr lang="ko-KR" altLang="en-US"/>
              <a:t>품사 태깅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Parsing</a:t>
            </a:r>
          </a:p>
          <a:p>
            <a:pPr lvl="1">
              <a:defRPr/>
            </a:pPr>
            <a:r>
              <a:rPr lang="en-US" altLang="ko-KR"/>
              <a:t>Semantic reasoning</a:t>
            </a:r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sent_tokenize :  </a:t>
            </a:r>
            <a:r>
              <a:rPr lang="ko-KR" altLang="en-US"/>
              <a:t>문장을 기준으로 </a:t>
            </a:r>
            <a:r>
              <a:rPr lang="en-US" altLang="ko-KR"/>
              <a:t>tokenize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lvl="2">
              <a:defRPr/>
            </a:pPr>
            <a:r>
              <a:rPr lang="en-US" altLang="ko-KR"/>
              <a:t>word_tokenize : </a:t>
            </a:r>
            <a:r>
              <a:rPr lang="ko-KR" altLang="en-US"/>
              <a:t>단어를</a:t>
            </a:r>
            <a:r>
              <a:rPr lang="en-US" altLang="ko-KR"/>
              <a:t> </a:t>
            </a:r>
            <a:r>
              <a:rPr lang="ko-KR" altLang="en-US"/>
              <a:t>기준으로 </a:t>
            </a:r>
            <a:r>
              <a:rPr lang="en-US" altLang="ko-KR"/>
              <a:t>tokenize</a:t>
            </a:r>
            <a:r>
              <a:rPr lang="ko-KR" altLang="en-US"/>
              <a:t>한다</a:t>
            </a:r>
            <a:r>
              <a:rPr lang="en-US" altLang="ko-KR"/>
              <a:t>.  </a:t>
            </a:r>
            <a:r>
              <a:rPr lang="ko-KR" altLang="en-US"/>
              <a:t>기호까지 다 자른다</a:t>
            </a:r>
            <a:r>
              <a:rPr lang="en-US" altLang="ko-KR"/>
              <a:t>.</a:t>
            </a:r>
          </a:p>
          <a:p>
            <a:pPr lvl="2">
              <a:defRPr/>
            </a:pPr>
            <a:r>
              <a:rPr lang="en-US" altLang="ko-KR"/>
              <a:t>RegexpTokenizer : </a:t>
            </a:r>
            <a:r>
              <a:rPr lang="ko-KR" altLang="en-US"/>
              <a:t>정규표현식으로 </a:t>
            </a:r>
            <a:r>
              <a:rPr lang="en-US" altLang="ko-KR"/>
              <a:t>tuning</a:t>
            </a:r>
            <a:r>
              <a:rPr lang="ko-KR" altLang="en-US"/>
              <a:t>이 가능한 </a:t>
            </a:r>
            <a:r>
              <a:rPr lang="en-US" altLang="ko-KR"/>
              <a:t>tokenizer</a:t>
            </a:r>
          </a:p>
          <a:p>
            <a:pPr lvl="2">
              <a:defRPr/>
            </a:pPr>
            <a:r>
              <a:rPr lang="en-US" altLang="ko-KR"/>
              <a:t>PorterStemmer : </a:t>
            </a:r>
            <a:r>
              <a:rPr lang="ko-KR" altLang="en-US"/>
              <a:t>어간 추출</a:t>
            </a:r>
            <a:r>
              <a:rPr lang="en-US" altLang="ko-KR"/>
              <a:t>, </a:t>
            </a:r>
            <a:r>
              <a:rPr lang="ko-KR" altLang="en-US"/>
              <a:t>접미사</a:t>
            </a:r>
            <a:r>
              <a:rPr lang="en-US" altLang="ko-KR"/>
              <a:t>, </a:t>
            </a:r>
            <a:r>
              <a:rPr lang="ko-KR" altLang="en-US"/>
              <a:t>어미 제거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LancasterStemmer : </a:t>
            </a:r>
            <a:r>
              <a:rPr lang="ko-KR" altLang="en-US"/>
              <a:t>어간 추출</a:t>
            </a:r>
            <a:r>
              <a:rPr lang="en-US" altLang="ko-KR"/>
              <a:t>, Porter</a:t>
            </a:r>
            <a:r>
              <a:rPr lang="ko-KR" altLang="en-US"/>
              <a:t>보다 성능이 좋다</a:t>
            </a:r>
            <a:r>
              <a:rPr lang="en-US" altLang="ko-KR"/>
              <a:t>.</a:t>
            </a:r>
          </a:p>
          <a:p>
            <a:pPr lvl="2">
              <a:defRPr/>
            </a:pPr>
            <a:r>
              <a:rPr lang="en-US" altLang="ko-KR"/>
              <a:t>lemmatizing : </a:t>
            </a:r>
            <a:r>
              <a:rPr lang="ko-KR" altLang="en-US"/>
              <a:t>원형 복원</a:t>
            </a:r>
            <a:r>
              <a:rPr lang="en-US" altLang="ko-KR"/>
              <a:t>.  </a:t>
            </a:r>
            <a:r>
              <a:rPr lang="ko-KR" altLang="en-US"/>
              <a:t>같은 의미를 가지는 여러 단어를 사전형으로 통일하는 작업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등등등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34DFA0E5-3CF9-47C1-9838-90F5D68C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어간</a:t>
            </a:r>
            <a:r>
              <a:rPr lang="en-US" altLang="ko-KR"/>
              <a:t>(stemming)</a:t>
            </a:r>
            <a:r>
              <a:rPr lang="ko-KR" altLang="en-US"/>
              <a:t> 추출</a:t>
            </a:r>
            <a:r>
              <a:rPr lang="en-US" altLang="ko-KR"/>
              <a:t>, </a:t>
            </a:r>
            <a:r>
              <a:rPr lang="ko-KR" altLang="en-US"/>
              <a:t>표제어</a:t>
            </a:r>
            <a:r>
              <a:rPr lang="en-US" altLang="ko-KR"/>
              <a:t>(Lemmatization)</a:t>
            </a:r>
            <a:r>
              <a:rPr lang="ko-KR" altLang="en-US"/>
              <a:t>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9EF6F-557F-4115-BF67-0EF09883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어간</a:t>
            </a:r>
            <a:r>
              <a:rPr lang="en-US" altLang="ko-KR"/>
              <a:t>(stem)</a:t>
            </a:r>
          </a:p>
          <a:p>
            <a:pPr lvl="1">
              <a:defRPr/>
            </a:pPr>
            <a:r>
              <a:rPr lang="ko-KR" altLang="en-US"/>
              <a:t>단어의 의미를 담고 있는 단어의 핵심 부분</a:t>
            </a:r>
            <a:endParaRPr lang="en-US" altLang="ko-KR"/>
          </a:p>
          <a:p>
            <a:pPr>
              <a:defRPr/>
            </a:pPr>
            <a:r>
              <a:rPr lang="ko-KR" altLang="en-US"/>
              <a:t>접사</a:t>
            </a:r>
            <a:r>
              <a:rPr lang="en-US" altLang="ko-KR"/>
              <a:t>(affix)</a:t>
            </a:r>
          </a:p>
          <a:p>
            <a:pPr lvl="1">
              <a:defRPr/>
            </a:pPr>
            <a:r>
              <a:rPr lang="ko-KR" altLang="en-US"/>
              <a:t>단어에 추가적인 의미를 주는 부분</a:t>
            </a:r>
            <a:endParaRPr lang="en-US" altLang="ko-KR"/>
          </a:p>
          <a:p>
            <a:pPr>
              <a:defRPr/>
            </a:pPr>
            <a:r>
              <a:rPr lang="ko-KR" altLang="en-US"/>
              <a:t>표제어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기본 사전형 단어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/>
              <a:t>표제어 추출</a:t>
            </a:r>
            <a:endParaRPr lang="en-US" altLang="ko-KR"/>
          </a:p>
          <a:p>
            <a:pPr marL="819150" lvl="2" indent="-457200">
              <a:defRPr/>
            </a:pPr>
            <a:r>
              <a:rPr lang="ko-KR" altLang="en-US"/>
              <a:t>단어가 나타내는 실질적인 의미를 가지는 부분으로부터 표제어를 찾아가는 과정</a:t>
            </a:r>
            <a:endParaRPr lang="en-US" altLang="ko-KR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/>
              <a:t>어간 추출</a:t>
            </a:r>
            <a:endParaRPr lang="en-US" altLang="ko-KR"/>
          </a:p>
          <a:p>
            <a:pPr marL="819150" lvl="2" indent="-457200">
              <a:defRPr/>
            </a:pPr>
            <a:r>
              <a:rPr lang="ko-KR" altLang="en-US"/>
              <a:t>정해진 규칙만을 보고 작업</a:t>
            </a:r>
          </a:p>
        </p:txBody>
      </p:sp>
      <p:pic>
        <p:nvPicPr>
          <p:cNvPr id="33796" name="그림 2">
            <a:extLst>
              <a:ext uri="{FF2B5EF4-FFF2-40B4-BE49-F238E27FC236}">
                <a16:creationId xmlns:a16="http://schemas.microsoft.com/office/drawing/2014/main" id="{0C99D414-5283-4E6A-BA7D-013CB5DC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990600"/>
            <a:ext cx="3462337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FFF77051-AB4B-417F-94C1-B0373153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불용어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B294A-5A33-44CE-8FFA-B06B4E2B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Stopword</a:t>
            </a:r>
          </a:p>
          <a:p>
            <a:pPr lvl="1">
              <a:defRPr/>
            </a:pPr>
            <a:r>
              <a:rPr lang="ko-KR" altLang="en-US"/>
              <a:t>자주</a:t>
            </a:r>
            <a:r>
              <a:rPr lang="en-US" altLang="ko-KR"/>
              <a:t> </a:t>
            </a:r>
            <a:r>
              <a:rPr lang="ko-KR" altLang="en-US"/>
              <a:t>등장하지만 실제 의미분석에 의미없는 단어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nltk</a:t>
            </a:r>
            <a:r>
              <a:rPr lang="ko-KR" altLang="en-US"/>
              <a:t>에서 불용어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4CAF3-5486-4216-82C6-CAEA8C1D3D0E}"/>
              </a:ext>
            </a:extLst>
          </p:cNvPr>
          <p:cNvSpPr txBox="1"/>
          <p:nvPr/>
        </p:nvSpPr>
        <p:spPr>
          <a:xfrm>
            <a:off x="755650" y="2832100"/>
            <a:ext cx="7272338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rmAutofit lnSpcReduction="10000"/>
          </a:bodyPr>
          <a:lstStyle/>
          <a:p>
            <a:pPr>
              <a:defRPr/>
            </a:pPr>
            <a:r>
              <a:rPr lang="en-US" altLang="ko-KR" sz="200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 nltk.corpus </a:t>
            </a:r>
            <a:r>
              <a:rPr lang="en-US" altLang="ko-KR" sz="20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 stopwords</a:t>
            </a:r>
          </a:p>
          <a:p>
            <a:pPr>
              <a:defRPr/>
            </a:pPr>
            <a:b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(stopwords.words(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'english'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34821" name="그림 7">
            <a:extLst>
              <a:ext uri="{FF2B5EF4-FFF2-40B4-BE49-F238E27FC236}">
                <a16:creationId xmlns:a16="http://schemas.microsoft.com/office/drawing/2014/main" id="{537DE349-585B-4308-8CC8-4E778D2B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71900"/>
            <a:ext cx="49196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6FBD4A-1D44-4CCC-BDD7-DD77CCA24DE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492500" y="4797425"/>
            <a:ext cx="2447925" cy="493713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B7B41ED-31DA-464F-A793-9A748F9A7CA5}"/>
              </a:ext>
            </a:extLst>
          </p:cNvPr>
          <p:cNvSpPr/>
          <p:nvPr/>
        </p:nvSpPr>
        <p:spPr>
          <a:xfrm>
            <a:off x="1403350" y="5013325"/>
            <a:ext cx="2089150" cy="5556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C486DA63-7431-4466-9B4E-4205A8D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불용어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B294A-5A33-44CE-8FFA-B06B4E2B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Stopword</a:t>
            </a:r>
          </a:p>
          <a:p>
            <a:pPr lvl="1">
              <a:defRPr/>
            </a:pPr>
            <a:r>
              <a:rPr lang="ko-KR" altLang="en-US"/>
              <a:t>자주</a:t>
            </a:r>
            <a:r>
              <a:rPr lang="en-US" altLang="ko-KR"/>
              <a:t> </a:t>
            </a:r>
            <a:r>
              <a:rPr lang="ko-KR" altLang="en-US"/>
              <a:t>등장하지만 실제 의미분석에 의미없는 단어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nltk</a:t>
            </a:r>
            <a:r>
              <a:rPr lang="ko-KR" altLang="en-US"/>
              <a:t>에서 불용어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4CAF3-5486-4216-82C6-CAEA8C1D3D0E}"/>
              </a:ext>
            </a:extLst>
          </p:cNvPr>
          <p:cNvSpPr txBox="1"/>
          <p:nvPr/>
        </p:nvSpPr>
        <p:spPr>
          <a:xfrm>
            <a:off x="755650" y="2832100"/>
            <a:ext cx="7272338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rmAutofit lnSpcReduction="10000"/>
          </a:bodyPr>
          <a:lstStyle/>
          <a:p>
            <a:pPr>
              <a:defRPr/>
            </a:pPr>
            <a:r>
              <a:rPr lang="en-US" altLang="ko-KR" sz="200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 nltk.corpus </a:t>
            </a:r>
            <a:r>
              <a:rPr lang="en-US" altLang="ko-KR" sz="20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 stopwords</a:t>
            </a:r>
          </a:p>
          <a:p>
            <a:pPr>
              <a:defRPr/>
            </a:pPr>
            <a:b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20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(stopwords.words(</a:t>
            </a:r>
            <a:r>
              <a:rPr lang="en-US" altLang="ko-KR" sz="2000">
                <a:solidFill>
                  <a:srgbClr val="A31515"/>
                </a:solidFill>
                <a:latin typeface="Courier New" panose="02070309020205020404" pitchFamily="49" charset="0"/>
              </a:rPr>
              <a:t>'english'</a:t>
            </a:r>
            <a:r>
              <a:rPr lang="en-US" altLang="ko-KR" sz="200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35845" name="그림 7">
            <a:extLst>
              <a:ext uri="{FF2B5EF4-FFF2-40B4-BE49-F238E27FC236}">
                <a16:creationId xmlns:a16="http://schemas.microsoft.com/office/drawing/2014/main" id="{D5242616-F915-4347-B500-F587930A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71900"/>
            <a:ext cx="49196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6FBD4A-1D44-4CCC-BDD7-DD77CCA24DE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492500" y="4797425"/>
            <a:ext cx="2447925" cy="493713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B7B41ED-31DA-464F-A793-9A748F9A7CA5}"/>
              </a:ext>
            </a:extLst>
          </p:cNvPr>
          <p:cNvSpPr/>
          <p:nvPr/>
        </p:nvSpPr>
        <p:spPr>
          <a:xfrm>
            <a:off x="1403350" y="5013325"/>
            <a:ext cx="2089150" cy="5556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9CFB14B0-2C92-42F4-80C1-C7198E0E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불용어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4BC68-E0BE-413C-ADC2-C509FDD3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불용어 제거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7FC3C-4B30-4EB6-9F70-45E9A74BEC13}"/>
              </a:ext>
            </a:extLst>
          </p:cNvPr>
          <p:cNvSpPr txBox="1"/>
          <p:nvPr/>
        </p:nvSpPr>
        <p:spPr>
          <a:xfrm>
            <a:off x="395288" y="1700213"/>
            <a:ext cx="8137525" cy="41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nltk.corpus </a:t>
            </a:r>
            <a:r>
              <a:rPr lang="en-US" altLang="ko-KR" sz="16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stopwords</a:t>
            </a:r>
          </a:p>
          <a:p>
            <a:pPr>
              <a:defRPr/>
            </a:pPr>
            <a:r>
              <a:rPr lang="en-US" altLang="ko-KR" sz="160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nltk.tokenize </a:t>
            </a:r>
            <a:r>
              <a:rPr lang="en-US" altLang="ko-KR" sz="160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word_tokenize</a:t>
            </a:r>
          </a:p>
          <a:p>
            <a:pPr>
              <a:defRPr/>
            </a:pPr>
            <a:b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example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"Family is not an important thing. It's everything."</a:t>
            </a:r>
            <a:endParaRPr lang="en-US" altLang="ko-KR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stop_words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>
                <a:solidFill>
                  <a:srgbClr val="267F99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(stopwords.words(</a:t>
            </a:r>
            <a:r>
              <a:rPr lang="en-US" altLang="ko-KR" sz="1600">
                <a:solidFill>
                  <a:srgbClr val="A31515"/>
                </a:solidFill>
                <a:latin typeface="Courier New" panose="02070309020205020404" pitchFamily="49" charset="0"/>
              </a:rPr>
              <a:t>'english'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>
              <a:defRPr/>
            </a:pPr>
            <a:b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word_tokens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= word_tokenize(example)</a:t>
            </a:r>
          </a:p>
          <a:p>
            <a:pPr>
              <a:defRPr/>
            </a:pPr>
            <a:r>
              <a:rPr lang="en-US" altLang="ko-KR" sz="16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(word_tokens)</a:t>
            </a:r>
          </a:p>
          <a:p>
            <a:pPr>
              <a:defRPr/>
            </a:pPr>
            <a:b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=[]</a:t>
            </a:r>
          </a:p>
          <a:p>
            <a:pPr>
              <a:defRPr/>
            </a:pPr>
            <a:r>
              <a:rPr lang="en-US" altLang="ko-KR" sz="160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word 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word_tokens :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60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word 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stop_words: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        result.append(word)</a:t>
            </a:r>
          </a:p>
          <a:p>
            <a:pPr>
              <a:defRPr/>
            </a:pPr>
            <a:r>
              <a:rPr lang="en-US" altLang="ko-KR" sz="160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(result)</a:t>
            </a:r>
          </a:p>
          <a:p>
            <a:pPr>
              <a:defRPr/>
            </a:pP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5D54-0B39-4441-94C2-3E951A228E55}"/>
              </a:ext>
            </a:extLst>
          </p:cNvPr>
          <p:cNvSpPr/>
          <p:nvPr/>
        </p:nvSpPr>
        <p:spPr>
          <a:xfrm>
            <a:off x="4527550" y="3500438"/>
            <a:ext cx="4410075" cy="8588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latin typeface="HY신명조" panose="02030600000101010101" pitchFamily="18" charset="-127"/>
                <a:ea typeface="HY신명조" panose="02030600000101010101" pitchFamily="18" charset="-127"/>
              </a:rPr>
              <a:t>['Family', 'is', 'not', 'an', 'important', 'thing', '.', 'It', "'s", 'everything', '.']</a:t>
            </a:r>
            <a:endParaRPr lang="ko-KR" altLang="en-US" b="1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8DB521-3CE0-47F7-99FB-95DC0C185968}"/>
              </a:ext>
            </a:extLst>
          </p:cNvPr>
          <p:cNvCxnSpPr>
            <a:cxnSpLocks/>
          </p:cNvCxnSpPr>
          <p:nvPr/>
        </p:nvCxnSpPr>
        <p:spPr>
          <a:xfrm>
            <a:off x="2987675" y="3573463"/>
            <a:ext cx="1485900" cy="192087"/>
          </a:xfrm>
          <a:prstGeom prst="straightConnector1">
            <a:avLst/>
          </a:prstGeom>
          <a:ln w="38100">
            <a:solidFill>
              <a:srgbClr val="FF33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F7CCD-B342-42ED-BF3B-755B3DDF9C72}"/>
              </a:ext>
            </a:extLst>
          </p:cNvPr>
          <p:cNvSpPr/>
          <p:nvPr/>
        </p:nvSpPr>
        <p:spPr>
          <a:xfrm>
            <a:off x="4465638" y="5157788"/>
            <a:ext cx="4410075" cy="858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latin typeface="HY신명조" panose="02030600000101010101" pitchFamily="18" charset="-127"/>
                <a:ea typeface="HY신명조" panose="02030600000101010101" pitchFamily="18" charset="-127"/>
              </a:rPr>
              <a:t>['Family', 'important', 'thing', '.', 'It', "'s", 'everything', '.']</a:t>
            </a:r>
            <a:endParaRPr lang="ko-KR" altLang="en-US" b="1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4E12BF-1E5B-4EB7-A4CB-6380CFEB9CFC}"/>
              </a:ext>
            </a:extLst>
          </p:cNvPr>
          <p:cNvCxnSpPr>
            <a:cxnSpLocks/>
          </p:cNvCxnSpPr>
          <p:nvPr/>
        </p:nvCxnSpPr>
        <p:spPr>
          <a:xfrm>
            <a:off x="2293938" y="5157788"/>
            <a:ext cx="2111375" cy="35083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FB20EF-CB71-422B-9BCA-EB4B9843A479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630738"/>
            <a:ext cx="1955800" cy="361950"/>
            <a:chOff x="5004048" y="4630951"/>
            <a:chExt cx="1955334" cy="36245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F0374E0-547D-43F7-A5E9-B40347BB4E46}"/>
                </a:ext>
              </a:extLst>
            </p:cNvPr>
            <p:cNvSpPr/>
            <p:nvPr/>
          </p:nvSpPr>
          <p:spPr>
            <a:xfrm>
              <a:off x="5004048" y="4630951"/>
              <a:ext cx="576126" cy="3624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prstClr val="black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'is'</a:t>
              </a:r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1DAD0AD-0F47-498A-BF1E-1FF0301F3E02}"/>
                </a:ext>
              </a:extLst>
            </p:cNvPr>
            <p:cNvSpPr/>
            <p:nvPr/>
          </p:nvSpPr>
          <p:spPr>
            <a:xfrm>
              <a:off x="5680162" y="4630951"/>
              <a:ext cx="576126" cy="3624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prstClr val="black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'not'</a:t>
              </a:r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FF021C8-8611-4A4D-A565-473A9B9BC9E1}"/>
                </a:ext>
              </a:extLst>
            </p:cNvPr>
            <p:cNvSpPr/>
            <p:nvPr/>
          </p:nvSpPr>
          <p:spPr>
            <a:xfrm>
              <a:off x="6383257" y="4630951"/>
              <a:ext cx="576125" cy="3624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b="1">
                  <a:solidFill>
                    <a:prstClr val="black"/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'an'</a:t>
              </a:r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85489CCE-B9A0-453B-AA05-5BE98FF0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37891" name="TextBox 3">
            <a:extLst>
              <a:ext uri="{FF2B5EF4-FFF2-40B4-BE49-F238E27FC236}">
                <a16:creationId xmlns:a16="http://schemas.microsoft.com/office/drawing/2014/main" id="{D3EBC1BE-92F5-4A65-8257-20B54431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6858D93-E081-4278-8BAB-97B28E58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전처리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분석 작업의 정확도를 높이기 위해 분석에 사용할 데이터를 먼저 정리하고 변환하는 작업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/>
              <a:t>워드클라우드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텍스트 분석에서 많이 사용하는 시각화 기법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문서의 핵심 단어를 시각적으로 돋보이게 만들어 키워드를 직관적으로 알 수 있게 하는 것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출현 빈도가 높을수록 단어를 크게 나타냄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방대한 양의 텍스트 정보를 다루는 빅데이터 분석에서 주요 단어를 시각화하기 위해 사용 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37893" name="그림 2">
            <a:extLst>
              <a:ext uri="{FF2B5EF4-FFF2-40B4-BE49-F238E27FC236}">
                <a16:creationId xmlns:a16="http://schemas.microsoft.com/office/drawing/2014/main" id="{4E6191B4-52B8-4775-9DDF-93CE678C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933825"/>
            <a:ext cx="3455987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3">
            <a:extLst>
              <a:ext uri="{FF2B5EF4-FFF2-40B4-BE49-F238E27FC236}">
                <a16:creationId xmlns:a16="http://schemas.microsoft.com/office/drawing/2014/main" id="{2EE45199-18D5-4347-AD25-8DA069AD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워드클라우드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B386F0-5F91-44A8-BC2E-884D57A2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133826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단어의 빈도수를 시각적으로 표현하는 방식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B9F0A-3C31-4494-893F-774C80EED91C}"/>
              </a:ext>
            </a:extLst>
          </p:cNvPr>
          <p:cNvSpPr txBox="1"/>
          <p:nvPr/>
        </p:nvSpPr>
        <p:spPr>
          <a:xfrm>
            <a:off x="298450" y="1773238"/>
            <a:ext cx="7777163" cy="223202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400" b="1">
                <a:latin typeface="+mn-ea"/>
                <a:ea typeface="+mn-ea"/>
              </a:rPr>
              <a:t>그리기 위한 데이터 준비</a:t>
            </a:r>
            <a:endParaRPr lang="en-US" altLang="ko-KR" sz="14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b="1">
                <a:latin typeface="+mn-ea"/>
                <a:ea typeface="+mn-ea"/>
              </a:rPr>
              <a:t>          (</a:t>
            </a:r>
            <a:r>
              <a:rPr lang="ko-KR" altLang="en-US" sz="1400" b="1">
                <a:latin typeface="+mn-ea"/>
                <a:ea typeface="+mn-ea"/>
              </a:rPr>
              <a:t>단어 </a:t>
            </a:r>
            <a:r>
              <a:rPr lang="en-US" altLang="ko-KR" sz="1400" b="1">
                <a:latin typeface="+mn-ea"/>
                <a:ea typeface="+mn-ea"/>
              </a:rPr>
              <a:t>: </a:t>
            </a:r>
            <a:r>
              <a:rPr lang="ko-KR" altLang="en-US" sz="1400" b="1">
                <a:latin typeface="+mn-ea"/>
                <a:ea typeface="+mn-ea"/>
              </a:rPr>
              <a:t>빈도수</a:t>
            </a:r>
            <a:r>
              <a:rPr lang="en-US" altLang="ko-KR" sz="1400" b="1">
                <a:latin typeface="+mn-ea"/>
                <a:ea typeface="+mn-ea"/>
              </a:rPr>
              <a:t>)</a:t>
            </a:r>
            <a:r>
              <a:rPr lang="ko-KR" altLang="en-US" sz="1400" b="1">
                <a:latin typeface="+mn-ea"/>
                <a:ea typeface="+mn-ea"/>
              </a:rPr>
              <a:t>를 가지는 딕셔너리 객체  </a:t>
            </a:r>
            <a:r>
              <a:rPr lang="en-US" altLang="ko-KR" sz="1400" b="1">
                <a:latin typeface="+mn-ea"/>
                <a:ea typeface="+mn-ea"/>
              </a:rPr>
              <a:t>word_count</a:t>
            </a:r>
          </a:p>
          <a:p>
            <a:pPr>
              <a:defRPr/>
            </a:pPr>
            <a:r>
              <a:rPr lang="ko-KR" altLang="en-US" sz="1400" b="1">
                <a:latin typeface="+mn-ea"/>
                <a:ea typeface="+mn-ea"/>
              </a:rPr>
              <a:t>  </a:t>
            </a:r>
            <a:endParaRPr lang="en-US" altLang="ko-KR" sz="1400" b="1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400" b="1">
                <a:latin typeface="+mn-ea"/>
                <a:ea typeface="+mn-ea"/>
              </a:rPr>
              <a:t>워드클라우드 생성</a:t>
            </a:r>
            <a:endParaRPr lang="en-US" altLang="ko-KR" sz="1400" b="1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400" b="1">
                <a:latin typeface="+mn-ea"/>
                <a:ea typeface="+mn-ea"/>
              </a:rPr>
              <a:t>wordCloud = WordCloud(</a:t>
            </a:r>
          </a:p>
          <a:p>
            <a:pPr lvl="1">
              <a:defRPr/>
            </a:pPr>
            <a:r>
              <a:rPr lang="en-US" altLang="ko-KR" sz="1400" b="1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                                        </a:t>
            </a: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width = 400,        # </a:t>
            </a:r>
            <a:r>
              <a:rPr lang="ko-KR" altLang="en-US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워드 클라우드의 너비 지정</a:t>
            </a:r>
          </a:p>
          <a:p>
            <a:pPr lvl="1">
              <a:defRPr/>
            </a:pP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                                       height = 400,        # </a:t>
            </a:r>
            <a:r>
              <a:rPr lang="ko-KR" altLang="en-US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워드클라우드의 높이 지정</a:t>
            </a:r>
          </a:p>
          <a:p>
            <a:pPr lvl="1">
              <a:defRPr/>
            </a:pP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                              max_font_size=100,          # </a:t>
            </a:r>
            <a:r>
              <a:rPr lang="ko-KR" altLang="en-US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가장 빈도수가 높은 단어의 폰트 사이즈 지정</a:t>
            </a:r>
          </a:p>
          <a:p>
            <a:pPr lvl="1">
              <a:defRPr/>
            </a:pP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                        background_color = 'white’      # </a:t>
            </a:r>
            <a:r>
              <a:rPr lang="ko-KR" altLang="en-US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배경색 지정</a:t>
            </a:r>
          </a:p>
          <a:p>
            <a:pPr lvl="1">
              <a:defRPr/>
            </a:pP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1">
                <a:latin typeface="+mn-ea"/>
                <a:ea typeface="+mn-ea"/>
              </a:rPr>
              <a:t>                  ).generate_from_frequencies(word_count)   # </a:t>
            </a:r>
            <a:r>
              <a:rPr lang="ko-KR" altLang="en-US" sz="1400" b="1">
                <a:latin typeface="+mn-ea"/>
                <a:ea typeface="+mn-ea"/>
              </a:rPr>
              <a:t>워드 클라우드 빈도수</a:t>
            </a:r>
            <a:endParaRPr lang="en-US" altLang="ko-KR" sz="1400" b="1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F3590-C259-482A-BABD-58AD69E65F72}"/>
              </a:ext>
            </a:extLst>
          </p:cNvPr>
          <p:cNvSpPr txBox="1"/>
          <p:nvPr/>
        </p:nvSpPr>
        <p:spPr>
          <a:xfrm>
            <a:off x="298450" y="4149725"/>
            <a:ext cx="7777163" cy="223202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400" b="1">
                <a:latin typeface="+mn-ea"/>
                <a:ea typeface="+mn-ea"/>
              </a:rPr>
              <a:t>워드클라우드 그리기</a:t>
            </a:r>
            <a:endParaRPr lang="en-US" altLang="ko-KR" sz="1400" b="1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b="1">
                <a:latin typeface="+mn-ea"/>
                <a:ea typeface="+mn-ea"/>
              </a:rPr>
              <a:t>      </a:t>
            </a:r>
            <a:r>
              <a:rPr lang="en-US" altLang="ko-KR" sz="1400"/>
              <a:t>plt.figure()  </a:t>
            </a:r>
            <a:br>
              <a:rPr lang="en-US" altLang="ko-KR" sz="1400"/>
            </a:br>
            <a:r>
              <a:rPr lang="en-US" altLang="ko-KR" sz="1400"/>
              <a:t>      plt.imshow(wordCloud)</a:t>
            </a:r>
            <a:br>
              <a:rPr lang="en-US" altLang="ko-KR" sz="1400"/>
            </a:br>
            <a:r>
              <a:rPr lang="en-US" altLang="ko-KR" sz="1400"/>
              <a:t>      plt.axis('off')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E7C5899E-764C-4258-981E-E95C50665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텍스트 분석을 이해하고 기본 분석 기법인 단어 분석을 수행할 수 있다</a:t>
            </a:r>
            <a:r>
              <a:rPr lang="en-US" altLang="ko-KR" sz="18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/>
              <a:t>영어 단어 분석을 수행하여 히스토그램과 워드클라우드 시각화를 수행할 수 있다</a:t>
            </a:r>
            <a:r>
              <a:rPr lang="en-US" altLang="ko-KR" sz="180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3">
            <a:extLst>
              <a:ext uri="{FF2B5EF4-FFF2-40B4-BE49-F238E27FC236}">
                <a16:creationId xmlns:a16="http://schemas.microsoft.com/office/drawing/2014/main" id="{723C72AC-D419-40B6-82F5-31653156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8642350" cy="547688"/>
          </a:xfrm>
        </p:spPr>
        <p:txBody>
          <a:bodyPr/>
          <a:lstStyle/>
          <a:p>
            <a:r>
              <a:rPr lang="en-US" altLang="ko-KR" sz="2000">
                <a:solidFill>
                  <a:srgbClr val="000000"/>
                </a:solidFill>
              </a:rPr>
              <a:t>01. [</a:t>
            </a:r>
            <a:r>
              <a:rPr lang="ko-KR" altLang="en-US" sz="2000">
                <a:solidFill>
                  <a:srgbClr val="000000"/>
                </a:solidFill>
              </a:rPr>
              <a:t>영문 분석 </a:t>
            </a:r>
            <a:r>
              <a:rPr lang="en-US" altLang="ko-KR" sz="2000">
                <a:solidFill>
                  <a:srgbClr val="000000"/>
                </a:solidFill>
              </a:rPr>
              <a:t>+ </a:t>
            </a:r>
            <a:r>
              <a:rPr lang="ko-KR" altLang="en-US" sz="2000">
                <a:solidFill>
                  <a:srgbClr val="000000"/>
                </a:solidFill>
              </a:rPr>
              <a:t>워드클라우드</a:t>
            </a:r>
            <a:r>
              <a:rPr lang="en-US" altLang="ko-KR" sz="2000">
                <a:solidFill>
                  <a:srgbClr val="000000"/>
                </a:solidFill>
              </a:rPr>
              <a:t>] </a:t>
            </a:r>
            <a:r>
              <a:rPr lang="ko-KR" altLang="en-US" sz="2000">
                <a:solidFill>
                  <a:srgbClr val="000000"/>
                </a:solidFill>
              </a:rPr>
              <a:t>영문 문서 제목의 키워드 분석하기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517DA8-888D-4D67-A75F-77C3BE14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실습 따라하기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BB19C6EF-2CC3-4D51-8D15-942E3BC8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0963" name="TextBox 3">
            <a:extLst>
              <a:ext uri="{FF2B5EF4-FFF2-40B4-BE49-F238E27FC236}">
                <a16:creationId xmlns:a16="http://schemas.microsoft.com/office/drawing/2014/main" id="{2B2A9A16-9427-41D1-9EC4-35CB9A34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FBC8921-46AA-4C9E-ACBC-A873D1B0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 검색하기</a:t>
            </a:r>
            <a:endParaRPr lang="en-US" altLang="ko-KR" dirty="0"/>
          </a:p>
        </p:txBody>
      </p:sp>
      <p:pic>
        <p:nvPicPr>
          <p:cNvPr id="40965" name="그림 1">
            <a:extLst>
              <a:ext uri="{FF2B5EF4-FFF2-40B4-BE49-F238E27FC236}">
                <a16:creationId xmlns:a16="http://schemas.microsoft.com/office/drawing/2014/main" id="{E2DAF84D-0BBD-4FAA-8EEB-7EC456D99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05038"/>
            <a:ext cx="5473700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화살표: 오른쪽 1">
            <a:hlinkClick r:id="rId4" action="ppaction://hlinksldjump"/>
            <a:extLst>
              <a:ext uri="{FF2B5EF4-FFF2-40B4-BE49-F238E27FC236}">
                <a16:creationId xmlns:a16="http://schemas.microsoft.com/office/drawing/2014/main" id="{9444B18C-2450-4976-BD18-EA5BF2100F06}"/>
              </a:ext>
            </a:extLst>
          </p:cNvPr>
          <p:cNvSpPr/>
          <p:nvPr/>
        </p:nvSpPr>
        <p:spPr>
          <a:xfrm>
            <a:off x="7019925" y="992188"/>
            <a:ext cx="1728788" cy="1006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r>
              <a:rPr lang="ko-KR" altLang="en-US"/>
              <a:t>번 </a:t>
            </a:r>
            <a:r>
              <a:rPr lang="en-US" altLang="ko-KR"/>
              <a:t>csv</a:t>
            </a:r>
            <a:r>
              <a:rPr lang="ko-KR" altLang="en-US"/>
              <a:t>파일준비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3EF204FD-9686-4A79-863C-69E24D91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1987" name="TextBox 3">
            <a:extLst>
              <a:ext uri="{FF2B5EF4-FFF2-40B4-BE49-F238E27FC236}">
                <a16:creationId xmlns:a16="http://schemas.microsoft.com/office/drawing/2014/main" id="{CD5F45C2-583C-4626-8283-0FA32B74E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61FF8E4-4750-43E0-ADC2-84021E70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통합검색 결과 페이지에서 </a:t>
            </a:r>
            <a:r>
              <a:rPr lang="en-US" altLang="ko-KR" dirty="0"/>
              <a:t>[</a:t>
            </a:r>
            <a:r>
              <a:rPr lang="ko-KR" altLang="en-US" dirty="0"/>
              <a:t>해외학술논문</a:t>
            </a:r>
            <a:r>
              <a:rPr lang="en-US" altLang="ko-KR" dirty="0"/>
              <a:t>] </a:t>
            </a:r>
            <a:r>
              <a:rPr lang="ko-KR" altLang="en-US" dirty="0"/>
              <a:t>메뉴를 클릭</a:t>
            </a:r>
            <a:endParaRPr lang="en-US" altLang="ko-KR" dirty="0"/>
          </a:p>
        </p:txBody>
      </p:sp>
      <p:pic>
        <p:nvPicPr>
          <p:cNvPr id="41989" name="그림 2">
            <a:extLst>
              <a:ext uri="{FF2B5EF4-FFF2-40B4-BE49-F238E27FC236}">
                <a16:creationId xmlns:a16="http://schemas.microsoft.com/office/drawing/2014/main" id="{F7B9BE23-81B8-4E19-8F0F-55D166E82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276475"/>
            <a:ext cx="66198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164F3334-15D4-4A48-A6A2-FD038F90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3011" name="TextBox 3">
            <a:extLst>
              <a:ext uri="{FF2B5EF4-FFF2-40B4-BE49-F238E27FC236}">
                <a16:creationId xmlns:a16="http://schemas.microsoft.com/office/drawing/2014/main" id="{8E8E3A17-C2B0-4FB6-8420-9C3D8444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B41DC0-A806-497A-8B5E-AA94362A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‘</a:t>
            </a:r>
            <a:r>
              <a:rPr lang="ko-KR" altLang="en-US" dirty="0" err="1"/>
              <a:t>작성언어’를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영어</a:t>
            </a:r>
            <a:r>
              <a:rPr lang="en-US" altLang="ko-KR" dirty="0"/>
              <a:t>]</a:t>
            </a:r>
            <a:r>
              <a:rPr lang="ko-KR" altLang="en-US" dirty="0"/>
              <a:t>로 선택하고 아래의 버튼을 클릭</a:t>
            </a:r>
            <a:endParaRPr lang="en-US" altLang="ko-KR" dirty="0"/>
          </a:p>
        </p:txBody>
      </p:sp>
      <p:pic>
        <p:nvPicPr>
          <p:cNvPr id="43013" name="그림 1">
            <a:extLst>
              <a:ext uri="{FF2B5EF4-FFF2-40B4-BE49-F238E27FC236}">
                <a16:creationId xmlns:a16="http://schemas.microsoft.com/office/drawing/2014/main" id="{0E326E5E-F1EC-472C-B100-247A3F45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133600"/>
            <a:ext cx="6048375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B22CE3AB-892C-43D8-8F86-0DF8E875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57CE92E0-AD95-40CC-8319-CBE2CC2C4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E1DF2D6-A9A7-443D-A291-C5D52A9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검색 결과 출력 개수 변경하기</a:t>
            </a:r>
            <a:endParaRPr lang="en-US" altLang="ko-KR" dirty="0"/>
          </a:p>
        </p:txBody>
      </p:sp>
      <p:pic>
        <p:nvPicPr>
          <p:cNvPr id="44037" name="그림 2">
            <a:extLst>
              <a:ext uri="{FF2B5EF4-FFF2-40B4-BE49-F238E27FC236}">
                <a16:creationId xmlns:a16="http://schemas.microsoft.com/office/drawing/2014/main" id="{89B12011-4FED-45A0-B37C-D098C67C7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349500"/>
            <a:ext cx="6118225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805B5CF1-96E9-4E1A-A35A-2F40CA6D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id="{7CB1DC1E-AF27-44B0-80F5-06F4F9A3C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2B359D3-F0A7-4412-BB15-31E47755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검색 결과 출력 개수 변경하기</a:t>
            </a:r>
            <a:endParaRPr lang="en-US" altLang="ko-KR" dirty="0"/>
          </a:p>
        </p:txBody>
      </p:sp>
      <p:pic>
        <p:nvPicPr>
          <p:cNvPr id="45061" name="그림 1">
            <a:extLst>
              <a:ext uri="{FF2B5EF4-FFF2-40B4-BE49-F238E27FC236}">
                <a16:creationId xmlns:a16="http://schemas.microsoft.com/office/drawing/2014/main" id="{78C3893D-9BF8-4640-A28D-70D11A24D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2565400"/>
            <a:ext cx="5607050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E299D489-87C8-4E69-866F-8295BC4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6083" name="TextBox 3">
            <a:extLst>
              <a:ext uri="{FF2B5EF4-FFF2-40B4-BE49-F238E27FC236}">
                <a16:creationId xmlns:a16="http://schemas.microsoft.com/office/drawing/2014/main" id="{56BAA29F-4F37-49E7-BB35-BFC6A07A6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BFDC32-95C5-489C-B995-7E8415CC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en-US" altLang="ko-KR" dirty="0"/>
              <a:t>[Excel</a:t>
            </a:r>
            <a:r>
              <a:rPr lang="ko-KR" altLang="en-US" dirty="0"/>
              <a:t>저장</a:t>
            </a:r>
            <a:r>
              <a:rPr lang="en-US" altLang="ko-KR" dirty="0"/>
              <a:t>]</a:t>
            </a:r>
            <a:r>
              <a:rPr lang="ko-KR" altLang="en-US" dirty="0"/>
              <a:t>을 선택 → 버튼을 클릭한 뒤 파일을 저장</a:t>
            </a:r>
            <a:endParaRPr lang="en-US" altLang="ko-KR" dirty="0"/>
          </a:p>
        </p:txBody>
      </p:sp>
      <p:pic>
        <p:nvPicPr>
          <p:cNvPr id="46085" name="그림 3">
            <a:extLst>
              <a:ext uri="{FF2B5EF4-FFF2-40B4-BE49-F238E27FC236}">
                <a16:creationId xmlns:a16="http://schemas.microsoft.com/office/drawing/2014/main" id="{9EB9A985-C008-4F30-9D6A-0424B767C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2276475"/>
            <a:ext cx="37433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06EABF01-C437-42B9-8E8E-CCFEE2DC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7107" name="TextBox 3">
            <a:extLst>
              <a:ext uri="{FF2B5EF4-FFF2-40B4-BE49-F238E27FC236}">
                <a16:creationId xmlns:a16="http://schemas.microsoft.com/office/drawing/2014/main" id="{4916E457-FA6A-4727-8297-2914BB90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B1573B-B3FF-4A2D-A150-20B3BBD8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7"/>
              <a:defRPr/>
            </a:pPr>
            <a:r>
              <a:rPr lang="ko-KR" altLang="en-US" dirty="0"/>
              <a:t>다음 페이지로 이동하여 이전 과정을 반복</a:t>
            </a:r>
            <a:endParaRPr lang="en-US" altLang="ko-KR" dirty="0"/>
          </a:p>
        </p:txBody>
      </p:sp>
      <p:pic>
        <p:nvPicPr>
          <p:cNvPr id="47109" name="그림 1">
            <a:extLst>
              <a:ext uri="{FF2B5EF4-FFF2-40B4-BE49-F238E27FC236}">
                <a16:creationId xmlns:a16="http://schemas.microsoft.com/office/drawing/2014/main" id="{A9736F57-F28C-4120-A06F-03FD5A2A1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420938"/>
            <a:ext cx="60991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93C27ED5-2A15-476B-B849-62C8C2FB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32DD07FF-3916-435D-BAEC-F12FBCEC1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A4E484B-A2E5-4995-BDE8-C4550916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8"/>
              <a:defRPr/>
            </a:pPr>
            <a:r>
              <a:rPr lang="ko-KR" altLang="en-US" dirty="0"/>
              <a:t>다운로드한 폴더를 확인</a:t>
            </a:r>
            <a:endParaRPr lang="en-US" altLang="ko-KR" dirty="0"/>
          </a:p>
        </p:txBody>
      </p:sp>
      <p:pic>
        <p:nvPicPr>
          <p:cNvPr id="48133" name="그림 2">
            <a:extLst>
              <a:ext uri="{FF2B5EF4-FFF2-40B4-BE49-F238E27FC236}">
                <a16:creationId xmlns:a16="http://schemas.microsoft.com/office/drawing/2014/main" id="{D6947939-092C-4485-93E1-8C0BCC83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05038"/>
            <a:ext cx="35528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F7EE82F3-C381-4446-9CF8-B180C8A4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49155" name="TextBox 3">
            <a:extLst>
              <a:ext uri="{FF2B5EF4-FFF2-40B4-BE49-F238E27FC236}">
                <a16:creationId xmlns:a16="http://schemas.microsoft.com/office/drawing/2014/main" id="{C23A2727-2AFF-46E3-AE31-54E64454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4540A70-C68A-464D-B9C8-9CD90061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시작 전 저장한 엑셀 파일을 열어 데이터를 확인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2400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작업 준비하기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폴더를 생성한 뒤 다운로드한 </a:t>
            </a:r>
            <a:r>
              <a:rPr lang="en-US" altLang="ko-KR" dirty="0" err="1"/>
              <a:t>myCabinetExcelData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10</a:t>
            </a:r>
            <a:r>
              <a:rPr lang="ko-KR" altLang="en-US" dirty="0"/>
              <a:t>개를 이동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아나콘다의 주피터 노트북을 실행하고 </a:t>
            </a:r>
            <a:r>
              <a:rPr lang="en-US" altLang="ko-KR" dirty="0" err="1"/>
              <a:t>My_Python</a:t>
            </a:r>
            <a:r>
              <a:rPr lang="en-US" altLang="ko-KR" dirty="0"/>
              <a:t> </a:t>
            </a:r>
            <a:r>
              <a:rPr lang="ko-KR" altLang="en-US" dirty="0"/>
              <a:t>폴더로 이동한 뒤 </a:t>
            </a:r>
            <a:r>
              <a:rPr lang="en-US" altLang="ko-KR" dirty="0"/>
              <a:t>[New]-[Python 3]</a:t>
            </a:r>
            <a:r>
              <a:rPr lang="ko-KR" altLang="en-US" dirty="0"/>
              <a:t>을 선택해 파일을 새로 생성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49157" name="그림 1">
            <a:extLst>
              <a:ext uri="{FF2B5EF4-FFF2-40B4-BE49-F238E27FC236}">
                <a16:creationId xmlns:a16="http://schemas.microsoft.com/office/drawing/2014/main" id="{78AA3DD4-1080-404B-AC95-92AEFE599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1898650"/>
            <a:ext cx="3360738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그림 3">
            <a:extLst>
              <a:ext uri="{FF2B5EF4-FFF2-40B4-BE49-F238E27FC236}">
                <a16:creationId xmlns:a16="http://schemas.microsoft.com/office/drawing/2014/main" id="{5EDDF8CA-2393-44FC-B669-56D6F5EE5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4848225"/>
            <a:ext cx="359886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07261203-8E1E-45FE-8F58-98A7E901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19428871-7D3B-4336-A10E-82B0364F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2D0A6E6-C4C2-45E8-AE41-D1FCD75B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831881-0ED7-4875-95BC-81F28A0B05AE}"/>
              </a:ext>
            </a:extLst>
          </p:cNvPr>
          <p:cNvGraphicFramePr>
            <a:graphicFrameLocks noGrp="1"/>
          </p:cNvGraphicFramePr>
          <p:nvPr/>
        </p:nvGraphicFramePr>
        <p:xfrm>
          <a:off x="771525" y="1700213"/>
          <a:ext cx="7689850" cy="293687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81726">
                  <a:extLst>
                    <a:ext uri="{9D8B030D-6E8A-4147-A177-3AD203B41FA5}">
                      <a16:colId xmlns:a16="http://schemas.microsoft.com/office/drawing/2014/main" val="54850820"/>
                    </a:ext>
                  </a:extLst>
                </a:gridCol>
                <a:gridCol w="6408124">
                  <a:extLst>
                    <a:ext uri="{9D8B030D-6E8A-4147-A177-3AD203B41FA5}">
                      <a16:colId xmlns:a16="http://schemas.microsoft.com/office/drawing/2014/main" val="4107166901"/>
                    </a:ext>
                  </a:extLst>
                </a:gridCol>
              </a:tblGrid>
              <a:tr h="385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목표</a:t>
                      </a:r>
                    </a:p>
                  </a:txBody>
                  <a:tcPr marL="91432" marR="91432" marT="45732" marB="457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검색한 영문 학술 문서의 제모겡서 빈도 분석을 수행하여 키워드를 도출한다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 marL="91432" marR="91432" marT="45732" marB="45732" anchor="ctr"/>
                </a:tc>
                <a:extLst>
                  <a:ext uri="{0D108BD9-81ED-4DB2-BD59-A6C34878D82A}">
                    <a16:rowId xmlns:a16="http://schemas.microsoft.com/office/drawing/2014/main" val="3362291600"/>
                  </a:ext>
                </a:extLst>
              </a:tr>
              <a:tr h="320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핵심 개념</a:t>
                      </a:r>
                    </a:p>
                  </a:txBody>
                  <a:tcPr marL="91432" marR="91432" marT="45732" marB="457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텍스트 분석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전처리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토큰화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불용어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어간 추출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워드클라우드</a:t>
                      </a:r>
                    </a:p>
                  </a:txBody>
                  <a:tcPr marL="91432" marR="91432" marT="45732" marB="45732" anchor="ctr"/>
                </a:tc>
                <a:extLst>
                  <a:ext uri="{0D108BD9-81ED-4DB2-BD59-A6C34878D82A}">
                    <a16:rowId xmlns:a16="http://schemas.microsoft.com/office/drawing/2014/main" val="168989824"/>
                  </a:ext>
                </a:extLst>
              </a:tr>
              <a:tr h="320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수집</a:t>
                      </a:r>
                    </a:p>
                  </a:txBody>
                  <a:tcPr marL="91432" marR="91432" marT="45732" marB="457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‘Big data’</a:t>
                      </a:r>
                      <a:r>
                        <a:rPr lang="ko-KR" altLang="en-US" sz="1400"/>
                        <a:t>로 검색한 영문 학술 문서 제목</a:t>
                      </a:r>
                      <a:r>
                        <a:rPr lang="en-US" altLang="ko-KR" sz="1400"/>
                        <a:t>: </a:t>
                      </a:r>
                      <a:r>
                        <a:rPr lang="ko-KR" altLang="en-US" sz="1400"/>
                        <a:t>학술연구정보서비스에서 수집</a:t>
                      </a:r>
                    </a:p>
                  </a:txBody>
                  <a:tcPr marL="91432" marR="91432" marT="45732" marB="45732" anchor="ctr"/>
                </a:tc>
                <a:extLst>
                  <a:ext uri="{0D108BD9-81ED-4DB2-BD59-A6C34878D82A}">
                    <a16:rowId xmlns:a16="http://schemas.microsoft.com/office/drawing/2014/main" val="3153229593"/>
                  </a:ext>
                </a:extLst>
              </a:tr>
              <a:tr h="73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준비</a:t>
                      </a:r>
                    </a:p>
                  </a:txBody>
                  <a:tcPr marL="91432" marR="91432" marT="45732" marB="45732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400"/>
                        <a:t>데이터 조합 </a:t>
                      </a:r>
                      <a:r>
                        <a:rPr lang="en-US" altLang="ko-KR" sz="1400"/>
                        <a:t>: pandas.concat()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400"/>
                        <a:t>데이터 정제 </a:t>
                      </a:r>
                      <a:r>
                        <a:rPr lang="en-US" altLang="ko-KR" sz="1400"/>
                        <a:t>: re </a:t>
                      </a:r>
                      <a:r>
                        <a:rPr lang="ko-KR" altLang="en-US" sz="1400"/>
                        <a:t>정규식</a:t>
                      </a:r>
                      <a:r>
                        <a:rPr lang="en-US" altLang="ko-KR" sz="1400"/>
                        <a:t>, stopwords.words(“English”)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400"/>
                        <a:t>데이터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변환</a:t>
                      </a:r>
                      <a:r>
                        <a:rPr lang="en-US" altLang="ko-KR" sz="1400"/>
                        <a:t>: word_tokenize(), lower(), WordnetLemmatize()</a:t>
                      </a:r>
                      <a:endParaRPr lang="ko-KR" altLang="en-US" sz="1400"/>
                    </a:p>
                  </a:txBody>
                  <a:tcPr marL="91432" marR="91432" marT="45732" marB="45732" anchor="ctr"/>
                </a:tc>
                <a:extLst>
                  <a:ext uri="{0D108BD9-81ED-4DB2-BD59-A6C34878D82A}">
                    <a16:rowId xmlns:a16="http://schemas.microsoft.com/office/drawing/2014/main" val="2178883884"/>
                  </a:ext>
                </a:extLst>
              </a:tr>
              <a:tr h="518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탐색 및 모델링</a:t>
                      </a:r>
                    </a:p>
                  </a:txBody>
                  <a:tcPr marL="91432" marR="91432" marT="45732" marB="45732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400"/>
                        <a:t>단어 빈도 탐색</a:t>
                      </a:r>
                      <a:r>
                        <a:rPr lang="en-US" altLang="ko-KR" sz="1400"/>
                        <a:t>: Counter()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400"/>
                        <a:t>단어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빈도 히스토그램</a:t>
                      </a:r>
                      <a:r>
                        <a:rPr lang="en-US" altLang="ko-KR" sz="1400"/>
                        <a:t>; matplotlib.pyplot</a:t>
                      </a:r>
                      <a:endParaRPr lang="ko-KR" altLang="en-US" sz="1400"/>
                    </a:p>
                  </a:txBody>
                  <a:tcPr marL="91432" marR="91432" marT="45732" marB="45732" anchor="ctr"/>
                </a:tc>
                <a:extLst>
                  <a:ext uri="{0D108BD9-81ED-4DB2-BD59-A6C34878D82A}">
                    <a16:rowId xmlns:a16="http://schemas.microsoft.com/office/drawing/2014/main" val="2221176876"/>
                  </a:ext>
                </a:extLst>
              </a:tr>
              <a:tr h="659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결과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시각화</a:t>
                      </a:r>
                    </a:p>
                  </a:txBody>
                  <a:tcPr marL="91432" marR="91432" marT="45732" marB="4573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2" marR="91432" marT="45732" marB="45732" anchor="ctr"/>
                </a:tc>
                <a:extLst>
                  <a:ext uri="{0D108BD9-81ED-4DB2-BD59-A6C34878D82A}">
                    <a16:rowId xmlns:a16="http://schemas.microsoft.com/office/drawing/2014/main" val="15769628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53ADF455-A04E-48D5-9908-A216CC48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F4E7E2B3-5B71-4D9A-8B8D-7C86984D8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396EBE7-B831-40B1-8E02-793AAA02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작업 준비하기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‘</a:t>
            </a:r>
            <a:r>
              <a:rPr lang="en-US" altLang="ko-KR" dirty="0"/>
              <a:t>Untitled’</a:t>
            </a:r>
            <a:r>
              <a:rPr lang="ko-KR" altLang="en-US" dirty="0"/>
              <a:t>를 클릭하고 ‘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영어단어분석’을</a:t>
            </a:r>
            <a:r>
              <a:rPr lang="ko-KR" altLang="en-US" dirty="0"/>
              <a:t> 입력한 뒤 버튼을 클릭하여 </a:t>
            </a:r>
            <a:r>
              <a:rPr lang="ko-KR" altLang="en-US" dirty="0" err="1"/>
              <a:t>파이썬</a:t>
            </a:r>
            <a:r>
              <a:rPr lang="ko-KR" altLang="en-US" dirty="0"/>
              <a:t> 파일 이름을 변경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패키지 설치하기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matplotlib</a:t>
            </a:r>
            <a:r>
              <a:rPr lang="ko-KR" altLang="en-US" dirty="0"/>
              <a:t>와 </a:t>
            </a:r>
            <a:r>
              <a:rPr lang="en-US" altLang="ko-KR" dirty="0" err="1"/>
              <a:t>wordcloud</a:t>
            </a:r>
            <a:r>
              <a:rPr lang="ko-KR" altLang="en-US" dirty="0"/>
              <a:t>를 설치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pic>
        <p:nvPicPr>
          <p:cNvPr id="50181" name="그림 19">
            <a:extLst>
              <a:ext uri="{FF2B5EF4-FFF2-40B4-BE49-F238E27FC236}">
                <a16:creationId xmlns:a16="http://schemas.microsoft.com/office/drawing/2014/main" id="{6D5C81E6-F0B1-4BCE-B654-57E518E7D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729288"/>
            <a:ext cx="31686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그림 20">
            <a:extLst>
              <a:ext uri="{FF2B5EF4-FFF2-40B4-BE49-F238E27FC236}">
                <a16:creationId xmlns:a16="http://schemas.microsoft.com/office/drawing/2014/main" id="{5215D908-E057-4D33-AB85-B948C76B5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146300"/>
            <a:ext cx="3862388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1CC7B7D-7F37-45DB-8967-6A083105769C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5089525"/>
          <a:ext cx="3984625" cy="53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]: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!pip install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 ]: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!pip install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T="45751" marB="457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7B178ED8-09D8-4CC6-BA58-8D8AB2B2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51203" name="TextBox 3">
            <a:extLst>
              <a:ext uri="{FF2B5EF4-FFF2-40B4-BE49-F238E27FC236}">
                <a16:creationId xmlns:a16="http://schemas.microsoft.com/office/drawing/2014/main" id="{3930A0E9-76C3-4891-98C5-A36B365CC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F5B75CE-5A5E-4CEF-A959-F91A322F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프로젝트에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0D26911-4282-4874-88F7-EDB363CE9905}"/>
              </a:ext>
            </a:extLst>
          </p:cNvPr>
          <p:cNvGraphicFramePr>
            <a:graphicFrameLocks noGrp="1"/>
          </p:cNvGraphicFramePr>
          <p:nvPr/>
        </p:nvGraphicFramePr>
        <p:xfrm>
          <a:off x="1111250" y="1916113"/>
          <a:ext cx="4252913" cy="259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3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[1]:</a:t>
                      </a:r>
                    </a:p>
                  </a:txBody>
                  <a:tcPr marL="91431" marR="91431" marT="45722" marB="4572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pandas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as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pd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glob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re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functools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r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educe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nltk.tokenize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word_tokenize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nltk.corpus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nltk.stem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WordNetLemmatizer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collections 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Counter</a:t>
                      </a: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import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matplotlib.pyplo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t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as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plt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36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from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import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STOPWORDS, </a:t>
                      </a: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1" marR="91431" marT="45722" marB="4572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A0EA1618-E26F-4F39-A742-68536D8F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52227" name="TextBox 3">
            <a:extLst>
              <a:ext uri="{FF2B5EF4-FFF2-40B4-BE49-F238E27FC236}">
                <a16:creationId xmlns:a16="http://schemas.microsoft.com/office/drawing/2014/main" id="{1B62F0EE-15EF-43BA-8C46-D9C8B491D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E3EDACA-3018-4D8E-8986-C05B6E91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프로젝트에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pic>
        <p:nvPicPr>
          <p:cNvPr id="52229" name="그림 1">
            <a:extLst>
              <a:ext uri="{FF2B5EF4-FFF2-40B4-BE49-F238E27FC236}">
                <a16:creationId xmlns:a16="http://schemas.microsoft.com/office/drawing/2014/main" id="{FFEE0B70-2DC6-47C1-BF82-A5134EE35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489585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1CC25FEF-81B6-4C30-BB12-0D6EC930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53251" name="TextBox 3">
            <a:extLst>
              <a:ext uri="{FF2B5EF4-FFF2-40B4-BE49-F238E27FC236}">
                <a16:creationId xmlns:a16="http://schemas.microsoft.com/office/drawing/2014/main" id="{99D0A17F-C3ED-478E-88EF-1087E8EC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23F9238-6A75-410B-BC0D-05E80B45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병합할 엑셀 파일 이름 </a:t>
            </a:r>
            <a:r>
              <a:rPr lang="en-US" altLang="ko-KR" dirty="0"/>
              <a:t>10</a:t>
            </a:r>
            <a:r>
              <a:rPr lang="ko-KR" altLang="en-US" dirty="0"/>
              <a:t>개를 리스트에 저장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[2]</a:t>
            </a:r>
            <a:r>
              <a:rPr lang="en-US" altLang="ko-KR" dirty="0"/>
              <a:t>: 10</a:t>
            </a:r>
            <a:r>
              <a:rPr lang="ko-KR" altLang="en-US" dirty="0"/>
              <a:t>개의 엑셀 파일 이름을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저장</a:t>
            </a:r>
            <a:endParaRPr lang="en-US" altLang="ko-KR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2AE386E-91EB-458B-BC0D-1F6D0B566962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2219325"/>
          <a:ext cx="4586288" cy="260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[2]:</a:t>
                      </a: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glob.glob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('8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_data/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*.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0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0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6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(1).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(2).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(3).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(4).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(5).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(6).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(7).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(8).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myCabinetExcelData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(9).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xls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'8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_data\\myCabinetExcelData.xls']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54" marR="91454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6635A63C-9DFE-4BDF-929B-50819961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54275" name="TextBox 3">
            <a:extLst>
              <a:ext uri="{FF2B5EF4-FFF2-40B4-BE49-F238E27FC236}">
                <a16:creationId xmlns:a16="http://schemas.microsoft.com/office/drawing/2014/main" id="{50039A4F-6CEB-4A89-9982-236238840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16BA60B-A11D-476B-83D3-639DC6C5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0</a:t>
            </a:r>
            <a:r>
              <a:rPr lang="ko-KR" altLang="en-US" dirty="0"/>
              <a:t>개의 엑셀 파일 이름을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저장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파일을 읽어서 하나의 데이터프레임으로 병합하고 </a:t>
            </a:r>
            <a:r>
              <a:rPr lang="en-US" altLang="ko-KR" dirty="0"/>
              <a:t>CSV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sz="600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F4623A0-8CF0-405C-8088-EF212E2FC0B0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420938"/>
          <a:ext cx="4656137" cy="302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52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[3]:</a:t>
                      </a: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[] #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저장할 리스트 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file 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data_frame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pd.read_excel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(file)  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.append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data_frame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[0]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작업 내용 확인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8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Out[3]: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32" marR="91432" marT="45723" marB="457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288" name="그림 1">
            <a:extLst>
              <a:ext uri="{FF2B5EF4-FFF2-40B4-BE49-F238E27FC236}">
                <a16:creationId xmlns:a16="http://schemas.microsoft.com/office/drawing/2014/main" id="{0B3E677A-F8FA-4202-9151-5AB61A65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3560763"/>
            <a:ext cx="3938587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09CE71AC-E102-4E9D-B2AA-2F8664A2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55299" name="TextBox 3">
            <a:extLst>
              <a:ext uri="{FF2B5EF4-FFF2-40B4-BE49-F238E27FC236}">
                <a16:creationId xmlns:a16="http://schemas.microsoft.com/office/drawing/2014/main" id="{1AD05894-FD0F-40FB-A219-55CCD408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B1E9A71-70B2-4FE9-A7DF-29EB44BF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데이터 조합 </a:t>
            </a:r>
            <a:r>
              <a:rPr lang="en-US" altLang="ko-KR" dirty="0"/>
              <a:t>– </a:t>
            </a:r>
            <a:r>
              <a:rPr lang="ko-KR" altLang="en-US" dirty="0"/>
              <a:t>파일 병합하기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[3]</a:t>
            </a:r>
            <a:r>
              <a:rPr lang="en-US" altLang="ko-KR" dirty="0"/>
              <a:t>: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리스트에 있는 파일 이름을 이용해 엑셀 파일을 읽어오고</a:t>
            </a:r>
            <a:r>
              <a:rPr lang="en-US" altLang="ko-KR" sz="800" dirty="0" err="1">
                <a:solidFill>
                  <a:srgbClr val="258BCD"/>
                </a:solidFill>
              </a:rPr>
              <a:t>pd.read_excel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</a:t>
            </a:r>
            <a:r>
              <a:rPr lang="ko-KR" altLang="en-US" dirty="0"/>
              <a:t>파일 내용을 </a:t>
            </a:r>
            <a:r>
              <a:rPr lang="en-US" altLang="ko-KR" dirty="0" err="1"/>
              <a:t>all_files_data</a:t>
            </a:r>
            <a:r>
              <a:rPr lang="ko-KR" altLang="en-US" dirty="0"/>
              <a:t>에 </a:t>
            </a:r>
            <a:r>
              <a:rPr lang="en-US" altLang="ko-KR" dirty="0"/>
              <a:t>  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추가하는</a:t>
            </a:r>
            <a:r>
              <a:rPr lang="en-US" altLang="ko-KR" sz="800" dirty="0">
                <a:solidFill>
                  <a:srgbClr val="258BCD"/>
                </a:solidFill>
              </a:rPr>
              <a:t>append( )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 err="1"/>
              <a:t>all_files</a:t>
            </a:r>
            <a:r>
              <a:rPr lang="en-US" altLang="ko-KR" dirty="0"/>
              <a:t> </a:t>
            </a:r>
            <a:r>
              <a:rPr lang="ko-KR" altLang="en-US" dirty="0"/>
              <a:t>리스트의 원소 </a:t>
            </a:r>
            <a:r>
              <a:rPr lang="ko-KR" altLang="en-US" dirty="0" err="1"/>
              <a:t>갯수만큼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10</a:t>
            </a:r>
            <a:r>
              <a:rPr lang="ko-KR" altLang="en-US" dirty="0"/>
              <a:t>개 파일에 대해 반복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[4]</a:t>
            </a:r>
            <a:r>
              <a:rPr lang="en-US" altLang="ko-KR" dirty="0"/>
              <a:t>: </a:t>
            </a:r>
            <a:r>
              <a:rPr lang="en-US" altLang="ko-KR" dirty="0" err="1"/>
              <a:t>all_files_data</a:t>
            </a:r>
            <a:r>
              <a:rPr lang="ko-KR" altLang="en-US" dirty="0"/>
              <a:t>를 세로축을 기준으로</a:t>
            </a:r>
            <a:r>
              <a:rPr lang="en-US" altLang="ko-KR" sz="900" dirty="0">
                <a:solidFill>
                  <a:srgbClr val="258BCD"/>
                </a:solidFill>
              </a:rPr>
              <a:t>axis=0</a:t>
            </a:r>
            <a:r>
              <a:rPr lang="en-US" altLang="ko-KR" dirty="0"/>
              <a:t> </a:t>
            </a:r>
            <a:r>
              <a:rPr lang="ko-KR" altLang="en-US" dirty="0"/>
              <a:t>병합하여 </a:t>
            </a:r>
            <a:r>
              <a:rPr lang="en-US" altLang="ko-KR" dirty="0" err="1"/>
              <a:t>all_files_data_concat</a:t>
            </a:r>
            <a:r>
              <a:rPr lang="en-US" altLang="ko-KR" dirty="0"/>
              <a:t> </a:t>
            </a:r>
            <a:r>
              <a:rPr lang="ko-KR" altLang="en-US" dirty="0"/>
              <a:t>리스트 에 저장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[5]</a:t>
            </a:r>
            <a:r>
              <a:rPr lang="en-US" altLang="ko-KR" dirty="0"/>
              <a:t>: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을 </a:t>
            </a:r>
            <a:r>
              <a:rPr lang="en-US" altLang="ko-KR" dirty="0"/>
              <a:t>CSV </a:t>
            </a:r>
            <a:r>
              <a:rPr lang="ko-KR" altLang="en-US" dirty="0"/>
              <a:t>파일로 저장</a:t>
            </a:r>
            <a:r>
              <a:rPr lang="en-US" altLang="ko-KR" sz="900" dirty="0" err="1">
                <a:solidFill>
                  <a:srgbClr val="258BCD"/>
                </a:solidFill>
              </a:rPr>
              <a:t>to_csv</a:t>
            </a:r>
            <a:endParaRPr lang="en-US" altLang="ko-KR" sz="900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 startAt="5"/>
              <a:defRPr/>
            </a:pPr>
            <a:endParaRPr lang="en-US" altLang="ko-KR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0E5C1A1-CC57-4700-8C7F-4F703814CCC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860550"/>
          <a:ext cx="5545138" cy="300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8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[4]:</a:t>
                      </a: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pd.concat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axis = 0,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ignore_index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True)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Out[4]: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[5]:</a:t>
                      </a: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3" indent="0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buNone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all_files_data_concat.to_csv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('8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_data/riss_bigdata.csv', encoding = 'utf-8', index = False)</a:t>
                      </a:r>
                      <a:endParaRPr kumimoji="0" lang="en-US" altLang="ko-KR" sz="9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9" marR="91449" marT="45706" marB="457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5315" name="그림 2">
            <a:extLst>
              <a:ext uri="{FF2B5EF4-FFF2-40B4-BE49-F238E27FC236}">
                <a16:creationId xmlns:a16="http://schemas.microsoft.com/office/drawing/2014/main" id="{DD5F2FF5-0692-4C75-88F9-0BCEDF49D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44750"/>
            <a:ext cx="47529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AF771019-469B-49A8-A8E6-0F6FC57D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56323" name="TextBox 3">
            <a:extLst>
              <a:ext uri="{FF2B5EF4-FFF2-40B4-BE49-F238E27FC236}">
                <a16:creationId xmlns:a16="http://schemas.microsoft.com/office/drawing/2014/main" id="{38965D85-97AD-4521-96CD-0F009DCF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5861262-11AF-468A-AFBB-E9C5EAEF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수집한 데이터에서 제목을 추출하여 </a:t>
            </a:r>
            <a:r>
              <a:rPr lang="ko-KR" altLang="en-US" dirty="0" err="1"/>
              <a:t>전처리를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400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[6]</a:t>
            </a:r>
            <a:r>
              <a:rPr lang="en-US" altLang="ko-KR" dirty="0"/>
              <a:t>: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의 컬럼 중에서 분석에 사용할 ‘제목’ 컬럼만 추출해 </a:t>
            </a:r>
            <a:r>
              <a:rPr lang="en-US" altLang="ko-KR" dirty="0" err="1"/>
              <a:t>all_title</a:t>
            </a:r>
            <a:r>
              <a:rPr lang="en-US" altLang="ko-KR" dirty="0"/>
              <a:t> 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[7]</a:t>
            </a:r>
            <a:r>
              <a:rPr lang="en-US" altLang="ko-KR" dirty="0"/>
              <a:t>: </a:t>
            </a:r>
            <a:r>
              <a:rPr lang="ko-KR" altLang="en-US" dirty="0"/>
              <a:t>전처리 작업을 위해 </a:t>
            </a:r>
            <a:r>
              <a:rPr lang="en-US" altLang="ko-KR" dirty="0" err="1"/>
              <a:t>nltk.corpus</a:t>
            </a:r>
            <a:r>
              <a:rPr lang="ko-KR" altLang="en-US" dirty="0"/>
              <a:t>에서 제공하는 영어 </a:t>
            </a:r>
            <a:r>
              <a:rPr lang="ko-KR" altLang="en-US" dirty="0" err="1"/>
              <a:t>불용어</a:t>
            </a:r>
            <a:r>
              <a:rPr lang="en-US" altLang="ko-KR" sz="800" dirty="0" err="1">
                <a:solidFill>
                  <a:srgbClr val="258BCD"/>
                </a:solidFill>
              </a:rPr>
              <a:t>stopwords.words</a:t>
            </a:r>
            <a:r>
              <a:rPr lang="en-US" altLang="ko-KR" sz="800" dirty="0">
                <a:solidFill>
                  <a:srgbClr val="258BCD"/>
                </a:solidFill>
              </a:rPr>
              <a:t>("</a:t>
            </a:r>
            <a:r>
              <a:rPr lang="en-US" altLang="ko-KR" sz="800" dirty="0" err="1">
                <a:solidFill>
                  <a:srgbClr val="258BCD"/>
                </a:solidFill>
              </a:rPr>
              <a:t>english</a:t>
            </a:r>
            <a:r>
              <a:rPr lang="en-US" altLang="ko-KR" sz="800" dirty="0">
                <a:solidFill>
                  <a:srgbClr val="258BCD"/>
                </a:solidFill>
              </a:rPr>
              <a:t>")</a:t>
            </a:r>
            <a:r>
              <a:rPr lang="ko-KR" altLang="en-US" dirty="0"/>
              <a:t>를 불러와서 저장 </a:t>
            </a:r>
            <a:r>
              <a:rPr lang="en-US" altLang="ko-KR" dirty="0"/>
              <a:t> 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 그 후</a:t>
            </a:r>
            <a:r>
              <a:rPr lang="en-US" altLang="ko-KR" dirty="0"/>
              <a:t>, </a:t>
            </a:r>
            <a:r>
              <a:rPr lang="ko-KR" altLang="en-US" dirty="0"/>
              <a:t>표제어 추출 작업을 제공하는 </a:t>
            </a:r>
            <a:r>
              <a:rPr lang="en-US" altLang="ko-KR" dirty="0" err="1"/>
              <a:t>WordNetLemmatizer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560BA-4CBD-4A88-8623-0CE8F008586F}"/>
              </a:ext>
            </a:extLst>
          </p:cNvPr>
          <p:cNvSpPr/>
          <p:nvPr/>
        </p:nvSpPr>
        <p:spPr>
          <a:xfrm>
            <a:off x="1930400" y="2860675"/>
            <a:ext cx="4343400" cy="297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2BA5124-80C5-4948-A47F-21E9BCCB7F9D}"/>
              </a:ext>
            </a:extLst>
          </p:cNvPr>
          <p:cNvCxnSpPr/>
          <p:nvPr/>
        </p:nvCxnSpPr>
        <p:spPr>
          <a:xfrm flipV="1">
            <a:off x="6273800" y="2846388"/>
            <a:ext cx="0" cy="299402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DC259CB-7B81-4CC4-BF78-45A249E681A4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205038"/>
          <a:ext cx="5543550" cy="346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[6]:</a:t>
                      </a: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all_files_data_concat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Out[6]: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0	Guest Editorial: Big Media Data: Understanding...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1	Guest Editorial: Big Scholar Data Discovery an...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2	Guest Editorial: Big Data Analytics and the Web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3	Guest Editorial: Special Issue on Big Scholar 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4	2016 Index IEEE Transactions on Big Data Vol. 2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995	Architecting Time-Critical Big-Data Systems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996	Guest Editorial: Big Scholar Data Discovery an...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997	Guest Editorial: Big Data Infrastructure I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998	Guest Editorial: Big Media Data: Understanding...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999	Speed Up Big Data Analytics by Unveiling the S... </a:t>
                      </a:r>
                    </a:p>
                    <a:p>
                      <a:pPr marL="108000" lvl="3">
                        <a:spcBef>
                          <a:spcPts val="284"/>
                        </a:spcBef>
                        <a:spcAft>
                          <a:spcPts val="300"/>
                        </a:spcAft>
                        <a:buSzPct val="96000"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Name: </a:t>
                      </a:r>
                      <a:r>
                        <a:rPr lang="ko-KR" altLang="en-US" sz="900" dirty="0">
                          <a:solidFill>
                            <a:prstClr val="black"/>
                          </a:solidFill>
                        </a:rPr>
                        <a:t>제목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, Length: 1000, </a:t>
                      </a:r>
                      <a:r>
                        <a:rPr lang="en-US" altLang="ko-KR" sz="900" dirty="0" err="1">
                          <a:solidFill>
                            <a:prstClr val="black"/>
                          </a:solidFill>
                        </a:rPr>
                        <a:t>dtype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</a:rPr>
                        <a:t>: object</a:t>
                      </a:r>
                      <a:endParaRPr kumimoji="0" lang="en-US" altLang="ko-KR" sz="900" b="1" i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[7]:</a:t>
                      </a: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set(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stopwords.words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english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"))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lemma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WordNetLemmatizer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422" marR="91422" marT="45732" marB="457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BD2EBCF2-901E-4C21-805B-A2CE78EA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57347" name="TextBox 3">
            <a:extLst>
              <a:ext uri="{FF2B5EF4-FFF2-40B4-BE49-F238E27FC236}">
                <a16:creationId xmlns:a16="http://schemas.microsoft.com/office/drawing/2014/main" id="{C4B7BA80-40A1-4895-8C15-6FA8725D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4987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7313146-6BE0-4703-B0B3-BD5A6681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[8]</a:t>
            </a:r>
            <a:r>
              <a:rPr lang="en-US" altLang="ko-KR" dirty="0"/>
              <a:t>: </a:t>
            </a:r>
            <a:r>
              <a:rPr lang="en-US" altLang="ko-KR" dirty="0" err="1"/>
              <a:t>all_title</a:t>
            </a:r>
            <a:r>
              <a:rPr lang="ko-KR" altLang="en-US" dirty="0"/>
              <a:t>의 제목에 대해 </a:t>
            </a:r>
            <a:r>
              <a:rPr lang="ko-KR" altLang="en-US" dirty="0" err="1"/>
              <a:t>정규식으로</a:t>
            </a:r>
            <a:r>
              <a:rPr lang="ko-KR" altLang="en-US" dirty="0"/>
              <a:t> 만든 규칙을 적용하여 알파벳 으로 시작하지 않는 단어</a:t>
            </a:r>
            <a:r>
              <a:rPr lang="en-US" altLang="ko-KR" sz="800" dirty="0">
                <a:solidFill>
                  <a:srgbClr val="258BCD"/>
                </a:solidFill>
              </a:rPr>
              <a:t>"[^a-</a:t>
            </a:r>
            <a:r>
              <a:rPr lang="en-US" altLang="ko-KR" sz="800" dirty="0" err="1">
                <a:solidFill>
                  <a:srgbClr val="258BCD"/>
                </a:solidFill>
              </a:rPr>
              <a:t>zA</a:t>
            </a:r>
            <a:r>
              <a:rPr lang="en-US" altLang="ko-KR" sz="800" dirty="0">
                <a:solidFill>
                  <a:srgbClr val="258BCD"/>
                </a:solidFill>
              </a:rPr>
              <a:t>-Z]+"</a:t>
            </a:r>
            <a:r>
              <a:rPr lang="ko-KR" altLang="en-US" dirty="0"/>
              <a:t>는 공백으로 </a:t>
            </a:r>
            <a:r>
              <a:rPr lang="en-US" altLang="ko-KR" dirty="0"/>
              <a:t>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치환하여</a:t>
            </a:r>
            <a:r>
              <a:rPr lang="en-US" altLang="ko-KR" sz="800" dirty="0" err="1">
                <a:solidFill>
                  <a:srgbClr val="258BCD"/>
                </a:solidFill>
              </a:rPr>
              <a:t>re.sub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 </a:t>
            </a:r>
            <a:r>
              <a:rPr lang="ko-KR" altLang="en-US" dirty="0"/>
              <a:t>제거하고</a:t>
            </a:r>
            <a:r>
              <a:rPr lang="en-US" altLang="ko-KR" dirty="0"/>
              <a:t>, </a:t>
            </a:r>
            <a:r>
              <a:rPr lang="ko-KR" altLang="en-US" dirty="0"/>
              <a:t>소문자로 정규화 하고</a:t>
            </a:r>
            <a:r>
              <a:rPr lang="en-US" altLang="ko-KR" sz="800" dirty="0">
                <a:solidFill>
                  <a:srgbClr val="258BCD"/>
                </a:solidFill>
              </a:rPr>
              <a:t>lower( )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토큰화</a:t>
            </a:r>
            <a:r>
              <a:rPr lang="en-US" altLang="ko-KR" sz="800" dirty="0" err="1">
                <a:solidFill>
                  <a:srgbClr val="258BCD"/>
                </a:solidFill>
              </a:rPr>
              <a:t>word_tokenize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를 함</a:t>
            </a:r>
            <a:r>
              <a:rPr lang="en-US" altLang="ko-KR" dirty="0"/>
              <a:t>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그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불용어</a:t>
            </a:r>
            <a:r>
              <a:rPr lang="en-US" altLang="ko-KR" sz="800" dirty="0" err="1">
                <a:solidFill>
                  <a:srgbClr val="258BCD"/>
                </a:solidFill>
              </a:rPr>
              <a:t>stopWords</a:t>
            </a:r>
            <a:r>
              <a:rPr lang="ko-KR" altLang="en-US" dirty="0"/>
              <a:t>를 제거한 후에 표제어 추출</a:t>
            </a:r>
            <a:r>
              <a:rPr lang="en-US" altLang="ko-KR" sz="800" dirty="0">
                <a:solidFill>
                  <a:srgbClr val="258BCD"/>
                </a:solidFill>
              </a:rPr>
              <a:t>lemmatize(w)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971550" lvl="3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9FE8F04-97B8-4DA9-9A78-E3D3A7195AAB}"/>
              </a:ext>
            </a:extLst>
          </p:cNvPr>
          <p:cNvGraphicFramePr>
            <a:graphicFrameLocks noGrp="1"/>
          </p:cNvGraphicFramePr>
          <p:nvPr/>
        </p:nvGraphicFramePr>
        <p:xfrm>
          <a:off x="1120775" y="1989138"/>
          <a:ext cx="5430838" cy="3163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02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[8]: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 = []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title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all_title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re.sub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(r"[^a-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zA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-Z]+", " ",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(title))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tokenize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lower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[w for w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if w not in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                   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]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EnWordsTokenStopLemma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lemma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.lemmatize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(w) for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in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                            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]        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words.append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EnWordsTokenStopLemma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[9]:</a:t>
                      </a: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5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print(words)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6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Out[9]: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[['guest', 'editorial', 'big', 'medium', 'data', 'understanding',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'search', 'mining'], ['guest', 'editorial', 'big', 'scholar',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'data', 'discovery', 'collaboration'], …, ['speed', 'big', 'data',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'analytics', 'unveiling', 'storage', 'distribution', 'sub', 'datasets']]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15" marR="89315" marT="44644" marB="4464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AC866615-1B92-4837-994E-3F185CFF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668607E-AB8D-44F7-B5EE-88C483F7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7"/>
              <a:defRPr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전처리가</a:t>
            </a:r>
            <a:r>
              <a:rPr lang="ko-KR" altLang="en-US" dirty="0"/>
              <a:t> 끝난 </a:t>
            </a:r>
            <a:r>
              <a:rPr lang="en-US" altLang="ko-KR" dirty="0"/>
              <a:t>words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 리스트이므로 </a:t>
            </a:r>
            <a:r>
              <a:rPr lang="en-US" altLang="ko-KR" dirty="0"/>
              <a:t>reduce() </a:t>
            </a:r>
            <a:r>
              <a:rPr lang="ko-KR" altLang="en-US" dirty="0"/>
              <a:t>함수를 사용하여 </a:t>
            </a:r>
            <a:r>
              <a:rPr lang="en-US" altLang="ko-KR" dirty="0"/>
              <a:t>1</a:t>
            </a:r>
            <a:r>
              <a:rPr lang="ko-KR" altLang="en-US" dirty="0"/>
              <a:t>차원 리스트로 변환</a:t>
            </a: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EDF290-91D5-492A-B2A7-ACF4F3E8E4BF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2420938"/>
          <a:ext cx="5527675" cy="173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[10]:</a:t>
                      </a:r>
                    </a:p>
                  </a:txBody>
                  <a:tcPr marL="89298" marR="89298" marT="44557" marB="445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words2 = list(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reduce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lambda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x, y: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x+y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words))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print(words2) #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557" marB="445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2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Out[10]: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8" marR="89298" marT="44557" marB="445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[['guest', 'editorial', 'big', 'medium', 'data', 'understanding',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'search', 'mining'], ['guest', 'editorial', 'big', 'scholar',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'data', 'discovery', 'collaboration'], …, ['speed', 'big', 'data',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'analytics', 'unveiling', 'storage', 'distribution', 'sub',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84"/>
                        </a:spcBef>
                        <a:spcAft>
                          <a:spcPts val="30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'datasets']]</a:t>
                      </a: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557" marB="445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>
            <a:extLst>
              <a:ext uri="{FF2B5EF4-FFF2-40B4-BE49-F238E27FC236}">
                <a16:creationId xmlns:a16="http://schemas.microsoft.com/office/drawing/2014/main" id="{425DF986-1493-4B99-91D8-2E76A9F5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ABA819-E3CD-4A44-A0FF-DEF9D3BD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데이터 탐색 </a:t>
            </a:r>
            <a:r>
              <a:rPr lang="en-US" altLang="ko-KR" dirty="0"/>
              <a:t>- </a:t>
            </a:r>
            <a:r>
              <a:rPr lang="ko-KR" altLang="en-US" dirty="0"/>
              <a:t>단어 빈도 구하기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[11] </a:t>
            </a:r>
            <a:r>
              <a:rPr lang="en-US" altLang="ko-KR" dirty="0"/>
              <a:t>words2 </a:t>
            </a:r>
            <a:r>
              <a:rPr lang="ko-KR" altLang="en-US" dirty="0"/>
              <a:t>리스트에 있는 </a:t>
            </a:r>
            <a:r>
              <a:rPr lang="ko-KR" altLang="en-US" dirty="0" err="1"/>
              <a:t>단어별로</a:t>
            </a:r>
            <a:r>
              <a:rPr lang="ko-KR" altLang="en-US" dirty="0"/>
              <a:t> 출현 횟수를 계산하여 </a:t>
            </a:r>
            <a:r>
              <a:rPr lang="ko-KR" altLang="en-US" dirty="0" err="1"/>
              <a:t>딕셔너리</a:t>
            </a:r>
            <a:r>
              <a:rPr lang="ko-KR" altLang="en-US" dirty="0"/>
              <a:t> 객체인 </a:t>
            </a:r>
            <a:r>
              <a:rPr lang="en-US" altLang="ko-KR" dirty="0"/>
              <a:t>count</a:t>
            </a:r>
            <a:r>
              <a:rPr lang="ko-KR" altLang="en-US" dirty="0"/>
              <a:t>를 생성 </a:t>
            </a:r>
            <a:r>
              <a:rPr lang="en-US" altLang="ko-KR" sz="900" dirty="0">
                <a:solidFill>
                  <a:srgbClr val="258BCD"/>
                </a:solidFill>
              </a:rPr>
              <a:t>Counter( )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[12] </a:t>
            </a:r>
            <a:r>
              <a:rPr lang="ko-KR" altLang="en-US" dirty="0"/>
              <a:t>출현 횟수가 많은 상위 </a:t>
            </a:r>
            <a:r>
              <a:rPr lang="en-US" altLang="ko-KR" dirty="0"/>
              <a:t>50</a:t>
            </a:r>
            <a:r>
              <a:rPr lang="ko-KR" altLang="en-US" dirty="0"/>
              <a:t>개 단어</a:t>
            </a:r>
            <a:r>
              <a:rPr lang="en-US" altLang="ko-KR" sz="900" dirty="0" err="1">
                <a:solidFill>
                  <a:srgbClr val="258BCD"/>
                </a:solidFill>
              </a:rPr>
              <a:t>count.most_common</a:t>
            </a:r>
            <a:r>
              <a:rPr lang="en-US" altLang="ko-KR" sz="900" dirty="0">
                <a:solidFill>
                  <a:srgbClr val="258BCD"/>
                </a:solidFill>
              </a:rPr>
              <a:t>(50)</a:t>
            </a:r>
            <a:r>
              <a:rPr lang="en-US" altLang="ko-KR" dirty="0"/>
              <a:t> </a:t>
            </a:r>
            <a:r>
              <a:rPr lang="ko-KR" altLang="en-US" dirty="0"/>
              <a:t>중에서 단어 길이가 </a:t>
            </a:r>
            <a:r>
              <a:rPr lang="en-US" altLang="ko-KR" dirty="0"/>
              <a:t>1</a:t>
            </a:r>
            <a:r>
              <a:rPr lang="ko-KR" altLang="en-US" dirty="0"/>
              <a:t>보다 큰 것만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/>
              <a:t>저장한 후 출력</a:t>
            </a: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516F24F-00AA-414E-B43E-350C4271911F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963738"/>
          <a:ext cx="5527675" cy="334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6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[11]: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 = Counter(words2)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 #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출력하여 내용 확인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Out[11]: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Counter({'guest': 13,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'editorial': 17,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'big': 1409,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'medium': 11, …})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[12]: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dict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 tag, counts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count.most_common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(50):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if(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(tag))&gt;1):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[tag] = counts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print("%s : %d" % (tag, counts))</a:t>
                      </a: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Out[12]: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data : 1637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big : 1409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analytics : 139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network : 18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process : 18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2" marR="89292" marT="44651" marB="4465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20FBD425-D670-4645-B42D-5F661B13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4339" name="TextBox 3">
            <a:extLst>
              <a:ext uri="{FF2B5EF4-FFF2-40B4-BE49-F238E27FC236}">
                <a16:creationId xmlns:a16="http://schemas.microsoft.com/office/drawing/2014/main" id="{DD6BB539-4E37-4399-8B47-10FB4FE2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28A1CD1-290A-4190-B200-555E7E44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‘</a:t>
            </a:r>
            <a:r>
              <a:rPr lang="en-US" altLang="ko-KR" dirty="0"/>
              <a:t>Big data’</a:t>
            </a:r>
            <a:r>
              <a:rPr lang="ko-KR" altLang="en-US" dirty="0"/>
              <a:t>와 관련된 키워드를 도출하여 분석</a:t>
            </a:r>
            <a:endParaRPr lang="en-US" altLang="ko-KR" dirty="0"/>
          </a:p>
          <a:p>
            <a:pPr lvl="2">
              <a:defRPr/>
            </a:pPr>
            <a:endParaRPr lang="en-US" altLang="ko-KR" sz="100" dirty="0"/>
          </a:p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① 영문 데이터에서 분석할 특징을 선정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② 컴퓨터가 처리할 수 있는 벡터</a:t>
            </a:r>
            <a:r>
              <a:rPr lang="en-US" altLang="ko-KR" dirty="0"/>
              <a:t> </a:t>
            </a:r>
            <a:r>
              <a:rPr lang="ko-KR" altLang="en-US" dirty="0"/>
              <a:t>형태로 변환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③ 분석 기법을 적용하여 필요한 정보를 추출</a:t>
            </a:r>
            <a:endParaRPr lang="en-US" altLang="ko-KR" dirty="0"/>
          </a:p>
          <a:p>
            <a:pPr marL="447675" lvl="2" indent="0">
              <a:buFont typeface="Arial" panose="020B0604020202020204" pitchFamily="34" charset="0"/>
              <a:buNone/>
              <a:defRPr/>
            </a:pPr>
            <a:endParaRPr lang="en-US" altLang="ko-KR" sz="300" dirty="0"/>
          </a:p>
          <a:p>
            <a:pPr lvl="2">
              <a:defRPr/>
            </a:pPr>
            <a:endParaRPr lang="en-US" altLang="ko-KR" sz="100" dirty="0"/>
          </a:p>
          <a:p>
            <a:pPr lvl="1">
              <a:defRPr/>
            </a:pPr>
            <a:r>
              <a:rPr lang="ko-KR" altLang="en-US" dirty="0"/>
              <a:t>실습 도구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아나콘다의 주피터 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>
              <a:defRPr/>
            </a:pPr>
            <a:r>
              <a:rPr lang="ko-KR" altLang="en-US" dirty="0"/>
              <a:t>텍스트 분석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자연어 처리와 데이터 </a:t>
            </a:r>
            <a:r>
              <a:rPr lang="ko-KR" altLang="en-US" dirty="0" err="1"/>
              <a:t>마이닝이</a:t>
            </a:r>
            <a:r>
              <a:rPr lang="ko-KR" altLang="en-US" dirty="0"/>
              <a:t> 결합하여 발전된 분야로 </a:t>
            </a:r>
            <a:r>
              <a:rPr lang="ko-KR" altLang="en-US" dirty="0">
                <a:highlight>
                  <a:srgbClr val="FFFF00"/>
                </a:highlight>
              </a:rPr>
              <a:t>비정형 텍스트 데이터에서 정보를 추출하여 분석하는 방법</a:t>
            </a:r>
            <a:endParaRPr lang="en-US" altLang="ko-KR" dirty="0">
              <a:highlight>
                <a:srgbClr val="FFFF00"/>
              </a:highlight>
            </a:endParaRPr>
          </a:p>
          <a:p>
            <a:pPr lvl="2">
              <a:defRPr/>
            </a:pPr>
            <a:r>
              <a:rPr lang="ko-KR" altLang="en-US" dirty="0"/>
              <a:t>단어에 대한 분석을 기본으로 함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텍스트 분류</a:t>
            </a:r>
            <a:r>
              <a:rPr lang="en-US" altLang="ko-KR" dirty="0"/>
              <a:t>, </a:t>
            </a:r>
            <a:r>
              <a:rPr lang="ko-KR" altLang="en-US" dirty="0"/>
              <a:t>텍스트 군집화</a:t>
            </a:r>
            <a:r>
              <a:rPr lang="en-US" altLang="ko-KR" dirty="0"/>
              <a:t>, </a:t>
            </a:r>
            <a:r>
              <a:rPr lang="ko-KR" altLang="en-US" dirty="0"/>
              <a:t>감성 분석 등 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4FDE14FE-6C09-458F-9864-8FDC5F41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90CB194-8893-4E00-AEF6-D7486B36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데이터 탐색 </a:t>
            </a:r>
            <a:r>
              <a:rPr lang="en-US" altLang="ko-KR" dirty="0"/>
              <a:t>- </a:t>
            </a:r>
            <a:r>
              <a:rPr lang="ko-KR" altLang="en-US" dirty="0"/>
              <a:t>히스토그램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1100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[13]: </a:t>
            </a:r>
            <a:r>
              <a:rPr lang="ko-KR" altLang="en-US" dirty="0"/>
              <a:t>히스토그램을 그리기 위해 </a:t>
            </a:r>
            <a:r>
              <a:rPr lang="en-US" altLang="ko-KR" dirty="0" err="1"/>
              <a:t>matplotlib.pyplot</a:t>
            </a:r>
            <a:r>
              <a:rPr lang="ko-KR" altLang="en-US" dirty="0"/>
              <a:t>을 사용</a:t>
            </a:r>
            <a:r>
              <a:rPr lang="en-US" altLang="ko-KR" dirty="0"/>
              <a:t>, </a:t>
            </a:r>
            <a:r>
              <a:rPr lang="ko-KR" altLang="en-US" dirty="0"/>
              <a:t>히스토그램의 크기</a:t>
            </a:r>
            <a:r>
              <a:rPr lang="en-US" altLang="ko-KR" sz="800" dirty="0">
                <a:solidFill>
                  <a:srgbClr val="258BCD"/>
                </a:solidFill>
              </a:rPr>
              <a:t>figure( )</a:t>
            </a:r>
            <a:r>
              <a:rPr lang="ko-KR" altLang="en-US" dirty="0"/>
              <a:t>를 지정하고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  </a:t>
            </a:r>
            <a:r>
              <a:rPr lang="en-US" altLang="ko-KR" dirty="0"/>
              <a:t>x</a:t>
            </a:r>
            <a:r>
              <a:rPr lang="ko-KR" altLang="en-US" dirty="0"/>
              <a:t>축 레이블</a:t>
            </a:r>
            <a:r>
              <a:rPr lang="en-US" altLang="ko-KR" sz="900" dirty="0" err="1">
                <a:solidFill>
                  <a:srgbClr val="258BCD"/>
                </a:solidFill>
              </a:rPr>
              <a:t>xlabel</a:t>
            </a:r>
            <a:r>
              <a:rPr lang="en-US" altLang="ko-KR" sz="9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과 </a:t>
            </a:r>
            <a:r>
              <a:rPr lang="en-US" altLang="ko-KR" dirty="0"/>
              <a:t>y</a:t>
            </a:r>
            <a:r>
              <a:rPr lang="ko-KR" altLang="en-US" dirty="0"/>
              <a:t>축 레이블</a:t>
            </a:r>
            <a:r>
              <a:rPr lang="en-US" altLang="ko-KR" sz="900" dirty="0" err="1">
                <a:solidFill>
                  <a:srgbClr val="258BCD"/>
                </a:solidFill>
              </a:rPr>
              <a:t>ylabel</a:t>
            </a:r>
            <a:r>
              <a:rPr lang="en-US" altLang="ko-KR" sz="900" dirty="0">
                <a:solidFill>
                  <a:srgbClr val="258BCD"/>
                </a:solidFill>
              </a:rPr>
              <a:t>( )</a:t>
            </a:r>
            <a:r>
              <a:rPr lang="ko-KR" altLang="en-US" dirty="0"/>
              <a:t>을 지정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개만 저장한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  </a:t>
            </a:r>
            <a:r>
              <a:rPr lang="en-US" altLang="ko-KR" dirty="0"/>
              <a:t>x</a:t>
            </a:r>
            <a:r>
              <a:rPr lang="ko-KR" altLang="en-US" dirty="0"/>
              <a:t>축 값으로 사용할 </a:t>
            </a:r>
            <a:r>
              <a:rPr lang="en-US" altLang="ko-KR" dirty="0" err="1"/>
              <a:t>sorted_Keys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축 값으로 사용할 </a:t>
            </a:r>
            <a:r>
              <a:rPr lang="en-US" altLang="ko-KR" dirty="0" err="1"/>
              <a:t>sorted_Values</a:t>
            </a:r>
            <a:r>
              <a:rPr lang="ko-KR" altLang="en-US" dirty="0"/>
              <a:t>를 역순으로 정렬하여</a:t>
            </a:r>
            <a:r>
              <a:rPr lang="en-US" altLang="ko-KR" sz="900" dirty="0">
                <a:solidFill>
                  <a:srgbClr val="258BCD"/>
                </a:solidFill>
              </a:rPr>
              <a:t>reverse=True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x</a:t>
            </a:r>
            <a:r>
              <a:rPr lang="ko-KR" altLang="en-US" dirty="0"/>
              <a:t>축 눈금</a:t>
            </a:r>
            <a:r>
              <a:rPr lang="en-US" altLang="ko-KR" dirty="0" err="1"/>
              <a:t>plt.xticks</a:t>
            </a:r>
            <a:r>
              <a:rPr lang="ko-KR" altLang="en-US" dirty="0"/>
              <a:t>은 </a:t>
            </a:r>
            <a:r>
              <a:rPr lang="en-US" altLang="ko-KR" dirty="0" err="1"/>
              <a:t>sorted_Keys</a:t>
            </a:r>
            <a:r>
              <a:rPr lang="en-US" altLang="ko-KR" dirty="0"/>
              <a:t> </a:t>
            </a:r>
            <a:r>
              <a:rPr lang="ko-KR" altLang="en-US" dirty="0"/>
              <a:t>리스트의 값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 단어</a:t>
            </a:r>
            <a:r>
              <a:rPr lang="en-US" altLang="ko-KR" dirty="0"/>
              <a:t>)</a:t>
            </a:r>
            <a:r>
              <a:rPr lang="ko-KR" altLang="en-US" dirty="0"/>
              <a:t>을 순서대로 사용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설정 사항을 적용하여 히스토그램을 그림</a:t>
            </a:r>
            <a:r>
              <a:rPr lang="en-US" altLang="ko-KR" sz="900" dirty="0" err="1">
                <a:solidFill>
                  <a:srgbClr val="258BCD"/>
                </a:solidFill>
              </a:rPr>
              <a:t>plt.show</a:t>
            </a:r>
            <a:r>
              <a:rPr lang="en-US" altLang="ko-KR" sz="900" dirty="0">
                <a:solidFill>
                  <a:srgbClr val="258BCD"/>
                </a:solidFill>
              </a:rPr>
              <a:t>( ).</a:t>
            </a: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FB5FF4-206D-4559-B5DE-029CAF8D3073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922463"/>
          <a:ext cx="6199187" cy="330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6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[13]:</a:t>
                      </a: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sorted_Keys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key =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word_count.get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reverse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word_count.values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(), reverse = 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</a:t>
                      </a:r>
                      <a:r>
                        <a:rPr kumimoji="1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range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sorted_Values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align = 'center')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plt.xticks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list(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sorted_Keys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), rotation = '85')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Out[13]: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64" marR="89264" marT="44646" marB="4464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431" name="그림 4">
            <a:extLst>
              <a:ext uri="{FF2B5EF4-FFF2-40B4-BE49-F238E27FC236}">
                <a16:creationId xmlns:a16="http://schemas.microsoft.com/office/drawing/2014/main" id="{F404EBE0-EBA9-42D3-8C5D-6A8552A8C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3086100"/>
            <a:ext cx="26638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572125DB-1EEA-40EB-B0A9-10AE3484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D71C2-531B-4B8E-BA66-F40695CF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탐색 및 분석 모델 구축 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번외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특정 단어를 제거한 뒤 히스토그램 그리기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 err="1"/>
              <a:t>딕셔너리에서</a:t>
            </a:r>
            <a:r>
              <a:rPr lang="ko-KR" altLang="en-US" dirty="0"/>
              <a:t> ‘</a:t>
            </a:r>
            <a:r>
              <a:rPr lang="en-US" altLang="ko-KR" dirty="0"/>
              <a:t>data’</a:t>
            </a:r>
            <a:r>
              <a:rPr lang="ko-KR" altLang="en-US" dirty="0"/>
              <a:t>와 ‘</a:t>
            </a:r>
            <a:r>
              <a:rPr lang="en-US" altLang="ko-KR" dirty="0"/>
              <a:t>big’ </a:t>
            </a:r>
            <a:r>
              <a:rPr lang="ko-KR" altLang="en-US" dirty="0"/>
              <a:t>항목을 제거한</a:t>
            </a:r>
            <a:r>
              <a:rPr lang="en-US" altLang="ko-KR" sz="800" dirty="0">
                <a:solidFill>
                  <a:srgbClr val="258BCD"/>
                </a:solidFill>
              </a:rPr>
              <a:t>del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en-US" altLang="ko-KR" dirty="0">
                <a:solidFill>
                  <a:srgbClr val="258BCD"/>
                </a:solidFill>
              </a:rPr>
              <a:t>In [13]</a:t>
            </a:r>
            <a:r>
              <a:rPr lang="ko-KR" altLang="en-US" dirty="0"/>
              <a:t>을 실행</a:t>
            </a: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pic>
        <p:nvPicPr>
          <p:cNvPr id="61444" name="그림 1">
            <a:extLst>
              <a:ext uri="{FF2B5EF4-FFF2-40B4-BE49-F238E27FC236}">
                <a16:creationId xmlns:a16="http://schemas.microsoft.com/office/drawing/2014/main" id="{D6F5017F-DA62-49CB-9939-C96B64FD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81300"/>
            <a:ext cx="34290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B20D3D03-C1A9-4DA2-B3E3-D0F127A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0E97BCF-12CC-488A-9471-DEDE23C2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그래프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[14]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en-US" altLang="ko-KR" dirty="0" err="1"/>
              <a:t>all_files_data_concat</a:t>
            </a:r>
            <a:r>
              <a:rPr lang="ko-KR" altLang="en-US" dirty="0"/>
              <a:t>에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컬럼을 추가한 뒤 ‘출판일’ 컬럼을 기준 으로 그룹을 만들고</a:t>
            </a:r>
            <a:r>
              <a:rPr lang="en-US" altLang="ko-KR" sz="800" dirty="0" err="1">
                <a:solidFill>
                  <a:srgbClr val="258BCD"/>
                </a:solidFill>
              </a:rPr>
              <a:t>groupby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그룹별 데이터 개수</a:t>
            </a:r>
            <a:r>
              <a:rPr lang="en-US" altLang="ko-KR" sz="800" dirty="0">
                <a:solidFill>
                  <a:srgbClr val="258BCD"/>
                </a:solidFill>
              </a:rPr>
              <a:t>count( )</a:t>
            </a:r>
            <a:r>
              <a:rPr lang="ko-KR" altLang="en-US" dirty="0"/>
              <a:t>를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컬럼에 저장하여 </a:t>
            </a:r>
            <a:r>
              <a:rPr lang="en-US" altLang="ko-KR" dirty="0" err="1"/>
              <a:t>summary_year</a:t>
            </a:r>
            <a:r>
              <a:rPr lang="en-US" altLang="ko-KR" dirty="0"/>
              <a:t> </a:t>
            </a:r>
            <a:r>
              <a:rPr lang="ko-KR" altLang="en-US" dirty="0"/>
              <a:t>리스트를 생성</a:t>
            </a: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EA8F65-74EF-4829-9A65-62C29832CEA0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963738"/>
          <a:ext cx="6911975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2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[14]:</a:t>
                      </a: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all_files_data_concat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['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doc_count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'] = 0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summary_year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all_files_data_concat.groupby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출판일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as_index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= False)['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doc_count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'].count()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summary_year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i="1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100" b="0" i="1" dirty="0">
                          <a:solidFill>
                            <a:schemeClr val="tx1"/>
                          </a:solidFill>
                        </a:rPr>
                        <a:t>출력하여 내용 확인</a:t>
                      </a:r>
                      <a:endParaRPr kumimoji="1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Out[14]: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3" marR="89293" marT="44625" marB="44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479" name="그림 2">
            <a:extLst>
              <a:ext uri="{FF2B5EF4-FFF2-40B4-BE49-F238E27FC236}">
                <a16:creationId xmlns:a16="http://schemas.microsoft.com/office/drawing/2014/main" id="{88A7C353-C2F1-4B7E-8EC5-DBD79FE0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43200"/>
            <a:ext cx="11525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>
            <a:extLst>
              <a:ext uri="{FF2B5EF4-FFF2-40B4-BE49-F238E27FC236}">
                <a16:creationId xmlns:a16="http://schemas.microsoft.com/office/drawing/2014/main" id="{AE380D80-3A54-4BBF-A3E4-EED2B9FA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0156866-0725-4B1C-9BFF-E145BB577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그래프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[15]</a:t>
            </a:r>
            <a:r>
              <a:rPr lang="en-US" altLang="ko-KR" dirty="0"/>
              <a:t>: </a:t>
            </a:r>
            <a:r>
              <a:rPr lang="en-US" altLang="ko-KR" dirty="0" err="1"/>
              <a:t>summary_year</a:t>
            </a:r>
            <a:r>
              <a:rPr lang="ko-KR" altLang="en-US" dirty="0"/>
              <a:t>의 </a:t>
            </a:r>
            <a:r>
              <a:rPr lang="en-US" altLang="ko-KR" dirty="0" err="1"/>
              <a:t>doc_count</a:t>
            </a:r>
            <a:r>
              <a:rPr lang="en-US" altLang="ko-KR" dirty="0"/>
              <a:t> </a:t>
            </a:r>
            <a:r>
              <a:rPr lang="ko-KR" altLang="en-US" dirty="0"/>
              <a:t>컬럼을 차트의 </a:t>
            </a:r>
            <a:r>
              <a:rPr lang="en-US" altLang="ko-KR" dirty="0"/>
              <a:t>y</a:t>
            </a:r>
            <a:r>
              <a:rPr lang="ko-KR" altLang="en-US" dirty="0"/>
              <a:t>축으로 설정하고</a:t>
            </a:r>
            <a:r>
              <a:rPr lang="en-US" altLang="ko-KR" sz="800" dirty="0" err="1">
                <a:solidFill>
                  <a:srgbClr val="258BCD"/>
                </a:solidFill>
              </a:rPr>
              <a:t>plt.plot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  <a:r>
              <a:rPr lang="en-US" altLang="ko-KR" dirty="0"/>
              <a:t>, ‘</a:t>
            </a:r>
            <a:r>
              <a:rPr lang="ko-KR" altLang="en-US" dirty="0"/>
              <a:t>출판일’ 컬럼은 </a:t>
            </a:r>
            <a:r>
              <a:rPr lang="en-US" altLang="ko-KR" dirty="0"/>
              <a:t>x</a:t>
            </a:r>
            <a:r>
              <a:rPr lang="ko-KR" altLang="en-US" dirty="0"/>
              <a:t>축으로 설정하여</a:t>
            </a:r>
            <a:r>
              <a:rPr lang="en-US" altLang="ko-KR" sz="800" dirty="0" err="1">
                <a:solidFill>
                  <a:srgbClr val="258BCD"/>
                </a:solidFill>
              </a:rPr>
              <a:t>plt.xticks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          차트를 그림</a:t>
            </a: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9C5B4C-6D4B-48CD-8B23-8D380141977C}"/>
              </a:ext>
            </a:extLst>
          </p:cNvPr>
          <p:cNvGraphicFramePr>
            <a:graphicFrameLocks noGrp="1"/>
          </p:cNvGraphicFramePr>
          <p:nvPr/>
        </p:nvGraphicFramePr>
        <p:xfrm>
          <a:off x="1152525" y="1989138"/>
          <a:ext cx="5940425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6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[15]:</a:t>
                      </a: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plt.figure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figsize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(12, 5))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plt.xlabel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("year")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plt.ylabel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("doc-count")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plt.grid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(True)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plt.plot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doc_count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plt.xticks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(range(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len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)), [text for text in </a:t>
                      </a: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summary_year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['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출판일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']])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9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Out[15]: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08" marR="89308" marT="44636" marB="4463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503" name="그림 3">
            <a:extLst>
              <a:ext uri="{FF2B5EF4-FFF2-40B4-BE49-F238E27FC236}">
                <a16:creationId xmlns:a16="http://schemas.microsoft.com/office/drawing/2014/main" id="{C5C820D3-F432-4027-B4B2-60882FCC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94100"/>
            <a:ext cx="4291013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BC83442B-D98D-469E-BD16-AB4B50B0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74E7A5A-3EB0-4891-BD92-238F5256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결과 시각화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 err="1"/>
              <a:t>워드클라우드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800" dirty="0"/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[16]</a:t>
            </a:r>
            <a:r>
              <a:rPr lang="en-US" altLang="ko-KR" dirty="0"/>
              <a:t>: </a:t>
            </a:r>
            <a:r>
              <a:rPr lang="ko-KR" altLang="en-US" dirty="0" err="1"/>
              <a:t>워드클라우드에서</a:t>
            </a:r>
            <a:r>
              <a:rPr lang="ko-KR" altLang="en-US" dirty="0"/>
              <a:t> 처리할 </a:t>
            </a:r>
            <a:r>
              <a:rPr lang="ko-KR" altLang="en-US" dirty="0" err="1"/>
              <a:t>불용어를</a:t>
            </a:r>
            <a:r>
              <a:rPr lang="ko-KR" altLang="en-US" dirty="0"/>
              <a:t> 설정하고</a:t>
            </a:r>
            <a:r>
              <a:rPr lang="en-US" altLang="ko-KR" sz="800" dirty="0">
                <a:solidFill>
                  <a:srgbClr val="258BCD"/>
                </a:solidFill>
              </a:rPr>
              <a:t>set(STOPWORDS), </a:t>
            </a:r>
            <a:r>
              <a:rPr lang="ko-KR" altLang="en-US" dirty="0" err="1"/>
              <a:t>워드클라우드</a:t>
            </a:r>
            <a:r>
              <a:rPr lang="ko-KR" altLang="en-US" dirty="0"/>
              <a:t> 객체를 생성 </a:t>
            </a:r>
            <a:r>
              <a:rPr lang="en-US" altLang="ko-KR" sz="800" dirty="0" err="1">
                <a:solidFill>
                  <a:srgbClr val="258BCD"/>
                </a:solidFill>
              </a:rPr>
              <a:t>WordCloud</a:t>
            </a:r>
            <a:r>
              <a:rPr lang="en-US" altLang="ko-KR" sz="800" dirty="0">
                <a:solidFill>
                  <a:srgbClr val="258BCD"/>
                </a:solidFill>
              </a:rPr>
              <a:t>( )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sz="800" dirty="0">
                <a:solidFill>
                  <a:srgbClr val="258BCD"/>
                </a:solidFill>
              </a:rPr>
              <a:t>              </a:t>
            </a:r>
            <a:r>
              <a:rPr lang="ko-KR" altLang="en-US" dirty="0" err="1"/>
              <a:t>워드클라우드</a:t>
            </a:r>
            <a:r>
              <a:rPr lang="ko-KR" altLang="en-US" dirty="0"/>
              <a:t> 객체인 </a:t>
            </a:r>
            <a:r>
              <a:rPr lang="en-US" altLang="ko-KR" dirty="0" err="1"/>
              <a:t>wc</a:t>
            </a:r>
            <a:r>
              <a:rPr lang="ko-KR" altLang="en-US" dirty="0"/>
              <a:t>에 </a:t>
            </a:r>
            <a:r>
              <a:rPr lang="en-US" altLang="ko-KR" dirty="0" err="1"/>
              <a:t>word_count</a:t>
            </a:r>
            <a:r>
              <a:rPr lang="en-US" altLang="ko-KR" dirty="0"/>
              <a:t> </a:t>
            </a:r>
            <a:r>
              <a:rPr lang="ko-KR" altLang="en-US" dirty="0"/>
              <a:t>데이터를 담아서</a:t>
            </a:r>
            <a:r>
              <a:rPr lang="en-US" altLang="ko-KR" sz="800" dirty="0" err="1">
                <a:solidFill>
                  <a:srgbClr val="258BCD"/>
                </a:solidFill>
              </a:rPr>
              <a:t>wc.generate</a:t>
            </a:r>
            <a:r>
              <a:rPr lang="en-US" altLang="ko-KR" sz="800" dirty="0">
                <a:solidFill>
                  <a:srgbClr val="258BCD"/>
                </a:solidFill>
              </a:rPr>
              <a:t>_ </a:t>
            </a:r>
            <a:r>
              <a:rPr lang="en-US" altLang="ko-KR" sz="800" dirty="0" err="1">
                <a:solidFill>
                  <a:srgbClr val="258BCD"/>
                </a:solidFill>
              </a:rPr>
              <a:t>from_frequencies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r>
              <a:rPr lang="en-US" altLang="ko-KR" dirty="0"/>
              <a:t>cloud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생성한 </a:t>
            </a:r>
            <a:r>
              <a:rPr lang="ko-KR" altLang="en-US" dirty="0" err="1"/>
              <a:t>워드클라우드는</a:t>
            </a:r>
            <a:r>
              <a:rPr lang="ko-KR" altLang="en-US" dirty="0"/>
              <a:t> </a:t>
            </a:r>
            <a:r>
              <a:rPr lang="en-US" altLang="ko-KR" dirty="0" err="1"/>
              <a:t>matplotlib.pyplot</a:t>
            </a:r>
            <a:r>
              <a:rPr lang="ko-KR" altLang="en-US" dirty="0"/>
              <a:t>을 사용하여 나타냄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[17]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r>
              <a:rPr lang="en-US" altLang="ko-KR" dirty="0"/>
              <a:t>jpg </a:t>
            </a:r>
            <a:r>
              <a:rPr lang="ko-KR" altLang="en-US" dirty="0"/>
              <a:t>파일로 저장</a:t>
            </a:r>
            <a:r>
              <a:rPr lang="en-US" altLang="ko-KR" sz="800" dirty="0" err="1">
                <a:solidFill>
                  <a:srgbClr val="258BCD"/>
                </a:solidFill>
              </a:rPr>
              <a:t>to_file</a:t>
            </a:r>
            <a:r>
              <a:rPr lang="en-US" altLang="ko-KR" sz="800" dirty="0">
                <a:solidFill>
                  <a:srgbClr val="258BCD"/>
                </a:solidFill>
              </a:rPr>
              <a:t>( ).</a:t>
            </a: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09600" lvl="1" indent="-342900">
              <a:buFont typeface="+mj-lt"/>
              <a:buAutoNum type="arabicPeriod" startAt="2"/>
              <a:defRPr/>
            </a:pPr>
            <a:endParaRPr lang="en-US" altLang="ko-KR" sz="2400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rgbClr val="258BCD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3CD9BD-C715-4553-AD57-1F1D5919067C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916113"/>
          <a:ext cx="6203950" cy="294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6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[16]: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set(STOPWORDS)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wc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WordCloud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background_color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'ivory',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stopwords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, width = 800, height = 600)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cloud =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wc.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generate_from_frequencies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word_count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plt.figure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figsize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(8,8))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imshow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(cloud)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plt.axis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('off')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plt.show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Out[16]: </a:t>
                      </a:r>
                      <a:endParaRPr kumimoji="0" lang="en-US" altLang="ko-KR" sz="1100" dirty="0">
                        <a:solidFill>
                          <a:srgbClr val="258BCD"/>
                        </a:solidFill>
                        <a:latin typeface="+mn-lt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[17]:</a:t>
                      </a: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cloud.to_file</a:t>
                      </a:r>
                      <a:r>
                        <a:rPr lang="en-US" altLang="ko-KR" sz="900" dirty="0"/>
                        <a:t>("8</a:t>
                      </a:r>
                      <a:r>
                        <a:rPr lang="ko-KR" altLang="en-US" sz="900" dirty="0"/>
                        <a:t>장</a:t>
                      </a:r>
                      <a:r>
                        <a:rPr lang="en-US" altLang="ko-KR" sz="900" dirty="0"/>
                        <a:t>_data/riss_bigdata_wordCloud.jpg")</a:t>
                      </a:r>
                      <a:endParaRPr kumimoji="0" lang="en-US" altLang="ko-KR" sz="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98" marR="89298" marT="44632" marB="4463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4530" name="그림 2">
            <a:extLst>
              <a:ext uri="{FF2B5EF4-FFF2-40B4-BE49-F238E27FC236}">
                <a16:creationId xmlns:a16="http://schemas.microsoft.com/office/drawing/2014/main" id="{C1184906-216C-4DF9-8FBC-3D1C911F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213100"/>
            <a:ext cx="17272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C0F37244-3897-4CEF-AA0A-A6E86600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/>
              <a:t>01. [</a:t>
            </a:r>
            <a:r>
              <a:rPr lang="ko-KR" altLang="en-US" sz="2000"/>
              <a:t>영문 분석 </a:t>
            </a:r>
            <a:r>
              <a:rPr lang="en-US" altLang="ko-KR" sz="2000"/>
              <a:t>+ </a:t>
            </a:r>
            <a:r>
              <a:rPr lang="ko-KR" altLang="en-US" sz="2000"/>
              <a:t>워드클라우드</a:t>
            </a:r>
            <a:r>
              <a:rPr lang="en-US" altLang="ko-KR" sz="2000"/>
              <a:t>] </a:t>
            </a:r>
            <a:r>
              <a:rPr lang="ko-KR" altLang="en-US" sz="2000"/>
              <a:t>영문 문서 제목의 키워드 분석하기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727B255D-B150-408D-AE43-5E882EABB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6858D93-E081-4278-8BAB-97B28E58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전처리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분석 작업의 정확도를 높이기 위해 분석에 사용할 데이터를 먼저 정리하고 변환하는 작업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15365" name="그림 1">
            <a:extLst>
              <a:ext uri="{FF2B5EF4-FFF2-40B4-BE49-F238E27FC236}">
                <a16:creationId xmlns:a16="http://schemas.microsoft.com/office/drawing/2014/main" id="{7F5D56CD-4BA8-448A-A92D-E3FD9FAF7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69548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1">
            <a:extLst>
              <a:ext uri="{FF2B5EF4-FFF2-40B4-BE49-F238E27FC236}">
                <a16:creationId xmlns:a16="http://schemas.microsoft.com/office/drawing/2014/main" id="{72A243D0-C39A-4E3D-AB73-78E727B0D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924050"/>
            <a:ext cx="3311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400" i="1">
                <a:ea typeface="굴림" panose="020B0600000101010101" pitchFamily="50" charset="-127"/>
              </a:rPr>
              <a:t>목표</a:t>
            </a:r>
            <a:r>
              <a:rPr lang="en-US" altLang="ko-KR" sz="2400" i="1">
                <a:ea typeface="굴림" panose="020B0600000101010101" pitchFamily="50" charset="-127"/>
              </a:rPr>
              <a:t>: </a:t>
            </a:r>
            <a:r>
              <a:rPr lang="ko-KR" altLang="en-US" sz="2400" i="1">
                <a:ea typeface="굴림" panose="020B0600000101010101" pitchFamily="50" charset="-127"/>
              </a:rPr>
              <a:t>복잡성을 줄이자</a:t>
            </a:r>
            <a:r>
              <a:rPr lang="en-US" altLang="ko-KR" sz="2400" i="1">
                <a:ea typeface="굴림" panose="020B0600000101010101" pitchFamily="50" charset="-127"/>
              </a:rPr>
              <a:t>.</a:t>
            </a:r>
            <a:endParaRPr lang="ko-KR" altLang="en-US" sz="2400" i="1">
              <a:ea typeface="굴림" panose="020B0600000101010101" pitchFamily="50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BA8F8A6F-C93E-437B-8F0C-9756AE776D63}"/>
              </a:ext>
            </a:extLst>
          </p:cNvPr>
          <p:cNvSpPr/>
          <p:nvPr/>
        </p:nvSpPr>
        <p:spPr>
          <a:xfrm>
            <a:off x="323850" y="2381250"/>
            <a:ext cx="647700" cy="5032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40146F8D-B43D-483B-ACE1-ECCFADD7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  <a:r>
              <a:rPr lang="en-US" altLang="ko-KR"/>
              <a:t>(Regular Expression)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7AD75-0258-4028-84C9-F63AE4A72D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635" t="-66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08D7BCD5-5D74-4526-8E19-F344371B4B06}"/>
              </a:ext>
            </a:extLst>
          </p:cNvPr>
          <p:cNvSpPr/>
          <p:nvPr/>
        </p:nvSpPr>
        <p:spPr>
          <a:xfrm>
            <a:off x="5076825" y="104775"/>
            <a:ext cx="647700" cy="5032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1960A7A1-2973-40DC-B6C5-B90232FC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873551-3F2F-4066-8A04-EF823898992A}"/>
              </a:ext>
            </a:extLst>
          </p:cNvPr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lvl="2">
              <a:defRPr/>
            </a:pPr>
            <a:r>
              <a:rPr lang="en-US" altLang="ko-KR" sz="1800" b="1">
                <a:highlight>
                  <a:srgbClr val="FFFF00"/>
                </a:highlight>
              </a:rPr>
              <a:t>[  ]  :  </a:t>
            </a:r>
            <a:r>
              <a:rPr lang="ko-KR" altLang="en-US" sz="1800" b="1">
                <a:highlight>
                  <a:srgbClr val="FFFF00"/>
                </a:highlight>
              </a:rPr>
              <a:t>문자 클래스</a:t>
            </a:r>
            <a:endParaRPr lang="en-US" altLang="ko-KR" sz="1800" b="1">
              <a:highlight>
                <a:srgbClr val="FFFF00"/>
              </a:highlight>
            </a:endParaRPr>
          </a:p>
          <a:p>
            <a:pPr lvl="2">
              <a:defRPr/>
            </a:pPr>
            <a:r>
              <a:rPr lang="ko-KR" altLang="en-US" sz="1800" b="1">
                <a:highlight>
                  <a:srgbClr val="FFFF00"/>
                </a:highlight>
              </a:rPr>
              <a:t>마침표</a:t>
            </a:r>
            <a:r>
              <a:rPr lang="en-US" altLang="ko-KR" sz="1800" b="1">
                <a:highlight>
                  <a:srgbClr val="FFFF00"/>
                </a:highlight>
              </a:rPr>
              <a:t>(.) : </a:t>
            </a:r>
            <a:r>
              <a:rPr lang="ko-KR" altLang="en-US" sz="1800" b="1">
                <a:highlight>
                  <a:srgbClr val="FFFF00"/>
                </a:highlight>
              </a:rPr>
              <a:t>일치하는 모든 문자열 </a:t>
            </a:r>
            <a:r>
              <a:rPr lang="en-US" altLang="ko-KR" sz="1800" b="1">
                <a:highlight>
                  <a:srgbClr val="FFFF00"/>
                </a:highlight>
              </a:rPr>
              <a:t>(1</a:t>
            </a:r>
            <a:r>
              <a:rPr lang="ko-KR" altLang="en-US" sz="1800" b="1">
                <a:highlight>
                  <a:srgbClr val="FFFF00"/>
                </a:highlight>
              </a:rPr>
              <a:t>개</a:t>
            </a:r>
            <a:r>
              <a:rPr lang="en-US" altLang="ko-KR" sz="1800" b="1">
                <a:highlight>
                  <a:srgbClr val="FFFF00"/>
                </a:highlight>
              </a:rPr>
              <a:t>)</a:t>
            </a:r>
          </a:p>
          <a:p>
            <a:pPr lvl="2">
              <a:defRPr/>
            </a:pPr>
            <a:r>
              <a:rPr lang="ko-KR" altLang="en-US" sz="1800" b="1">
                <a:highlight>
                  <a:srgbClr val="FFFF00"/>
                </a:highlight>
              </a:rPr>
              <a:t>곱하기</a:t>
            </a:r>
            <a:r>
              <a:rPr lang="en-US" altLang="ko-KR" sz="1800" b="1">
                <a:highlight>
                  <a:srgbClr val="FFFF00"/>
                </a:highlight>
              </a:rPr>
              <a:t>(*) : </a:t>
            </a:r>
            <a:r>
              <a:rPr lang="ko-KR" altLang="en-US" sz="1800" b="1">
                <a:highlight>
                  <a:srgbClr val="FFFF00"/>
                </a:highlight>
              </a:rPr>
              <a:t>같은 문자열 반복</a:t>
            </a:r>
            <a:endParaRPr lang="en-US" altLang="ko-KR" sz="1800" b="1">
              <a:highlight>
                <a:srgbClr val="FFFF00"/>
              </a:highlight>
            </a:endParaRPr>
          </a:p>
          <a:p>
            <a:pPr lvl="2">
              <a:defRPr/>
            </a:pPr>
            <a:r>
              <a:rPr lang="ko-KR" altLang="en-US" sz="1800" b="1">
                <a:highlight>
                  <a:srgbClr val="FFFF00"/>
                </a:highlight>
              </a:rPr>
              <a:t>더하기</a:t>
            </a:r>
            <a:r>
              <a:rPr lang="en-US" altLang="ko-KR" sz="1800" b="1">
                <a:highlight>
                  <a:srgbClr val="FFFF00"/>
                </a:highlight>
              </a:rPr>
              <a:t>(+) : 1</a:t>
            </a:r>
            <a:r>
              <a:rPr lang="ko-KR" altLang="en-US" sz="1800" b="1">
                <a:highlight>
                  <a:srgbClr val="FFFF00"/>
                </a:highlight>
              </a:rPr>
              <a:t>개 이상 문자열 반복</a:t>
            </a:r>
            <a:endParaRPr lang="en-US" altLang="ko-KR" sz="1800" b="1">
              <a:highlight>
                <a:srgbClr val="FFFF00"/>
              </a:highlight>
            </a:endParaRPr>
          </a:p>
          <a:p>
            <a:pPr lvl="2">
              <a:defRPr/>
            </a:pPr>
            <a:r>
              <a:rPr lang="en-US" altLang="ko-KR" sz="1800" b="1">
                <a:highlight>
                  <a:srgbClr val="FFFF00"/>
                </a:highlight>
              </a:rPr>
              <a:t>{ n,</a:t>
            </a:r>
            <a:r>
              <a:rPr lang="ko-KR" altLang="en-US" sz="1800" b="1">
                <a:highlight>
                  <a:srgbClr val="FFFF00"/>
                </a:highlight>
              </a:rPr>
              <a:t> </a:t>
            </a:r>
            <a:r>
              <a:rPr lang="en-US" altLang="ko-KR" sz="1800" b="1">
                <a:highlight>
                  <a:srgbClr val="FFFF00"/>
                </a:highlight>
              </a:rPr>
              <a:t>m</a:t>
            </a:r>
            <a:r>
              <a:rPr lang="ko-KR" altLang="en-US" sz="1800" b="1">
                <a:highlight>
                  <a:srgbClr val="FFFF00"/>
                </a:highlight>
              </a:rPr>
              <a:t> </a:t>
            </a:r>
            <a:r>
              <a:rPr lang="en-US" altLang="ko-KR" sz="1800" b="1">
                <a:highlight>
                  <a:srgbClr val="FFFF00"/>
                </a:highlight>
              </a:rPr>
              <a:t>}</a:t>
            </a:r>
            <a:r>
              <a:rPr lang="ko-KR" altLang="en-US" sz="1800" b="1">
                <a:highlight>
                  <a:srgbClr val="FFFF00"/>
                </a:highlight>
              </a:rPr>
              <a:t> </a:t>
            </a:r>
            <a:r>
              <a:rPr lang="en-US" altLang="ko-KR" sz="1800" b="1">
                <a:highlight>
                  <a:srgbClr val="FFFF00"/>
                </a:highlight>
              </a:rPr>
              <a:t>:</a:t>
            </a:r>
            <a:r>
              <a:rPr lang="ko-KR" altLang="en-US" sz="1800" b="1">
                <a:highlight>
                  <a:srgbClr val="FFFF00"/>
                </a:highlight>
              </a:rPr>
              <a:t> 앞의 문자열이 </a:t>
            </a:r>
            <a:r>
              <a:rPr lang="en-US" altLang="ko-KR" sz="1800" b="1">
                <a:highlight>
                  <a:srgbClr val="FFFF00"/>
                </a:highlight>
              </a:rPr>
              <a:t>n </a:t>
            </a:r>
            <a:r>
              <a:rPr lang="ko-KR" altLang="en-US" sz="1800" b="1">
                <a:highlight>
                  <a:srgbClr val="FFFF00"/>
                </a:highlight>
              </a:rPr>
              <a:t>번 이상</a:t>
            </a:r>
            <a:r>
              <a:rPr lang="en-US" altLang="ko-KR" sz="1800" b="1">
                <a:highlight>
                  <a:srgbClr val="FFFF00"/>
                </a:highlight>
              </a:rPr>
              <a:t>, m</a:t>
            </a:r>
            <a:r>
              <a:rPr lang="ko-KR" altLang="en-US" sz="1800" b="1">
                <a:highlight>
                  <a:srgbClr val="FFFF00"/>
                </a:highlight>
              </a:rPr>
              <a:t>번 이하 나타난 패턴 찾기</a:t>
            </a:r>
            <a:endParaRPr lang="en-US" altLang="ko-KR" sz="1800" b="1">
              <a:highlight>
                <a:srgbClr val="FFFF00"/>
              </a:highlight>
            </a:endParaRPr>
          </a:p>
          <a:p>
            <a:pPr lvl="2">
              <a:defRPr/>
            </a:pPr>
            <a:r>
              <a:rPr lang="ko-KR" altLang="en-US" sz="1800" b="1">
                <a:highlight>
                  <a:srgbClr val="FFFF00"/>
                </a:highlight>
              </a:rPr>
              <a:t>물음표</a:t>
            </a:r>
            <a:r>
              <a:rPr lang="en-US" altLang="ko-KR" sz="1800" b="1">
                <a:highlight>
                  <a:srgbClr val="FFFF00"/>
                </a:highlight>
              </a:rPr>
              <a:t>(?) : ?</a:t>
            </a:r>
            <a:r>
              <a:rPr lang="ko-KR" altLang="en-US" sz="1800" b="1">
                <a:highlight>
                  <a:srgbClr val="FFFF00"/>
                </a:highlight>
              </a:rPr>
              <a:t>앞에 문자가 하나 있거나 없을 때 매치</a:t>
            </a:r>
            <a:endParaRPr lang="en-US" altLang="ko-KR" sz="1800" b="1">
              <a:highlight>
                <a:srgbClr val="FFFF00"/>
              </a:highlight>
            </a:endParaRPr>
          </a:p>
          <a:p>
            <a:pPr lvl="2">
              <a:defRPr/>
            </a:pPr>
            <a:r>
              <a:rPr lang="en-US" altLang="ko-KR" sz="1800"/>
              <a:t>^  :  </a:t>
            </a:r>
            <a:r>
              <a:rPr lang="ko-KR" altLang="en-US" sz="1800"/>
              <a:t>시작문자가 일치하는 경우 찾기</a:t>
            </a:r>
            <a:endParaRPr lang="en-US" altLang="ko-KR" sz="1800"/>
          </a:p>
          <a:p>
            <a:pPr lvl="2">
              <a:defRPr/>
            </a:pPr>
            <a:r>
              <a:rPr lang="en-US" altLang="ko-KR" sz="1800"/>
              <a:t>[^ </a:t>
            </a:r>
            <a:r>
              <a:rPr lang="ko-KR" altLang="en-US" sz="1800"/>
              <a:t>패턴</a:t>
            </a:r>
            <a:r>
              <a:rPr lang="en-US" altLang="ko-KR" sz="1800"/>
              <a:t>] :  </a:t>
            </a:r>
            <a:r>
              <a:rPr lang="ko-KR" altLang="en-US" sz="1800"/>
              <a:t>이 패턴은 제외한다는 뜻</a:t>
            </a:r>
            <a:endParaRPr lang="en-US" altLang="ko-KR" sz="1800"/>
          </a:p>
          <a:p>
            <a:pPr lvl="2">
              <a:defRPr/>
            </a:pPr>
            <a:r>
              <a:rPr lang="en-US" altLang="ko-KR" sz="1800"/>
              <a:t>$ : </a:t>
            </a:r>
            <a:r>
              <a:rPr lang="ko-KR" altLang="en-US" sz="1800"/>
              <a:t>마지막 문자가 일치하는 문자열 찾기</a:t>
            </a:r>
            <a:endParaRPr lang="en-US" altLang="ko-KR" sz="1800"/>
          </a:p>
          <a:p>
            <a:pPr lvl="2">
              <a:defRPr/>
            </a:pPr>
            <a:r>
              <a:rPr lang="en-US" altLang="ko-KR" sz="1800"/>
              <a:t>|  : </a:t>
            </a:r>
            <a:r>
              <a:rPr lang="ko-KR" altLang="en-US" sz="1800"/>
              <a:t>여럴 개 조건 만족하는 패턴 찾기</a:t>
            </a:r>
            <a:endParaRPr lang="en-US" altLang="ko-KR" sz="1800"/>
          </a:p>
          <a:p>
            <a:pPr lvl="2">
              <a:defRPr/>
            </a:pPr>
            <a:r>
              <a:rPr lang="en-US" altLang="ko-KR" sz="1800"/>
              <a:t>(  ) : </a:t>
            </a:r>
            <a:r>
              <a:rPr lang="ko-KR" altLang="en-US" sz="1800"/>
              <a:t>그룹으로 묶기</a:t>
            </a:r>
            <a:endParaRPr lang="en-US" altLang="ko-KR" sz="1800"/>
          </a:p>
          <a:p>
            <a:pPr>
              <a:defRPr/>
            </a:pPr>
            <a:endParaRPr lang="ko-KR" altLang="en-US" sz="240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5D3C6EE-07EB-4EB1-AB19-04B78EDE8E36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404813"/>
          <a:ext cx="3911600" cy="164782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18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[abc]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31" marB="4573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295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“a”</a:t>
                      </a:r>
                    </a:p>
                    <a:p>
                      <a:pPr algn="l" latinLnBrk="1"/>
                      <a:r>
                        <a:rPr lang="en-US" altLang="ko-KR" sz="2400"/>
                        <a:t>“before”</a:t>
                      </a:r>
                      <a:endParaRPr lang="ko-KR" altLang="en-US" sz="240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“kor”</a:t>
                      </a:r>
                      <a:endParaRPr lang="ko-KR" altLang="en-US" sz="2400"/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F035052-5BE1-4589-A2F3-65932F547479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404813"/>
          <a:ext cx="3911600" cy="170656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1805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696" marB="456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885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[a-zA-Z]</a:t>
                      </a:r>
                    </a:p>
                    <a:p>
                      <a:pPr algn="l" latinLnBrk="1"/>
                      <a:endParaRPr lang="en-US" altLang="ko-KR" sz="2400"/>
                    </a:p>
                    <a:p>
                      <a:pPr algn="l" latinLnBrk="1"/>
                      <a:r>
                        <a:rPr lang="en-US" altLang="ko-KR" sz="2400"/>
                        <a:t>[0-5]</a:t>
                      </a:r>
                      <a:endParaRPr lang="ko-KR" altLang="en-US" sz="2400"/>
                    </a:p>
                  </a:txBody>
                  <a:tcPr marL="91428" marR="91428" marT="45696" marB="45696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/>
                        <a:t>알파벳 모두</a:t>
                      </a:r>
                      <a:endParaRPr lang="en-US" altLang="ko-KR" sz="2400"/>
                    </a:p>
                    <a:p>
                      <a:pPr algn="l" latinLnBrk="1"/>
                      <a:endParaRPr lang="en-US" altLang="ko-KR" sz="2400"/>
                    </a:p>
                    <a:p>
                      <a:pPr algn="l" latinLnBrk="1"/>
                      <a:r>
                        <a:rPr lang="en-US" altLang="ko-KR" sz="2400"/>
                        <a:t>[012345]</a:t>
                      </a:r>
                      <a:endParaRPr lang="ko-KR" altLang="en-US" sz="2400"/>
                    </a:p>
                  </a:txBody>
                  <a:tcPr marL="91428" marR="91428" marT="45696" marB="45696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B65B6C-43F6-4970-959F-ABCD8A59CEC2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412750"/>
          <a:ext cx="3911600" cy="164623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180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[^   ]  : 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반대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(not)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676" marB="4567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281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[^0-9]</a:t>
                      </a:r>
                      <a:endParaRPr lang="ko-KR" altLang="en-US" sz="2400"/>
                    </a:p>
                  </a:txBody>
                  <a:tcPr marL="91428" marR="91428" marT="45676" marB="45676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/>
                        <a:t>숫자가아닌 문자만</a:t>
                      </a:r>
                    </a:p>
                  </a:txBody>
                  <a:tcPr marL="91428" marR="91428" marT="45676" marB="45676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B8B716B-4A58-46A4-8B65-D4D863BCA319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412750"/>
          <a:ext cx="3911600" cy="170656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36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a.b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12" marB="45712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698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“aab”</a:t>
                      </a:r>
                    </a:p>
                    <a:p>
                      <a:pPr algn="l" latinLnBrk="1"/>
                      <a:r>
                        <a:rPr lang="en-US" altLang="ko-KR" sz="2400"/>
                        <a:t>“a0b”</a:t>
                      </a:r>
                      <a:endParaRPr lang="ko-KR" altLang="en-US" sz="2400"/>
                    </a:p>
                  </a:txBody>
                  <a:tcPr marL="91428" marR="91428" marT="45712" marB="45712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“abc”</a:t>
                      </a:r>
                      <a:endParaRPr lang="ko-KR" altLang="en-US" sz="2400"/>
                    </a:p>
                  </a:txBody>
                  <a:tcPr marL="91428" marR="91428" marT="45712" marB="45712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05A7ECA-1128-4227-9124-702A6BC15A09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415925"/>
          <a:ext cx="3911600" cy="170656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36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a[.]b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12" marB="45712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698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“a.b”</a:t>
                      </a:r>
                      <a:endParaRPr lang="ko-KR" altLang="en-US" sz="2400"/>
                    </a:p>
                  </a:txBody>
                  <a:tcPr marL="91428" marR="91428" marT="45712" marB="45712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. </a:t>
                      </a:r>
                      <a:r>
                        <a:rPr lang="ko-KR" altLang="en-US" sz="2400"/>
                        <a:t>그대로를</a:t>
                      </a:r>
                      <a:endParaRPr lang="en-US" altLang="ko-KR" sz="2400"/>
                    </a:p>
                    <a:p>
                      <a:pPr algn="l" latinLnBrk="1"/>
                      <a:r>
                        <a:rPr lang="ko-KR" altLang="en-US" sz="2400"/>
                        <a:t>의미함</a:t>
                      </a:r>
                    </a:p>
                  </a:txBody>
                  <a:tcPr marL="91428" marR="91428" marT="45712" marB="45712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195D429-B29D-4A02-8C96-34B7D99696EE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434975"/>
          <a:ext cx="3911600" cy="172561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368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ab*c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21" marB="4572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“abc”</a:t>
                      </a:r>
                    </a:p>
                    <a:p>
                      <a:pPr algn="l" latinLnBrk="1"/>
                      <a:r>
                        <a:rPr lang="en-US" altLang="ko-KR" sz="2400"/>
                        <a:t>“abbbbbc”</a:t>
                      </a:r>
                    </a:p>
                    <a:p>
                      <a:pPr algn="l" latinLnBrk="1"/>
                      <a:r>
                        <a:rPr lang="en-US" altLang="ko-KR" sz="2400"/>
                        <a:t>“ac”</a:t>
                      </a:r>
                      <a:endParaRPr lang="ko-KR" altLang="en-US" sz="2400"/>
                    </a:p>
                  </a:txBody>
                  <a:tcPr marL="91428" marR="91428" marT="45721" marB="4572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/>
                    </a:p>
                  </a:txBody>
                  <a:tcPr marL="91428" marR="91428" marT="45721" marB="45721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4157AFB-5F38-4292-9400-D01D1579B2B1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430213"/>
          <a:ext cx="3911600" cy="170656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36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ab+c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11" marB="45711" anchor="ctr">
                    <a:solidFill>
                      <a:srgbClr val="E4B9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698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“abc”</a:t>
                      </a:r>
                    </a:p>
                    <a:p>
                      <a:pPr algn="l" latinLnBrk="1"/>
                      <a:r>
                        <a:rPr lang="en-US" altLang="ko-KR" sz="2400"/>
                        <a:t>“abbbbbc”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/>
                        <a:t>“ac”</a:t>
                      </a:r>
                      <a:endParaRPr lang="ko-KR" altLang="en-US" sz="2400"/>
                    </a:p>
                    <a:p>
                      <a:pPr algn="l" latinLnBrk="1"/>
                      <a:endParaRPr lang="ko-KR" altLang="en-US" sz="2400"/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E69922-2519-442E-B0EE-3B9BC662286A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412750"/>
          <a:ext cx="3911600" cy="172561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365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ca{2,4}t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695" marB="45695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890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“caat”</a:t>
                      </a:r>
                    </a:p>
                    <a:p>
                      <a:pPr algn="l" latinLnBrk="1"/>
                      <a:r>
                        <a:rPr lang="en-US" altLang="ko-KR" sz="2400"/>
                        <a:t>“caaat”</a:t>
                      </a:r>
                    </a:p>
                    <a:p>
                      <a:pPr algn="l" latinLnBrk="1"/>
                      <a:r>
                        <a:rPr lang="en-US" altLang="ko-KR" sz="2400"/>
                        <a:t>“caaaat”</a:t>
                      </a:r>
                    </a:p>
                  </a:txBody>
                  <a:tcPr marL="91428" marR="91428" marT="45695" marB="456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/>
                        <a:t>“cat”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/>
                        <a:t>“caaaaat”</a:t>
                      </a:r>
                      <a:endParaRPr lang="ko-KR" altLang="en-US" sz="2400"/>
                    </a:p>
                    <a:p>
                      <a:pPr algn="l" latinLnBrk="1"/>
                      <a:endParaRPr lang="ko-KR" altLang="en-US" sz="2400"/>
                    </a:p>
                  </a:txBody>
                  <a:tcPr marL="91428" marR="91428" marT="45695" marB="45695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D0B041F-FB13-4245-AA5D-B8EAA1547AE6}"/>
              </a:ext>
            </a:extLst>
          </p:cNvPr>
          <p:cNvGraphicFramePr>
            <a:graphicFrameLocks noGrp="1"/>
          </p:cNvGraphicFramePr>
          <p:nvPr/>
        </p:nvGraphicFramePr>
        <p:xfrm>
          <a:off x="5148263" y="3421063"/>
          <a:ext cx="3911600" cy="170656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3970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7630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36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ca{2}t  : 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반드시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marL="91428" marR="91428" marT="45711" marB="45711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698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“caat”</a:t>
                      </a:r>
                    </a:p>
                  </a:txBody>
                  <a:tcPr marL="91428" marR="91428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/>
                        <a:t>“cat”</a:t>
                      </a:r>
                    </a:p>
                    <a:p>
                      <a:pPr algn="l" latinLnBrk="1"/>
                      <a:endParaRPr lang="ko-KR" altLang="en-US" sz="2400"/>
                    </a:p>
                  </a:txBody>
                  <a:tcPr marL="91428" marR="91428" marT="45711" marB="45711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2386B1A-3630-47F8-85DC-012869D06B7F}"/>
              </a:ext>
            </a:extLst>
          </p:cNvPr>
          <p:cNvGraphicFramePr>
            <a:graphicFrameLocks noGrp="1"/>
          </p:cNvGraphicFramePr>
          <p:nvPr/>
        </p:nvGraphicFramePr>
        <p:xfrm>
          <a:off x="5135563" y="419100"/>
          <a:ext cx="3913187" cy="1706563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44758">
                  <a:extLst>
                    <a:ext uri="{9D8B030D-6E8A-4147-A177-3AD203B41FA5}">
                      <a16:colId xmlns:a16="http://schemas.microsoft.com/office/drawing/2014/main" val="2776334543"/>
                    </a:ext>
                  </a:extLst>
                </a:gridCol>
                <a:gridCol w="1968429">
                  <a:extLst>
                    <a:ext uri="{9D8B030D-6E8A-4147-A177-3AD203B41FA5}">
                      <a16:colId xmlns:a16="http://schemas.microsoft.com/office/drawing/2014/main" val="453701138"/>
                    </a:ext>
                  </a:extLst>
                </a:gridCol>
              </a:tblGrid>
              <a:tr h="5367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ab?c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12" marB="45712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28358"/>
                  </a:ext>
                </a:extLst>
              </a:tr>
              <a:tr h="11698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/>
                        <a:t>“abc”</a:t>
                      </a:r>
                    </a:p>
                    <a:p>
                      <a:pPr algn="l" latinLnBrk="1"/>
                      <a:r>
                        <a:rPr lang="en-US" altLang="ko-KR" sz="2400"/>
                        <a:t>“ac”</a:t>
                      </a:r>
                    </a:p>
                  </a:txBody>
                  <a:tcPr marL="91466" marR="91466" marT="45712" marB="457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/>
                        <a:t>“abbc”</a:t>
                      </a:r>
                      <a:endParaRPr lang="ko-KR" altLang="en-US" sz="2400"/>
                    </a:p>
                  </a:txBody>
                  <a:tcPr marL="91466" marR="91466" marT="45712" marB="45712"/>
                </a:tc>
                <a:extLst>
                  <a:ext uri="{0D108BD9-81ED-4DB2-BD59-A6C34878D82A}">
                    <a16:rowId xmlns:a16="http://schemas.microsoft.com/office/drawing/2014/main" val="40671536"/>
                  </a:ext>
                </a:extLst>
              </a:tr>
            </a:tbl>
          </a:graphicData>
        </a:graphic>
      </p:graphicFrame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A42C07CE-A35A-423A-866B-485EA5BCBBEB}"/>
              </a:ext>
            </a:extLst>
          </p:cNvPr>
          <p:cNvSpPr/>
          <p:nvPr/>
        </p:nvSpPr>
        <p:spPr>
          <a:xfrm>
            <a:off x="2073275" y="104775"/>
            <a:ext cx="649288" cy="5032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D67D5666-F2F7-41BC-ACB8-273DD600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/>
              <a:t>정규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7AD75-0258-4028-84C9-F63AE4A72D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635" t="-66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CE212BB5-D027-4EB3-AEA8-4A9583517649}"/>
              </a:ext>
            </a:extLst>
          </p:cNvPr>
          <p:cNvSpPr/>
          <p:nvPr/>
        </p:nvSpPr>
        <p:spPr>
          <a:xfrm>
            <a:off x="2124075" y="39688"/>
            <a:ext cx="647700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7531</TotalTime>
  <Words>4563</Words>
  <Application>Microsoft Office PowerPoint</Application>
  <PresentationFormat>화면 슬라이드 쇼(4:3)</PresentationFormat>
  <Paragraphs>837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맑은 고딕</vt:lpstr>
      <vt:lpstr>굴림</vt:lpstr>
      <vt:lpstr>Arial</vt:lpstr>
      <vt:lpstr>+mj-lt</vt:lpstr>
      <vt:lpstr>Wingdings</vt:lpstr>
      <vt:lpstr>Courier New</vt:lpstr>
      <vt:lpstr>HY신명조</vt:lpstr>
      <vt:lpstr>Office 테마</vt:lpstr>
      <vt:lpstr>PowerPoint 프레젠테이션</vt:lpstr>
      <vt:lpstr>PowerPoint 프레젠테이션</vt:lpstr>
      <vt:lpstr>PowerPoint 프레젠테이션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정규 표현식(Regular Expression)</vt:lpstr>
      <vt:lpstr>정규 표현식</vt:lpstr>
      <vt:lpstr>정규 표현식</vt:lpstr>
      <vt:lpstr>정규 표현식</vt:lpstr>
      <vt:lpstr>PowerPoint 프레젠테이션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정규 표현식</vt:lpstr>
      <vt:lpstr>01. [영문 분석 + 워드클라우드] 영문 문서 제목의 키워드 분석하기</vt:lpstr>
      <vt:lpstr>(텍스트) 정규화</vt:lpstr>
      <vt:lpstr>(텍스트) 토큰화</vt:lpstr>
      <vt:lpstr>NLTK (Natural Language ToolKit)</vt:lpstr>
      <vt:lpstr>어간(stemming) 추출, 표제어(Lemmatization) 추출</vt:lpstr>
      <vt:lpstr>불용어 처리</vt:lpstr>
      <vt:lpstr>불용어 처리</vt:lpstr>
      <vt:lpstr>불용어 처리</vt:lpstr>
      <vt:lpstr>01. [영문 분석 + 워드클라우드] 영문 문서 제목의 키워드 분석하기</vt:lpstr>
      <vt:lpstr>워드클라우드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01. [영문 분석 + 워드클라우드] 영문 문서 제목의 키워드 분석하기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699</cp:revision>
  <dcterms:created xsi:type="dcterms:W3CDTF">2012-07-11T10:23:22Z</dcterms:created>
  <dcterms:modified xsi:type="dcterms:W3CDTF">2022-10-25T08:21:17Z</dcterms:modified>
</cp:coreProperties>
</file>