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42" r:id="rId3"/>
    <p:sldId id="343" r:id="rId4"/>
    <p:sldId id="344" r:id="rId5"/>
    <p:sldId id="347" r:id="rId6"/>
    <p:sldId id="348" r:id="rId7"/>
    <p:sldId id="393" r:id="rId8"/>
    <p:sldId id="397" r:id="rId9"/>
    <p:sldId id="402" r:id="rId10"/>
    <p:sldId id="396" r:id="rId11"/>
    <p:sldId id="398" r:id="rId12"/>
    <p:sldId id="403" r:id="rId13"/>
    <p:sldId id="411" r:id="rId14"/>
    <p:sldId id="405" r:id="rId15"/>
    <p:sldId id="406" r:id="rId16"/>
    <p:sldId id="407" r:id="rId17"/>
    <p:sldId id="408" r:id="rId18"/>
    <p:sldId id="410" r:id="rId19"/>
    <p:sldId id="409" r:id="rId20"/>
    <p:sldId id="412" r:id="rId21"/>
    <p:sldId id="414" r:id="rId22"/>
    <p:sldId id="413" r:id="rId23"/>
    <p:sldId id="415" r:id="rId24"/>
    <p:sldId id="416" r:id="rId25"/>
    <p:sldId id="417" r:id="rId26"/>
    <p:sldId id="418" r:id="rId27"/>
    <p:sldId id="419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902"/>
    <a:srgbClr val="258BCD"/>
    <a:srgbClr val="0E6EB8"/>
    <a:srgbClr val="97C25E"/>
    <a:srgbClr val="E25645"/>
    <a:srgbClr val="539F7B"/>
    <a:srgbClr val="539F71"/>
    <a:srgbClr val="4DA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071" autoAdjust="0"/>
    <p:restoredTop sz="95046" autoAdjust="0"/>
  </p:normalViewPr>
  <p:slideViewPr>
    <p:cSldViewPr>
      <p:cViewPr varScale="1">
        <p:scale>
          <a:sx n="75" d="100"/>
          <a:sy n="75" d="100"/>
        </p:scale>
        <p:origin x="52" y="42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AD90ED-5FDE-4847-8412-4D3061260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36776-5319-4259-93FF-6539EFB89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81880AD-CB98-496D-AAC2-4877502F4A3A}" type="datetimeFigureOut">
              <a:rPr lang="ko-KR" altLang="en-US"/>
              <a:pPr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8D5355-C644-4A34-8482-90BFCF2E0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E1814-1BA2-4F44-9CFF-97778C972A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4BC4D8-8F9D-4CB0-AF5D-3E5CAF4E9A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67E72BD-E195-439A-9916-F756B553DE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AF23C4-D7DF-4BA3-96B9-5F7C2EB60F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ADB3700-6269-441C-8238-387ADA76639F}" type="datetimeFigureOut">
              <a:rPr lang="ko-KR" altLang="en-US"/>
              <a:pPr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2C1475C-00FE-4A58-995A-03DBA87DEA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24E392A-FAED-450A-ADC0-9FB2BCE73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944BF-A25B-449F-BAD5-0CDE130AB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E84FD-392F-4BE1-9FCF-A8CDF46E7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80DDDD0-3417-4ECA-A59A-D205BCDFF2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>
            <a:extLst>
              <a:ext uri="{FF2B5EF4-FFF2-40B4-BE49-F238E27FC236}">
                <a16:creationId xmlns:a16="http://schemas.microsoft.com/office/drawing/2014/main" id="{E78E897C-C0F3-492A-BEA2-BC777C9FE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>
            <a:extLst>
              <a:ext uri="{FF2B5EF4-FFF2-40B4-BE49-F238E27FC236}">
                <a16:creationId xmlns:a16="http://schemas.microsoft.com/office/drawing/2014/main" id="{138218D6-64FD-496F-B3DB-08C1E2AAE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FD9C8F-2875-445B-AF6B-C9EBFDA77310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CC683DB4-908C-42DC-98D0-735A4AE048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7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C2795-46D2-4E79-954D-33792BF545C4}"/>
              </a:ext>
            </a:extLst>
          </p:cNvPr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한빛아카데미㈜에</a:t>
            </a:r>
            <a:r>
              <a:rPr kumimoji="0" lang="ko-KR" altLang="en-US" sz="1200" dirty="0">
                <a:ea typeface="맑은 고딕" pitchFamily="50" charset="-127"/>
              </a:rPr>
              <a:t>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0C80F066-146B-4F6B-BBD9-03C63AEEC749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380D4696-0218-4D27-91BC-127190B57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9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9F709C46-6138-4C1E-8C27-70D7ECD4412B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66A1BAF-A062-4C16-95B1-9026F12F85AF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6EC7BAE6-33A9-4089-8266-7BECB776B1B7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2684F58-C729-4537-83B9-32A5AD512CFA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7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53F371-BC89-4393-A2C9-C19DF2265D59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5066E771-A7D8-417F-9C09-9C3CFAF14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825CB28-8DE6-4A11-A552-3EE3E1FFF67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75EC2A-5757-4170-A1DB-712F3A6BAC41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EAB6FFEB-9A57-4BD2-8C70-8842007CB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2F974A-3E0B-4BBC-A42A-A88FA878BFD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739F113-210C-4E8F-85CF-67C3F7005A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B23D6CCC-95CC-4F5F-A7B0-6E8C177083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2993D-46D8-4E1B-BA0D-22FFF6EC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865B7-0FCB-4956-9B2C-6BEA4C716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D5F7F-50E2-4E37-827B-5C0C711D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FBFCC49-312D-4139-A871-31798145CB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machine-learning-databases/wine-quali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52B5FD87-BF81-494C-AA0B-80C949F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434D59D-7CA3-4AA7-B366-009C9DA0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다운로드한 </a:t>
            </a:r>
            <a:r>
              <a:rPr lang="en-US" altLang="ko-KR" dirty="0"/>
              <a:t>CSV </a:t>
            </a:r>
            <a:r>
              <a:rPr lang="ko-KR" altLang="en-US"/>
              <a:t>파일 읽어오기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u="sng">
                <a:solidFill>
                  <a:srgbClr val="FF0000"/>
                </a:solidFill>
              </a:rPr>
              <a:t>열 </a:t>
            </a:r>
            <a:r>
              <a:rPr lang="ko-KR" altLang="en-US" u="sng" dirty="0" err="1">
                <a:solidFill>
                  <a:srgbClr val="FF0000"/>
                </a:solidFill>
              </a:rPr>
              <a:t>구분자를</a:t>
            </a:r>
            <a:r>
              <a:rPr lang="ko-KR" altLang="en-US" u="sng" dirty="0">
                <a:solidFill>
                  <a:srgbClr val="FF0000"/>
                </a:solidFill>
              </a:rPr>
              <a:t> 세미콜론으로</a:t>
            </a:r>
            <a:r>
              <a:rPr lang="ko-KR" altLang="en-US" dirty="0"/>
              <a:t> 인식시키기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1CD73F8B-2CCA-4CC8-AA7E-6D907978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18437" name="직사각형 4">
            <a:extLst>
              <a:ext uri="{FF2B5EF4-FFF2-40B4-BE49-F238E27FC236}">
                <a16:creationId xmlns:a16="http://schemas.microsoft.com/office/drawing/2014/main" id="{0B0BA36D-8935-48D7-B6DE-7A35D185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76738"/>
            <a:ext cx="811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2">
              <a:spcAft>
                <a:spcPts val="300"/>
              </a:spcAft>
              <a:buClr>
                <a:srgbClr val="000000"/>
              </a:buClr>
            </a:pPr>
            <a:r>
              <a:rPr kumimoji="0" lang="en-US" altLang="ko-KR" sz="1200">
                <a:solidFill>
                  <a:srgbClr val="000000"/>
                </a:solidFill>
              </a:rPr>
              <a:t>pandas</a:t>
            </a:r>
            <a:r>
              <a:rPr kumimoji="0" lang="ko-KR" altLang="en-US" sz="1200">
                <a:solidFill>
                  <a:srgbClr val="000000"/>
                </a:solidFill>
              </a:rPr>
              <a:t>의 </a:t>
            </a:r>
            <a:r>
              <a:rPr kumimoji="0" lang="en-US" altLang="ko-KR" sz="1200">
                <a:solidFill>
                  <a:srgbClr val="000000"/>
                </a:solidFill>
              </a:rPr>
              <a:t>read_csv() </a:t>
            </a:r>
            <a:r>
              <a:rPr kumimoji="0" lang="ko-KR" altLang="en-US" sz="1200">
                <a:solidFill>
                  <a:srgbClr val="000000"/>
                </a:solidFill>
              </a:rPr>
              <a:t>함수를 사용해 </a:t>
            </a:r>
            <a:r>
              <a:rPr kumimoji="0" lang="en-US" altLang="ko-KR" sz="1200">
                <a:solidFill>
                  <a:srgbClr val="000000"/>
                </a:solidFill>
              </a:rPr>
              <a:t>CSV </a:t>
            </a:r>
            <a:r>
              <a:rPr kumimoji="0" lang="ko-KR" altLang="en-US" sz="1200">
                <a:solidFill>
                  <a:srgbClr val="000000"/>
                </a:solidFill>
              </a:rPr>
              <a:t>파일을 읽어옴</a:t>
            </a:r>
            <a:r>
              <a:rPr kumimoji="0" lang="en-US" altLang="ko-KR" sz="1200">
                <a:solidFill>
                  <a:srgbClr val="000000"/>
                </a:solidFill>
              </a:rPr>
              <a:t> </a:t>
            </a:r>
            <a:br>
              <a:rPr kumimoji="0" lang="en-US" altLang="ko-KR" sz="1200">
                <a:solidFill>
                  <a:srgbClr val="000000"/>
                </a:solidFill>
              </a:rPr>
            </a:br>
            <a:r>
              <a:rPr kumimoji="0" lang="ko-KR" altLang="en-US" sz="1200">
                <a:solidFill>
                  <a:srgbClr val="000000"/>
                </a:solidFill>
              </a:rPr>
              <a:t>이때 </a:t>
            </a:r>
            <a:r>
              <a:rPr kumimoji="0" lang="en-US" altLang="ko-KR" sz="1200">
                <a:solidFill>
                  <a:srgbClr val="000000"/>
                </a:solidFill>
              </a:rPr>
              <a:t>CSV </a:t>
            </a:r>
            <a:r>
              <a:rPr kumimoji="0" lang="ko-KR" altLang="en-US" sz="1200">
                <a:solidFill>
                  <a:srgbClr val="000000"/>
                </a:solidFill>
              </a:rPr>
              <a:t>파일 데이터의 열 구분자를 세미콜론으로 지정하기 위해 </a:t>
            </a:r>
            <a:r>
              <a:rPr kumimoji="0" lang="en-US" altLang="ko-KR" sz="1200">
                <a:solidFill>
                  <a:srgbClr val="000000"/>
                </a:solidFill>
              </a:rPr>
              <a:t>sep </a:t>
            </a:r>
            <a:r>
              <a:rPr kumimoji="0" lang="ko-KR" altLang="en-US" sz="1200">
                <a:solidFill>
                  <a:srgbClr val="000000"/>
                </a:solidFill>
              </a:rPr>
              <a:t>매개변수 값을 ‘</a:t>
            </a:r>
            <a:r>
              <a:rPr kumimoji="0" lang="en-US" altLang="ko-KR" sz="1200">
                <a:solidFill>
                  <a:srgbClr val="000000"/>
                </a:solidFill>
              </a:rPr>
              <a:t>;’</a:t>
            </a:r>
            <a:r>
              <a:rPr kumimoji="0" lang="ko-KR" altLang="en-US" sz="1200">
                <a:solidFill>
                  <a:srgbClr val="000000"/>
                </a:solidFill>
              </a:rPr>
              <a:t>으로 지정</a:t>
            </a:r>
            <a:endParaRPr kumimoji="0" lang="en-US" altLang="ko-KR" sz="1200">
              <a:solidFill>
                <a:srgbClr val="000000"/>
              </a:solidFill>
            </a:endParaRPr>
          </a:p>
          <a:p>
            <a:pPr lvl="2">
              <a:spcAft>
                <a:spcPts val="300"/>
              </a:spcAft>
              <a:buClr>
                <a:srgbClr val="000000"/>
              </a:buClr>
            </a:pPr>
            <a:r>
              <a:rPr kumimoji="0" lang="en-US" altLang="ko-KR" sz="1200">
                <a:solidFill>
                  <a:srgbClr val="000000"/>
                </a:solidFill>
              </a:rPr>
              <a:t>pandas</a:t>
            </a:r>
            <a:r>
              <a:rPr kumimoji="0" lang="ko-KR" altLang="en-US" sz="1200">
                <a:solidFill>
                  <a:srgbClr val="000000"/>
                </a:solidFill>
              </a:rPr>
              <a:t>로 읽은 </a:t>
            </a:r>
            <a:r>
              <a:rPr kumimoji="0" lang="en-US" altLang="ko-KR" sz="1200">
                <a:solidFill>
                  <a:srgbClr val="000000"/>
                </a:solidFill>
              </a:rPr>
              <a:t>CSV </a:t>
            </a:r>
            <a:r>
              <a:rPr kumimoji="0" lang="ko-KR" altLang="en-US" sz="1200">
                <a:solidFill>
                  <a:srgbClr val="000000"/>
                </a:solidFill>
              </a:rPr>
              <a:t>데이터는 테이블 형태의 </a:t>
            </a:r>
            <a:r>
              <a:rPr kumimoji="0" lang="en-US" altLang="ko-KR" sz="1200">
                <a:solidFill>
                  <a:srgbClr val="000000"/>
                </a:solidFill>
              </a:rPr>
              <a:t>DataFrame </a:t>
            </a:r>
            <a:r>
              <a:rPr kumimoji="0" lang="ko-KR" altLang="en-US" sz="1200">
                <a:solidFill>
                  <a:srgbClr val="000000"/>
                </a:solidFill>
              </a:rPr>
              <a:t>객체</a:t>
            </a:r>
            <a:r>
              <a:rPr kumimoji="0" lang="en-US" altLang="ko-KR" sz="1200">
                <a:solidFill>
                  <a:srgbClr val="000000"/>
                </a:solidFill>
              </a:rPr>
              <a:t>(red_df, white_df)</a:t>
            </a:r>
            <a:r>
              <a:rPr kumimoji="0" lang="ko-KR" altLang="en-US" sz="1200">
                <a:solidFill>
                  <a:srgbClr val="000000"/>
                </a:solidFill>
              </a:rPr>
              <a:t>에 있음</a:t>
            </a:r>
            <a:endParaRPr kumimoji="0" lang="en-US" altLang="ko-KR" sz="12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45F37-7588-48C8-9D7F-CDD2917EFC79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준비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425C1A-3EF9-41B8-8D82-95B17F0E22E6}"/>
              </a:ext>
            </a:extLst>
          </p:cNvPr>
          <p:cNvSpPr/>
          <p:nvPr/>
        </p:nvSpPr>
        <p:spPr>
          <a:xfrm>
            <a:off x="1116013" y="2570163"/>
            <a:ext cx="6318250" cy="86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red_df = pd.read_csv('winequality-red.csv', sep=';')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white_df = pd.read_csv('winequality-white.csv', sep=';')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93F8065-0AA1-47BB-9EC9-72C66ACE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87AE2-2259-409D-ADA7-5343D537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데이터 전처리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불필요한 속성 제거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drop()</a:t>
            </a:r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결측치 처리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isnull().sum()</a:t>
            </a:r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>
                <a:solidFill>
                  <a:srgbClr val="FF0000"/>
                </a:solidFill>
              </a:rPr>
              <a:t>이상치</a:t>
            </a:r>
            <a:r>
              <a:rPr lang="en-US" altLang="ko-KR">
                <a:solidFill>
                  <a:srgbClr val="FF0000"/>
                </a:solidFill>
              </a:rPr>
              <a:t>(outlier)</a:t>
            </a:r>
            <a:r>
              <a:rPr lang="ko-KR" altLang="en-US">
                <a:solidFill>
                  <a:srgbClr val="FF0000"/>
                </a:solidFill>
              </a:rPr>
              <a:t> 제거</a:t>
            </a: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ko-KR"/>
              <a:t>Boxplot</a:t>
            </a:r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06480-2C71-4E4C-A9B1-2666A34AB857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준비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BB40B7F6-E7F8-41DC-8E58-1FCF133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D2393-96EB-4848-9B5E-7E565C84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</a:t>
            </a:r>
            <a:r>
              <a:rPr lang="en-US" altLang="ko-KR"/>
              <a:t>(Outlier)</a:t>
            </a:r>
          </a:p>
          <a:p>
            <a:pPr lvl="1">
              <a:defRPr/>
            </a:pPr>
            <a:r>
              <a:rPr lang="ko-KR" altLang="en-US"/>
              <a:t>자료에서 비정상적으로 분포를 벗어난 자료값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영향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데이터 정규화</a:t>
            </a:r>
            <a:r>
              <a:rPr lang="en-US" altLang="ko-KR"/>
              <a:t>, </a:t>
            </a:r>
            <a:r>
              <a:rPr lang="ko-KR" altLang="en-US"/>
              <a:t>표준화 할 때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머신 러닝 학습을 위한 데이터로 적절하지 않음</a:t>
            </a:r>
            <a:endParaRPr lang="en-US" altLang="ko-KR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데이터 정제</a:t>
            </a:r>
            <a:r>
              <a:rPr lang="en-US" altLang="ko-KR"/>
              <a:t>…</a:t>
            </a:r>
            <a:r>
              <a:rPr lang="ko-KR" altLang="en-US"/>
              <a:t>필요함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pic>
        <p:nvPicPr>
          <p:cNvPr id="20484" name="그림 5">
            <a:extLst>
              <a:ext uri="{FF2B5EF4-FFF2-40B4-BE49-F238E27FC236}">
                <a16:creationId xmlns:a16="http://schemas.microsoft.com/office/drawing/2014/main" id="{A30C104A-2717-4C4B-9D56-7B1CBE91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644900"/>
            <a:ext cx="52625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7F7077D-ED0F-4F9D-BE1A-FB3BBD7CEB16}"/>
              </a:ext>
            </a:extLst>
          </p:cNvPr>
          <p:cNvSpPr/>
          <p:nvPr/>
        </p:nvSpPr>
        <p:spPr>
          <a:xfrm>
            <a:off x="6516688" y="537368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56D072-7966-4AEC-9147-B32E6C1F1F9B}"/>
              </a:ext>
            </a:extLst>
          </p:cNvPr>
          <p:cNvSpPr/>
          <p:nvPr/>
        </p:nvSpPr>
        <p:spPr>
          <a:xfrm>
            <a:off x="6372225" y="5199063"/>
            <a:ext cx="714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8F7AE1-235D-405D-BA68-3758197C2F91}"/>
              </a:ext>
            </a:extLst>
          </p:cNvPr>
          <p:cNvSpPr/>
          <p:nvPr/>
        </p:nvSpPr>
        <p:spPr>
          <a:xfrm>
            <a:off x="6605588" y="5213350"/>
            <a:ext cx="46037" cy="128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4">
            <a:extLst>
              <a:ext uri="{FF2B5EF4-FFF2-40B4-BE49-F238E27FC236}">
                <a16:creationId xmlns:a16="http://schemas.microsoft.com/office/drawing/2014/main" id="{C6F6DFF0-88FD-421E-AF81-827D0D8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D60EA-8288-4C31-A858-61B06529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이상치의 발생 원인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잘못된 데이터 입력</a:t>
            </a:r>
          </a:p>
          <a:p>
            <a:pPr lvl="2">
              <a:defRPr/>
            </a:pPr>
            <a:r>
              <a:rPr lang="ko-KR" altLang="en-US"/>
              <a:t>값 대신 코드 사용</a:t>
            </a:r>
          </a:p>
          <a:p>
            <a:pPr lvl="2">
              <a:defRPr/>
            </a:pPr>
            <a:r>
              <a:rPr lang="ko-KR" altLang="en-US"/>
              <a:t>샘플링 오류 또는 데이터가 잘못된 위치에서 추출되었거나 다른 데이터와 혼합된 경우</a:t>
            </a:r>
          </a:p>
          <a:p>
            <a:pPr lvl="2">
              <a:defRPr/>
            </a:pPr>
            <a:r>
              <a:rPr lang="ko-KR" altLang="en-US"/>
              <a:t>예상치 못한 변수 분포</a:t>
            </a:r>
          </a:p>
          <a:p>
            <a:pPr lvl="2">
              <a:defRPr/>
            </a:pPr>
            <a:r>
              <a:rPr lang="ko-KR" altLang="en-US"/>
              <a:t>애플리케이션 또는 시스템에서 산생된 측정 오류</a:t>
            </a:r>
          </a:p>
          <a:p>
            <a:pPr lvl="2">
              <a:defRPr/>
            </a:pPr>
            <a:r>
              <a:rPr lang="ko-KR" altLang="en-US"/>
              <a:t>데이터 추출의 실험 오류 또는 계획 오류</a:t>
            </a:r>
          </a:p>
          <a:p>
            <a:pPr lvl="2">
              <a:defRPr/>
            </a:pPr>
            <a:r>
              <a:rPr lang="ko-KR" altLang="en-US"/>
              <a:t>감지 방법을 테스트하기 위한 의도적인 더미 이상치 삽입</a:t>
            </a:r>
          </a:p>
          <a:p>
            <a:pPr lvl="2">
              <a:defRPr/>
            </a:pPr>
            <a:r>
              <a:rPr lang="ko-KR" altLang="en-US"/>
              <a:t>실제로 오류가 아닌 데이터의 자연적인 편차로</a:t>
            </a:r>
            <a:r>
              <a:rPr lang="en-US" altLang="ko-KR"/>
              <a:t>, </a:t>
            </a:r>
            <a:r>
              <a:rPr lang="ko-KR" altLang="en-US"/>
              <a:t>감지하려는 사기 또는 기타 비정상을 나타냅니다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DCD282F5-5652-4ADF-83D8-D8CB18FF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D2393-96EB-4848-9B5E-7E565C84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 판단하기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데이터 분포를 보고 직접 판단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머신러닝 기법을 사용하여 이상치 분류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통계지표를 사용하여 판단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en-US" altLang="ko-KR"/>
              <a:t>!!! </a:t>
            </a:r>
            <a:r>
              <a:rPr lang="ko-KR" altLang="en-US"/>
              <a:t>효과적인 이상치 탐색을 위해서는</a:t>
            </a:r>
            <a:br>
              <a:rPr lang="en-US" altLang="ko-KR"/>
            </a:br>
            <a:r>
              <a:rPr lang="en-US" altLang="ko-KR"/>
              <a:t>   </a:t>
            </a:r>
            <a:r>
              <a:rPr lang="ko-KR" altLang="en-US"/>
              <a:t>데이터 변수들의 의미</a:t>
            </a:r>
            <a:r>
              <a:rPr lang="en-US" altLang="ko-KR"/>
              <a:t>,  </a:t>
            </a:r>
            <a:r>
              <a:rPr lang="ko-KR" altLang="en-US"/>
              <a:t>이상치가 생긴 원인을 생각</a:t>
            </a:r>
            <a:r>
              <a:rPr lang="en-US" altLang="ko-KR"/>
              <a:t>, </a:t>
            </a:r>
            <a:r>
              <a:rPr lang="ko-KR" altLang="en-US"/>
              <a:t>이해할 수 있어야 한다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15FC158F-DCBB-4677-A96E-00F3CDBD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D2393-96EB-4848-9B5E-7E565C84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 판단하기 </a:t>
            </a:r>
            <a:r>
              <a:rPr lang="en-US" altLang="ko-KR"/>
              <a:t>- </a:t>
            </a:r>
            <a:r>
              <a:rPr lang="ko-KR" altLang="en-US">
                <a:solidFill>
                  <a:srgbClr val="FF0000"/>
                </a:solidFill>
              </a:rPr>
              <a:t>사분범위</a:t>
            </a:r>
            <a:r>
              <a:rPr lang="en-US" altLang="ko-KR">
                <a:solidFill>
                  <a:srgbClr val="FF0000"/>
                </a:solidFill>
              </a:rPr>
              <a:t>(IQR)</a:t>
            </a:r>
            <a:r>
              <a:rPr lang="ko-KR" altLang="en-US">
                <a:solidFill>
                  <a:srgbClr val="FF0000"/>
                </a:solidFill>
              </a:rPr>
              <a:t>를 이용한 이상치 판단</a:t>
            </a:r>
            <a:endParaRPr lang="en-US" altLang="ko-KR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/>
              <a:t>IQR (Inter Quatile Range) = Q3 – Q1</a:t>
            </a:r>
          </a:p>
          <a:p>
            <a:pPr lvl="2">
              <a:defRPr/>
            </a:pPr>
            <a:r>
              <a:rPr lang="en-US" altLang="ko-KR"/>
              <a:t>Q1 (25%), Q2 (50%), Q3(75%)</a:t>
            </a:r>
          </a:p>
          <a:p>
            <a:pPr lvl="4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b="1">
                <a:solidFill>
                  <a:srgbClr val="FF0000"/>
                </a:solidFill>
              </a:rPr>
              <a:t>이상치 판단 </a:t>
            </a:r>
            <a:r>
              <a:rPr lang="en-US" altLang="ko-KR" b="1">
                <a:solidFill>
                  <a:srgbClr val="FF0000"/>
                </a:solidFill>
              </a:rPr>
              <a:t>– </a:t>
            </a:r>
            <a:r>
              <a:rPr lang="ko-KR" altLang="en-US" b="1">
                <a:solidFill>
                  <a:srgbClr val="FF0000"/>
                </a:solidFill>
              </a:rPr>
              <a:t>안울타리를 벗어난 곳에 위치한 데이터</a:t>
            </a:r>
            <a:endParaRPr lang="en-US" altLang="ko-KR" b="1">
              <a:solidFill>
                <a:srgbClr val="FF0000"/>
              </a:solidFill>
            </a:endParaRPr>
          </a:p>
        </p:txBody>
      </p:sp>
      <p:pic>
        <p:nvPicPr>
          <p:cNvPr id="23556" name="그림 14">
            <a:extLst>
              <a:ext uri="{FF2B5EF4-FFF2-40B4-BE49-F238E27FC236}">
                <a16:creationId xmlns:a16="http://schemas.microsoft.com/office/drawing/2014/main" id="{17960502-806C-43C5-B526-1D0AE6E3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78350"/>
            <a:ext cx="6786562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16">
            <a:extLst>
              <a:ext uri="{FF2B5EF4-FFF2-40B4-BE49-F238E27FC236}">
                <a16:creationId xmlns:a16="http://schemas.microsoft.com/office/drawing/2014/main" id="{5C9948BC-435A-490D-85E9-181F5F5D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726916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E9903FDC-F6DA-4642-8168-4D5966FA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9DFA-F5EE-4FC3-9FA7-F55916EB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상자 그림과 데이터 분포 모양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F64C62E2-E1CD-4EB2-912F-E74D526D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01788"/>
            <a:ext cx="7129462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5E0E70D-FB6D-41B3-AB78-5E477D7D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87AE2-2259-409D-ADA7-5343D537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데이터 전처리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불필요한 속성 제거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결측치 처리</a:t>
            </a:r>
            <a:endParaRPr lang="en-US" altLang="ko-KR"/>
          </a:p>
          <a:p>
            <a:pPr lvl="1">
              <a:defRPr/>
            </a:pPr>
            <a:r>
              <a:rPr lang="ko-KR" altLang="en-US">
                <a:solidFill>
                  <a:srgbClr val="FF0000"/>
                </a:solidFill>
              </a:rPr>
              <a:t>이상치</a:t>
            </a:r>
            <a:r>
              <a:rPr lang="en-US" altLang="ko-KR">
                <a:solidFill>
                  <a:srgbClr val="FF0000"/>
                </a:solidFill>
              </a:rPr>
              <a:t>(outlier)</a:t>
            </a:r>
            <a:r>
              <a:rPr lang="ko-KR" altLang="en-US">
                <a:solidFill>
                  <a:srgbClr val="FF0000"/>
                </a:solidFill>
              </a:rPr>
              <a:t> 제거</a:t>
            </a: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Boxplot </a:t>
            </a:r>
            <a:r>
              <a:rPr lang="ko-KR" altLang="en-US"/>
              <a:t>그리기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06480-2C71-4E4C-A9B1-2666A34AB857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준비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7097B-0E06-4783-BE15-968E2E2000FD}"/>
              </a:ext>
            </a:extLst>
          </p:cNvPr>
          <p:cNvSpPr/>
          <p:nvPr/>
        </p:nvSpPr>
        <p:spPr>
          <a:xfrm>
            <a:off x="1692275" y="5653088"/>
            <a:ext cx="2016125" cy="738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plt.boxplot(  )</a:t>
            </a:r>
          </a:p>
          <a:p>
            <a:pPr>
              <a:defRPr/>
            </a:pPr>
            <a:r>
              <a:rPr lang="ko-KR" altLang="en-US" sz="1400"/>
              <a:t>plt.title( )</a:t>
            </a:r>
          </a:p>
          <a:p>
            <a:pPr>
              <a:defRPr/>
            </a:pPr>
            <a:r>
              <a:rPr lang="ko-KR" altLang="en-US" sz="1400"/>
              <a:t>plt.show()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546B95-7592-4F96-A819-BE5A89D2E8FD}"/>
              </a:ext>
            </a:extLst>
          </p:cNvPr>
          <p:cNvSpPr/>
          <p:nvPr/>
        </p:nvSpPr>
        <p:spPr>
          <a:xfrm>
            <a:off x="1476375" y="2789238"/>
            <a:ext cx="5526088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    q1 = data.quantile(0.25) </a:t>
            </a:r>
          </a:p>
          <a:p>
            <a:pPr>
              <a:defRPr/>
            </a:pPr>
            <a:r>
              <a:rPr lang="ko-KR" altLang="en-US" sz="1400"/>
              <a:t>    q3 = data.quantile(0.75)</a:t>
            </a:r>
          </a:p>
          <a:p>
            <a:pPr>
              <a:defRPr/>
            </a:pPr>
            <a:r>
              <a:rPr lang="ko-KR" altLang="en-US" sz="1400"/>
              <a:t>    iqr = q3-q1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   lif = q1 - (iqr*1.5)    # lower inner fence</a:t>
            </a:r>
          </a:p>
          <a:p>
            <a:pPr>
              <a:defRPr/>
            </a:pPr>
            <a:r>
              <a:rPr lang="ko-KR" altLang="en-US" sz="1400"/>
              <a:t>    hif = q3 + (iqr*1.5)    # higher inner fence</a:t>
            </a:r>
          </a:p>
          <a:p>
            <a:pPr>
              <a:defRPr/>
            </a:pPr>
            <a:r>
              <a:rPr lang="ko-KR" altLang="en-US" sz="1400"/>
              <a:t>    </a:t>
            </a:r>
          </a:p>
          <a:p>
            <a:pPr>
              <a:defRPr/>
            </a:pPr>
            <a:r>
              <a:rPr lang="ko-KR" altLang="en-US" sz="1400"/>
              <a:t>    # fence 안에 있는 데이터만 남긴다.</a:t>
            </a:r>
          </a:p>
          <a:p>
            <a:pPr>
              <a:defRPr/>
            </a:pPr>
            <a:r>
              <a:rPr lang="ko-KR" altLang="en-US" sz="1400"/>
              <a:t>    data_removed_outlier = data[(data&gt;lif) &amp; (data&lt;hif)]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1F050470-DF2F-4DDD-993E-9A0551D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A4A3F-4332-4C87-983A-F8938FBA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 제거 함수 예시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df : </a:t>
            </a:r>
            <a:r>
              <a:rPr lang="ko-KR" altLang="en-US"/>
              <a:t>데이터 셋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remove_col : </a:t>
            </a:r>
            <a:r>
              <a:rPr lang="ko-KR" altLang="en-US"/>
              <a:t> 이상치를 제거하고 싶은 데이터 종류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1E814C-FE6F-4A77-9160-F36BE6D477A6}"/>
              </a:ext>
            </a:extLst>
          </p:cNvPr>
          <p:cNvSpPr/>
          <p:nvPr/>
        </p:nvSpPr>
        <p:spPr>
          <a:xfrm>
            <a:off x="539750" y="2781300"/>
            <a:ext cx="8308975" cy="3046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def remove_out(df, remove_col):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    for i in remove_col: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q1 = df[i].quantile(0.25)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q3 = df[i].quantile(0.75)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IQR = q3 – q1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weight = 1.5  # </a:t>
            </a:r>
            <a:r>
              <a:rPr lang="ko-KR" altLang="en-US" sz="1600">
                <a:latin typeface="Courier New" panose="02070309020205020404" pitchFamily="49" charset="0"/>
              </a:rPr>
              <a:t>제거 범위 조절 변수</a:t>
            </a:r>
            <a:endParaRPr lang="en-US" altLang="ko-KR" sz="160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       lower_fence = q1 - (weight * IQR)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       higher_fence = q3 + (weight * IQR) 	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df = df[((df[i]&gt;=lower_fence) &amp; (df[i]&lt;=higher_fence))]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	df = df.reset_index(drop=True) </a:t>
            </a:r>
          </a:p>
          <a:p>
            <a:pPr>
              <a:defRPr/>
            </a:pPr>
            <a:r>
              <a:rPr lang="en-US" altLang="ko-KR" sz="1600">
                <a:latin typeface="Courier New" panose="02070309020205020404" pitchFamily="49" charset="0"/>
              </a:rPr>
              <a:t>    return df</a:t>
            </a:r>
            <a:endParaRPr lang="ko-KR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6E35E0A4-EE61-40A5-AAA1-A38DF8D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A4A3F-4332-4C87-983A-F8938FBA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 판단된 </a:t>
            </a:r>
            <a:r>
              <a:rPr lang="en-US" altLang="ko-KR"/>
              <a:t>index </a:t>
            </a:r>
            <a:r>
              <a:rPr lang="ko-KR" altLang="en-US"/>
              <a:t>함수 예시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이상치로 판단된 데이터의 </a:t>
            </a:r>
            <a:r>
              <a:rPr lang="en-US" altLang="ko-KR"/>
              <a:t>index</a:t>
            </a:r>
            <a:r>
              <a:rPr lang="ko-KR" altLang="en-US"/>
              <a:t>들을 리턴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이상치로 판단된 데이터들 분석 목적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이상치 제거하고 싶으면</a:t>
            </a:r>
            <a:r>
              <a:rPr lang="en-US" altLang="ko-KR"/>
              <a:t>… df.drop( #index</a:t>
            </a:r>
            <a:r>
              <a:rPr lang="ko-KR" altLang="en-US"/>
              <a:t>들 </a:t>
            </a:r>
            <a:r>
              <a:rPr lang="en-US" altLang="ko-KR"/>
              <a:t>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1E814C-FE6F-4A77-9160-F36BE6D477A6}"/>
              </a:ext>
            </a:extLst>
          </p:cNvPr>
          <p:cNvSpPr/>
          <p:nvPr/>
        </p:nvSpPr>
        <p:spPr>
          <a:xfrm>
            <a:off x="539750" y="2205038"/>
            <a:ext cx="8308975" cy="2246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def get_outlier(df, col, weight=1.5) : </a:t>
            </a: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q1 = np.percentile(df[col].values, 25) </a:t>
            </a: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q3 = np.percentile(df[col].values, 75) </a:t>
            </a: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IQR = q3 – q1 </a:t>
            </a: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low_fence = q1 - (weight * IQR)</a:t>
            </a: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high_fence = q3 + (weight * IQR) 		</a:t>
            </a:r>
          </a:p>
          <a:p>
            <a:pPr>
              <a:defRPr/>
            </a:pPr>
            <a:endParaRPr lang="en-US" altLang="ko-KR" sz="140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out_index = df[col][(df[col]&lt;low_fence)|(df[col]&lt;=high_fence))].index</a:t>
            </a:r>
          </a:p>
          <a:p>
            <a:pPr>
              <a:defRPr/>
            </a:pPr>
            <a:endParaRPr lang="en-US" altLang="ko-KR" sz="140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latin typeface="Courier New" panose="02070309020205020404" pitchFamily="49" charset="0"/>
              </a:rPr>
              <a:t>  return out_index</a:t>
            </a:r>
            <a:endParaRPr lang="ko-KR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ED1BA941-CE38-4A62-9A90-3719ADEF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3" y="5265738"/>
            <a:ext cx="8229600" cy="1331912"/>
          </a:xfrm>
        </p:spPr>
        <p:txBody>
          <a:bodyPr/>
          <a:lstStyle/>
          <a:p>
            <a:r>
              <a:rPr lang="en-US" altLang="ko-KR" sz="3200"/>
              <a:t>Chapter 07 </a:t>
            </a:r>
            <a:r>
              <a:rPr lang="ko-KR" altLang="en-US" sz="3200"/>
              <a:t>통계 분석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12DCBC5F-F6CE-4363-99ED-D23B89D1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52DBB-5B7E-48BD-BBBA-68953493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이상치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4BAF-1A98-4DA4-83B9-A893EF9D0864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준비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8677" name="그림 7">
            <a:extLst>
              <a:ext uri="{FF2B5EF4-FFF2-40B4-BE49-F238E27FC236}">
                <a16:creationId xmlns:a16="http://schemas.microsoft.com/office/drawing/2014/main" id="{3E25A2B2-1B55-4A3C-A2C0-86D35B9A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/>
          <a:stretch>
            <a:fillRect/>
          </a:stretch>
        </p:blipFill>
        <p:spPr bwMode="auto">
          <a:xfrm>
            <a:off x="755650" y="1700213"/>
            <a:ext cx="6002338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8">
            <a:extLst>
              <a:ext uri="{FF2B5EF4-FFF2-40B4-BE49-F238E27FC236}">
                <a16:creationId xmlns:a16="http://schemas.microsoft.com/office/drawing/2014/main" id="{B2300F7F-22D8-45FB-A69D-5D9B5FA6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t="33202" r="39561" b="58400"/>
          <a:stretch>
            <a:fillRect/>
          </a:stretch>
        </p:blipFill>
        <p:spPr bwMode="auto">
          <a:xfrm>
            <a:off x="700088" y="5367338"/>
            <a:ext cx="6002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F0077-38B6-4463-BAF1-ABBEA824B3F1}"/>
              </a:ext>
            </a:extLst>
          </p:cNvPr>
          <p:cNvSpPr/>
          <p:nvPr/>
        </p:nvSpPr>
        <p:spPr>
          <a:xfrm>
            <a:off x="6875463" y="2997200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DB2CC-8D33-4856-8BB5-2160B0618A9A}"/>
              </a:ext>
            </a:extLst>
          </p:cNvPr>
          <p:cNvSpPr/>
          <p:nvPr/>
        </p:nvSpPr>
        <p:spPr>
          <a:xfrm>
            <a:off x="7402513" y="2997200"/>
            <a:ext cx="50323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5BCDB-9149-4B8E-AC1E-60FAA68EE48D}"/>
              </a:ext>
            </a:extLst>
          </p:cNvPr>
          <p:cNvSpPr/>
          <p:nvPr/>
        </p:nvSpPr>
        <p:spPr>
          <a:xfrm>
            <a:off x="7927975" y="2997200"/>
            <a:ext cx="50323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74699-BC59-444B-A205-7C187868E8C0}"/>
              </a:ext>
            </a:extLst>
          </p:cNvPr>
          <p:cNvSpPr/>
          <p:nvPr/>
        </p:nvSpPr>
        <p:spPr>
          <a:xfrm>
            <a:off x="8443913" y="2997200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E1410F-66DF-459A-ADC2-6528169D6283}"/>
              </a:ext>
            </a:extLst>
          </p:cNvPr>
          <p:cNvSpPr/>
          <p:nvPr/>
        </p:nvSpPr>
        <p:spPr>
          <a:xfrm>
            <a:off x="9286875" y="2997200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4ADBE-AB8B-4C26-80ED-D86C89558C76}"/>
              </a:ext>
            </a:extLst>
          </p:cNvPr>
          <p:cNvSpPr/>
          <p:nvPr/>
        </p:nvSpPr>
        <p:spPr>
          <a:xfrm>
            <a:off x="6875463" y="40719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CE744D-7D59-47EE-807E-E59520906647}"/>
              </a:ext>
            </a:extLst>
          </p:cNvPr>
          <p:cNvSpPr/>
          <p:nvPr/>
        </p:nvSpPr>
        <p:spPr>
          <a:xfrm>
            <a:off x="7402513" y="4071938"/>
            <a:ext cx="50323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5EF9C9-C5C4-4567-884D-6AA7ABF246AB}"/>
              </a:ext>
            </a:extLst>
          </p:cNvPr>
          <p:cNvSpPr/>
          <p:nvPr/>
        </p:nvSpPr>
        <p:spPr>
          <a:xfrm>
            <a:off x="7927975" y="4071938"/>
            <a:ext cx="50323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082A3-01A1-46CE-AB86-14D8E2784AB7}"/>
              </a:ext>
            </a:extLst>
          </p:cNvPr>
          <p:cNvSpPr/>
          <p:nvPr/>
        </p:nvSpPr>
        <p:spPr>
          <a:xfrm>
            <a:off x="8443913" y="40719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7CCD4C-3FCC-4946-AA2F-46B577467E15}"/>
              </a:ext>
            </a:extLst>
          </p:cNvPr>
          <p:cNvSpPr/>
          <p:nvPr/>
        </p:nvSpPr>
        <p:spPr>
          <a:xfrm>
            <a:off x="9286875" y="40719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6F99E-2306-4EC6-84D8-E1EE392EC2E3}"/>
              </a:ext>
            </a:extLst>
          </p:cNvPr>
          <p:cNvSpPr/>
          <p:nvPr/>
        </p:nvSpPr>
        <p:spPr>
          <a:xfrm>
            <a:off x="6875463" y="44656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78F755-2CE7-4EEE-B88A-7137EC82F331}"/>
              </a:ext>
            </a:extLst>
          </p:cNvPr>
          <p:cNvSpPr/>
          <p:nvPr/>
        </p:nvSpPr>
        <p:spPr>
          <a:xfrm>
            <a:off x="7402513" y="4465638"/>
            <a:ext cx="50323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B5BFF-C9A5-452B-888A-6B1E167440D0}"/>
              </a:ext>
            </a:extLst>
          </p:cNvPr>
          <p:cNvSpPr/>
          <p:nvPr/>
        </p:nvSpPr>
        <p:spPr>
          <a:xfrm>
            <a:off x="7927975" y="4465638"/>
            <a:ext cx="50323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F61E95-91FB-439D-A58E-65C7A0C8DF22}"/>
              </a:ext>
            </a:extLst>
          </p:cNvPr>
          <p:cNvSpPr/>
          <p:nvPr/>
        </p:nvSpPr>
        <p:spPr>
          <a:xfrm>
            <a:off x="8443913" y="44656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53492D-7BCF-499F-994C-F6265E2C754C}"/>
              </a:ext>
            </a:extLst>
          </p:cNvPr>
          <p:cNvSpPr/>
          <p:nvPr/>
        </p:nvSpPr>
        <p:spPr>
          <a:xfrm>
            <a:off x="9286875" y="4465638"/>
            <a:ext cx="5048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4D10F1D-C7D9-4F45-ABF8-7608A3F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52DBB-5B7E-48BD-BBBA-68953493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전처리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이상치 제거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데이터 변환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레드 와인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0, </a:t>
            </a:r>
            <a:r>
              <a:rPr lang="ko-KR" altLang="en-US"/>
              <a:t>  화이트 와인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1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4BAF-1A98-4DA4-83B9-A893EF9D0864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준비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9701" name="그림 5">
            <a:extLst>
              <a:ext uri="{FF2B5EF4-FFF2-40B4-BE49-F238E27FC236}">
                <a16:creationId xmlns:a16="http://schemas.microsoft.com/office/drawing/2014/main" id="{DB5785FB-8BC5-4B51-BE5F-CD57A153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56880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그림 12">
            <a:extLst>
              <a:ext uri="{FF2B5EF4-FFF2-40B4-BE49-F238E27FC236}">
                <a16:creationId xmlns:a16="http://schemas.microsoft.com/office/drawing/2014/main" id="{02670026-A69A-4F2E-9D60-00D10449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9"/>
          <a:stretch>
            <a:fillRect/>
          </a:stretch>
        </p:blipFill>
        <p:spPr bwMode="auto">
          <a:xfrm>
            <a:off x="1116013" y="4252913"/>
            <a:ext cx="534828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10E0B5DD-FF36-468F-AEE3-04565FC4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52DBB-5B7E-48BD-BBBA-68953493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데이터 탐색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속성 별  레드 와인</a:t>
            </a:r>
            <a:r>
              <a:rPr lang="en-US" altLang="ko-KR"/>
              <a:t>, </a:t>
            </a:r>
            <a:r>
              <a:rPr lang="ko-KR" altLang="en-US"/>
              <a:t>화이트 와인 특징이 어떻게 다른지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각 속성에 따라 히스토그램 그려보자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4BAF-1A98-4DA4-83B9-A893EF9D0864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탐색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모델링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결과 시각화</a:t>
            </a:r>
            <a:endParaRPr lang="ko-KR" altLang="en-US" sz="1400" b="1" u="sng" dirty="0">
              <a:latin typeface="+mn-ea"/>
              <a:ea typeface="+mn-ea"/>
            </a:endParaRPr>
          </a:p>
        </p:txBody>
      </p:sp>
      <p:pic>
        <p:nvPicPr>
          <p:cNvPr id="30725" name="그림 15">
            <a:extLst>
              <a:ext uri="{FF2B5EF4-FFF2-40B4-BE49-F238E27FC236}">
                <a16:creationId xmlns:a16="http://schemas.microsoft.com/office/drawing/2014/main" id="{EDE79C99-F272-4C8B-B58E-B083C104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2565400"/>
            <a:ext cx="85947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87C7340A-3D65-44B8-BC37-1322E7FE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C7F4D-302F-4B94-9289-AD27CD78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레드 </a:t>
            </a:r>
            <a:r>
              <a:rPr lang="en-US" altLang="ko-KR"/>
              <a:t>/ </a:t>
            </a:r>
            <a:r>
              <a:rPr lang="ko-KR" altLang="en-US"/>
              <a:t>화이트 와인에 따라 데이터 분포가 많이</a:t>
            </a:r>
            <a:r>
              <a:rPr lang="en-US" altLang="ko-KR"/>
              <a:t>~ </a:t>
            </a:r>
            <a:r>
              <a:rPr lang="ko-KR" altLang="en-US"/>
              <a:t>다른 속성은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31748" name="그림 3">
            <a:extLst>
              <a:ext uri="{FF2B5EF4-FFF2-40B4-BE49-F238E27FC236}">
                <a16:creationId xmlns:a16="http://schemas.microsoft.com/office/drawing/2014/main" id="{00F95EB0-E132-49A3-B171-2AF4ED05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50" r="24776" b="4510"/>
          <a:stretch>
            <a:fillRect/>
          </a:stretch>
        </p:blipFill>
        <p:spPr bwMode="auto">
          <a:xfrm>
            <a:off x="295275" y="1628775"/>
            <a:ext cx="27511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그림 4">
            <a:extLst>
              <a:ext uri="{FF2B5EF4-FFF2-40B4-BE49-F238E27FC236}">
                <a16:creationId xmlns:a16="http://schemas.microsoft.com/office/drawing/2014/main" id="{097036F0-D1EC-46ED-8694-BDDAF386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4" t="32150" r="25644" b="6950"/>
          <a:stretch>
            <a:fillRect/>
          </a:stretch>
        </p:blipFill>
        <p:spPr bwMode="auto">
          <a:xfrm>
            <a:off x="3241675" y="1706563"/>
            <a:ext cx="2749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그림 5">
            <a:extLst>
              <a:ext uri="{FF2B5EF4-FFF2-40B4-BE49-F238E27FC236}">
                <a16:creationId xmlns:a16="http://schemas.microsoft.com/office/drawing/2014/main" id="{D0BBABC9-74B8-4140-AB78-FCCEDEEE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t="30051" r="24774" b="6950"/>
          <a:stretch>
            <a:fillRect/>
          </a:stretch>
        </p:blipFill>
        <p:spPr bwMode="auto">
          <a:xfrm>
            <a:off x="6170613" y="1711325"/>
            <a:ext cx="274955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8D6D4-8038-4F81-AE0B-C1A0D674CC8F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모델링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결과 시각화</a:t>
            </a:r>
            <a:endParaRPr lang="ko-KR" altLang="en-US" sz="1400" b="1" u="sng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36ADB646-3E6A-4DB4-973D-108A7388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18DD-FE8C-4797-A881-E58BE458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 lvl="1">
              <a:defRPr/>
            </a:pPr>
            <a:r>
              <a:rPr lang="ko-KR" altLang="en-US"/>
              <a:t>염화물</a:t>
            </a:r>
            <a:r>
              <a:rPr lang="en-US" altLang="ko-KR"/>
              <a:t>chlorides, </a:t>
            </a:r>
            <a:r>
              <a:rPr lang="ko-KR" altLang="en-US"/>
              <a:t>휘발성 산도</a:t>
            </a:r>
            <a:r>
              <a:rPr lang="en-US" altLang="ko-KR"/>
              <a:t>volatile acidity,  </a:t>
            </a:r>
            <a:r>
              <a:rPr lang="ko-KR" altLang="en-US"/>
              <a:t>총 이산화황</a:t>
            </a:r>
            <a:r>
              <a:rPr lang="en-US" altLang="ko-KR"/>
              <a:t>total sulfur dioxide</a:t>
            </a:r>
            <a:endParaRPr lang="ko-KR" altLang="en-US"/>
          </a:p>
        </p:txBody>
      </p:sp>
      <p:pic>
        <p:nvPicPr>
          <p:cNvPr id="32772" name="그림 3">
            <a:extLst>
              <a:ext uri="{FF2B5EF4-FFF2-40B4-BE49-F238E27FC236}">
                <a16:creationId xmlns:a16="http://schemas.microsoft.com/office/drawing/2014/main" id="{41C6311A-0A80-431F-A519-A37DF1B0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9" t="32150" r="24776" b="36180"/>
          <a:stretch>
            <a:fillRect/>
          </a:stretch>
        </p:blipFill>
        <p:spPr bwMode="auto">
          <a:xfrm>
            <a:off x="395288" y="1916113"/>
            <a:ext cx="2932112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그림 4">
            <a:extLst>
              <a:ext uri="{FF2B5EF4-FFF2-40B4-BE49-F238E27FC236}">
                <a16:creationId xmlns:a16="http://schemas.microsoft.com/office/drawing/2014/main" id="{5D58E9D0-CCDD-4ED8-8E8F-491FB3CD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t="60612" r="24774" b="6950"/>
          <a:stretch>
            <a:fillRect/>
          </a:stretch>
        </p:blipFill>
        <p:spPr bwMode="auto">
          <a:xfrm>
            <a:off x="3205163" y="1989138"/>
            <a:ext cx="56911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C5F23-502F-420C-8DAA-3AD9C96DC3EE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 모델링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결과 시각화</a:t>
            </a:r>
            <a:endParaRPr lang="ko-KR" altLang="en-US" sz="1400" b="1" u="sng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4D5211D-1EA4-4A44-B21C-C5FCA0DE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8C93C-F667-48DA-8310-9677593F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'type’</a:t>
            </a:r>
            <a:r>
              <a:rPr lang="ko-KR" altLang="en-US"/>
              <a:t>과 상관 관계가 높은 속성들은 누가 있을까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강한 상관 관계 판단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상관 계수의 절대값이 </a:t>
            </a:r>
            <a:r>
              <a:rPr lang="en-US" altLang="ko-KR"/>
              <a:t>0.7</a:t>
            </a:r>
            <a:r>
              <a:rPr lang="ko-KR" altLang="en-US"/>
              <a:t>보다 크다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33796" name="그림 5">
            <a:extLst>
              <a:ext uri="{FF2B5EF4-FFF2-40B4-BE49-F238E27FC236}">
                <a16:creationId xmlns:a16="http://schemas.microsoft.com/office/drawing/2014/main" id="{238B27F3-C148-4C24-B300-82D4FF2E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713412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AB08D-E775-4AA2-93F9-6DE6C1C4BCC0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결과 시각화</a:t>
            </a:r>
            <a:endParaRPr lang="ko-KR" altLang="en-US" sz="1400" b="1" u="sng" dirty="0">
              <a:latin typeface="+mn-ea"/>
              <a:ea typeface="+mn-ea"/>
            </a:endParaRPr>
          </a:p>
        </p:txBody>
      </p:sp>
      <p:sp>
        <p:nvSpPr>
          <p:cNvPr id="33798" name="직사각형 8">
            <a:extLst>
              <a:ext uri="{FF2B5EF4-FFF2-40B4-BE49-F238E27FC236}">
                <a16:creationId xmlns:a16="http://schemas.microsoft.com/office/drawing/2014/main" id="{61A2FC10-D675-4795-A088-83D95568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6453188"/>
            <a:ext cx="84534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kumimoji="0" lang="ko-KR" altLang="en-US" sz="1400">
                <a:solidFill>
                  <a:srgbClr val="000000"/>
                </a:solidFill>
              </a:rPr>
              <a:t>염화물</a:t>
            </a:r>
            <a:r>
              <a:rPr kumimoji="0" lang="en-US" altLang="ko-KR" sz="1400">
                <a:solidFill>
                  <a:srgbClr val="000000"/>
                </a:solidFill>
              </a:rPr>
              <a:t>chlorides, </a:t>
            </a:r>
            <a:r>
              <a:rPr kumimoji="0" lang="ko-KR" altLang="en-US" sz="1400">
                <a:solidFill>
                  <a:srgbClr val="000000"/>
                </a:solidFill>
              </a:rPr>
              <a:t>휘발성 산도</a:t>
            </a:r>
            <a:r>
              <a:rPr kumimoji="0" lang="en-US" altLang="ko-KR" sz="1400">
                <a:solidFill>
                  <a:srgbClr val="000000"/>
                </a:solidFill>
              </a:rPr>
              <a:t>volatile acidity,  </a:t>
            </a:r>
            <a:r>
              <a:rPr kumimoji="0" lang="ko-KR" altLang="en-US" sz="1400">
                <a:solidFill>
                  <a:srgbClr val="000000"/>
                </a:solidFill>
              </a:rPr>
              <a:t>총 이산화황</a:t>
            </a:r>
            <a:r>
              <a:rPr kumimoji="0" lang="en-US" altLang="ko-KR" sz="1400">
                <a:solidFill>
                  <a:srgbClr val="000000"/>
                </a:solidFill>
              </a:rPr>
              <a:t>total sulfur dioxide</a:t>
            </a:r>
            <a:endParaRPr kumimoji="0" lang="ko-KR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A1E04A35-5452-4652-A0AA-00B8E81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34D2A-C8ED-49F8-B0D6-D32A084B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 lvl="1">
              <a:defRPr/>
            </a:pPr>
            <a:r>
              <a:rPr lang="ko-KR" altLang="en-US"/>
              <a:t>산점도 그려보자</a:t>
            </a:r>
          </a:p>
        </p:txBody>
      </p:sp>
      <p:pic>
        <p:nvPicPr>
          <p:cNvPr id="34820" name="그림 5">
            <a:extLst>
              <a:ext uri="{FF2B5EF4-FFF2-40B4-BE49-F238E27FC236}">
                <a16:creationId xmlns:a16="http://schemas.microsoft.com/office/drawing/2014/main" id="{087134A7-5DFF-4065-9575-12C47E61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98613"/>
            <a:ext cx="50815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5E62D-414B-4788-BC1E-7495FAB18D56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데이터수집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결과 시각화</a:t>
            </a:r>
            <a:endParaRPr lang="ko-KR" altLang="en-US" sz="1400" b="1" u="sng" dirty="0">
              <a:latin typeface="+mn-ea"/>
              <a:ea typeface="+mn-ea"/>
            </a:endParaRPr>
          </a:p>
        </p:txBody>
      </p:sp>
      <p:sp>
        <p:nvSpPr>
          <p:cNvPr id="34822" name="직사각형 7">
            <a:extLst>
              <a:ext uri="{FF2B5EF4-FFF2-40B4-BE49-F238E27FC236}">
                <a16:creationId xmlns:a16="http://schemas.microsoft.com/office/drawing/2014/main" id="{0779AA78-357B-4F2E-B935-5EB733F0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6329363"/>
            <a:ext cx="845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kumimoji="0" lang="ko-KR" altLang="en-US" sz="1400">
                <a:solidFill>
                  <a:srgbClr val="000000"/>
                </a:solidFill>
              </a:rPr>
              <a:t>염화물</a:t>
            </a:r>
            <a:r>
              <a:rPr kumimoji="0" lang="en-US" altLang="ko-KR" sz="1400">
                <a:solidFill>
                  <a:srgbClr val="000000"/>
                </a:solidFill>
              </a:rPr>
              <a:t>chlorides, </a:t>
            </a:r>
            <a:r>
              <a:rPr kumimoji="0" lang="ko-KR" altLang="en-US" sz="1400">
                <a:solidFill>
                  <a:srgbClr val="000000"/>
                </a:solidFill>
              </a:rPr>
              <a:t>휘발성 산도</a:t>
            </a:r>
            <a:r>
              <a:rPr kumimoji="0" lang="en-US" altLang="ko-KR" sz="1400">
                <a:solidFill>
                  <a:srgbClr val="000000"/>
                </a:solidFill>
              </a:rPr>
              <a:t>volatile acidity,  </a:t>
            </a:r>
            <a:r>
              <a:rPr kumimoji="0" lang="ko-KR" altLang="en-US" sz="1400">
                <a:solidFill>
                  <a:srgbClr val="000000"/>
                </a:solidFill>
              </a:rPr>
              <a:t>총 이산화황</a:t>
            </a:r>
            <a:r>
              <a:rPr kumimoji="0" lang="en-US" altLang="ko-KR" sz="1400">
                <a:solidFill>
                  <a:srgbClr val="000000"/>
                </a:solidFill>
              </a:rPr>
              <a:t>total sulfur dioxide</a:t>
            </a:r>
            <a:endParaRPr kumimoji="0" lang="ko-KR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95436582-EC2B-4851-999F-D3D1DF38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8590-39EA-4D76-99BF-F70A19A9F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b="0"/>
              <a:t>두 개의 클래스를 구분할 수 있다는 것을 알 수 있다</a:t>
            </a:r>
            <a:r>
              <a:rPr lang="en-US" altLang="ko-KR" b="0"/>
              <a:t>. </a:t>
            </a:r>
          </a:p>
          <a:p>
            <a:pPr>
              <a:defRPr/>
            </a:pPr>
            <a:endParaRPr lang="en-US" altLang="ko-KR" b="0"/>
          </a:p>
          <a:p>
            <a:pPr>
              <a:defRPr/>
            </a:pPr>
            <a:r>
              <a:rPr lang="ko-KR" altLang="en-US" b="0"/>
              <a:t>어떤 특징값을 이용하는가</a:t>
            </a:r>
            <a:r>
              <a:rPr lang="en-US" altLang="ko-KR" b="0"/>
              <a:t>?</a:t>
            </a:r>
          </a:p>
          <a:p>
            <a:pPr>
              <a:defRPr/>
            </a:pPr>
            <a:endParaRPr lang="en-US" altLang="ko-KR" b="0"/>
          </a:p>
          <a:p>
            <a:pPr>
              <a:defRPr/>
            </a:pPr>
            <a:r>
              <a:rPr lang="ko-KR" altLang="en-US" b="0"/>
              <a:t>어떻게 클래스를 구분할 수 있는가</a:t>
            </a:r>
            <a:r>
              <a:rPr lang="en-US" altLang="ko-KR" b="0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>
            <a:extLst>
              <a:ext uri="{FF2B5EF4-FFF2-40B4-BE49-F238E27FC236}">
                <a16:creationId xmlns:a16="http://schemas.microsoft.com/office/drawing/2014/main" id="{17B2FB4B-6C3D-480D-99B7-1A04C6A17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z="1800" b="1"/>
              <a:t>01 [</a:t>
            </a:r>
            <a:r>
              <a:rPr lang="ko-KR" altLang="en-US" sz="1800" b="1"/>
              <a:t>기술 통계 분석 </a:t>
            </a:r>
            <a:r>
              <a:rPr lang="en-US" altLang="ko-KR" sz="1800" b="1"/>
              <a:t>+ </a:t>
            </a:r>
            <a:r>
              <a:rPr lang="ko-KR" altLang="en-US" sz="1800" b="1"/>
              <a:t>그래프</a:t>
            </a:r>
            <a:r>
              <a:rPr lang="en-US" altLang="ko-KR" sz="1800" b="1"/>
              <a:t>] </a:t>
            </a:r>
            <a:r>
              <a:rPr lang="ko-KR" altLang="en-US" sz="1800" b="1"/>
              <a:t>와인 품질 등급 예측하기 </a:t>
            </a:r>
            <a:endParaRPr lang="en-US" altLang="ko-KR" sz="1800" b="1"/>
          </a:p>
          <a:p>
            <a:r>
              <a:rPr lang="en-US" altLang="ko-KR" sz="1800"/>
              <a:t>02 [</a:t>
            </a:r>
            <a:r>
              <a:rPr lang="ko-KR" altLang="en-US" sz="1800"/>
              <a:t>상관 분석 </a:t>
            </a:r>
            <a:r>
              <a:rPr lang="en-US" altLang="ko-KR" sz="1800"/>
              <a:t>+ </a:t>
            </a:r>
            <a:r>
              <a:rPr lang="ko-KR" altLang="en-US" sz="1800"/>
              <a:t>히트맵</a:t>
            </a:r>
            <a:r>
              <a:rPr lang="en-US" altLang="ko-KR" sz="1800"/>
              <a:t>] </a:t>
            </a:r>
            <a:r>
              <a:rPr lang="ko-KR" altLang="en-US" sz="1800"/>
              <a:t>타이타닉호 생존율 분석하기</a:t>
            </a:r>
            <a:endParaRPr lang="en-US" altLang="ko-KR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0B01F53E-B3A7-4E82-AA67-EBB7896F4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빅데이터 분석의 가장 기본인 통계 분석 프로젝트를 실습할 수 있음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기술 통계를 이용하여 데이터를 확인하는 방법을 안음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회귀 분석과 상관 분석을 수행할 수 있음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EBF8977-AA42-41CA-BBBE-8EA7E852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01. [</a:t>
            </a:r>
            <a:r>
              <a:rPr lang="ko-KR" altLang="en-US"/>
              <a:t>기술 통계 분석 </a:t>
            </a:r>
            <a:r>
              <a:rPr lang="en-US" altLang="ko-KR"/>
              <a:t>+ </a:t>
            </a:r>
            <a:r>
              <a:rPr lang="ko-KR" altLang="en-US"/>
              <a:t>그래프</a:t>
            </a:r>
            <a:r>
              <a:rPr lang="en-US" altLang="ko-KR"/>
              <a:t>] </a:t>
            </a:r>
            <a:r>
              <a:rPr lang="ko-KR" altLang="en-US"/>
              <a:t>와인 품질 예측하기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E98520EA-055C-4FAF-9F75-57A06A7C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914DE-5D50-4B5E-A369-AEC08B96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2">
            <a:extLst>
              <a:ext uri="{FF2B5EF4-FFF2-40B4-BE49-F238E27FC236}">
                <a16:creationId xmlns:a16="http://schemas.microsoft.com/office/drawing/2014/main" id="{FBFEA254-48ED-4964-A692-A4F012A7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982663"/>
            <a:ext cx="5400675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C9AE447-DCD9-4EF7-BACF-3AC68DA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01. [</a:t>
            </a:r>
            <a:r>
              <a:rPr lang="ko-KR" altLang="en-US"/>
              <a:t>기술 통계 분석 </a:t>
            </a:r>
            <a:r>
              <a:rPr lang="en-US" altLang="ko-KR"/>
              <a:t>+ </a:t>
            </a:r>
            <a:r>
              <a:rPr lang="ko-KR" altLang="en-US"/>
              <a:t>그래프</a:t>
            </a:r>
            <a:r>
              <a:rPr lang="en-US" altLang="ko-KR"/>
              <a:t>] </a:t>
            </a:r>
            <a:r>
              <a:rPr lang="ko-KR" altLang="en-US"/>
              <a:t>와인 품질 예측하기</a:t>
            </a:r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38AF897E-DFF2-4DFD-A53E-36606922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D2A661-C046-4BC9-87DB-0A1E2BF2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524875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 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와인의 속성을 분석한 뒤 품질 등급을 </a:t>
            </a:r>
            <a:r>
              <a:rPr lang="ko-KR" altLang="en-US" b="1">
                <a:solidFill>
                  <a:srgbClr val="FF0000"/>
                </a:solidFill>
              </a:rPr>
              <a:t>예측하는 것</a:t>
            </a:r>
            <a:endParaRPr lang="en-US" altLang="ko-KR" b="1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데이터의 기술 통계를 구함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레드 와인과 화이트 와인 그룹의 품질에 대한 </a:t>
            </a:r>
            <a:r>
              <a:rPr lang="en-US" altLang="ko-KR" dirty="0"/>
              <a:t>t-</a:t>
            </a:r>
            <a:r>
              <a:rPr lang="ko-KR" altLang="en-US" dirty="0"/>
              <a:t>검정을 수행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와인 속성을 독립 변수로</a:t>
            </a:r>
            <a:r>
              <a:rPr lang="en-US" altLang="ko-KR" dirty="0"/>
              <a:t>, </a:t>
            </a:r>
            <a:r>
              <a:rPr lang="ko-KR" altLang="en-US" dirty="0"/>
              <a:t>품질 등급을 종속 변수로 선형 회귀 </a:t>
            </a:r>
            <a:r>
              <a:rPr lang="ko-KR" altLang="en-US"/>
              <a:t>분석을 수행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새로운 목표 설정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목표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b="1">
                <a:solidFill>
                  <a:srgbClr val="FF0000"/>
                </a:solidFill>
              </a:rPr>
              <a:t>와인의 속성을 분석한 뒤 레드 와인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화이트 와인 구별하는 것</a:t>
            </a:r>
            <a:endParaRPr lang="en-US" altLang="ko-KR" b="1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8AA9B61A-DFA8-4C53-A1E3-A13EB14E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와인 </a:t>
            </a:r>
            <a:r>
              <a:rPr lang="ko-KR" altLang="en-US">
                <a:sym typeface="Wingdings" panose="05000000000000000000" pitchFamily="2" charset="2"/>
              </a:rPr>
              <a:t>속성을 보고  레드와인 </a:t>
            </a:r>
            <a:r>
              <a:rPr lang="en-US" altLang="ko-KR">
                <a:sym typeface="Wingdings" panose="05000000000000000000" pitchFamily="2" charset="2"/>
              </a:rPr>
              <a:t>? </a:t>
            </a:r>
            <a:r>
              <a:rPr lang="ko-KR" altLang="en-US">
                <a:sym typeface="Wingdings" panose="05000000000000000000" pitchFamily="2" charset="2"/>
              </a:rPr>
              <a:t>화이트와인</a:t>
            </a:r>
            <a:r>
              <a:rPr lang="en-US" altLang="ko-KR">
                <a:sym typeface="Wingdings" panose="05000000000000000000" pitchFamily="2" charset="2"/>
              </a:rPr>
              <a:t>?  </a:t>
            </a:r>
            <a:r>
              <a:rPr lang="ko-KR" altLang="en-US">
                <a:sym typeface="Wingdings" panose="05000000000000000000" pitchFamily="2" charset="2"/>
              </a:rPr>
              <a:t>구분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DE4A0-AA81-49F5-97E2-99195A6B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속성</a:t>
            </a:r>
            <a:endParaRPr lang="en-US" altLang="ko-KR"/>
          </a:p>
          <a:p>
            <a:pPr lvl="1">
              <a:defRPr/>
            </a:pPr>
            <a:r>
              <a:rPr lang="ko-KR" altLang="en-US" sz="1600"/>
              <a:t>객관적인 속성 </a:t>
            </a:r>
            <a:r>
              <a:rPr lang="en-US" altLang="ko-KR" sz="1600"/>
              <a:t>11</a:t>
            </a:r>
            <a:r>
              <a:rPr lang="ko-KR" altLang="en-US" sz="1600"/>
              <a:t>가지</a:t>
            </a:r>
            <a:endParaRPr lang="en-US" altLang="ko-KR" sz="1600"/>
          </a:p>
          <a:p>
            <a:pPr lvl="1">
              <a:defRPr/>
            </a:pPr>
            <a:r>
              <a:rPr lang="ko-KR" altLang="en-US" sz="1600"/>
              <a:t>주관적인 속성 </a:t>
            </a:r>
            <a:r>
              <a:rPr lang="en-US" altLang="ko-KR" sz="1600"/>
              <a:t>(</a:t>
            </a:r>
            <a:r>
              <a:rPr lang="ko-KR" altLang="en-US" sz="1600"/>
              <a:t>맛</a:t>
            </a:r>
            <a:r>
              <a:rPr lang="en-US" altLang="ko-KR" sz="1600"/>
              <a:t>) 1</a:t>
            </a:r>
            <a:r>
              <a:rPr lang="ko-KR" altLang="en-US" sz="1600"/>
              <a:t>가지</a:t>
            </a:r>
            <a:endParaRPr lang="en-US" altLang="ko-KR" sz="1600"/>
          </a:p>
          <a:p>
            <a:pPr>
              <a:defRPr/>
            </a:pPr>
            <a:endParaRPr lang="en-US" altLang="ko-KR" sz="1800"/>
          </a:p>
          <a:p>
            <a:pPr marL="0" indent="0">
              <a:buFont typeface="Wingdings" pitchFamily="2" charset="2"/>
              <a:buNone/>
              <a:defRPr/>
            </a:pPr>
            <a:r>
              <a:rPr lang="ko-KR" altLang="en-US" sz="1600" i="1"/>
              <a:t>레드 와인과 화이트 와인의  속성 값은  어떤 차이가 있을까</a:t>
            </a:r>
            <a:r>
              <a:rPr lang="en-US" altLang="ko-KR" sz="1600" i="1"/>
              <a:t>?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15364" name="그림 3">
            <a:extLst>
              <a:ext uri="{FF2B5EF4-FFF2-40B4-BE49-F238E27FC236}">
                <a16:creationId xmlns:a16="http://schemas.microsoft.com/office/drawing/2014/main" id="{12A0CD54-BDA2-4864-BB81-A08D6E5F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16402" r="23225" b="14940"/>
          <a:stretch>
            <a:fillRect/>
          </a:stretch>
        </p:blipFill>
        <p:spPr bwMode="auto">
          <a:xfrm>
            <a:off x="2339975" y="2997200"/>
            <a:ext cx="48625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직사각형 4">
            <a:extLst>
              <a:ext uri="{FF2B5EF4-FFF2-40B4-BE49-F238E27FC236}">
                <a16:creationId xmlns:a16="http://schemas.microsoft.com/office/drawing/2014/main" id="{9EF76E00-431D-4AAE-B532-F68D6217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6346825"/>
            <a:ext cx="3587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>
                <a:ea typeface="굴림" panose="020B0600000101010101" pitchFamily="50" charset="-127"/>
              </a:rPr>
              <a:t>출처</a:t>
            </a:r>
            <a:r>
              <a:rPr lang="en-US" altLang="ko-KR" sz="1400">
                <a:ea typeface="굴림" panose="020B0600000101010101" pitchFamily="50" charset="-127"/>
              </a:rPr>
              <a:t>:  </a:t>
            </a:r>
            <a:r>
              <a:rPr lang="ko-KR" altLang="en-US" sz="1400">
                <a:ea typeface="굴림" panose="020B0600000101010101" pitchFamily="50" charset="-127"/>
              </a:rPr>
              <a:t>https://brunch.co.kr/@hvnpoet/135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3">
            <a:extLst>
              <a:ext uri="{FF2B5EF4-FFF2-40B4-BE49-F238E27FC236}">
                <a16:creationId xmlns:a16="http://schemas.microsoft.com/office/drawing/2014/main" id="{E0E7364A-950C-4F6C-950A-3F15E284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69D12F-7F8E-4C45-AD90-64C105BF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레드 와인과 화이트 와인의 속성값은 어떻게 다른가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각 속성값을 도수분포 그래프 그려서 비교해보자</a:t>
            </a:r>
            <a:r>
              <a:rPr lang="en-US" altLang="ko-KR"/>
              <a:t>.</a:t>
            </a:r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r>
              <a:rPr lang="ko-KR" altLang="en-US"/>
              <a:t>휘발성 산도</a:t>
            </a:r>
            <a:r>
              <a:rPr lang="en-US" altLang="ko-KR"/>
              <a:t>(volatile acidity) </a:t>
            </a:r>
            <a:r>
              <a:rPr lang="ko-KR" altLang="en-US"/>
              <a:t>분포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레드와인은  화이트와인에 비하여  휘발성 산도가 높다</a:t>
            </a:r>
            <a:r>
              <a:rPr lang="en-US" altLang="ko-KR"/>
              <a:t>.</a:t>
            </a:r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r>
              <a:rPr lang="ko-KR" altLang="en-US"/>
              <a:t>총이산화황</a:t>
            </a:r>
            <a:r>
              <a:rPr lang="en-US" altLang="ko-KR"/>
              <a:t>(total sulfur</a:t>
            </a:r>
            <a:r>
              <a:rPr lang="ko-KR" altLang="en-US"/>
              <a:t> </a:t>
            </a:r>
            <a:r>
              <a:rPr lang="en-US" altLang="ko-KR"/>
              <a:t>dioxide) </a:t>
            </a:r>
            <a:r>
              <a:rPr lang="ko-KR" altLang="en-US"/>
              <a:t>분포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화이트와인은 레드와인에 비하여 총이산화황 농도가 높다</a:t>
            </a:r>
            <a:r>
              <a:rPr lang="en-US" altLang="ko-KR"/>
              <a:t>.</a:t>
            </a:r>
          </a:p>
          <a:p>
            <a:pPr lvl="4">
              <a:defRPr/>
            </a:pPr>
            <a:endParaRPr lang="en-US" altLang="ko-KR"/>
          </a:p>
          <a:p>
            <a:pPr lvl="2">
              <a:defRPr/>
            </a:pPr>
            <a:r>
              <a:rPr lang="ko-KR" altLang="en-US"/>
              <a:t>염화물</a:t>
            </a:r>
            <a:r>
              <a:rPr lang="en-US" altLang="ko-KR"/>
              <a:t>(chlorides)</a:t>
            </a:r>
            <a:r>
              <a:rPr lang="ko-KR" altLang="en-US"/>
              <a:t>과 총이산화황</a:t>
            </a:r>
            <a:r>
              <a:rPr lang="en-US" altLang="ko-KR"/>
              <a:t>(total sulfur dioxide) </a:t>
            </a:r>
            <a:r>
              <a:rPr lang="ko-KR" altLang="en-US"/>
              <a:t>속성 조합이 </a:t>
            </a:r>
            <a:br>
              <a:rPr lang="en-US" altLang="ko-KR"/>
            </a:br>
            <a:r>
              <a:rPr lang="ko-KR" altLang="en-US"/>
              <a:t>두 가지 와인을 가장 잘 분류할 수 있다</a:t>
            </a:r>
            <a:r>
              <a:rPr lang="en-US" altLang="ko-KR"/>
              <a:t>.</a:t>
            </a:r>
          </a:p>
          <a:p>
            <a:pPr lvl="4">
              <a:defRPr/>
            </a:pP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4">
              <a:defRPr/>
            </a:pPr>
            <a:endParaRPr lang="en-US" altLang="ko-KR"/>
          </a:p>
          <a:p>
            <a:pPr lvl="4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DE7448D1-ACAB-4D5E-A358-4C2D4BC1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00. </a:t>
            </a:r>
            <a:r>
              <a:rPr lang="ko-KR" altLang="en-US"/>
              <a:t>와인 분류하기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925A655-6718-4AD3-A2D7-B1C0D6AA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캘리포니아 </a:t>
            </a:r>
            <a:r>
              <a:rPr lang="ko-KR" altLang="en-US" dirty="0" err="1"/>
              <a:t>어바인</a:t>
            </a:r>
            <a:r>
              <a:rPr lang="ko-KR" altLang="en-US" dirty="0"/>
              <a:t> 대학의 </a:t>
            </a:r>
            <a:r>
              <a:rPr lang="ko-KR" altLang="en-US" dirty="0" err="1"/>
              <a:t>머신러닝</a:t>
            </a:r>
            <a:r>
              <a:rPr lang="ko-KR" altLang="en-US" dirty="0"/>
              <a:t> 저장소에서 제공하는 오픈 데이터를 사용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B420B98D-EC0F-4B33-B239-15A5C4BA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pic>
        <p:nvPicPr>
          <p:cNvPr id="17413" name="그림 1">
            <a:hlinkClick r:id="rId3"/>
            <a:extLst>
              <a:ext uri="{FF2B5EF4-FFF2-40B4-BE49-F238E27FC236}">
                <a16:creationId xmlns:a16="http://schemas.microsoft.com/office/drawing/2014/main" id="{6B6E04AC-4D74-4EB8-9494-996D4CCD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397125"/>
            <a:ext cx="4211638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8B293-DCF8-4167-B5D4-5A10C464DE5B}"/>
              </a:ext>
            </a:extLst>
          </p:cNvPr>
          <p:cNvSpPr txBox="1"/>
          <p:nvPr/>
        </p:nvSpPr>
        <p:spPr>
          <a:xfrm>
            <a:off x="7596188" y="0"/>
            <a:ext cx="1547812" cy="1125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anchor="ctr">
            <a:normAutofit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 b="1" u="sng">
                <a:latin typeface="+mn-ea"/>
                <a:ea typeface="+mn-ea"/>
              </a:rPr>
              <a:t>데이터수집</a:t>
            </a:r>
            <a:endParaRPr lang="en-US" altLang="ko-KR" sz="1400" b="1" u="sng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준비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탐색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데이터 모델링</a:t>
            </a:r>
            <a:endParaRPr lang="en-US" altLang="ko-KR" sz="1400">
              <a:latin typeface="+mn-ea"/>
              <a:ea typeface="+mn-ea"/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atin typeface="+mn-ea"/>
                <a:ea typeface="+mn-ea"/>
              </a:rPr>
              <a:t>결과 시각화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1216</Words>
  <Application>Microsoft Office PowerPoint</Application>
  <PresentationFormat>화면 슬라이드 쇼(4:3)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굴림</vt:lpstr>
      <vt:lpstr>Arial</vt:lpstr>
      <vt:lpstr>+mj-lt</vt:lpstr>
      <vt:lpstr>Wingdings</vt:lpstr>
      <vt:lpstr>Courier New</vt:lpstr>
      <vt:lpstr>Office 테마</vt:lpstr>
      <vt:lpstr>PowerPoint 프레젠테이션</vt:lpstr>
      <vt:lpstr>Chapter 07 통계 분석</vt:lpstr>
      <vt:lpstr>PowerPoint 프레젠테이션</vt:lpstr>
      <vt:lpstr>PowerPoint 프레젠테이션</vt:lpstr>
      <vt:lpstr>01. [기술 통계 분석 + 그래프] 와인 품질 예측하기</vt:lpstr>
      <vt:lpstr>01. [기술 통계 분석 + 그래프] 와인 품질 예측하기</vt:lpstr>
      <vt:lpstr>와인 속성을 보고  레드와인 ? 화이트와인?  구분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  <vt:lpstr>00. 와인 분류하기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662</cp:revision>
  <dcterms:created xsi:type="dcterms:W3CDTF">2012-07-11T10:23:22Z</dcterms:created>
  <dcterms:modified xsi:type="dcterms:W3CDTF">2022-10-25T08:20:00Z</dcterms:modified>
</cp:coreProperties>
</file>