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329" r:id="rId2"/>
    <p:sldId id="328" r:id="rId3"/>
    <p:sldId id="377" r:id="rId4"/>
    <p:sldId id="411" r:id="rId5"/>
    <p:sldId id="378" r:id="rId6"/>
    <p:sldId id="379" r:id="rId7"/>
    <p:sldId id="412" r:id="rId8"/>
    <p:sldId id="381" r:id="rId9"/>
    <p:sldId id="382" r:id="rId10"/>
    <p:sldId id="383" r:id="rId11"/>
    <p:sldId id="384" r:id="rId12"/>
    <p:sldId id="385" r:id="rId13"/>
    <p:sldId id="386" r:id="rId14"/>
    <p:sldId id="388" r:id="rId15"/>
    <p:sldId id="389" r:id="rId16"/>
    <p:sldId id="387" r:id="rId17"/>
    <p:sldId id="391" r:id="rId18"/>
    <p:sldId id="392" r:id="rId19"/>
    <p:sldId id="393" r:id="rId20"/>
    <p:sldId id="413" r:id="rId21"/>
    <p:sldId id="394" r:id="rId22"/>
    <p:sldId id="395" r:id="rId23"/>
    <p:sldId id="396" r:id="rId24"/>
    <p:sldId id="414" r:id="rId25"/>
    <p:sldId id="397" r:id="rId26"/>
    <p:sldId id="36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08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45B"/>
    <a:srgbClr val="FEF9E2"/>
    <a:srgbClr val="344F8C"/>
    <a:srgbClr val="F6F983"/>
    <a:srgbClr val="99ADD9"/>
    <a:srgbClr val="E04B49"/>
    <a:srgbClr val="FDF0AE"/>
    <a:srgbClr val="105D91"/>
    <a:srgbClr val="19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>
        <p:scale>
          <a:sx n="100" d="100"/>
          <a:sy n="100" d="100"/>
        </p:scale>
        <p:origin x="828" y="-104"/>
      </p:cViewPr>
      <p:guideLst>
        <p:guide pos="2908"/>
        <p:guide orient="horz" pos="162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08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</a:t>
            </a:r>
            <a:r>
              <a:rPr lang="en-US" altLang="ko-KR" sz="1400" spc="-100" baseline="0" dirty="0">
                <a:solidFill>
                  <a:prstClr val="black"/>
                </a:solidFill>
                <a:latin typeface="+mn-lt"/>
              </a:rPr>
              <a:t> </a:t>
            </a:r>
            <a:r>
              <a:rPr lang="ko-KR" altLang="en-US" sz="1400" spc="-100" baseline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39595"/>
            <a:ext cx="733425" cy="3199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53" y="3293985"/>
            <a:ext cx="3504698" cy="31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000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4543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2030" y="188640"/>
            <a:ext cx="4166954" cy="810090"/>
          </a:xfrm>
        </p:spPr>
        <p:txBody>
          <a:bodyPr>
            <a:normAutofit/>
          </a:bodyPr>
          <a:lstStyle/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교재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출판사에서 제공하는 강의자료를  </a:t>
            </a:r>
            <a:endParaRPr lang="en-US" altLang="ko-KR" sz="180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편집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가공한 자료입니다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.         -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안계현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1353-EBE0-671C-ED9B-8FC448A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CF5-42D1-3B4D-A359-28B42D973C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저장의 필요성</a:t>
            </a:r>
            <a:endParaRPr lang="en-US" altLang="ko-KR" dirty="0"/>
          </a:p>
          <a:p>
            <a:pPr lvl="1"/>
            <a:r>
              <a:rPr lang="ko-KR" altLang="en-US" dirty="0"/>
              <a:t>변수는 메모리에 저장되는데</a:t>
            </a:r>
            <a:r>
              <a:rPr lang="en-US" altLang="ko-KR" dirty="0"/>
              <a:t>, </a:t>
            </a:r>
            <a:r>
              <a:rPr lang="ko-KR" altLang="en-US" dirty="0"/>
              <a:t>메모리에 저장된 것은 </a:t>
            </a:r>
            <a:r>
              <a:rPr lang="en-US" altLang="ko-KR" dirty="0"/>
              <a:t>IDLE</a:t>
            </a:r>
            <a:r>
              <a:rPr lang="ko-KR" altLang="en-US" dirty="0"/>
              <a:t>을 종료하면 모두 사라짐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저장할  폴더를  결정하자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 </a:t>
            </a:r>
            <a:r>
              <a:rPr lang="ko-KR" altLang="en-US" dirty="0"/>
              <a:t>책은 </a:t>
            </a:r>
            <a:r>
              <a:rPr lang="en-US" altLang="ko-KR" dirty="0"/>
              <a:t>C </a:t>
            </a:r>
            <a:r>
              <a:rPr lang="ko-KR" altLang="en-US" dirty="0"/>
              <a:t>드라이브 </a:t>
            </a:r>
            <a:r>
              <a:rPr lang="en-US" altLang="ko-KR" dirty="0"/>
              <a:t>(C:\) </a:t>
            </a:r>
            <a:r>
              <a:rPr lang="ko-KR" altLang="en-US" dirty="0"/>
              <a:t>바로 아래에 </a:t>
            </a:r>
            <a:r>
              <a:rPr lang="en-US" altLang="ko-KR" dirty="0" err="1"/>
              <a:t>CookAnalysis</a:t>
            </a:r>
            <a:r>
              <a:rPr lang="ko-KR" altLang="en-US" dirty="0"/>
              <a:t>라는 폴더를 만들어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E4F1E-BBC1-36F4-B973-0A8D2177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53921"/>
            <a:ext cx="5918238" cy="2330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B703F-713E-0F6D-7D2C-DB29946F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18" y="2772567"/>
            <a:ext cx="4175478" cy="34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5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B9A36-8F96-9A94-60C0-4DE4B355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BFC1A-7ACC-FA94-7B03-48E19A4289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저장 방법</a:t>
            </a:r>
            <a:endParaRPr lang="en-US" altLang="ko-KR" dirty="0"/>
          </a:p>
          <a:p>
            <a:pPr lvl="1"/>
            <a:r>
              <a:rPr lang="ko-KR" altLang="en-US" dirty="0"/>
              <a:t>코드가 수십 줄인 경우는 스크립트 모드 사용</a:t>
            </a:r>
            <a:r>
              <a:rPr lang="en-US" altLang="ko-KR" dirty="0"/>
              <a:t>(IDLE</a:t>
            </a:r>
            <a:r>
              <a:rPr lang="ko-KR" altLang="en-US" dirty="0"/>
              <a:t>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메모장 같은 창인 스크립트 모드에서 코드를 여러 줄 입력 가능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실행은 되지 않음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82002D-39DB-0BEB-18CA-397F268D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11340"/>
              </p:ext>
            </p:extLst>
          </p:nvPr>
        </p:nvGraphicFramePr>
        <p:xfrm>
          <a:off x="1417651" y="2468894"/>
          <a:ext cx="6255695" cy="263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00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Code02-01.py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30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50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"+", b, "=", result)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- b 6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"-", b, "=", result)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* b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"*", b, "=", result)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/ b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"/", b, "=", result) 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4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DDC871-E9F8-433B-9A58-DB6CE80B7372}"/>
              </a:ext>
            </a:extLst>
          </p:cNvPr>
          <p:cNvSpPr/>
          <p:nvPr/>
        </p:nvSpPr>
        <p:spPr>
          <a:xfrm>
            <a:off x="2411760" y="1223755"/>
            <a:ext cx="1170130" cy="3150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FE2BB3-7EFD-CE10-E55C-45B78F3B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3CE4B-D021-F307-454E-546C7EDDEE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저장 방법</a:t>
            </a:r>
            <a:endParaRPr lang="en-US" altLang="ko-KR" dirty="0"/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 </a:t>
            </a:r>
            <a:r>
              <a:rPr lang="ko-KR" altLang="en-US" dirty="0"/>
              <a:t>폴더에 </a:t>
            </a:r>
            <a:r>
              <a:rPr lang="en-US" altLang="ko-KR" dirty="0"/>
              <a:t>Code02-01</a:t>
            </a:r>
            <a:r>
              <a:rPr lang="ko-KR" altLang="en-US" dirty="0"/>
              <a:t>로 저장하면 확장명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가 자동으로 붙음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C6F9A-999A-2B3B-87BA-F6E04286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66" y="2288874"/>
            <a:ext cx="4815471" cy="36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322587-FCEC-4575-9901-9EFBB8470255}"/>
              </a:ext>
            </a:extLst>
          </p:cNvPr>
          <p:cNvSpPr/>
          <p:nvPr/>
        </p:nvSpPr>
        <p:spPr>
          <a:xfrm>
            <a:off x="2951820" y="1209426"/>
            <a:ext cx="1890210" cy="3150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A5614A-3639-864F-BAF1-868AEF3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3CE9D-634B-0BA5-D2B9-E8CC6CDCDA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: </a:t>
            </a:r>
            <a:r>
              <a:rPr lang="ko-KR" altLang="en-US" dirty="0"/>
              <a:t>스크립트 모드에서 </a:t>
            </a:r>
            <a:r>
              <a:rPr lang="en-US" altLang="ko-KR" dirty="0"/>
              <a:t>[Run]-[Run Module]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795B7-DC4D-AB79-F7BD-5E29671C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72" y="1928835"/>
            <a:ext cx="5254450" cy="41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FDA71F-3EC1-9208-C9E9-F9800718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75" y="1431427"/>
            <a:ext cx="6085650" cy="43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DDD76-1C4B-6A71-93CA-A6377C9A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1" y="1853826"/>
            <a:ext cx="6114537" cy="41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28287F-6438-4559-AEF6-EEC0D31E97DA}"/>
              </a:ext>
            </a:extLst>
          </p:cNvPr>
          <p:cNvSpPr/>
          <p:nvPr/>
        </p:nvSpPr>
        <p:spPr>
          <a:xfrm>
            <a:off x="2501770" y="1223755"/>
            <a:ext cx="1305145" cy="315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실행과 결과 확인</a:t>
            </a:r>
            <a:endParaRPr lang="en-US" altLang="ko-KR" dirty="0"/>
          </a:p>
          <a:p>
            <a:pPr lvl="1"/>
            <a:r>
              <a:rPr lang="ko-KR" altLang="en-US" dirty="0"/>
              <a:t>결과 확인</a:t>
            </a:r>
            <a:r>
              <a:rPr lang="en-US" altLang="ko-KR" dirty="0"/>
              <a:t>: 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ED2E7D-0100-1B9F-4749-580C299B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0" y="1848329"/>
            <a:ext cx="4586521" cy="38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D4E74F-A924-4076-8DD9-92DDEE0B9373}"/>
              </a:ext>
            </a:extLst>
          </p:cNvPr>
          <p:cNvSpPr/>
          <p:nvPr/>
        </p:nvSpPr>
        <p:spPr>
          <a:xfrm>
            <a:off x="656565" y="1198672"/>
            <a:ext cx="3465385" cy="315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100, 50  </a:t>
            </a:r>
            <a:r>
              <a:rPr lang="ko-KR" altLang="en-US"/>
              <a:t>계산기 </a:t>
            </a:r>
            <a:r>
              <a:rPr lang="en-US" altLang="ko-KR"/>
              <a:t>--&gt; 300, 200 </a:t>
            </a:r>
            <a:r>
              <a:rPr lang="ko-KR" altLang="en-US"/>
              <a:t>계산기로 바꿔보자</a:t>
            </a:r>
            <a:r>
              <a:rPr lang="en-US" altLang="ko-KR"/>
              <a:t>. </a:t>
            </a:r>
            <a:r>
              <a:rPr lang="en-US" altLang="ko-KR" sz="1600"/>
              <a:t>(</a:t>
            </a:r>
            <a:r>
              <a:rPr lang="ko-KR" altLang="en-US" sz="1600"/>
              <a:t>파일 </a:t>
            </a:r>
            <a:r>
              <a:rPr lang="ko-KR" altLang="en-US" sz="1600" dirty="0"/>
              <a:t>실행과 </a:t>
            </a:r>
            <a:r>
              <a:rPr lang="ko-KR" altLang="en-US" sz="1600"/>
              <a:t>결과 확인</a:t>
            </a:r>
            <a:r>
              <a:rPr lang="en-US" altLang="ko-KR" sz="1600"/>
              <a:t>)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수정 후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선택하거나 </a:t>
            </a:r>
            <a:r>
              <a:rPr lang="en-US" altLang="ko-KR" dirty="0" err="1"/>
              <a:t>Ctrl+S</a:t>
            </a:r>
            <a:r>
              <a:rPr lang="ko-KR" altLang="en-US" dirty="0"/>
              <a:t>를 눌러 저장</a:t>
            </a:r>
            <a:endParaRPr lang="en-US" altLang="ko-KR" dirty="0"/>
          </a:p>
          <a:p>
            <a:pPr lvl="1"/>
            <a:r>
              <a:rPr lang="en-US" altLang="ko-KR" dirty="0"/>
              <a:t>[Run]-[Run Module] </a:t>
            </a:r>
            <a:r>
              <a:rPr lang="ko-KR" altLang="en-US" dirty="0"/>
              <a:t>메뉴를 선택하거나 </a:t>
            </a:r>
            <a:r>
              <a:rPr lang="en-US" altLang="ko-KR" dirty="0"/>
              <a:t>F5</a:t>
            </a:r>
            <a:r>
              <a:rPr lang="ko-KR" altLang="en-US" dirty="0"/>
              <a:t>를 눌러 다시 실행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860EF-2D76-7AE3-152B-38E71C04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62" y="2435640"/>
            <a:ext cx="7037479" cy="29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/>
              <a:t>계산기 프로그램 저장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긴 프로그램을 코딩하는 순서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F237E5-C528-967A-528A-AEF01B18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6" y="1583796"/>
            <a:ext cx="5737231" cy="42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5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22DD94-61F5-43A6-97E2-F79919714019}"/>
              </a:ext>
            </a:extLst>
          </p:cNvPr>
          <p:cNvSpPr/>
          <p:nvPr/>
        </p:nvSpPr>
        <p:spPr>
          <a:xfrm>
            <a:off x="4887035" y="1193057"/>
            <a:ext cx="3915435" cy="315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B45F5-EDFD-4B2F-BE34-A0FFB6BC6C59}"/>
              </a:ext>
            </a:extLst>
          </p:cNvPr>
          <p:cNvSpPr/>
          <p:nvPr/>
        </p:nvSpPr>
        <p:spPr>
          <a:xfrm>
            <a:off x="683972" y="1508092"/>
            <a:ext cx="1862804" cy="315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생성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50</a:t>
            </a:r>
            <a:r>
              <a:rPr lang="ko-KR" altLang="en-US" dirty="0"/>
              <a:t>을 고정적으로 계산하는 것이 아니라 직접 입력한 두 숫자의 사칙 연산을 수행하도록 프로그램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대화형 모드에서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메뉴를 선택해 새 파일을 엶</a:t>
            </a:r>
            <a:endParaRPr lang="en-US" altLang="ko-KR" dirty="0"/>
          </a:p>
          <a:p>
            <a:pPr lvl="1"/>
            <a:r>
              <a:rPr lang="ko-KR" altLang="en-US" dirty="0"/>
              <a:t>스크립트 모드에서</a:t>
            </a:r>
            <a:r>
              <a:rPr lang="en-US" altLang="ko-KR" dirty="0"/>
              <a:t> [File]-[Save] </a:t>
            </a:r>
            <a:r>
              <a:rPr lang="ko-KR" altLang="en-US" dirty="0"/>
              <a:t>메뉴를 선택해</a:t>
            </a:r>
            <a:r>
              <a:rPr lang="en-US" altLang="ko-KR" dirty="0"/>
              <a:t> C:\CookPython\Code02-02.py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3C9730-8B73-A5ED-DFED-824841FD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1" y="1834177"/>
            <a:ext cx="7557025" cy="8850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82788D-9DF9-01E0-1AC9-6DB54A7E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50" y="3834045"/>
            <a:ext cx="2932699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만들 프로그램 </a:t>
            </a:r>
            <a:r>
              <a:rPr lang="en-US" altLang="ko-KR"/>
              <a:t>– </a:t>
            </a:r>
            <a:r>
              <a:rPr lang="ko-KR" altLang="en-US"/>
              <a:t>간단한 계산기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개를 입력해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등을 </a:t>
            </a:r>
            <a:r>
              <a:rPr lang="ko-KR" altLang="en-US"/>
              <a:t>연산하는 계산기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348B6-0DF8-44EA-246B-8043AEFF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2408886"/>
            <a:ext cx="6810375" cy="24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Code02-01.py</a:t>
            </a:r>
            <a:r>
              <a:rPr lang="ko-KR" altLang="en-US"/>
              <a:t>의  어디를  어떻게 바꿔야 할까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input</a:t>
            </a:r>
            <a:r>
              <a:rPr lang="en-US" altLang="ko-KR" dirty="0"/>
              <a:t>( ) </a:t>
            </a:r>
            <a:r>
              <a:rPr lang="ko-KR" altLang="en-US" dirty="0"/>
              <a:t>함수와 </a:t>
            </a:r>
            <a:r>
              <a:rPr lang="ko-KR" altLang="en-US"/>
              <a:t>값 입력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5D481-ADD7-4E16-B900-533D0FD9DCA1}"/>
              </a:ext>
            </a:extLst>
          </p:cNvPr>
          <p:cNvSpPr txBox="1"/>
          <p:nvPr/>
        </p:nvSpPr>
        <p:spPr>
          <a:xfrm>
            <a:off x="7012593" y="863715"/>
            <a:ext cx="1564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a=100</a:t>
            </a:r>
          </a:p>
          <a:p>
            <a:endParaRPr lang="en-US" altLang="ko-KR" sz="3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a=input()</a:t>
            </a:r>
            <a:endParaRPr lang="en-US" altLang="ko-KR" sz="16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FFD61D6-24C0-4273-AE4B-ACE605EEF318}"/>
              </a:ext>
            </a:extLst>
          </p:cNvPr>
          <p:cNvSpPr/>
          <p:nvPr/>
        </p:nvSpPr>
        <p:spPr>
          <a:xfrm>
            <a:off x="7393973" y="1472816"/>
            <a:ext cx="225025" cy="31503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F5FB3B7-2206-4BCB-841E-8739A0682D1E}"/>
              </a:ext>
            </a:extLst>
          </p:cNvPr>
          <p:cNvSpPr/>
          <p:nvPr/>
        </p:nvSpPr>
        <p:spPr>
          <a:xfrm>
            <a:off x="7168948" y="1260916"/>
            <a:ext cx="540060" cy="120021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101C781-96D1-46F6-8537-477413ED0FB9}"/>
              </a:ext>
            </a:extLst>
          </p:cNvPr>
          <p:cNvSpPr/>
          <p:nvPr/>
        </p:nvSpPr>
        <p:spPr>
          <a:xfrm>
            <a:off x="7235239" y="2158380"/>
            <a:ext cx="540060" cy="274995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0CE5B0-C52D-43F9-AC69-EC6C66A1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42530"/>
            <a:ext cx="5950212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9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함수와 값 입력</a:t>
            </a:r>
            <a:endParaRPr lang="en-US" altLang="ko-KR" dirty="0"/>
          </a:p>
          <a:p>
            <a:pPr lvl="1"/>
            <a:r>
              <a:rPr lang="en-US" altLang="ko-KR" dirty="0"/>
              <a:t>Code02-01.py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</a:t>
            </a:r>
            <a:r>
              <a:rPr lang="en-US" altLang="ko-KR" dirty="0"/>
              <a:t>input( ) </a:t>
            </a:r>
            <a:r>
              <a:rPr lang="ko-KR" altLang="en-US" dirty="0"/>
              <a:t>함수를 사용하도록 수정</a:t>
            </a:r>
            <a:endParaRPr lang="en-US" altLang="ko-KR" dirty="0"/>
          </a:p>
          <a:p>
            <a:pPr lvl="1"/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  <a:p>
            <a:pPr lvl="2"/>
            <a:r>
              <a:rPr lang="ko-KR" altLang="en-US" dirty="0"/>
              <a:t>숫자 하나를 입력하고 </a:t>
            </a:r>
            <a:r>
              <a:rPr lang="en-US" altLang="ko-KR" dirty="0"/>
              <a:t>[Enter]</a:t>
            </a:r>
          </a:p>
          <a:p>
            <a:pPr lvl="2"/>
            <a:r>
              <a:rPr lang="ko-KR" altLang="en-US" dirty="0"/>
              <a:t>다시 숫자 하나를 입력하고 </a:t>
            </a:r>
            <a:r>
              <a:rPr lang="en-US" altLang="ko-KR" dirty="0"/>
              <a:t>[Enter]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DBDCD-C8CC-32BC-4C24-3B9A3A67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04399"/>
              </p:ext>
            </p:extLst>
          </p:nvPr>
        </p:nvGraphicFramePr>
        <p:xfrm>
          <a:off x="746575" y="2933945"/>
          <a:ext cx="5985665" cy="3041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0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52126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546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Code02-02.py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675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"+",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–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"-",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*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"*",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/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"/", b, "=", result)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D5D481-ADD7-4E16-B900-533D0FD9DCA1}"/>
              </a:ext>
            </a:extLst>
          </p:cNvPr>
          <p:cNvSpPr txBox="1"/>
          <p:nvPr/>
        </p:nvSpPr>
        <p:spPr>
          <a:xfrm>
            <a:off x="6890920" y="1043735"/>
            <a:ext cx="1564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a=100</a:t>
            </a:r>
          </a:p>
          <a:p>
            <a:endParaRPr lang="en-US" altLang="ko-KR" sz="3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a=input()</a:t>
            </a:r>
            <a:endParaRPr lang="en-US" altLang="ko-KR" sz="16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FFD61D6-24C0-4273-AE4B-ACE605EEF318}"/>
              </a:ext>
            </a:extLst>
          </p:cNvPr>
          <p:cNvSpPr/>
          <p:nvPr/>
        </p:nvSpPr>
        <p:spPr>
          <a:xfrm>
            <a:off x="7272300" y="1652836"/>
            <a:ext cx="225025" cy="31503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F5FB3B7-2206-4BCB-841E-8739A0682D1E}"/>
              </a:ext>
            </a:extLst>
          </p:cNvPr>
          <p:cNvSpPr/>
          <p:nvPr/>
        </p:nvSpPr>
        <p:spPr>
          <a:xfrm>
            <a:off x="7047275" y="1440936"/>
            <a:ext cx="540060" cy="120021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101C781-96D1-46F6-8537-477413ED0FB9}"/>
              </a:ext>
            </a:extLst>
          </p:cNvPr>
          <p:cNvSpPr/>
          <p:nvPr/>
        </p:nvSpPr>
        <p:spPr>
          <a:xfrm>
            <a:off x="7113566" y="2338400"/>
            <a:ext cx="540060" cy="274995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함수와 값 입력</a:t>
            </a:r>
            <a:endParaRPr lang="en-US" altLang="ko-KR" dirty="0"/>
          </a:p>
          <a:p>
            <a:pPr lvl="1"/>
            <a:r>
              <a:rPr lang="ko-KR" altLang="en-US" dirty="0"/>
              <a:t>오류 발생</a:t>
            </a:r>
            <a:r>
              <a:rPr lang="en-US" altLang="ko-KR" dirty="0"/>
              <a:t>: input( ) </a:t>
            </a:r>
            <a:r>
              <a:rPr lang="ko-KR" altLang="en-US" dirty="0"/>
              <a:t>함수가 값을 모두 문자열로 취급하기 때문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F7191B-F60A-A2B5-246A-8FBA95A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861606"/>
            <a:ext cx="6841397" cy="2346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3CCB6A-DEDE-4B29-AA1C-6C79FCBE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79" y="1043735"/>
            <a:ext cx="1859441" cy="6462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EBE5B7-2437-4ADF-B9CF-59843C53A159}"/>
              </a:ext>
            </a:extLst>
          </p:cNvPr>
          <p:cNvSpPr/>
          <p:nvPr/>
        </p:nvSpPr>
        <p:spPr>
          <a:xfrm>
            <a:off x="3131840" y="1650092"/>
            <a:ext cx="1859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맑은 고딕" panose="020B0503020000020004" pitchFamily="50" charset="-127"/>
              </a:rPr>
              <a:t>a = input()</a:t>
            </a:r>
            <a:endParaRPr lang="en-US" altLang="ko-KR" sz="120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3CC711D-D2BE-42A1-925B-5ABBFDBC8B83}"/>
              </a:ext>
            </a:extLst>
          </p:cNvPr>
          <p:cNvSpPr/>
          <p:nvPr/>
        </p:nvSpPr>
        <p:spPr>
          <a:xfrm>
            <a:off x="3311860" y="2000791"/>
            <a:ext cx="540060" cy="274995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0A0ABD-D1D7-4A49-A29E-8E7C1C761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863" r="73019" b="9803"/>
          <a:stretch/>
        </p:blipFill>
        <p:spPr>
          <a:xfrm>
            <a:off x="2520585" y="2096521"/>
            <a:ext cx="791275" cy="765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969C7-B41F-4D05-9E75-E90E849FF52C}"/>
              </a:ext>
            </a:extLst>
          </p:cNvPr>
          <p:cNvSpPr txBox="1"/>
          <p:nvPr/>
        </p:nvSpPr>
        <p:spPr>
          <a:xfrm>
            <a:off x="7716806" y="2861606"/>
            <a:ext cx="928459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x=3;</a:t>
            </a:r>
          </a:p>
          <a:p>
            <a:r>
              <a:rPr lang="en-US" altLang="ko-KR">
                <a:solidFill>
                  <a:srgbClr val="7030A0"/>
                </a:solidFill>
              </a:rPr>
              <a:t>y=‘3’;</a:t>
            </a:r>
          </a:p>
          <a:p>
            <a:endParaRPr lang="en-US" altLang="ko-KR">
              <a:solidFill>
                <a:srgbClr val="7030A0"/>
              </a:solidFill>
            </a:endParaRPr>
          </a:p>
          <a:p>
            <a:r>
              <a:rPr lang="en-US" altLang="ko-KR">
                <a:solidFill>
                  <a:srgbClr val="7030A0"/>
                </a:solidFill>
              </a:rPr>
              <a:t>print(x)</a:t>
            </a:r>
          </a:p>
          <a:p>
            <a:r>
              <a:rPr lang="en-US" altLang="ko-KR">
                <a:solidFill>
                  <a:srgbClr val="7030A0"/>
                </a:solidFill>
              </a:rPr>
              <a:t>print(y)</a:t>
            </a:r>
          </a:p>
          <a:p>
            <a:endParaRPr lang="en-US" altLang="ko-KR">
              <a:solidFill>
                <a:srgbClr val="7030A0"/>
              </a:solidFill>
            </a:endParaRPr>
          </a:p>
          <a:p>
            <a:r>
              <a:rPr lang="en-US" altLang="ko-KR">
                <a:solidFill>
                  <a:srgbClr val="7030A0"/>
                </a:solidFill>
              </a:rPr>
              <a:t>bin(x)</a:t>
            </a:r>
          </a:p>
          <a:p>
            <a:endParaRPr lang="en-US" altLang="ko-KR">
              <a:solidFill>
                <a:srgbClr val="7030A0"/>
              </a:solidFill>
            </a:endParaRPr>
          </a:p>
          <a:p>
            <a:r>
              <a:rPr lang="en-US" altLang="ko-KR">
                <a:solidFill>
                  <a:srgbClr val="7030A0"/>
                </a:solidFill>
              </a:rPr>
              <a:t>ord(y)</a:t>
            </a:r>
          </a:p>
          <a:p>
            <a:endParaRPr lang="en-US" altLang="ko-KR">
              <a:solidFill>
                <a:srgbClr val="7030A0"/>
              </a:solidFill>
            </a:endParaRPr>
          </a:p>
          <a:p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01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int( ) </a:t>
            </a:r>
            <a:r>
              <a:rPr lang="ko-KR" altLang="en-US" dirty="0"/>
              <a:t>함수와 정수 변환</a:t>
            </a:r>
            <a:endParaRPr lang="en-US" altLang="ko-KR" dirty="0"/>
          </a:p>
          <a:p>
            <a:pPr lvl="1"/>
            <a:r>
              <a:rPr lang="en-US" altLang="ko-KR" dirty="0"/>
              <a:t>int()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Code02-02.py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/>
              <a:t>행을  다음과 </a:t>
            </a:r>
            <a:r>
              <a:rPr lang="ko-KR" altLang="en-US" dirty="0"/>
              <a:t>같이 수정 후 다시 </a:t>
            </a:r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DBDCD-C8CC-32BC-4C24-3B9A3A67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7836"/>
              </p:ext>
            </p:extLst>
          </p:nvPr>
        </p:nvGraphicFramePr>
        <p:xfrm>
          <a:off x="701571" y="3195245"/>
          <a:ext cx="6255695" cy="1223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150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Code02-03.py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8581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input()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91D95EE-A3E0-0C74-F297-ECD62EE0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73805"/>
            <a:ext cx="2435606" cy="703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AC7141-A97C-155F-C878-453DA16D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30" y="3924055"/>
            <a:ext cx="5458877" cy="18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A588-3A7F-4753-A411-27632299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Section 04 </a:t>
            </a:r>
            <a:r>
              <a:rPr lang="ko-KR" altLang="en-US"/>
              <a:t>계산기 프로그램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B5883-88A3-4AA2-8CA1-2DCF47C510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입력 안내 멘트도  추가해보자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09F5E-91D2-4CFC-8120-86D17A332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1"/>
          <a:stretch/>
        </p:blipFill>
        <p:spPr>
          <a:xfrm>
            <a:off x="1511660" y="1808820"/>
            <a:ext cx="5960530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5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317F6-D975-3792-BCCD-E6E0530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계산기 프로그램 확장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E3D25-D0B4-EC1A-A872-19113F5E7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 최종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DBDCD-C8CC-32BC-4C24-3B9A3A676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90839"/>
              </p:ext>
            </p:extLst>
          </p:nvPr>
        </p:nvGraphicFramePr>
        <p:xfrm>
          <a:off x="431540" y="1508787"/>
          <a:ext cx="8010890" cy="304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9004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Code02-04.py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655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trike="noStrike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int(input("</a:t>
                      </a:r>
                      <a:r>
                        <a:rPr lang="ko-KR" altLang="en-US" sz="1600" strike="noStrike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첫 번째 숫자를 입력하세요 </a:t>
                      </a:r>
                      <a:r>
                        <a:rPr lang="en-US" altLang="ko-KR" sz="1600" strike="noStrike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int(input("</a:t>
                      </a:r>
                      <a:r>
                        <a:rPr lang="ko-KR" altLang="en-US" sz="1600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번째 숫자를 입력하세요 </a:t>
                      </a:r>
                      <a:r>
                        <a:rPr lang="en-US" altLang="ko-KR" sz="1600" dirty="0">
                          <a:highlight>
                            <a:srgbClr val="F6F983"/>
                          </a:highligh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+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"+",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–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"-",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*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"*", b, "=", result)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a / b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"/", b, "=", result)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AB24EE0-A5AE-4975-0905-E77DAF44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1"/>
          <a:stretch/>
        </p:blipFill>
        <p:spPr>
          <a:xfrm>
            <a:off x="4121950" y="3789040"/>
            <a:ext cx="4842030" cy="20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FBC7A4-7FE3-41A0-9A8F-5C04D868DFB4}"/>
              </a:ext>
            </a:extLst>
          </p:cNvPr>
          <p:cNvSpPr/>
          <p:nvPr/>
        </p:nvSpPr>
        <p:spPr>
          <a:xfrm>
            <a:off x="3402327" y="2171213"/>
            <a:ext cx="225025" cy="450050"/>
          </a:xfrm>
          <a:prstGeom prst="rect">
            <a:avLst/>
          </a:prstGeom>
          <a:solidFill>
            <a:srgbClr val="FEF9E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447500-861C-46B0-9D3E-AF1D6C35886C}"/>
              </a:ext>
            </a:extLst>
          </p:cNvPr>
          <p:cNvSpPr/>
          <p:nvPr/>
        </p:nvSpPr>
        <p:spPr>
          <a:xfrm>
            <a:off x="1643021" y="2227269"/>
            <a:ext cx="225025" cy="450050"/>
          </a:xfrm>
          <a:prstGeom prst="rect">
            <a:avLst/>
          </a:prstGeom>
          <a:solidFill>
            <a:srgbClr val="FEF9E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8E7EA3-3775-432C-A159-37A4A653D250}"/>
              </a:ext>
            </a:extLst>
          </p:cNvPr>
          <p:cNvSpPr/>
          <p:nvPr/>
        </p:nvSpPr>
        <p:spPr>
          <a:xfrm>
            <a:off x="5387107" y="2248583"/>
            <a:ext cx="1224850" cy="3188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9D14F0-3BAF-425F-9F52-8B8BA6AC59C0}"/>
              </a:ext>
            </a:extLst>
          </p:cNvPr>
          <p:cNvSpPr/>
          <p:nvPr/>
        </p:nvSpPr>
        <p:spPr>
          <a:xfrm>
            <a:off x="4901768" y="2267295"/>
            <a:ext cx="436128" cy="3001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5E093B-94D4-4D37-82C0-F987582117E0}"/>
              </a:ext>
            </a:extLst>
          </p:cNvPr>
          <p:cNvSpPr/>
          <p:nvPr/>
        </p:nvSpPr>
        <p:spPr>
          <a:xfrm>
            <a:off x="1989039" y="2201690"/>
            <a:ext cx="1089316" cy="4500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33924C-0EB4-4B83-943C-A38BA53F3804}"/>
              </a:ext>
            </a:extLst>
          </p:cNvPr>
          <p:cNvSpPr/>
          <p:nvPr/>
        </p:nvSpPr>
        <p:spPr>
          <a:xfrm>
            <a:off x="1115910" y="2206594"/>
            <a:ext cx="504251" cy="4500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C0AE7-4BAC-3186-D932-F4E21A3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571FC-4C1B-7911-529C-A3A02EF8A3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준비</a:t>
            </a:r>
            <a:endParaRPr lang="en-US" altLang="ko-KR" dirty="0"/>
          </a:p>
          <a:p>
            <a:pPr lvl="1"/>
            <a:r>
              <a:rPr lang="en-US" altLang="ko-KR" dirty="0"/>
              <a:t>=(</a:t>
            </a:r>
            <a:r>
              <a:rPr lang="ko-KR" altLang="en-US" dirty="0"/>
              <a:t>부등호</a:t>
            </a:r>
            <a:r>
              <a:rPr lang="en-US" altLang="ko-KR" dirty="0"/>
              <a:t>)</a:t>
            </a:r>
            <a:r>
              <a:rPr lang="ko-KR" altLang="en-US" dirty="0"/>
              <a:t>는 ‘오른쪽의 것을 왼쪽으로 </a:t>
            </a:r>
            <a:r>
              <a:rPr lang="ko-KR" altLang="en-US" dirty="0" err="1"/>
              <a:t>넣어라’는</a:t>
            </a:r>
            <a:r>
              <a:rPr lang="ko-KR" altLang="en-US" dirty="0"/>
              <a:t> 의미의 대입 연산자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889F0-D8D1-AFA8-C9B9-4EEFDF12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97" y="4100156"/>
            <a:ext cx="5762232" cy="2513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6AFF6-0439-4E35-A930-F02F524A66FD}"/>
              </a:ext>
            </a:extLst>
          </p:cNvPr>
          <p:cNvSpPr txBox="1"/>
          <p:nvPr/>
        </p:nvSpPr>
        <p:spPr>
          <a:xfrm>
            <a:off x="3311860" y="2182096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을 중심으로  왼쪽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영역 구분하는 것이 중요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오른쪽 영역을  읽고</a:t>
            </a: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계산하고</a:t>
            </a: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,  </a:t>
            </a:r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어쨌든 처리 다 한 결과를</a:t>
            </a:r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왼쪽  영역에  기록한다</a:t>
            </a: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D31033-BC55-44CD-9BB4-9264C43B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38" y="2117372"/>
            <a:ext cx="1871819" cy="806556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CD55E7B-45F9-4F56-B3A0-79AA316960B9}"/>
              </a:ext>
            </a:extLst>
          </p:cNvPr>
          <p:cNvSpPr/>
          <p:nvPr/>
        </p:nvSpPr>
        <p:spPr>
          <a:xfrm>
            <a:off x="1397934" y="2751338"/>
            <a:ext cx="931817" cy="342999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1221DB-17A3-4F78-AB72-086681E55313}"/>
              </a:ext>
            </a:extLst>
          </p:cNvPr>
          <p:cNvSpPr/>
          <p:nvPr/>
        </p:nvSpPr>
        <p:spPr>
          <a:xfrm>
            <a:off x="4188725" y="4715728"/>
            <a:ext cx="436128" cy="3001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6FC7BF-E5B9-4AE1-BE9C-F24E2B0A1780}"/>
              </a:ext>
            </a:extLst>
          </p:cNvPr>
          <p:cNvSpPr txBox="1"/>
          <p:nvPr/>
        </p:nvSpPr>
        <p:spPr>
          <a:xfrm>
            <a:off x="4076945" y="4734145"/>
            <a:ext cx="1988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왼쪽 영역에는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기록할 변수가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준비하고 있어야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0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0AE7-4BAC-3186-D932-F4E21A3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571FC-4C1B-7911-529C-A3A02EF8A3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준비</a:t>
            </a:r>
            <a:endParaRPr lang="en-US" altLang="ko-KR" dirty="0"/>
          </a:p>
          <a:p>
            <a:pPr lvl="1"/>
            <a:r>
              <a:rPr lang="en-US" altLang="ko-KR" dirty="0"/>
              <a:t>=(</a:t>
            </a:r>
            <a:r>
              <a:rPr lang="ko-KR" altLang="en-US" dirty="0"/>
              <a:t>부등호</a:t>
            </a:r>
            <a:r>
              <a:rPr lang="en-US" altLang="ko-KR" dirty="0"/>
              <a:t>)</a:t>
            </a:r>
            <a:r>
              <a:rPr lang="ko-KR" altLang="en-US" dirty="0"/>
              <a:t>는 ‘오른쪽의 것을 왼쪽으로 </a:t>
            </a:r>
            <a:r>
              <a:rPr lang="ko-KR" altLang="en-US" dirty="0" err="1"/>
              <a:t>넣어라’는</a:t>
            </a:r>
            <a:r>
              <a:rPr lang="ko-KR" altLang="en-US" dirty="0"/>
              <a:t> 의미의 대입 연산자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내부적으로는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그릇이 생겨 </a:t>
            </a:r>
            <a:r>
              <a:rPr lang="en-US" altLang="ko-KR" dirty="0"/>
              <a:t>a </a:t>
            </a:r>
            <a:r>
              <a:rPr lang="ko-KR" altLang="en-US" dirty="0"/>
              <a:t>그릇에는 </a:t>
            </a:r>
            <a:r>
              <a:rPr lang="en-US" altLang="ko-KR" dirty="0"/>
              <a:t>100</a:t>
            </a:r>
            <a:r>
              <a:rPr lang="ko-KR" altLang="en-US" dirty="0"/>
              <a:t>이</a:t>
            </a:r>
            <a:r>
              <a:rPr lang="en-US" altLang="ko-KR" dirty="0"/>
              <a:t>, b </a:t>
            </a:r>
            <a:r>
              <a:rPr lang="ko-KR" altLang="en-US" dirty="0"/>
              <a:t>그릇에는 </a:t>
            </a:r>
            <a:r>
              <a:rPr lang="en-US" altLang="ko-KR" dirty="0"/>
              <a:t>50</a:t>
            </a:r>
            <a:r>
              <a:rPr lang="ko-KR" altLang="en-US" dirty="0"/>
              <a:t>이 담긴 상태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→ 프로그래밍 언어에서 그릇과 같은 역할을 하는 것이 바로 </a:t>
            </a:r>
            <a:r>
              <a:rPr lang="ko-KR" altLang="en-US" sz="1800" b="1" dirty="0">
                <a:solidFill>
                  <a:srgbClr val="FF0000"/>
                </a:solidFill>
              </a:rPr>
              <a:t>변수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889F0-D8D1-AFA8-C9B9-4EEFDF12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3068960"/>
            <a:ext cx="5762232" cy="251391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417206" y="3669027"/>
            <a:ext cx="2124074" cy="1650183"/>
            <a:chOff x="6417206" y="3669027"/>
            <a:chExt cx="2124074" cy="19138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FE57DB-5BDD-EA91-832D-AE66E8DBE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206" y="3766778"/>
              <a:ext cx="1609725" cy="1816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B4780F5-7BF2-4513-6489-1EC73A39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2580" y="3669027"/>
              <a:ext cx="1028700" cy="148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3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D990-4E68-3E71-449A-714E04F7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D82AA-EED8-99A7-CB56-7A62E4B003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사칙 연산 기능 구현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그릇의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b </a:t>
            </a:r>
            <a:r>
              <a:rPr lang="ko-KR" altLang="en-US" dirty="0"/>
              <a:t>그릇의 </a:t>
            </a:r>
            <a:r>
              <a:rPr lang="en-US" altLang="ko-KR" dirty="0"/>
              <a:t>50</a:t>
            </a:r>
            <a:r>
              <a:rPr lang="ko-KR" altLang="en-US" dirty="0"/>
              <a:t>을 합쳐 새로운 </a:t>
            </a:r>
            <a:r>
              <a:rPr lang="en-US" altLang="ko-KR" dirty="0"/>
              <a:t>result </a:t>
            </a:r>
            <a:r>
              <a:rPr lang="ko-KR" altLang="en-US" dirty="0"/>
              <a:t>그릇에 들어간 상태가 됨</a:t>
            </a:r>
            <a:endParaRPr lang="en-US" altLang="ko-KR" dirty="0"/>
          </a:p>
          <a:p>
            <a:pPr lvl="2"/>
            <a:r>
              <a:rPr lang="ko-KR" altLang="en-US" dirty="0"/>
              <a:t>변수는 </a:t>
            </a:r>
            <a:r>
              <a:rPr lang="en-US" altLang="ko-KR" dirty="0"/>
              <a:t>result</a:t>
            </a:r>
            <a:r>
              <a:rPr lang="ko-KR" altLang="en-US" dirty="0"/>
              <a:t>에 값이 들어가더라도 </a:t>
            </a: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변수값이</a:t>
            </a:r>
            <a:r>
              <a:rPr lang="ko-KR" altLang="en-US" dirty="0"/>
              <a:t> 그대로 남음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058F9-7E3E-9F77-F641-73D01D5F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72" y="3272262"/>
            <a:ext cx="2493818" cy="2800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559E9D-1F89-0D3A-2440-078F895F6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6" t="54147" r="32854" b="12353"/>
          <a:stretch/>
        </p:blipFill>
        <p:spPr>
          <a:xfrm>
            <a:off x="5779947" y="5476545"/>
            <a:ext cx="1215136" cy="1030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417D4-D851-40BA-9FBC-5622EBF0F796}"/>
              </a:ext>
            </a:extLst>
          </p:cNvPr>
          <p:cNvSpPr txBox="1"/>
          <p:nvPr/>
        </p:nvSpPr>
        <p:spPr>
          <a:xfrm>
            <a:off x="1573696" y="2436287"/>
            <a:ext cx="224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 = a + b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5E7D6-D860-43C3-ABB9-429D821F9184}"/>
              </a:ext>
            </a:extLst>
          </p:cNvPr>
          <p:cNvSpPr/>
          <p:nvPr/>
        </p:nvSpPr>
        <p:spPr>
          <a:xfrm>
            <a:off x="5143280" y="261888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오른쪽 영역을  읽고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 (a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100, b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50)</a:t>
            </a:r>
          </a:p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계산하고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 (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더하기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어쨌든 처리 다 한 결과를  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( 150 )</a:t>
            </a:r>
          </a:p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왼쪽  영역에  기록한다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  (150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왼쪽으로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133BDA-F29B-427D-840A-D379912C8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647" b="27348"/>
          <a:stretch/>
        </p:blipFill>
        <p:spPr>
          <a:xfrm>
            <a:off x="7089037" y="4077370"/>
            <a:ext cx="924684" cy="5265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06E299-AA69-4706-9083-63BF97801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8" t="61519" r="43770" b="26185"/>
          <a:stretch/>
        </p:blipFill>
        <p:spPr>
          <a:xfrm>
            <a:off x="7429280" y="4970953"/>
            <a:ext cx="378138" cy="3781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44D99E-3E61-4A1A-B67B-1FD50573C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814" y="4949158"/>
            <a:ext cx="706909" cy="6003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6F0FDB-2B83-4B32-AA1F-10A66276D1A4}"/>
              </a:ext>
            </a:extLst>
          </p:cNvPr>
          <p:cNvSpPr txBox="1"/>
          <p:nvPr/>
        </p:nvSpPr>
        <p:spPr>
          <a:xfrm>
            <a:off x="5875879" y="4579262"/>
            <a:ext cx="224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 = a + b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570A3A1-A217-4B59-913A-EABA48D4358A}"/>
              </a:ext>
            </a:extLst>
          </p:cNvPr>
          <p:cNvSpPr/>
          <p:nvPr/>
        </p:nvSpPr>
        <p:spPr>
          <a:xfrm>
            <a:off x="6560885" y="5249329"/>
            <a:ext cx="868396" cy="277538"/>
          </a:xfrm>
          <a:custGeom>
            <a:avLst/>
            <a:gdLst>
              <a:gd name="connsiteX0" fmla="*/ 931817 w 931817"/>
              <a:gd name="connsiteY0" fmla="*/ 34835 h 473509"/>
              <a:gd name="connsiteX1" fmla="*/ 539931 w 931817"/>
              <a:gd name="connsiteY1" fmla="*/ 444138 h 473509"/>
              <a:gd name="connsiteX2" fmla="*/ 174171 w 931817"/>
              <a:gd name="connsiteY2" fmla="*/ 391886 h 473509"/>
              <a:gd name="connsiteX3" fmla="*/ 0 w 931817"/>
              <a:gd name="connsiteY3" fmla="*/ 0 h 47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" h="473509">
                <a:moveTo>
                  <a:pt x="931817" y="34835"/>
                </a:moveTo>
                <a:cubicBezTo>
                  <a:pt x="799011" y="209732"/>
                  <a:pt x="666205" y="384629"/>
                  <a:pt x="539931" y="444138"/>
                </a:cubicBezTo>
                <a:cubicBezTo>
                  <a:pt x="413657" y="503647"/>
                  <a:pt x="264159" y="465909"/>
                  <a:pt x="174171" y="391886"/>
                </a:cubicBezTo>
                <a:cubicBezTo>
                  <a:pt x="84182" y="317863"/>
                  <a:pt x="42091" y="158931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5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481CC-3FF7-4697-61E6-30B03947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71C8B-FF0E-F9DC-D1D0-2086285452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3293364" cy="5669959"/>
          </a:xfrm>
        </p:spPr>
        <p:txBody>
          <a:bodyPr/>
          <a:lstStyle/>
          <a:p>
            <a:r>
              <a:rPr lang="ko-KR" altLang="en-US"/>
              <a:t>더한 </a:t>
            </a:r>
            <a:r>
              <a:rPr lang="ko-KR" altLang="en-US" dirty="0"/>
              <a:t>결과 출력</a:t>
            </a:r>
            <a:endParaRPr lang="en-US" altLang="ko-KR" dirty="0"/>
          </a:p>
          <a:p>
            <a:pPr lvl="2"/>
            <a:r>
              <a:rPr lang="en-US" altLang="ko-KR" dirty="0"/>
              <a:t>result </a:t>
            </a:r>
            <a:r>
              <a:rPr lang="ko-KR" altLang="en-US" dirty="0"/>
              <a:t>그릇의 내용만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CBA29-678D-61FD-A30D-711484C51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58"/>
          <a:stretch/>
        </p:blipFill>
        <p:spPr>
          <a:xfrm>
            <a:off x="1196625" y="1853825"/>
            <a:ext cx="2768706" cy="2724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AC682-F106-45C1-88C6-0D913BD6034F}"/>
              </a:ext>
            </a:extLst>
          </p:cNvPr>
          <p:cNvSpPr txBox="1"/>
          <p:nvPr/>
        </p:nvSpPr>
        <p:spPr>
          <a:xfrm>
            <a:off x="5247075" y="2438890"/>
            <a:ext cx="3698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print( )</a:t>
            </a:r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 사용</a:t>
            </a:r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    print</a:t>
            </a:r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해라</a:t>
            </a: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!  ( ) </a:t>
            </a:r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안에 것을</a:t>
            </a: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함수이름</a:t>
            </a:r>
            <a:r>
              <a:rPr lang="en-US" altLang="ko-KR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( )</a:t>
            </a:r>
          </a:p>
          <a:p>
            <a:r>
              <a:rPr lang="ko-KR" altLang="en-US" sz="1600">
                <a:latin typeface="휴먼편지체" panose="02030504000101010101" pitchFamily="18" charset="-127"/>
                <a:ea typeface="휴먼편지체" panose="02030504000101010101" pitchFamily="18" charset="-127"/>
              </a:rPr>
              <a:t>특정한 기능을 수행하도록 미리 만들어놓은 것</a:t>
            </a:r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4AF95-4E54-4DBA-9F24-7DD1FCE88E92}"/>
              </a:ext>
            </a:extLst>
          </p:cNvPr>
          <p:cNvSpPr txBox="1"/>
          <p:nvPr/>
        </p:nvSpPr>
        <p:spPr>
          <a:xfrm>
            <a:off x="5456452" y="1794087"/>
            <a:ext cx="2154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C3F19-B06E-4B0A-A82B-F524E99F2072}"/>
              </a:ext>
            </a:extLst>
          </p:cNvPr>
          <p:cNvSpPr txBox="1"/>
          <p:nvPr/>
        </p:nvSpPr>
        <p:spPr>
          <a:xfrm>
            <a:off x="5562110" y="4149080"/>
            <a:ext cx="21175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344F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 ‘result’ )    </a:t>
            </a:r>
          </a:p>
          <a:p>
            <a:endParaRPr lang="en-US" altLang="ko-KR" b="1">
              <a:solidFill>
                <a:srgbClr val="344F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>
                <a:solidFill>
                  <a:srgbClr val="344F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print( 123 )</a:t>
            </a:r>
          </a:p>
          <a:p>
            <a:endParaRPr lang="en-US" altLang="ko-KR" b="1">
              <a:solidFill>
                <a:srgbClr val="344F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>
                <a:solidFill>
                  <a:srgbClr val="344F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 a + b )</a:t>
            </a:r>
            <a:r>
              <a:rPr lang="en-US" altLang="ko-KR" sz="1200" b="1">
                <a:solidFill>
                  <a:srgbClr val="344F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>
              <a:solidFill>
                <a:srgbClr val="344F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solidFill>
                <a:srgbClr val="344F8C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5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9D2D96-8A82-4CA6-9BB0-C3713EF8DF18}"/>
              </a:ext>
            </a:extLst>
          </p:cNvPr>
          <p:cNvSpPr/>
          <p:nvPr/>
        </p:nvSpPr>
        <p:spPr>
          <a:xfrm>
            <a:off x="6057166" y="1201000"/>
            <a:ext cx="225025" cy="441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2D38A7-CF58-451E-9207-FD5372769D68}"/>
              </a:ext>
            </a:extLst>
          </p:cNvPr>
          <p:cNvSpPr/>
          <p:nvPr/>
        </p:nvSpPr>
        <p:spPr>
          <a:xfrm>
            <a:off x="6414488" y="1178750"/>
            <a:ext cx="407762" cy="441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FCA02D-FAA8-40DC-B6C1-EFAF891F1B8B}"/>
              </a:ext>
            </a:extLst>
          </p:cNvPr>
          <p:cNvSpPr/>
          <p:nvPr/>
        </p:nvSpPr>
        <p:spPr>
          <a:xfrm>
            <a:off x="6954546" y="1147531"/>
            <a:ext cx="275465" cy="441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9B32B5-9719-4C46-8208-A37BB7830416}"/>
              </a:ext>
            </a:extLst>
          </p:cNvPr>
          <p:cNvSpPr/>
          <p:nvPr/>
        </p:nvSpPr>
        <p:spPr>
          <a:xfrm>
            <a:off x="7379262" y="1173603"/>
            <a:ext cx="407762" cy="441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DD6586-A179-46CD-B5E8-20F706E65B1A}"/>
              </a:ext>
            </a:extLst>
          </p:cNvPr>
          <p:cNvSpPr/>
          <p:nvPr/>
        </p:nvSpPr>
        <p:spPr>
          <a:xfrm>
            <a:off x="7963284" y="1173603"/>
            <a:ext cx="903861" cy="4411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C481CC-3FF7-4697-61E6-30B03947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71C8B-FF0E-F9DC-D1D0-2086285452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" y="773706"/>
            <a:ext cx="5138569" cy="5669959"/>
          </a:xfrm>
        </p:spPr>
        <p:txBody>
          <a:bodyPr/>
          <a:lstStyle/>
          <a:p>
            <a:r>
              <a:rPr lang="ko-KR" altLang="en-US"/>
              <a:t>더한 </a:t>
            </a:r>
            <a:r>
              <a:rPr lang="ko-KR" altLang="en-US" dirty="0"/>
              <a:t>결과 출력</a:t>
            </a:r>
            <a:endParaRPr lang="en-US" altLang="ko-KR" dirty="0"/>
          </a:p>
          <a:p>
            <a:pPr lvl="2"/>
            <a:r>
              <a:rPr lang="en-US" altLang="ko-KR" dirty="0"/>
              <a:t>result </a:t>
            </a:r>
            <a:r>
              <a:rPr lang="ko-KR" altLang="en-US"/>
              <a:t>그릇의 내용과</a:t>
            </a:r>
            <a:r>
              <a:rPr lang="en-US" altLang="ko-KR"/>
              <a:t> </a:t>
            </a:r>
            <a:r>
              <a:rPr lang="ko-KR" altLang="en-US"/>
              <a:t>계산식도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0C500C-B44E-A188-EB4B-2ABD4AF3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75932"/>
            <a:ext cx="2700300" cy="31316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9FF39D-5A0C-5F34-994C-2B48646B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69" y="2168860"/>
            <a:ext cx="2927810" cy="2303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4AF95-4E54-4DBA-9F24-7DD1FCE88E92}"/>
              </a:ext>
            </a:extLst>
          </p:cNvPr>
          <p:cNvSpPr txBox="1"/>
          <p:nvPr/>
        </p:nvSpPr>
        <p:spPr>
          <a:xfrm>
            <a:off x="5112062" y="1178750"/>
            <a:ext cx="404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a, ‘+’, b, ‘=‘, result </a:t>
            </a:r>
            <a:r>
              <a:rPr lang="en-US" altLang="ko-KR" sz="2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9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09C9-7A75-E616-0CAA-F980721B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01A5D-21E1-6B23-B39E-1E3EEDB3D3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빼기</a:t>
            </a:r>
            <a:r>
              <a:rPr lang="en-US" altLang="ko-KR"/>
              <a:t>(-), </a:t>
            </a:r>
            <a:r>
              <a:rPr lang="ko-KR" altLang="en-US"/>
              <a:t>곱하기</a:t>
            </a:r>
            <a:r>
              <a:rPr lang="en-US" altLang="ko-KR"/>
              <a:t>(</a:t>
            </a:r>
            <a:r>
              <a:rPr lang="ko-KR" altLang="en-US"/>
              <a:t>*</a:t>
            </a:r>
            <a:r>
              <a:rPr lang="en-US" altLang="ko-KR"/>
              <a:t>), </a:t>
            </a:r>
            <a:r>
              <a:rPr lang="ko-KR" altLang="en-US"/>
              <a:t>나누기</a:t>
            </a:r>
            <a:r>
              <a:rPr lang="en-US" altLang="ko-KR"/>
              <a:t>(/)</a:t>
            </a:r>
            <a:r>
              <a:rPr lang="ko-KR" altLang="en-US"/>
              <a:t> 기능도 구현해보자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A247D-34DC-0B68-3DF8-5614DBD1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628801"/>
            <a:ext cx="5940660" cy="364342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9DEB913-1BF2-47EA-9B73-728BAFA8B43E}"/>
              </a:ext>
            </a:extLst>
          </p:cNvPr>
          <p:cNvGrpSpPr/>
          <p:nvPr/>
        </p:nvGrpSpPr>
        <p:grpSpPr>
          <a:xfrm>
            <a:off x="1151621" y="3158970"/>
            <a:ext cx="3150350" cy="1173320"/>
            <a:chOff x="1376645" y="3158970"/>
            <a:chExt cx="2295255" cy="11733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DA236B9-2E83-4678-AC55-972FAFC79141}"/>
                </a:ext>
              </a:extLst>
            </p:cNvPr>
            <p:cNvSpPr/>
            <p:nvPr/>
          </p:nvSpPr>
          <p:spPr>
            <a:xfrm>
              <a:off x="1376645" y="3158970"/>
              <a:ext cx="2295255" cy="2700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00FF"/>
                  </a:solidFill>
                </a:rPr>
                <a:t>클릭하면 코드볼 수 있어요</a:t>
              </a:r>
              <a:r>
                <a:rPr lang="en-US" altLang="ko-KR" sz="1400">
                  <a:solidFill>
                    <a:srgbClr val="0000FF"/>
                  </a:solidFill>
                </a:rPr>
                <a:t>.</a:t>
              </a:r>
              <a:endParaRPr lang="ko-KR" altLang="en-US" sz="1400">
                <a:solidFill>
                  <a:srgbClr val="0000FF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FB5BC7E-84DD-441A-BB01-71863517E0E3}"/>
                </a:ext>
              </a:extLst>
            </p:cNvPr>
            <p:cNvSpPr/>
            <p:nvPr/>
          </p:nvSpPr>
          <p:spPr>
            <a:xfrm>
              <a:off x="1376645" y="3611554"/>
              <a:ext cx="2295255" cy="2700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E9DBEA-CC04-4242-902A-B14FAE957EB4}"/>
                </a:ext>
              </a:extLst>
            </p:cNvPr>
            <p:cNvSpPr/>
            <p:nvPr/>
          </p:nvSpPr>
          <p:spPr>
            <a:xfrm>
              <a:off x="1376645" y="4062260"/>
              <a:ext cx="2295255" cy="2700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2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A9A50-F0A0-D48E-E66B-3527FD8C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 </a:t>
            </a:r>
            <a:r>
              <a:rPr lang="ko-KR" altLang="en-US" sz="2200" dirty="0"/>
              <a:t>계산기 프로그램 기반 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E3E44-00D7-2003-4714-B962108335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1"/>
            <a:r>
              <a:rPr lang="en-US" altLang="ko-KR" dirty="0"/>
              <a:t>exit() </a:t>
            </a:r>
            <a:r>
              <a:rPr lang="ko-KR" altLang="en-US" dirty="0"/>
              <a:t>코드를 입력한 후 </a:t>
            </a:r>
            <a:r>
              <a:rPr lang="en-US" altLang="ko-KR" dirty="0"/>
              <a:t>Kill? </a:t>
            </a:r>
            <a:r>
              <a:rPr lang="ko-KR" altLang="en-US" dirty="0"/>
              <a:t>메시지창에서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[File]-[Exit]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marL="357188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A1E89-5D8B-50CD-097A-52612473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4" y="1998208"/>
            <a:ext cx="5399733" cy="33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1116</Words>
  <Application>Microsoft Office PowerPoint</Application>
  <PresentationFormat>화면 슬라이드 쇼(4:3)</PresentationFormat>
  <Paragraphs>210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D2Coding</vt:lpstr>
      <vt:lpstr>HY견고딕</vt:lpstr>
      <vt:lpstr>HY신명조</vt:lpstr>
      <vt:lpstr>맑은 고딕</vt:lpstr>
      <vt:lpstr>휴먼편지체</vt:lpstr>
      <vt:lpstr>Arial</vt:lpstr>
      <vt:lpstr>Verdana</vt:lpstr>
      <vt:lpstr>Wingdings</vt:lpstr>
      <vt:lpstr>1_Office 테마</vt:lpstr>
      <vt:lpstr>PowerPoint 프레젠테이션</vt:lpstr>
      <vt:lpstr>만들 프로그램 – 간단한 계산기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02 계산기 프로그램 기반 구축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03 계산기 프로그램 저장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Section 04 계산기 프로그램 확장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304</cp:revision>
  <dcterms:created xsi:type="dcterms:W3CDTF">2012-07-23T02:34:37Z</dcterms:created>
  <dcterms:modified xsi:type="dcterms:W3CDTF">2022-09-06T00:45:00Z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