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9"/>
  </p:notesMasterIdLst>
  <p:handoutMasterIdLst>
    <p:handoutMasterId r:id="rId20"/>
  </p:handoutMasterIdLst>
  <p:sldIdLst>
    <p:sldId id="329" r:id="rId2"/>
    <p:sldId id="328" r:id="rId3"/>
    <p:sldId id="417" r:id="rId4"/>
    <p:sldId id="415" r:id="rId5"/>
    <p:sldId id="418" r:id="rId6"/>
    <p:sldId id="419" r:id="rId7"/>
    <p:sldId id="420" r:id="rId8"/>
    <p:sldId id="421" r:id="rId9"/>
    <p:sldId id="422" r:id="rId10"/>
    <p:sldId id="423" r:id="rId11"/>
    <p:sldId id="428" r:id="rId12"/>
    <p:sldId id="430" r:id="rId13"/>
    <p:sldId id="431" r:id="rId14"/>
    <p:sldId id="424" r:id="rId15"/>
    <p:sldId id="432" r:id="rId16"/>
    <p:sldId id="435" r:id="rId17"/>
    <p:sldId id="362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908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E45B"/>
    <a:srgbClr val="FEF9E2"/>
    <a:srgbClr val="344F8C"/>
    <a:srgbClr val="F6F983"/>
    <a:srgbClr val="99ADD9"/>
    <a:srgbClr val="E04B49"/>
    <a:srgbClr val="FDF0AE"/>
    <a:srgbClr val="105D91"/>
    <a:srgbClr val="192B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6429" autoAdjust="0"/>
  </p:normalViewPr>
  <p:slideViewPr>
    <p:cSldViewPr>
      <p:cViewPr varScale="1">
        <p:scale>
          <a:sx n="65" d="100"/>
          <a:sy n="65" d="100"/>
        </p:scale>
        <p:origin x="1228" y="48"/>
      </p:cViewPr>
      <p:guideLst>
        <p:guide pos="2908"/>
        <p:guide orient="horz" pos="162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2022-09-12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89363BF-43B7-4F43-ABD0-D052F59FCD18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964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BEA362A-439F-7401-3695-9BFC25802357}"/>
              </a:ext>
            </a:extLst>
          </p:cNvPr>
          <p:cNvSpPr/>
          <p:nvPr userDrawn="1"/>
        </p:nvSpPr>
        <p:spPr>
          <a:xfrm>
            <a:off x="0" y="0"/>
            <a:ext cx="4002232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E77C1C-530D-D8E4-1284-51B10F003D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13" y="1448780"/>
            <a:ext cx="2817357" cy="3915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127427-DD2C-11E3-4DB4-C92F8D4325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6965" y="2258870"/>
            <a:ext cx="4410490" cy="1089632"/>
          </a:xfrm>
          <a:prstGeom prst="rect">
            <a:avLst/>
          </a:prstGeom>
        </p:spPr>
      </p:pic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BF68B12-AC96-3A95-0654-DCD3395CAA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77467" y="3654025"/>
            <a:ext cx="4274842" cy="480053"/>
          </a:xfrm>
        </p:spPr>
        <p:txBody>
          <a:bodyPr>
            <a:normAutofit/>
          </a:bodyPr>
          <a:lstStyle>
            <a:lvl1pPr marL="0" indent="0">
              <a:buNone/>
              <a:defRPr sz="2000" spc="-3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PART </a:t>
            </a:r>
            <a:r>
              <a:rPr lang="en-US" altLang="ko-KR" dirty="0" err="1"/>
              <a:t>nn</a:t>
            </a:r>
            <a:r>
              <a:rPr lang="en-US" altLang="ko-KR" dirty="0"/>
              <a:t> </a:t>
            </a:r>
            <a:r>
              <a:rPr lang="ko-KR" altLang="en-US" dirty="0" err="1"/>
              <a:t>파트명</a:t>
            </a:r>
            <a:endParaRPr lang="en-US" altLang="ko-KR" dirty="0"/>
          </a:p>
        </p:txBody>
      </p: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id="{54321C05-52AF-BCDB-3928-7DDDBEBD88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77467" y="4134078"/>
            <a:ext cx="4274842" cy="660916"/>
          </a:xfrm>
        </p:spPr>
        <p:txBody>
          <a:bodyPr>
            <a:noAutofit/>
          </a:bodyPr>
          <a:lstStyle>
            <a:lvl1pPr marL="0" indent="0">
              <a:buNone/>
              <a:defRPr sz="2400" spc="-30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CHAPTER </a:t>
            </a:r>
            <a:r>
              <a:rPr lang="en-US" altLang="ko-KR" dirty="0" err="1"/>
              <a:t>nn</a:t>
            </a:r>
            <a:r>
              <a:rPr lang="en-US" altLang="ko-KR" dirty="0"/>
              <a:t> </a:t>
            </a:r>
            <a:r>
              <a:rPr lang="ko-KR" altLang="en-US" dirty="0" err="1"/>
              <a:t>챕터명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29081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BEA362A-439F-7401-3695-9BFC25802357}"/>
              </a:ext>
            </a:extLst>
          </p:cNvPr>
          <p:cNvSpPr/>
          <p:nvPr userDrawn="1"/>
        </p:nvSpPr>
        <p:spPr>
          <a:xfrm>
            <a:off x="0" y="0"/>
            <a:ext cx="4002232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E77C1C-530D-D8E4-1284-51B10F003D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56" y="893878"/>
            <a:ext cx="2817357" cy="50702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127427-DD2C-11E3-4DB4-C92F8D4325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6965" y="1928834"/>
            <a:ext cx="4410490" cy="1419668"/>
          </a:xfrm>
          <a:prstGeom prst="rect">
            <a:avLst/>
          </a:prstGeom>
        </p:spPr>
      </p:pic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BF68B12-AC96-3A95-0654-DCD3395CAA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77467" y="3789042"/>
            <a:ext cx="4274842" cy="480053"/>
          </a:xfrm>
        </p:spPr>
        <p:txBody>
          <a:bodyPr>
            <a:normAutofit/>
          </a:bodyPr>
          <a:lstStyle>
            <a:lvl1pPr marL="0" indent="0">
              <a:buNone/>
              <a:defRPr sz="2000" spc="-3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PART </a:t>
            </a:r>
            <a:r>
              <a:rPr lang="en-US" altLang="ko-KR" dirty="0" err="1"/>
              <a:t>nn</a:t>
            </a:r>
            <a:r>
              <a:rPr lang="en-US" altLang="ko-KR" dirty="0"/>
              <a:t> </a:t>
            </a:r>
            <a:r>
              <a:rPr lang="ko-KR" altLang="en-US" dirty="0" err="1"/>
              <a:t>파트명</a:t>
            </a:r>
            <a:endParaRPr lang="en-US" altLang="ko-KR" dirty="0"/>
          </a:p>
        </p:txBody>
      </p: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id="{54321C05-52AF-BCDB-3928-7DDDBEBD88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77467" y="4269095"/>
            <a:ext cx="4274842" cy="660916"/>
          </a:xfrm>
        </p:spPr>
        <p:txBody>
          <a:bodyPr>
            <a:noAutofit/>
          </a:bodyPr>
          <a:lstStyle>
            <a:lvl1pPr marL="0" indent="0">
              <a:buNone/>
              <a:defRPr sz="2400" spc="-30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CHAPTER </a:t>
            </a:r>
            <a:r>
              <a:rPr lang="en-US" altLang="ko-KR" dirty="0" err="1"/>
              <a:t>nn</a:t>
            </a:r>
            <a:r>
              <a:rPr lang="en-US" altLang="ko-KR" dirty="0"/>
              <a:t> </a:t>
            </a:r>
            <a:r>
              <a:rPr lang="ko-KR" altLang="en-US" dirty="0" err="1"/>
              <a:t>챕터명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87965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저작권안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BC6CB981-A278-814B-ABD2-3DE2D9DE144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" y="1489316"/>
            <a:ext cx="9143999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2000" b="0" spc="-150" dirty="0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IT </a:t>
            </a:r>
            <a:r>
              <a:rPr lang="en-US" altLang="ko-KR" sz="2000" b="0" spc="-150" dirty="0" err="1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CookBook</a:t>
            </a:r>
            <a:r>
              <a:rPr lang="en-US" altLang="ko-KR" sz="2000" b="0" spc="-150" dirty="0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b="0" spc="-150" dirty="0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파이썬 데이터 분석 </a:t>
            </a:r>
            <a:r>
              <a:rPr lang="en-US" altLang="ko-KR" sz="2000" b="0" spc="-150" dirty="0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for Beginner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7DB09CF2-2E30-D647-D245-06258A020757}"/>
              </a:ext>
            </a:extLst>
          </p:cNvPr>
          <p:cNvSpPr txBox="1"/>
          <p:nvPr userDrawn="1"/>
        </p:nvSpPr>
        <p:spPr>
          <a:xfrm>
            <a:off x="1" y="2648913"/>
            <a:ext cx="9143998" cy="1391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defRPr/>
            </a:pPr>
            <a:endParaRPr lang="en-US" altLang="ko-KR" sz="1000" dirty="0">
              <a:solidFill>
                <a:srgbClr val="222222"/>
              </a:solidFill>
              <a:latin typeface="+mn-lt"/>
            </a:endParaRPr>
          </a:p>
          <a:p>
            <a:pPr algn="ctr">
              <a:defRPr/>
            </a:pP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  <a:latin typeface="+mn-lt"/>
              </a:rPr>
              <a:t>[</a:t>
            </a:r>
            <a:r>
              <a:rPr lang="ko-KR" altLang="en-US" sz="1400" b="1" dirty="0">
                <a:solidFill>
                  <a:prstClr val="black">
                    <a:lumMod val="95000"/>
                    <a:lumOff val="5000"/>
                  </a:prstClr>
                </a:solidFill>
                <a:latin typeface="+mn-lt"/>
              </a:rPr>
              <a:t>강의교안 이용 안내</a:t>
            </a: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  <a:latin typeface="+mn-lt"/>
              </a:rPr>
              <a:t>]</a:t>
            </a:r>
          </a:p>
          <a:p>
            <a:pPr algn="ctr">
              <a:defRPr/>
            </a:pPr>
            <a:endParaRPr lang="en-US" altLang="ko-KR" sz="1000" dirty="0">
              <a:solidFill>
                <a:prstClr val="black"/>
              </a:solidFill>
              <a:latin typeface="+mn-lt"/>
            </a:endParaRPr>
          </a:p>
          <a:p>
            <a:pPr marL="0" indent="0" algn="ctr">
              <a:lnSpc>
                <a:spcPct val="120000"/>
              </a:lnSpc>
              <a:buFont typeface="Arial" pitchFamily="34" charset="0"/>
              <a:buNone/>
              <a:defRPr/>
            </a:pPr>
            <a:r>
              <a:rPr lang="ko-KR" altLang="en-US" sz="1400" spc="-100" dirty="0">
                <a:solidFill>
                  <a:prstClr val="black"/>
                </a:solidFill>
                <a:latin typeface="+mn-lt"/>
              </a:rPr>
              <a:t>본 강의교안의 저작권은 </a:t>
            </a:r>
            <a:r>
              <a:rPr lang="ko-KR" altLang="en-US" sz="1400" b="1" spc="-100" dirty="0">
                <a:solidFill>
                  <a:prstClr val="black"/>
                </a:solidFill>
                <a:latin typeface="+mn-lt"/>
              </a:rPr>
              <a:t>우재남</a:t>
            </a:r>
            <a:r>
              <a:rPr lang="ko-KR" altLang="en-US" sz="1400" spc="-100" dirty="0">
                <a:solidFill>
                  <a:prstClr val="black"/>
                </a:solidFill>
                <a:latin typeface="+mn-lt"/>
              </a:rPr>
              <a:t>과 </a:t>
            </a:r>
            <a:r>
              <a:rPr lang="ko-KR" altLang="en-US" sz="1400" b="1" spc="-100" dirty="0" err="1">
                <a:solidFill>
                  <a:prstClr val="black"/>
                </a:solidFill>
                <a:latin typeface="+mn-lt"/>
              </a:rPr>
              <a:t>한빛아카데미㈜</a:t>
            </a:r>
            <a:r>
              <a:rPr lang="ko-KR" altLang="en-US" sz="1400" spc="-100" dirty="0" err="1">
                <a:solidFill>
                  <a:prstClr val="black"/>
                </a:solidFill>
                <a:latin typeface="+mn-lt"/>
              </a:rPr>
              <a:t>에</a:t>
            </a:r>
            <a:r>
              <a:rPr lang="ko-KR" altLang="en-US" sz="1400" spc="-100" dirty="0">
                <a:solidFill>
                  <a:prstClr val="black"/>
                </a:solidFill>
                <a:latin typeface="+mn-lt"/>
              </a:rPr>
              <a:t> 있습니다</a:t>
            </a:r>
            <a:r>
              <a:rPr lang="en-US" altLang="ko-KR" sz="1400" spc="-100" dirty="0">
                <a:solidFill>
                  <a:prstClr val="black"/>
                </a:solidFill>
                <a:latin typeface="+mn-lt"/>
              </a:rPr>
              <a:t>.</a:t>
            </a:r>
          </a:p>
          <a:p>
            <a:pPr marL="0" indent="0" algn="ctr">
              <a:lnSpc>
                <a:spcPct val="120000"/>
              </a:lnSpc>
              <a:buFont typeface="Arial" pitchFamily="34" charset="0"/>
              <a:buNone/>
              <a:defRPr/>
            </a:pPr>
            <a:r>
              <a:rPr lang="ko-KR" altLang="en-US" sz="1400" spc="-100" dirty="0">
                <a:solidFill>
                  <a:prstClr val="black"/>
                </a:solidFill>
                <a:latin typeface="+mn-lt"/>
              </a:rPr>
              <a:t>이 자료는 강의 보조자료로 제공되는 것으로</a:t>
            </a:r>
            <a:r>
              <a:rPr lang="en-US" altLang="ko-KR" sz="1400" spc="-100" dirty="0">
                <a:solidFill>
                  <a:prstClr val="black"/>
                </a:solidFill>
                <a:latin typeface="+mn-lt"/>
              </a:rPr>
              <a:t>,</a:t>
            </a:r>
            <a:r>
              <a:rPr lang="en-US" altLang="ko-KR" sz="1400" spc="-100" baseline="0" dirty="0">
                <a:solidFill>
                  <a:prstClr val="black"/>
                </a:solidFill>
                <a:latin typeface="+mn-lt"/>
              </a:rPr>
              <a:t> </a:t>
            </a:r>
            <a:r>
              <a:rPr lang="ko-KR" altLang="en-US" sz="1400" spc="-100" baseline="0">
                <a:solidFill>
                  <a:prstClr val="black"/>
                </a:solidFill>
                <a:latin typeface="+mn-lt"/>
              </a:rPr>
              <a:t>무단 전재 및 배포를 금합니다</a:t>
            </a:r>
            <a:r>
              <a:rPr lang="en-US" altLang="ko-KR" sz="1400" spc="-100">
                <a:solidFill>
                  <a:prstClr val="black"/>
                </a:solidFill>
                <a:latin typeface="+mn-lt"/>
              </a:rPr>
              <a:t>. </a:t>
            </a:r>
            <a:endParaRPr lang="ko-KR" altLang="en-US" sz="1400" spc="-100" dirty="0">
              <a:solidFill>
                <a:prstClr val="black"/>
              </a:solidFill>
              <a:latin typeface="+mn-lt"/>
            </a:endParaRPr>
          </a:p>
          <a:p>
            <a:pPr marL="171450" indent="-171450" algn="ctr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D0FB39F7-9A65-D73B-D193-4DAB1CC6248E}"/>
              </a:ext>
            </a:extLst>
          </p:cNvPr>
          <p:cNvSpPr/>
          <p:nvPr userDrawn="1"/>
        </p:nvSpPr>
        <p:spPr>
          <a:xfrm>
            <a:off x="323057" y="434276"/>
            <a:ext cx="8497887" cy="6055064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>
            <a:extLst>
              <a:ext uri="{FF2B5EF4-FFF2-40B4-BE49-F238E27FC236}">
                <a16:creationId xmlns:a16="http://schemas.microsoft.com/office/drawing/2014/main" id="{BA6DE87D-1B1B-44CB-E725-BF05BF4517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6400" y="5529233"/>
            <a:ext cx="1591200" cy="3300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550563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7002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l">
              <a:spcBef>
                <a:spcPct val="20000"/>
              </a:spcBef>
            </a:pPr>
            <a:r>
              <a:rPr lang="ko-KR" altLang="en-US" sz="2400" spc="-3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학습 목표</a:t>
            </a:r>
            <a:endParaRPr lang="ko-KR" altLang="en-US" sz="2400" spc="-300" dirty="0">
              <a:solidFill>
                <a:srgbClr val="8B333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6" y="6539595"/>
            <a:ext cx="733425" cy="31999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549347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/38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8963994" cy="5669959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7030A0"/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rgbClr val="7030A0"/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rgbClr val="7030A0"/>
              </a:buClr>
              <a:buFont typeface="Wingdings" panose="05000000000000000000" pitchFamily="2" charset="2"/>
              <a:buChar char="§"/>
              <a:defRPr sz="1400"/>
            </a:lvl3pPr>
            <a:lvl4pPr marL="898525" indent="-177800">
              <a:lnSpc>
                <a:spcPct val="120000"/>
              </a:lnSpc>
              <a:buClr>
                <a:srgbClr val="7030A0"/>
              </a:buClr>
              <a:buFont typeface="Wingdings" panose="05000000000000000000" pitchFamily="2" charset="2"/>
              <a:buChar char="§"/>
              <a:defRPr sz="1200"/>
            </a:lvl4pPr>
            <a:lvl5pPr marL="1077913" indent="-179388">
              <a:lnSpc>
                <a:spcPct val="120000"/>
              </a:lnSpc>
              <a:buClr>
                <a:srgbClr val="7030A0"/>
              </a:buClr>
              <a:buFont typeface="Wingdings" panose="05000000000000000000" pitchFamily="2" charset="2"/>
              <a:buChar char="§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5D5EA4-C393-75DD-49EC-D02396089A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153" y="3293985"/>
            <a:ext cx="3504698" cy="314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124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8621"/>
            <a:ext cx="9144000" cy="690471"/>
          </a:xfrm>
          <a:prstGeom prst="rect">
            <a:avLst/>
          </a:prstGeom>
          <a:solidFill>
            <a:srgbClr val="F6F983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6" y="6549347"/>
            <a:ext cx="733425" cy="30003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4543" y="6549347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/38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128634"/>
            <a:ext cx="7785100" cy="474663"/>
          </a:xfrm>
        </p:spPr>
        <p:txBody>
          <a:bodyPr>
            <a:noAutofit/>
          </a:bodyPr>
          <a:lstStyle>
            <a:lvl1pPr algn="l">
              <a:defRPr sz="22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8963994" cy="5669959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FFE45B"/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rgbClr val="FFE45B"/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rgbClr val="FFE45B"/>
              </a:buClr>
              <a:buFont typeface="Wingdings" panose="05000000000000000000" pitchFamily="2" charset="2"/>
              <a:buChar char="§"/>
              <a:defRPr sz="1400"/>
            </a:lvl3pPr>
            <a:lvl4pPr marL="898525" indent="-177800">
              <a:lnSpc>
                <a:spcPct val="120000"/>
              </a:lnSpc>
              <a:buClr>
                <a:srgbClr val="FFE45B"/>
              </a:buClr>
              <a:buFont typeface="Wingdings" panose="05000000000000000000" pitchFamily="2" charset="2"/>
              <a:buChar char="§"/>
              <a:defRPr sz="1200"/>
            </a:lvl4pPr>
            <a:lvl5pPr marL="1077913" indent="-179388">
              <a:lnSpc>
                <a:spcPct val="120000"/>
              </a:lnSpc>
              <a:buClr>
                <a:srgbClr val="FFE45B"/>
              </a:buClr>
              <a:buFont typeface="Wingdings" panose="05000000000000000000" pitchFamily="2" charset="2"/>
              <a:buChar char="§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752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6"/>
            <a:ext cx="8756650" cy="280047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3169818" y="2828933"/>
            <a:ext cx="2824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i="0" dirty="0">
                <a:solidFill>
                  <a:schemeClr val="accent4"/>
                </a:solidFill>
                <a:latin typeface="+mn-lt"/>
              </a:rPr>
              <a:t>Thank You</a:t>
            </a:r>
            <a:endParaRPr lang="ko-KR" altLang="en-US" sz="4000" b="1" i="0" dirty="0">
              <a:solidFill>
                <a:schemeClr val="accent4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8633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6" y="6643689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549347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/22</a:t>
            </a:r>
          </a:p>
        </p:txBody>
      </p:sp>
    </p:spTree>
    <p:extLst>
      <p:ext uri="{BB962C8B-B14F-4D97-AF65-F5344CB8AC3E}">
        <p14:creationId xmlns:p14="http://schemas.microsoft.com/office/powerpoint/2010/main" val="282353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2022-09-12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82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6" r:id="rId2"/>
    <p:sldLayoutId id="2147483701" r:id="rId3"/>
    <p:sldLayoutId id="2147483697" r:id="rId4"/>
    <p:sldLayoutId id="2147483698" r:id="rId5"/>
    <p:sldLayoutId id="2147483699" r:id="rId6"/>
    <p:sldLayoutId id="2147483700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847E249-A1FA-86D4-7A5F-70674A6822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42030" y="188640"/>
            <a:ext cx="4166954" cy="810090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교재</a:t>
            </a:r>
            <a:r>
              <a:rPr lang="en-US" altLang="ko-KR" sz="18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 </a:t>
            </a:r>
            <a:r>
              <a:rPr lang="ko-KR" altLang="en-US" sz="1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출판사에서 제공하는 강의자료를  </a:t>
            </a:r>
            <a:endParaRPr lang="en-US" altLang="ko-KR" sz="1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편집</a:t>
            </a:r>
            <a:r>
              <a:rPr lang="en-US" altLang="ko-KR" sz="18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8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가공한 자료입니다</a:t>
            </a:r>
            <a:r>
              <a:rPr lang="en-US" altLang="ko-KR" sz="18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        - </a:t>
            </a:r>
            <a:r>
              <a:rPr lang="ko-KR" altLang="en-US" sz="18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안계현</a:t>
            </a:r>
            <a:r>
              <a:rPr lang="en-US" altLang="ko-KR" sz="1800">
                <a:latin typeface="HY신명조" panose="02030600000101010101" pitchFamily="18" charset="-127"/>
                <a:ea typeface="HY신명조" panose="02030600000101010101" pitchFamily="18" charset="-127"/>
              </a:rPr>
              <a:t>-</a:t>
            </a:r>
            <a:endParaRPr lang="ko-KR" altLang="en-US" sz="1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9130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6F930-A6EE-4289-A000-95AA9BE67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CCB828-9970-47FC-9F68-3FF8E7EB82B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/>
              <a:t>산술 연산자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대입 연산자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9364C43-D85D-450D-9838-290E75CC4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755" y="822848"/>
            <a:ext cx="5985665" cy="27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02E209F6-CCD5-4215-9823-656943A3E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262" y="3750003"/>
            <a:ext cx="4275475" cy="2864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1691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200"/>
              <a:t>연산자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관계 연산자</a:t>
            </a:r>
            <a:endParaRPr lang="en-US" altLang="ko-KR" dirty="0"/>
          </a:p>
          <a:p>
            <a:pPr lvl="1"/>
            <a:r>
              <a:rPr lang="ko-KR" altLang="en-US" dirty="0"/>
              <a:t>비교 연산자라고도 하며 어떤 것이 크거나 작거나 </a:t>
            </a:r>
            <a:r>
              <a:rPr lang="ko-KR" altLang="en-US" dirty="0" err="1"/>
              <a:t>같은지</a:t>
            </a:r>
            <a:r>
              <a:rPr lang="ko-KR" altLang="en-US" dirty="0"/>
              <a:t> 비교</a:t>
            </a:r>
            <a:endParaRPr lang="en-US" altLang="ko-KR" dirty="0"/>
          </a:p>
          <a:p>
            <a:pPr lvl="1"/>
            <a:r>
              <a:rPr lang="ko-KR" altLang="en-US" dirty="0"/>
              <a:t>결과는 참</a:t>
            </a:r>
            <a:r>
              <a:rPr lang="en-US" altLang="ko-KR" dirty="0"/>
              <a:t>(True)</a:t>
            </a:r>
            <a:r>
              <a:rPr lang="ko-KR" altLang="en-US" dirty="0"/>
              <a:t>이나 거짓</a:t>
            </a:r>
            <a:r>
              <a:rPr lang="en-US" altLang="ko-KR" dirty="0"/>
              <a:t>(False)</a:t>
            </a:r>
            <a:r>
              <a:rPr lang="ko-KR" altLang="en-US" dirty="0"/>
              <a:t>이 됨</a:t>
            </a:r>
            <a:endParaRPr lang="en-US" altLang="ko-KR" dirty="0"/>
          </a:p>
          <a:p>
            <a:pPr lvl="1"/>
            <a:r>
              <a:rPr lang="ko-KR" altLang="en-US" dirty="0"/>
              <a:t>주로 조건문</a:t>
            </a:r>
            <a:r>
              <a:rPr lang="en-US" altLang="ko-KR" dirty="0"/>
              <a:t>(if </a:t>
            </a:r>
            <a:r>
              <a:rPr lang="ko-KR" altLang="en-US" dirty="0"/>
              <a:t>문</a:t>
            </a:r>
            <a:r>
              <a:rPr lang="en-US" altLang="ko-KR" dirty="0"/>
              <a:t>)</a:t>
            </a:r>
            <a:r>
              <a:rPr lang="ko-KR" altLang="en-US" dirty="0"/>
              <a:t>이나 </a:t>
            </a:r>
            <a:r>
              <a:rPr lang="ko-KR" altLang="en-US" dirty="0" err="1"/>
              <a:t>반복문</a:t>
            </a:r>
            <a:r>
              <a:rPr lang="en-US" altLang="ko-KR" dirty="0"/>
              <a:t>(while </a:t>
            </a:r>
            <a:r>
              <a:rPr lang="ko-KR" altLang="en-US" dirty="0"/>
              <a:t>문</a:t>
            </a:r>
            <a:r>
              <a:rPr lang="en-US" altLang="ko-KR" dirty="0"/>
              <a:t>)</a:t>
            </a:r>
            <a:r>
              <a:rPr lang="ko-KR" altLang="en-US" dirty="0"/>
              <a:t>에서 사용되며</a:t>
            </a:r>
            <a:r>
              <a:rPr lang="en-US" altLang="ko-KR" dirty="0"/>
              <a:t>, </a:t>
            </a:r>
            <a:r>
              <a:rPr lang="ko-KR" altLang="en-US" dirty="0"/>
              <a:t>단독으로는 거의 사용하지 않음</a:t>
            </a:r>
            <a:endParaRPr lang="en-US" altLang="ko-KR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85" y="2663915"/>
            <a:ext cx="6833511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3452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200"/>
              <a:t>연산자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논리 연산자</a:t>
            </a:r>
            <a:endParaRPr lang="en-US" altLang="ko-KR" dirty="0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2"/>
            <a:r>
              <a:rPr lang="en-US" altLang="ko-KR"/>
              <a:t>‘</a:t>
            </a:r>
            <a:r>
              <a:rPr lang="en-US" altLang="ko-KR" dirty="0"/>
              <a:t>a</a:t>
            </a:r>
            <a:r>
              <a:rPr lang="ko-KR" altLang="en-US" dirty="0"/>
              <a:t>라는 값이 </a:t>
            </a:r>
            <a:r>
              <a:rPr lang="en-US" altLang="ko-KR" dirty="0"/>
              <a:t>100</a:t>
            </a:r>
            <a:r>
              <a:rPr lang="ko-KR" altLang="en-US" dirty="0"/>
              <a:t>과 </a:t>
            </a:r>
            <a:r>
              <a:rPr lang="en-US" altLang="ko-KR" dirty="0"/>
              <a:t>200 </a:t>
            </a:r>
            <a:r>
              <a:rPr lang="ko-KR" altLang="en-US" dirty="0"/>
              <a:t>사이에 들어 있어야 한다’는 조건을 표현한 예시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BFC5D3A-873E-7FBF-F27C-AE97192D4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495" y="3608685"/>
            <a:ext cx="6538165" cy="420046"/>
          </a:xfrm>
          <a:prstGeom prst="rect">
            <a:avLst/>
          </a:prstGeom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78" y="1268760"/>
            <a:ext cx="7103106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7AE3F31-41CE-4F26-A8B8-F942AFC332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378" y="4464115"/>
            <a:ext cx="6692496" cy="189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667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58764-4D3F-4B31-8964-F44B959E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1AE971-037F-4096-B909-FE397E6353E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/>
              <a:t>연산자 우선순위</a:t>
            </a:r>
            <a:endParaRPr lang="en-US" altLang="ko-KR"/>
          </a:p>
          <a:p>
            <a:pPr lvl="1"/>
            <a:r>
              <a:rPr lang="ko-KR" altLang="en-US"/>
              <a:t>파이썬에서는 여러 연산자가 동시에 나올 때 어떤 연산자를 먼저 계산할지</a:t>
            </a:r>
            <a:br>
              <a:rPr lang="en-US" altLang="ko-KR"/>
            </a:br>
            <a:r>
              <a:rPr lang="ko-KR" altLang="en-US"/>
              <a:t>이미 결정되어 있음</a:t>
            </a:r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특히 괄호는 최우선이고</a:t>
            </a:r>
            <a:r>
              <a:rPr lang="en-US" altLang="ko-KR"/>
              <a:t>, </a:t>
            </a:r>
            <a:br>
              <a:rPr lang="en-US" altLang="ko-KR"/>
            </a:br>
            <a:r>
              <a:rPr lang="ko-KR" altLang="en-US"/>
              <a:t>곱셈과 나눗셈이</a:t>
            </a:r>
            <a:br>
              <a:rPr lang="en-US" altLang="ko-KR"/>
            </a:br>
            <a:r>
              <a:rPr lang="ko-KR" altLang="en-US"/>
              <a:t>덧셈과 뺄셈보다 우선하며</a:t>
            </a:r>
            <a:r>
              <a:rPr lang="en-US" altLang="ko-KR"/>
              <a:t>, </a:t>
            </a:r>
            <a:br>
              <a:rPr lang="en-US" altLang="ko-KR"/>
            </a:br>
            <a:r>
              <a:rPr lang="ko-KR" altLang="en-US"/>
              <a:t>대입 연산자는 늦게 처리된다는 점을</a:t>
            </a:r>
            <a:br>
              <a:rPr lang="en-US" altLang="ko-KR"/>
            </a:br>
            <a:r>
              <a:rPr lang="ko-KR" altLang="en-US"/>
              <a:t>우선적으로 기억하는 것이 좋음</a:t>
            </a:r>
            <a:endParaRPr lang="en-US" altLang="ko-KR"/>
          </a:p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67C4EC-8606-47BB-814E-EC72389E3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290" y="1770376"/>
            <a:ext cx="4878699" cy="467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903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DD68D-B551-4FE3-9E07-C66F7A722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연산자 </a:t>
            </a:r>
            <a:r>
              <a:rPr lang="en-US" altLang="ko-KR"/>
              <a:t>( </a:t>
            </a:r>
            <a:r>
              <a:rPr lang="ko-KR" altLang="en-US"/>
              <a:t>문자열 </a:t>
            </a:r>
            <a:r>
              <a:rPr lang="en-US" altLang="ko-KR">
                <a:sym typeface="Wingdings" panose="05000000000000000000" pitchFamily="2" charset="2"/>
              </a:rPr>
              <a:t></a:t>
            </a:r>
            <a:r>
              <a:rPr lang="en-US" altLang="ko-KR"/>
              <a:t> </a:t>
            </a:r>
            <a:r>
              <a:rPr lang="ko-KR" altLang="en-US"/>
              <a:t>숫자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B1255E-134D-4DD0-9F1A-D516E95E71B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/>
              <a:t>문자열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/>
              <a:t> 숫자 변환</a:t>
            </a:r>
            <a:endParaRPr lang="en-US" altLang="ko-KR"/>
          </a:p>
          <a:p>
            <a:pPr lvl="1"/>
            <a:r>
              <a:rPr lang="en-US" altLang="ko-KR"/>
              <a:t>int() </a:t>
            </a:r>
            <a:r>
              <a:rPr lang="ko-KR" altLang="en-US"/>
              <a:t>또는 </a:t>
            </a:r>
            <a:r>
              <a:rPr lang="en-US" altLang="ko-KR"/>
              <a:t>float() </a:t>
            </a:r>
            <a:r>
              <a:rPr lang="ko-KR" altLang="en-US"/>
              <a:t>함수를 사용해서 정수나 실수로 변환할 수 있음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숫자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en-US" altLang="ko-KR"/>
              <a:t> </a:t>
            </a:r>
            <a:r>
              <a:rPr lang="ko-KR" altLang="en-US"/>
              <a:t>문자열 변환</a:t>
            </a:r>
            <a:endParaRPr lang="en-US" altLang="ko-KR"/>
          </a:p>
          <a:p>
            <a:pPr lvl="1"/>
            <a:r>
              <a:rPr lang="en-US" altLang="ko-KR"/>
              <a:t>str() </a:t>
            </a:r>
            <a:r>
              <a:rPr lang="ko-KR" altLang="en-US"/>
              <a:t>함수를 사용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a</a:t>
            </a:r>
            <a:r>
              <a:rPr lang="ko-KR" altLang="en-US"/>
              <a:t>와 </a:t>
            </a:r>
            <a:r>
              <a:rPr lang="en-US" altLang="ko-KR"/>
              <a:t>b</a:t>
            </a:r>
            <a:r>
              <a:rPr lang="ko-KR" altLang="en-US"/>
              <a:t>가 문자열로 변경되어서 결과가 </a:t>
            </a:r>
            <a:r>
              <a:rPr lang="en-US" altLang="ko-KR"/>
              <a:t>100+1</a:t>
            </a:r>
            <a:r>
              <a:rPr lang="ko-KR" altLang="en-US"/>
              <a:t>이 아니라 문자열의 연결인 ‘</a:t>
            </a:r>
            <a:r>
              <a:rPr lang="en-US" altLang="ko-KR"/>
              <a:t>1001’</a:t>
            </a:r>
            <a:r>
              <a:rPr lang="ko-KR" altLang="en-US"/>
              <a:t>과 ‘</a:t>
            </a:r>
            <a:r>
              <a:rPr lang="en-US" altLang="ko-KR"/>
              <a:t>100.1231’</a:t>
            </a:r>
            <a:r>
              <a:rPr lang="ko-KR" altLang="en-US"/>
              <a:t>이 되었음</a:t>
            </a:r>
            <a:endParaRPr lang="en-US" altLang="ko-KR"/>
          </a:p>
          <a:p>
            <a:pPr lvl="1"/>
            <a:endParaRPr lang="en-US" altLang="ko-KR"/>
          </a:p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39D7C3-3978-49DA-9B06-DA6769067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197" y="1718810"/>
            <a:ext cx="6092505" cy="127857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E6D9F07-4F11-41C7-B14A-33114BBC4F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2" b="3125"/>
          <a:stretch/>
        </p:blipFill>
        <p:spPr>
          <a:xfrm>
            <a:off x="1580653" y="4104075"/>
            <a:ext cx="6082050" cy="139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209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동전 교환 프로그램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spc="-100"/>
              <a:t>입력된 액수를 </a:t>
            </a:r>
            <a:r>
              <a:rPr lang="en-US" altLang="ko-KR" spc="-100"/>
              <a:t>500</a:t>
            </a:r>
            <a:r>
              <a:rPr lang="ko-KR" altLang="en-US" spc="-100"/>
              <a:t>원</a:t>
            </a:r>
            <a:r>
              <a:rPr lang="en-US" altLang="ko-KR" spc="-100"/>
              <a:t>, 100</a:t>
            </a:r>
            <a:r>
              <a:rPr lang="ko-KR" altLang="en-US" spc="-100"/>
              <a:t>원</a:t>
            </a:r>
            <a:r>
              <a:rPr lang="en-US" altLang="ko-KR" spc="-100"/>
              <a:t>, 50</a:t>
            </a:r>
            <a:r>
              <a:rPr lang="ko-KR" altLang="en-US" spc="-100"/>
              <a:t>원</a:t>
            </a:r>
            <a:r>
              <a:rPr lang="en-US" altLang="ko-KR" spc="-100"/>
              <a:t>, 10</a:t>
            </a:r>
            <a:r>
              <a:rPr lang="ko-KR" altLang="en-US" spc="-100"/>
              <a:t>원짜리 동전으로 교환하는 프로그램</a:t>
            </a:r>
            <a:endParaRPr lang="en-US" altLang="ko-KR" spc="-100"/>
          </a:p>
          <a:p>
            <a:endParaRPr lang="en-US" altLang="ko-KR" spc="-100"/>
          </a:p>
          <a:p>
            <a:endParaRPr lang="en-US" altLang="ko-KR" spc="-100"/>
          </a:p>
          <a:p>
            <a:endParaRPr lang="en-US" altLang="ko-KR" spc="-100"/>
          </a:p>
          <a:p>
            <a:endParaRPr lang="en-US" altLang="ko-KR" spc="-100"/>
          </a:p>
          <a:p>
            <a:r>
              <a:rPr lang="ko-KR" altLang="en-US" spc="-100"/>
              <a:t>변수 준비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40CB38B-11D4-4769-AD37-0B3ED5A11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870" y="1403775"/>
            <a:ext cx="5000075" cy="18452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C9D8FC8-BCB4-4B6D-A3E7-E15B8956D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155" y="2505393"/>
            <a:ext cx="2539535" cy="369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76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동전 교환 프로그램  완성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/>
              <a:t>학습한 </a:t>
            </a:r>
            <a:r>
              <a:rPr lang="ko-KR" altLang="en-US" dirty="0"/>
              <a:t>연산자를 활용한 동전 교환 프로그램 구현</a:t>
            </a:r>
            <a:endParaRPr lang="en-US" altLang="ko-KR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64B40EB-7B49-4B68-8E17-184049794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332028"/>
              </p:ext>
            </p:extLst>
          </p:nvPr>
        </p:nvGraphicFramePr>
        <p:xfrm>
          <a:off x="1777690" y="1222449"/>
          <a:ext cx="5535615" cy="5501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7548">
                  <a:extLst>
                    <a:ext uri="{9D8B030D-6E8A-4147-A177-3AD203B41FA5}">
                      <a16:colId xmlns:a16="http://schemas.microsoft.com/office/drawing/2014/main" val="1979477299"/>
                    </a:ext>
                  </a:extLst>
                </a:gridCol>
                <a:gridCol w="5108067">
                  <a:extLst>
                    <a:ext uri="{9D8B030D-6E8A-4147-A177-3AD203B41FA5}">
                      <a16:colId xmlns:a16="http://schemas.microsoft.com/office/drawing/2014/main" val="2129140947"/>
                    </a:ext>
                  </a:extLst>
                </a:gridCol>
              </a:tblGrid>
              <a:tr h="348197">
                <a:tc gridSpan="2"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2756829"/>
                  </a:ext>
                </a:extLst>
              </a:tr>
              <a:tr h="40622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06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07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08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09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11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12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13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14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15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16</a:t>
                      </a:r>
                    </a:p>
                    <a:p>
                      <a:pPr latinLnBrk="1"/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17</a:t>
                      </a:r>
                    </a:p>
                    <a:p>
                      <a:pPr latinLnBrk="1"/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18</a:t>
                      </a:r>
                    </a:p>
                    <a:p>
                      <a:pPr latinLnBrk="1"/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19</a:t>
                      </a:r>
                    </a:p>
                    <a:p>
                      <a:pPr latinLnBrk="1"/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20</a:t>
                      </a:r>
                    </a:p>
                    <a:p>
                      <a:pPr latinLnBrk="1"/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21</a:t>
                      </a:r>
                    </a:p>
                    <a:p>
                      <a:pPr latinLnBrk="1"/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22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rgbClr val="E04B49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## </a:t>
                      </a:r>
                      <a:r>
                        <a:rPr lang="ko-KR" altLang="en-US" sz="1500" dirty="0">
                          <a:solidFill>
                            <a:srgbClr val="E04B49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변수 선언 부분 </a:t>
                      </a:r>
                      <a:r>
                        <a:rPr lang="en-US" altLang="ko-KR" sz="1500" dirty="0">
                          <a:solidFill>
                            <a:srgbClr val="E04B49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##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money, c500, c100, c50, c10 = 0, 0, 0, 0, 0</a:t>
                      </a:r>
                    </a:p>
                    <a:p>
                      <a:pPr latinLnBrk="1"/>
                      <a:endParaRPr lang="en-US" altLang="ko-KR" sz="15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rgbClr val="E04B49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## </a:t>
                      </a:r>
                      <a:r>
                        <a:rPr lang="ko-KR" altLang="en-US" sz="1500" dirty="0">
                          <a:solidFill>
                            <a:srgbClr val="E04B49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메인 코드 부분 </a:t>
                      </a:r>
                      <a:r>
                        <a:rPr lang="en-US" altLang="ko-KR" sz="1500" dirty="0">
                          <a:solidFill>
                            <a:srgbClr val="E04B49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##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money = int(input("</a:t>
                      </a:r>
                      <a:r>
                        <a:rPr lang="ko-KR" altLang="en-US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교환할 돈은 얼마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?"))</a:t>
                      </a:r>
                    </a:p>
                    <a:p>
                      <a:pPr latinLnBrk="1"/>
                      <a:endParaRPr lang="en-US" altLang="ko-KR" sz="15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c500 = money // 500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money %= 500</a:t>
                      </a:r>
                    </a:p>
                    <a:p>
                      <a:pPr latinLnBrk="1"/>
                      <a:endParaRPr lang="en-US" altLang="ko-KR" sz="15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c100 = money // 100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money %= 100</a:t>
                      </a:r>
                    </a:p>
                    <a:p>
                      <a:pPr latinLnBrk="1"/>
                      <a:endParaRPr lang="en-US" altLang="ko-KR" sz="15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c50 = money // 50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money %= 50</a:t>
                      </a:r>
                    </a:p>
                    <a:p>
                      <a:pPr latinLnBrk="1"/>
                      <a:endParaRPr lang="en-US" altLang="ko-KR" sz="15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c10 = money // 10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money </a:t>
                      </a:r>
                      <a:r>
                        <a:rPr lang="en-US" altLang="ko-KR" sz="15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%= 10</a:t>
                      </a:r>
                    </a:p>
                    <a:p>
                      <a:pPr latinLnBrk="1"/>
                      <a:r>
                        <a:rPr lang="en-US" altLang="ko-KR" sz="15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print("\n 500</a:t>
                      </a:r>
                      <a:r>
                        <a:rPr lang="ko-KR" altLang="en-US" sz="15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원짜리 </a:t>
                      </a:r>
                      <a:r>
                        <a:rPr lang="en-US" altLang="ko-KR" sz="15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==&gt; %d</a:t>
                      </a:r>
                      <a:r>
                        <a:rPr lang="ko-KR" altLang="en-US" sz="15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개</a:t>
                      </a:r>
                      <a:r>
                        <a:rPr lang="en-US" altLang="ko-KR" sz="15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 % c500)</a:t>
                      </a:r>
                    </a:p>
                    <a:p>
                      <a:pPr latinLnBrk="1"/>
                      <a:r>
                        <a:rPr lang="en-US" altLang="ko-KR" sz="15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print(" 100</a:t>
                      </a:r>
                      <a:r>
                        <a:rPr lang="ko-KR" altLang="en-US" sz="15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원짜리 </a:t>
                      </a:r>
                      <a:r>
                        <a:rPr lang="en-US" altLang="ko-KR" sz="15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==&gt; %d</a:t>
                      </a:r>
                      <a:r>
                        <a:rPr lang="ko-KR" altLang="en-US" sz="15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개</a:t>
                      </a:r>
                      <a:r>
                        <a:rPr lang="en-US" altLang="ko-KR" sz="15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 % c100)</a:t>
                      </a:r>
                    </a:p>
                    <a:p>
                      <a:pPr latinLnBrk="1"/>
                      <a:r>
                        <a:rPr lang="en-US" altLang="ko-KR" sz="15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print(" 50</a:t>
                      </a:r>
                      <a:r>
                        <a:rPr lang="ko-KR" altLang="en-US" sz="15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원짜리 </a:t>
                      </a:r>
                      <a:r>
                        <a:rPr lang="en-US" altLang="ko-KR" sz="15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==&gt; %d</a:t>
                      </a:r>
                      <a:r>
                        <a:rPr lang="ko-KR" altLang="en-US" sz="15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개</a:t>
                      </a:r>
                      <a:r>
                        <a:rPr lang="en-US" altLang="ko-KR" sz="15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 % c50)</a:t>
                      </a:r>
                    </a:p>
                    <a:p>
                      <a:pPr latinLnBrk="1"/>
                      <a:r>
                        <a:rPr lang="en-US" altLang="ko-KR" sz="15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print(" 10</a:t>
                      </a:r>
                      <a:r>
                        <a:rPr lang="ko-KR" altLang="en-US" sz="15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원짜리 </a:t>
                      </a:r>
                      <a:r>
                        <a:rPr lang="en-US" altLang="ko-KR" sz="15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==&gt; %d</a:t>
                      </a:r>
                      <a:r>
                        <a:rPr lang="ko-KR" altLang="en-US" sz="15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개</a:t>
                      </a:r>
                      <a:r>
                        <a:rPr lang="en-US" altLang="ko-KR" sz="15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 % c10)</a:t>
                      </a:r>
                    </a:p>
                    <a:p>
                      <a:pPr latinLnBrk="1"/>
                      <a:r>
                        <a:rPr lang="en-US" altLang="ko-KR" sz="15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print(" </a:t>
                      </a:r>
                      <a:r>
                        <a:rPr lang="ko-KR" altLang="en-US" sz="15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바꾸지 못한 잔돈 </a:t>
                      </a:r>
                      <a:r>
                        <a:rPr lang="en-US" altLang="ko-KR" sz="15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==&gt; %d</a:t>
                      </a:r>
                      <a:r>
                        <a:rPr lang="ko-KR" altLang="en-US" sz="15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원 </a:t>
                      </a:r>
                      <a:r>
                        <a:rPr lang="en-US" altLang="ko-KR" sz="15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\n" % money)</a:t>
                      </a:r>
                      <a:endParaRPr lang="en-US" altLang="ko-KR" sz="15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0687457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E71054D5-AD36-4D6F-907F-36DF5836DA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978"/>
          <a:stretch/>
        </p:blipFill>
        <p:spPr>
          <a:xfrm>
            <a:off x="4932040" y="3158970"/>
            <a:ext cx="4095454" cy="178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137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54971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만들 프로그램 </a:t>
            </a:r>
            <a:r>
              <a:rPr lang="en-US" altLang="ko-KR"/>
              <a:t>– </a:t>
            </a:r>
            <a:r>
              <a:rPr lang="ko-KR" altLang="en-US"/>
              <a:t>동전 교환 프로그램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spc="-100"/>
              <a:t>입력된 액수를 </a:t>
            </a:r>
            <a:r>
              <a:rPr lang="en-US" altLang="ko-KR" spc="-100"/>
              <a:t>500</a:t>
            </a:r>
            <a:r>
              <a:rPr lang="ko-KR" altLang="en-US" spc="-100"/>
              <a:t>원</a:t>
            </a:r>
            <a:r>
              <a:rPr lang="en-US" altLang="ko-KR" spc="-100"/>
              <a:t>, 100</a:t>
            </a:r>
            <a:r>
              <a:rPr lang="ko-KR" altLang="en-US" spc="-100"/>
              <a:t>원</a:t>
            </a:r>
            <a:r>
              <a:rPr lang="en-US" altLang="ko-KR" spc="-100"/>
              <a:t>, 50</a:t>
            </a:r>
            <a:r>
              <a:rPr lang="ko-KR" altLang="en-US" spc="-100"/>
              <a:t>원</a:t>
            </a:r>
            <a:r>
              <a:rPr lang="en-US" altLang="ko-KR" spc="-100"/>
              <a:t>, 10</a:t>
            </a:r>
            <a:r>
              <a:rPr lang="ko-KR" altLang="en-US" spc="-100"/>
              <a:t>원짜리 동전으로 교환하는 프로그램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40CB38B-11D4-4769-AD37-0B3ED5A11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32" y="1673805"/>
            <a:ext cx="7439136" cy="274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909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EB0E535-DCFE-4B60-B15F-EB0AACC2ABBE}"/>
              </a:ext>
            </a:extLst>
          </p:cNvPr>
          <p:cNvSpPr/>
          <p:nvPr/>
        </p:nvSpPr>
        <p:spPr>
          <a:xfrm>
            <a:off x="805700" y="1448780"/>
            <a:ext cx="2371145" cy="1890210"/>
          </a:xfrm>
          <a:prstGeom prst="round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>
                <a:solidFill>
                  <a:srgbClr val="0000FF"/>
                </a:solidFill>
              </a:rPr>
              <a:t>목표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8C11E3F-F6DA-463A-8E03-5E7591C8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동전 교환 프로그램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BEFBA4-8CC2-400D-A71A-546037AAD82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spc="-100"/>
              <a:t>입력된 액수를 </a:t>
            </a:r>
            <a:r>
              <a:rPr lang="en-US" altLang="ko-KR" spc="-100"/>
              <a:t>500</a:t>
            </a:r>
            <a:r>
              <a:rPr lang="ko-KR" altLang="en-US" spc="-100"/>
              <a:t>원</a:t>
            </a:r>
            <a:r>
              <a:rPr lang="en-US" altLang="ko-KR" spc="-100"/>
              <a:t>, 100</a:t>
            </a:r>
            <a:r>
              <a:rPr lang="ko-KR" altLang="en-US" spc="-100"/>
              <a:t>원</a:t>
            </a:r>
            <a:r>
              <a:rPr lang="en-US" altLang="ko-KR" spc="-100"/>
              <a:t>, 50</a:t>
            </a:r>
            <a:r>
              <a:rPr lang="ko-KR" altLang="en-US" spc="-100"/>
              <a:t>원</a:t>
            </a:r>
            <a:r>
              <a:rPr lang="en-US" altLang="ko-KR" spc="-100"/>
              <a:t>, 10</a:t>
            </a:r>
            <a:r>
              <a:rPr lang="ko-KR" altLang="en-US" spc="-100"/>
              <a:t>원짜리 동전으로 교환하는 프로그램</a:t>
            </a:r>
          </a:p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C57BB0-9D74-49FA-8B99-E6256589E6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37" t="29508" r="66334" b="11475"/>
          <a:stretch/>
        </p:blipFill>
        <p:spPr>
          <a:xfrm>
            <a:off x="1113674" y="1884934"/>
            <a:ext cx="1755195" cy="1373631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3C0CB016-4E13-4A9A-A307-CBFA80B91957}"/>
              </a:ext>
            </a:extLst>
          </p:cNvPr>
          <p:cNvSpPr/>
          <p:nvPr/>
        </p:nvSpPr>
        <p:spPr>
          <a:xfrm>
            <a:off x="3586024" y="1467807"/>
            <a:ext cx="1327092" cy="585065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입력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729FB2-C5E1-42E0-B393-BB85EA4FB618}"/>
              </a:ext>
            </a:extLst>
          </p:cNvPr>
          <p:cNvSpPr txBox="1"/>
          <p:nvPr/>
        </p:nvSpPr>
        <p:spPr>
          <a:xfrm>
            <a:off x="5102818" y="1511380"/>
            <a:ext cx="864339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rgbClr val="0000FF"/>
                </a:solidFill>
                <a:latin typeface="Consolas" panose="020B0609020204030204" pitchFamily="49" charset="0"/>
              </a:rPr>
              <a:t>7777</a:t>
            </a:r>
            <a:endParaRPr lang="ko-KR" altLang="en-US" sz="240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246EF9-317F-40C8-B84C-4C506F363EE8}"/>
                  </a:ext>
                </a:extLst>
              </p:cNvPr>
              <p:cNvSpPr txBox="1"/>
              <p:nvPr/>
            </p:nvSpPr>
            <p:spPr>
              <a:xfrm>
                <a:off x="5102818" y="2243401"/>
                <a:ext cx="3126177" cy="7078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7777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US" altLang="ko-KR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500 =</m:t>
                    </m:r>
                    <m:r>
                      <a:rPr lang="en-US" altLang="ko-KR" sz="20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ko-KR" altLang="en-US" sz="200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몫 </a:t>
                </a:r>
                <a:r>
                  <a:rPr lang="en-US" altLang="ko-KR" sz="200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15</a:t>
                </a:r>
              </a:p>
              <a:p>
                <a:r>
                  <a:rPr lang="en-US" altLang="ko-KR" sz="200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       </a:t>
                </a:r>
                <a:r>
                  <a:rPr lang="ko-KR" altLang="en-US" sz="200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나머지</a:t>
                </a:r>
                <a:r>
                  <a:rPr lang="ko-KR" altLang="en-US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ko-KR" sz="200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277</a:t>
                </a:r>
                <a:endParaRPr lang="ko-KR" altLang="en-US" sz="2000">
                  <a:solidFill>
                    <a:srgbClr val="0000FF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246EF9-317F-40C8-B84C-4C506F363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818" y="2243401"/>
                <a:ext cx="3126177" cy="707886"/>
              </a:xfrm>
              <a:prstGeom prst="rect">
                <a:avLst/>
              </a:prstGeom>
              <a:blipFill>
                <a:blip r:embed="rId3"/>
                <a:stretch>
                  <a:fillRect l="-1748" t="-4237" r="-971" b="-14407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025C558-203B-4A79-92EA-0E764072F359}"/>
                  </a:ext>
                </a:extLst>
              </p:cNvPr>
              <p:cNvSpPr txBox="1"/>
              <p:nvPr/>
            </p:nvSpPr>
            <p:spPr>
              <a:xfrm>
                <a:off x="5102818" y="3279621"/>
                <a:ext cx="2985113" cy="7078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77 </m:t>
                    </m:r>
                    <m:r>
                      <a:rPr lang="en-US" altLang="ko-KR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US" altLang="ko-KR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 =</m:t>
                    </m:r>
                    <m:r>
                      <a:rPr lang="en-US" altLang="ko-KR" sz="20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ko-KR" altLang="en-US" sz="200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몫 </a:t>
                </a:r>
                <a:r>
                  <a:rPr lang="en-US" altLang="ko-KR" sz="200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2</a:t>
                </a:r>
              </a:p>
              <a:p>
                <a:r>
                  <a:rPr lang="en-US" altLang="ko-KR" sz="200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       </a:t>
                </a:r>
                <a:r>
                  <a:rPr lang="ko-KR" altLang="en-US" sz="200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나머지</a:t>
                </a:r>
                <a:r>
                  <a:rPr lang="ko-KR" altLang="en-US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ko-KR" sz="200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77</a:t>
                </a:r>
                <a:endParaRPr lang="ko-KR" altLang="en-US" sz="2000">
                  <a:solidFill>
                    <a:srgbClr val="0000FF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025C558-203B-4A79-92EA-0E764072F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818" y="3279621"/>
                <a:ext cx="2985113" cy="707886"/>
              </a:xfrm>
              <a:prstGeom prst="rect">
                <a:avLst/>
              </a:prstGeom>
              <a:blipFill>
                <a:blip r:embed="rId4"/>
                <a:stretch>
                  <a:fillRect l="-1829" t="-5085" r="-1016" b="-14407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553E417-828B-41D8-A20E-19BEB462D7D4}"/>
                  </a:ext>
                </a:extLst>
              </p:cNvPr>
              <p:cNvSpPr txBox="1"/>
              <p:nvPr/>
            </p:nvSpPr>
            <p:spPr>
              <a:xfrm>
                <a:off x="5102818" y="4315841"/>
                <a:ext cx="2561920" cy="7078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77 </m:t>
                    </m:r>
                    <m:r>
                      <a:rPr lang="en-US" altLang="ko-KR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US" altLang="ko-KR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50 =</m:t>
                    </m:r>
                    <m:r>
                      <a:rPr lang="en-US" altLang="ko-KR" sz="20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ko-KR" altLang="en-US" sz="200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몫 </a:t>
                </a:r>
                <a:r>
                  <a:rPr lang="en-US" altLang="ko-KR" sz="200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1</a:t>
                </a:r>
              </a:p>
              <a:p>
                <a:r>
                  <a:rPr lang="en-US" altLang="ko-KR" sz="200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    </a:t>
                </a:r>
                <a:r>
                  <a:rPr lang="ko-KR" altLang="en-US" sz="200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나머지</a:t>
                </a:r>
                <a:r>
                  <a:rPr lang="ko-KR" altLang="en-US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ko-KR" sz="200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27</a:t>
                </a:r>
                <a:endParaRPr lang="ko-KR" altLang="en-US" sz="2000">
                  <a:solidFill>
                    <a:srgbClr val="0000FF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553E417-828B-41D8-A20E-19BEB462D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818" y="4315841"/>
                <a:ext cx="2561920" cy="707886"/>
              </a:xfrm>
              <a:prstGeom prst="rect">
                <a:avLst/>
              </a:prstGeom>
              <a:blipFill>
                <a:blip r:embed="rId5"/>
                <a:stretch>
                  <a:fillRect t="-5085" r="-1422" b="-14407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40D9861-6FC0-4B54-B8F9-94421A2D7D29}"/>
                  </a:ext>
                </a:extLst>
              </p:cNvPr>
              <p:cNvSpPr txBox="1"/>
              <p:nvPr/>
            </p:nvSpPr>
            <p:spPr>
              <a:xfrm>
                <a:off x="5102818" y="5376408"/>
                <a:ext cx="2420856" cy="7078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ko-KR" sz="20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7 </m:t>
                    </m:r>
                    <m:r>
                      <a:rPr lang="en-US" altLang="ko-KR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US" altLang="ko-KR" sz="20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ko-KR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=</m:t>
                    </m:r>
                    <m:r>
                      <a:rPr lang="en-US" altLang="ko-KR" sz="20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ko-KR" altLang="en-US" sz="200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몫 </a:t>
                </a:r>
                <a:r>
                  <a:rPr lang="en-US" altLang="ko-KR" sz="200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2</a:t>
                </a:r>
              </a:p>
              <a:p>
                <a:r>
                  <a:rPr lang="en-US" altLang="ko-KR" sz="200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    </a:t>
                </a:r>
                <a:r>
                  <a:rPr lang="ko-KR" altLang="en-US" sz="200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나머지</a:t>
                </a:r>
                <a:r>
                  <a:rPr lang="ko-KR" altLang="en-US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ko-KR" sz="200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7</a:t>
                </a:r>
                <a:endParaRPr lang="ko-KR" altLang="en-US" sz="2000">
                  <a:solidFill>
                    <a:srgbClr val="0000FF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40D9861-6FC0-4B54-B8F9-94421A2D7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818" y="5376408"/>
                <a:ext cx="2420856" cy="707886"/>
              </a:xfrm>
              <a:prstGeom prst="rect">
                <a:avLst/>
              </a:prstGeom>
              <a:blipFill>
                <a:blip r:embed="rId6"/>
                <a:stretch>
                  <a:fillRect t="-5085" r="-1504" b="-14407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0773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11E3F-F6DA-463A-8E03-5E7591C8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동전 교환 프로그램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BEFBA4-8CC2-400D-A71A-546037AAD82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spc="-100"/>
              <a:t>입력된 액수를 </a:t>
            </a:r>
            <a:r>
              <a:rPr lang="en-US" altLang="ko-KR" spc="-100"/>
              <a:t>500</a:t>
            </a:r>
            <a:r>
              <a:rPr lang="ko-KR" altLang="en-US" spc="-100"/>
              <a:t>원</a:t>
            </a:r>
            <a:r>
              <a:rPr lang="en-US" altLang="ko-KR" spc="-100"/>
              <a:t>, 100</a:t>
            </a:r>
            <a:r>
              <a:rPr lang="ko-KR" altLang="en-US" spc="-100"/>
              <a:t>원</a:t>
            </a:r>
            <a:r>
              <a:rPr lang="en-US" altLang="ko-KR" spc="-100"/>
              <a:t>, 50</a:t>
            </a:r>
            <a:r>
              <a:rPr lang="ko-KR" altLang="en-US" spc="-100"/>
              <a:t>원</a:t>
            </a:r>
            <a:r>
              <a:rPr lang="en-US" altLang="ko-KR" spc="-100"/>
              <a:t>, 10</a:t>
            </a:r>
            <a:r>
              <a:rPr lang="ko-KR" altLang="en-US" spc="-100"/>
              <a:t>원짜리 동전으로 교환하는 프로그램</a:t>
            </a:r>
          </a:p>
          <a:p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B78F820-C821-493F-A7A8-7099D2791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53" y="1899192"/>
            <a:ext cx="4255377" cy="414563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941B54C-A279-4E83-98B0-C29752394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1493785"/>
            <a:ext cx="3255546" cy="473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024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916C1-E444-4A85-81B9-A4F0EEFF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동전 교환 프로그램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FE565B-79A7-4BFF-BD56-25904A8FE44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/>
              <a:t>미리 알고있어야 하는 정보</a:t>
            </a:r>
            <a:endParaRPr lang="en-US" altLang="ko-KR"/>
          </a:p>
          <a:p>
            <a:pPr lvl="1"/>
            <a:r>
              <a:rPr lang="en-US" altLang="ko-KR"/>
              <a:t>500</a:t>
            </a:r>
            <a:r>
              <a:rPr lang="ko-KR" altLang="en-US"/>
              <a:t>원</a:t>
            </a:r>
            <a:endParaRPr lang="en-US" altLang="ko-KR"/>
          </a:p>
          <a:p>
            <a:pPr lvl="1"/>
            <a:r>
              <a:rPr lang="en-US" altLang="ko-KR"/>
              <a:t>100</a:t>
            </a:r>
            <a:r>
              <a:rPr lang="ko-KR" altLang="en-US"/>
              <a:t>원</a:t>
            </a:r>
            <a:endParaRPr lang="en-US" altLang="ko-KR"/>
          </a:p>
          <a:p>
            <a:pPr lvl="1"/>
            <a:r>
              <a:rPr lang="en-US" altLang="ko-KR"/>
              <a:t>50</a:t>
            </a:r>
            <a:r>
              <a:rPr lang="ko-KR" altLang="en-US"/>
              <a:t>원</a:t>
            </a:r>
            <a:endParaRPr lang="en-US" altLang="ko-KR"/>
          </a:p>
          <a:p>
            <a:pPr lvl="1"/>
            <a:r>
              <a:rPr lang="en-US" altLang="ko-KR"/>
              <a:t>10</a:t>
            </a:r>
            <a:r>
              <a:rPr lang="ko-KR" altLang="en-US"/>
              <a:t>원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동작하면서 알게되는</a:t>
            </a:r>
            <a:r>
              <a:rPr lang="en-US" altLang="ko-KR"/>
              <a:t>, </a:t>
            </a:r>
            <a:r>
              <a:rPr lang="ko-KR" altLang="en-US"/>
              <a:t>기억해야하는 정보</a:t>
            </a:r>
            <a:endParaRPr lang="en-US" altLang="ko-KR"/>
          </a:p>
          <a:p>
            <a:pPr lvl="1"/>
            <a:r>
              <a:rPr lang="ko-KR" altLang="en-US"/>
              <a:t>입력 값</a:t>
            </a:r>
            <a:endParaRPr lang="en-US" altLang="ko-KR"/>
          </a:p>
          <a:p>
            <a:pPr lvl="1"/>
            <a:r>
              <a:rPr lang="ko-KR" altLang="en-US"/>
              <a:t>출력 값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EECDDD2-3CD9-47AE-AC55-436A96C569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966"/>
          <a:stretch/>
        </p:blipFill>
        <p:spPr>
          <a:xfrm>
            <a:off x="5607115" y="198321"/>
            <a:ext cx="3189572" cy="11507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D64379D-066D-4B62-803A-9F2D6FA35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00" y="1519500"/>
            <a:ext cx="2539535" cy="369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322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062FA1-6CDD-4F3E-ABD9-B6637CFC4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502E0-995F-4400-8E06-A29A6B0E7C7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/>
              <a:t>변수 </a:t>
            </a:r>
            <a:r>
              <a:rPr lang="en-US" altLang="ko-KR"/>
              <a:t>: </a:t>
            </a:r>
            <a:r>
              <a:rPr lang="ko-KR" altLang="en-US"/>
              <a:t>어떠한 값을 저장하는 메모리 공간</a:t>
            </a:r>
            <a:endParaRPr lang="en-US" altLang="ko-KR"/>
          </a:p>
          <a:p>
            <a:pPr lvl="1"/>
            <a:r>
              <a:rPr lang="ko-KR" altLang="en-US"/>
              <a:t>변수의 특징 </a:t>
            </a:r>
            <a:r>
              <a:rPr lang="en-US" altLang="ko-KR"/>
              <a:t>:  </a:t>
            </a:r>
            <a:r>
              <a:rPr lang="ko-KR" altLang="en-US"/>
              <a:t>이름</a:t>
            </a:r>
            <a:r>
              <a:rPr lang="en-US" altLang="ko-KR"/>
              <a:t>, </a:t>
            </a:r>
            <a:r>
              <a:rPr lang="ko-KR" altLang="en-US"/>
              <a:t>자료형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변수 생성</a:t>
            </a:r>
            <a:endParaRPr lang="en-US" altLang="ko-KR"/>
          </a:p>
          <a:p>
            <a:pPr lvl="2"/>
            <a:r>
              <a:rPr lang="ko-KR" altLang="en-US"/>
              <a:t>저장하는 값의 유형</a:t>
            </a:r>
            <a:r>
              <a:rPr lang="en-US" altLang="ko-KR"/>
              <a:t>(type)</a:t>
            </a:r>
            <a:r>
              <a:rPr lang="ko-KR" altLang="en-US"/>
              <a:t>에 따라 다르게 처리됨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ko-KR" altLang="en-US"/>
              <a:t>변수명 지정의 규칙</a:t>
            </a:r>
            <a:endParaRPr lang="en-US" altLang="ko-KR"/>
          </a:p>
          <a:p>
            <a:pPr lvl="3"/>
            <a:r>
              <a:rPr lang="ko-KR" altLang="en-US"/>
              <a:t>대</a:t>
            </a:r>
            <a:r>
              <a:rPr lang="en-US" altLang="ko-KR"/>
              <a:t>·</a:t>
            </a:r>
            <a:r>
              <a:rPr lang="ko-KR" altLang="en-US"/>
              <a:t>소문자를 구분한다</a:t>
            </a:r>
            <a:r>
              <a:rPr lang="en-US" altLang="ko-KR"/>
              <a:t>. (</a:t>
            </a:r>
            <a:r>
              <a:rPr lang="ko-KR" altLang="en-US"/>
              <a:t>예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myVar</a:t>
            </a:r>
            <a:r>
              <a:rPr lang="ko-KR" altLang="en-US"/>
              <a:t>와 </a:t>
            </a:r>
            <a:r>
              <a:rPr lang="en-US" altLang="ko-KR"/>
              <a:t>MyVar</a:t>
            </a:r>
            <a:r>
              <a:rPr lang="ko-KR" altLang="en-US"/>
              <a:t>는 다른 변수</a:t>
            </a:r>
          </a:p>
          <a:p>
            <a:pPr lvl="3"/>
            <a:r>
              <a:rPr lang="ko-KR" altLang="en-US"/>
              <a:t>문자</a:t>
            </a:r>
            <a:r>
              <a:rPr lang="en-US" altLang="ko-KR"/>
              <a:t>, </a:t>
            </a:r>
            <a:r>
              <a:rPr lang="ko-KR" altLang="en-US"/>
              <a:t>숫자</a:t>
            </a:r>
            <a:r>
              <a:rPr lang="en-US" altLang="ko-KR"/>
              <a:t>, </a:t>
            </a:r>
            <a:r>
              <a:rPr lang="ko-KR" altLang="en-US"/>
              <a:t>언더바</a:t>
            </a:r>
            <a:r>
              <a:rPr lang="en-US" altLang="ko-KR"/>
              <a:t>(_)</a:t>
            </a:r>
            <a:r>
              <a:rPr lang="ko-KR" altLang="en-US"/>
              <a:t>를 포함할 수 있지만 숫자로 시작하면 안 된다</a:t>
            </a:r>
            <a:r>
              <a:rPr lang="en-US" altLang="ko-KR"/>
              <a:t>. (</a:t>
            </a:r>
            <a:r>
              <a:rPr lang="ko-KR" altLang="en-US"/>
              <a:t>예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2Var (×)</a:t>
            </a:r>
          </a:p>
          <a:p>
            <a:pPr lvl="3"/>
            <a:r>
              <a:rPr lang="ko-KR" altLang="en-US"/>
              <a:t>예약어는 변수명으로 쓰면 안 된다</a:t>
            </a:r>
            <a:r>
              <a:rPr lang="en-US" altLang="ko-KR"/>
              <a:t>.</a:t>
            </a:r>
          </a:p>
          <a:p>
            <a:pPr lvl="2"/>
            <a:endParaRPr lang="ko-KR" altLang="en-US"/>
          </a:p>
          <a:p>
            <a:pPr lvl="2"/>
            <a:endParaRPr lang="ko-KR" alt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CFBB947-0C91-4E12-A7F3-9DAA78533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670" y="2753925"/>
            <a:ext cx="1350150" cy="1186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DECB708-9E56-4774-B8E0-22AD1D0AAC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56"/>
          <a:stretch/>
        </p:blipFill>
        <p:spPr bwMode="auto">
          <a:xfrm>
            <a:off x="3401870" y="2753925"/>
            <a:ext cx="4713271" cy="1256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7952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6C2A25-DFDC-4204-BFB7-B97D5EBE6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128B3-497C-4E6F-993B-60219AA29DC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/>
              <a:t>변수 사용</a:t>
            </a:r>
            <a:endParaRPr lang="en-US" altLang="ko-KR"/>
          </a:p>
          <a:p>
            <a:pPr lvl="1"/>
            <a:r>
              <a:rPr lang="ko-KR" altLang="en-US"/>
              <a:t>이미 생성된 변수에 새로운 값을 대입하면  기존 값은 없어지고 새로운 값으로 변경됨</a:t>
            </a:r>
            <a:endParaRPr lang="en-US" altLang="ko-KR"/>
          </a:p>
          <a:p>
            <a:pPr lvl="1"/>
            <a:endParaRPr lang="ko-KR" alt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C701B13-A8D1-4143-98F0-BA19ECA6A1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66"/>
          <a:stretch/>
        </p:blipFill>
        <p:spPr bwMode="auto">
          <a:xfrm>
            <a:off x="1421650" y="2843935"/>
            <a:ext cx="7067559" cy="2205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448A758F-94B6-48D4-BAA7-28E4E8DE3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660" y="1628800"/>
            <a:ext cx="1575174" cy="1344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42C9E35A-02C1-47E1-A345-D6593C701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818" y="5029548"/>
            <a:ext cx="6398170" cy="1699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2810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B67A6-B657-4E5B-BBAB-78CDED218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</a:t>
            </a:r>
            <a:r>
              <a:rPr lang="en-US" altLang="ko-KR"/>
              <a:t> – </a:t>
            </a:r>
            <a:r>
              <a:rPr lang="ko-KR" altLang="en-US"/>
              <a:t>자료형</a:t>
            </a:r>
            <a:r>
              <a:rPr lang="en-US" altLang="ko-KR"/>
              <a:t>(data type)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2B9FD6-246D-4FDB-8C17-8517784DFEC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r>
              <a:rPr lang="ko-KR" altLang="en-US"/>
              <a:t>변수 특징 </a:t>
            </a:r>
            <a:r>
              <a:rPr lang="en-US" altLang="ko-KR" dirty="0"/>
              <a:t>: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자료형 </a:t>
            </a:r>
            <a:r>
              <a:rPr lang="en-US" altLang="ko-KR" dirty="0"/>
              <a:t>(data </a:t>
            </a:r>
            <a:r>
              <a:rPr lang="en-US" altLang="ko-KR"/>
              <a:t>type)</a:t>
            </a:r>
          </a:p>
          <a:p>
            <a:endParaRPr lang="en-US" altLang="ko-KR"/>
          </a:p>
          <a:p>
            <a:r>
              <a:rPr lang="ko-KR" altLang="en-US"/>
              <a:t>숫자형 데이터</a:t>
            </a:r>
            <a:endParaRPr lang="en-US" altLang="ko-KR"/>
          </a:p>
          <a:p>
            <a:pPr lvl="1"/>
            <a:r>
              <a:rPr lang="ko-KR" altLang="en-US"/>
              <a:t>소수점 여부에 따라 크게 정수형과 실수형</a:t>
            </a:r>
            <a:endParaRPr lang="en-US" altLang="ko-KR"/>
          </a:p>
          <a:p>
            <a:pPr lvl="1"/>
            <a:r>
              <a:rPr lang="ko-KR" altLang="en-US" b="1"/>
              <a:t>정수형</a:t>
            </a:r>
            <a:r>
              <a:rPr lang="ko-KR" altLang="en-US"/>
              <a:t>은 소수점이 없는 수</a:t>
            </a:r>
            <a:endParaRPr lang="en-US" altLang="ko-KR"/>
          </a:p>
          <a:p>
            <a:pPr lvl="1"/>
            <a:r>
              <a:rPr lang="ko-KR" altLang="en-US" b="1"/>
              <a:t>실수형</a:t>
            </a:r>
            <a:r>
              <a:rPr lang="ko-KR" altLang="en-US"/>
              <a:t>은 </a:t>
            </a:r>
            <a:r>
              <a:rPr lang="en-US" altLang="ko-KR"/>
              <a:t>3.14, -2.7</a:t>
            </a:r>
            <a:r>
              <a:rPr lang="ko-KR" altLang="en-US"/>
              <a:t>처럼 소수점이 있는 데이터</a:t>
            </a:r>
            <a:endParaRPr lang="en-US" altLang="ko-KR"/>
          </a:p>
          <a:p>
            <a:pPr lvl="2"/>
            <a:r>
              <a:rPr lang="en-US" altLang="ko-KR"/>
              <a:t>3.14e5</a:t>
            </a:r>
            <a:r>
              <a:rPr lang="ko-KR" altLang="en-US"/>
              <a:t>처럼 표현할 수도 있음</a:t>
            </a:r>
            <a:r>
              <a:rPr lang="en-US" altLang="ko-KR"/>
              <a:t>(3.14e5 = 3.14 * 10^5)</a:t>
            </a:r>
          </a:p>
          <a:p>
            <a:pPr lvl="2"/>
            <a:endParaRPr lang="en-US" altLang="ko-KR"/>
          </a:p>
          <a:p>
            <a:r>
              <a:rPr lang="ko-KR" altLang="en-US"/>
              <a:t>논리형 데이터</a:t>
            </a:r>
            <a:endParaRPr lang="en-US" altLang="ko-KR"/>
          </a:p>
          <a:p>
            <a:pPr lvl="1"/>
            <a:r>
              <a:rPr lang="ko-KR" altLang="en-US"/>
              <a:t>참</a:t>
            </a:r>
            <a:r>
              <a:rPr lang="en-US" altLang="ko-KR"/>
              <a:t>(True)</a:t>
            </a:r>
            <a:r>
              <a:rPr lang="ko-KR" altLang="en-US"/>
              <a:t>이나 거짓</a:t>
            </a:r>
            <a:r>
              <a:rPr lang="en-US" altLang="ko-KR"/>
              <a:t>(False)</a:t>
            </a:r>
            <a:r>
              <a:rPr lang="ko-KR" altLang="en-US"/>
              <a:t>만 저장</a:t>
            </a:r>
            <a:endParaRPr lang="en-US" altLang="ko-KR"/>
          </a:p>
          <a:p>
            <a:pPr lvl="1"/>
            <a:r>
              <a:rPr lang="ko-KR" altLang="en-US"/>
              <a:t>비교의 결과를 참이나 거짓으로 저장하는 데 사용</a:t>
            </a:r>
            <a:endParaRPr lang="en-US" altLang="ko-KR"/>
          </a:p>
          <a:p>
            <a:pPr lvl="2"/>
            <a:endParaRPr lang="en-US" altLang="ko-KR"/>
          </a:p>
          <a:p>
            <a:r>
              <a:rPr lang="ko-KR" altLang="en-US"/>
              <a:t>문자열 데이터</a:t>
            </a:r>
            <a:endParaRPr lang="en-US" altLang="ko-KR"/>
          </a:p>
          <a:p>
            <a:pPr lvl="1"/>
            <a:r>
              <a:rPr lang="ko-KR" altLang="en-US"/>
              <a:t>‘</a:t>
            </a:r>
            <a:r>
              <a:rPr lang="en-US" altLang="ko-KR"/>
              <a:t>abc’, “</a:t>
            </a:r>
            <a:r>
              <a:rPr lang="ko-KR" altLang="en-US"/>
              <a:t>파이썬 만세”</a:t>
            </a:r>
            <a:r>
              <a:rPr lang="en-US" altLang="ko-KR"/>
              <a:t>, “1” </a:t>
            </a:r>
            <a:r>
              <a:rPr lang="ko-KR" altLang="en-US"/>
              <a:t>등 문자집합을 의미</a:t>
            </a:r>
            <a:endParaRPr lang="en-US" altLang="ko-KR"/>
          </a:p>
          <a:p>
            <a:pPr lvl="1"/>
            <a:r>
              <a:rPr lang="ko-KR" altLang="en-US"/>
              <a:t>양쪽을 큰따옴표</a:t>
            </a:r>
            <a:r>
              <a:rPr lang="en-US" altLang="ko-KR"/>
              <a:t>(“”)</a:t>
            </a:r>
            <a:r>
              <a:rPr lang="ko-KR" altLang="en-US"/>
              <a:t>나 작은따옴표</a:t>
            </a:r>
            <a:r>
              <a:rPr lang="en-US" altLang="ko-KR"/>
              <a:t>(‘’)</a:t>
            </a:r>
            <a:r>
              <a:rPr lang="ko-KR" altLang="en-US"/>
              <a:t>로 감싸야 함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625DFB-EB44-4A81-8E7E-5DD330813A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0087"/>
          <a:stretch/>
        </p:blipFill>
        <p:spPr>
          <a:xfrm>
            <a:off x="5697125" y="823416"/>
            <a:ext cx="1350150" cy="137620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69252A7-DAD6-4A71-AD71-B1D6674B36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0777"/>
          <a:stretch/>
        </p:blipFill>
        <p:spPr>
          <a:xfrm>
            <a:off x="5697125" y="2663915"/>
            <a:ext cx="1350150" cy="14401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BDFF9D6-0E7E-4CC6-BD7B-E9C0B5B787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9866"/>
          <a:stretch/>
        </p:blipFill>
        <p:spPr>
          <a:xfrm>
            <a:off x="7047275" y="2969595"/>
            <a:ext cx="1350150" cy="168018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B36CB5A-F206-4EDB-878E-32FAAC89D2C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8889"/>
          <a:stretch/>
        </p:blipFill>
        <p:spPr>
          <a:xfrm>
            <a:off x="6914858" y="1166787"/>
            <a:ext cx="2160239" cy="13051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24486C3-052D-47A7-A70A-CE5B9CEF3AD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78289"/>
          <a:stretch/>
        </p:blipFill>
        <p:spPr>
          <a:xfrm>
            <a:off x="5649523" y="4581792"/>
            <a:ext cx="1350150" cy="220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013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A8653-94DD-4BA4-B4B0-68BE94FE0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 </a:t>
            </a:r>
            <a:r>
              <a:rPr lang="en-US" altLang="ko-KR"/>
              <a:t>- </a:t>
            </a:r>
            <a:r>
              <a:rPr lang="ko-KR" altLang="en-US"/>
              <a:t>자료형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91F658-2347-42FC-BF04-C5CBE260A9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6173684" cy="5669959"/>
          </a:xfrm>
        </p:spPr>
        <p:txBody>
          <a:bodyPr/>
          <a:lstStyle/>
          <a:p>
            <a:r>
              <a:rPr lang="ko-KR" altLang="en-US"/>
              <a:t>문자열</a:t>
            </a:r>
            <a:endParaRPr lang="en-US" altLang="ko-KR"/>
          </a:p>
          <a:p>
            <a:pPr lvl="1"/>
            <a:r>
              <a:rPr lang="ko-KR" altLang="en-US"/>
              <a:t>문자열 중간에 작은따옴표</a:t>
            </a:r>
            <a:r>
              <a:rPr lang="en-US" altLang="ko-KR"/>
              <a:t>(‘’)</a:t>
            </a:r>
            <a:r>
              <a:rPr lang="ko-KR" altLang="en-US"/>
              <a:t>나 큰따옴표</a:t>
            </a:r>
            <a:r>
              <a:rPr lang="en-US" altLang="ko-KR"/>
              <a:t>(“”)</a:t>
            </a:r>
            <a:r>
              <a:rPr lang="ko-KR" altLang="en-US"/>
              <a:t>를 출력하고 싶다면 다른 따옴표로 묶어 줌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역슬래시</a:t>
            </a:r>
            <a:r>
              <a:rPr lang="en-US" altLang="ko-KR"/>
              <a:t>(\) </a:t>
            </a:r>
            <a:r>
              <a:rPr lang="ko-KR" altLang="en-US"/>
              <a:t>뒤에 큰따옴표</a:t>
            </a:r>
            <a:r>
              <a:rPr lang="en-US" altLang="ko-KR"/>
              <a:t>(“”)</a:t>
            </a:r>
            <a:r>
              <a:rPr lang="ko-KR" altLang="en-US"/>
              <a:t>나 작은따옴표</a:t>
            </a:r>
            <a:r>
              <a:rPr lang="en-US" altLang="ko-KR"/>
              <a:t>(‘’)</a:t>
            </a:r>
            <a:r>
              <a:rPr lang="ko-KR" altLang="en-US"/>
              <a:t>를 사용해도 글자로 인식함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문자열을 여러 줄로 넣으려면 중간에 </a:t>
            </a:r>
            <a:r>
              <a:rPr lang="en-US" altLang="ko-KR"/>
              <a:t>\n</a:t>
            </a:r>
            <a:r>
              <a:rPr lang="ko-KR" altLang="en-US"/>
              <a:t>을 삽입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큰따옴표</a:t>
            </a:r>
            <a:r>
              <a:rPr lang="en-US" altLang="ko-KR"/>
              <a:t>(“”)</a:t>
            </a:r>
            <a:r>
              <a:rPr lang="ko-KR" altLang="en-US"/>
              <a:t>나 작은따옴표</a:t>
            </a:r>
            <a:r>
              <a:rPr lang="en-US" altLang="ko-KR"/>
              <a:t>(‘’) 3</a:t>
            </a:r>
            <a:r>
              <a:rPr lang="ko-KR" altLang="en-US"/>
              <a:t>개를 연속해서 묶어도 됨</a:t>
            </a:r>
            <a:endParaRPr lang="en-US" altLang="ko-KR"/>
          </a:p>
          <a:p>
            <a:pPr lvl="1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28ADF8-E53C-4A67-BD71-529177C154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445"/>
          <a:stretch/>
        </p:blipFill>
        <p:spPr>
          <a:xfrm>
            <a:off x="6224495" y="1054509"/>
            <a:ext cx="2634050" cy="144019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D0BB33E-0AF5-4531-B586-FBDB31F4D5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155"/>
          <a:stretch/>
        </p:blipFill>
        <p:spPr>
          <a:xfrm>
            <a:off x="6223163" y="2665116"/>
            <a:ext cx="2635382" cy="131212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B70DE47-C035-4703-BBCD-89A666284D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1377"/>
          <a:stretch/>
        </p:blipFill>
        <p:spPr>
          <a:xfrm>
            <a:off x="6237184" y="4118561"/>
            <a:ext cx="2621361" cy="16849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8266D0D-C1AB-4BF1-B398-8A00D2CE052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9551"/>
          <a:stretch/>
        </p:blipFill>
        <p:spPr>
          <a:xfrm>
            <a:off x="7407315" y="4689140"/>
            <a:ext cx="1156891" cy="204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7349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1859</TotalTime>
  <Words>713</Words>
  <Application>Microsoft Office PowerPoint</Application>
  <PresentationFormat>화면 슬라이드 쇼(4:3)</PresentationFormat>
  <Paragraphs>181</Paragraphs>
  <Slides>17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7" baseType="lpstr">
      <vt:lpstr>D2Coding</vt:lpstr>
      <vt:lpstr>HY견고딕</vt:lpstr>
      <vt:lpstr>HY신명조</vt:lpstr>
      <vt:lpstr>맑은 고딕</vt:lpstr>
      <vt:lpstr>Arial</vt:lpstr>
      <vt:lpstr>Cambria Math</vt:lpstr>
      <vt:lpstr>Consolas</vt:lpstr>
      <vt:lpstr>Verdana</vt:lpstr>
      <vt:lpstr>Wingdings</vt:lpstr>
      <vt:lpstr>1_Office 테마</vt:lpstr>
      <vt:lpstr>PowerPoint 프레젠테이션</vt:lpstr>
      <vt:lpstr>만들 프로그램 – 동전 교환 프로그램</vt:lpstr>
      <vt:lpstr>동전 교환 프로그램</vt:lpstr>
      <vt:lpstr>동전 교환 프로그램</vt:lpstr>
      <vt:lpstr>동전 교환 프로그램</vt:lpstr>
      <vt:lpstr>변수</vt:lpstr>
      <vt:lpstr>변수</vt:lpstr>
      <vt:lpstr>변수 – 자료형(data type)</vt:lpstr>
      <vt:lpstr>변수 - 자료형</vt:lpstr>
      <vt:lpstr>연산자</vt:lpstr>
      <vt:lpstr>연산자</vt:lpstr>
      <vt:lpstr>연산자</vt:lpstr>
      <vt:lpstr>PowerPoint 프레젠테이션</vt:lpstr>
      <vt:lpstr>연산자 ( 문자열  숫자</vt:lpstr>
      <vt:lpstr>동전 교환 프로그램</vt:lpstr>
      <vt:lpstr>동전 교환 프로그램  완성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ch00_교재소개&amp;강의계획표</dc:title>
  <dc:creator>한빛아카데미(주)</dc:creator>
  <cp:lastModifiedBy>USER</cp:lastModifiedBy>
  <cp:revision>322</cp:revision>
  <dcterms:created xsi:type="dcterms:W3CDTF">2012-07-23T02:34:37Z</dcterms:created>
  <dcterms:modified xsi:type="dcterms:W3CDTF">2022-09-12T13:41:11Z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