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1"/>
  </p:notesMasterIdLst>
  <p:sldIdLst>
    <p:sldId id="329" r:id="rId2"/>
    <p:sldId id="378" r:id="rId3"/>
    <p:sldId id="488" r:id="rId4"/>
    <p:sldId id="489" r:id="rId5"/>
    <p:sldId id="490" r:id="rId6"/>
    <p:sldId id="491" r:id="rId7"/>
    <p:sldId id="493" r:id="rId8"/>
    <p:sldId id="494" r:id="rId9"/>
    <p:sldId id="451" r:id="rId10"/>
    <p:sldId id="453" r:id="rId11"/>
    <p:sldId id="454" r:id="rId12"/>
    <p:sldId id="495" r:id="rId13"/>
    <p:sldId id="496" r:id="rId14"/>
    <p:sldId id="498" r:id="rId15"/>
    <p:sldId id="499" r:id="rId16"/>
    <p:sldId id="500" r:id="rId17"/>
    <p:sldId id="501" r:id="rId18"/>
    <p:sldId id="503" r:id="rId19"/>
    <p:sldId id="504" r:id="rId20"/>
    <p:sldId id="506" r:id="rId21"/>
    <p:sldId id="509" r:id="rId22"/>
    <p:sldId id="580" r:id="rId23"/>
    <p:sldId id="510" r:id="rId24"/>
    <p:sldId id="511" r:id="rId25"/>
    <p:sldId id="512" r:id="rId26"/>
    <p:sldId id="513" r:id="rId27"/>
    <p:sldId id="514" r:id="rId28"/>
    <p:sldId id="581" r:id="rId29"/>
    <p:sldId id="36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5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7CE8B27-7A6A-4BAF-9C53-2EB598A9565C}" type="datetime1">
              <a:rPr lang="ko-KR" altLang="en-US"/>
              <a:pPr lvl="0"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ACF835-E723-4D13-AA6D-94FBE750AD2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1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8688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6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8" y="3789043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667" spc="-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8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3200" spc="-4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705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5027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667" b="0" spc="-2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667" b="0" spc="-20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667" b="0" spc="-2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667" b="0" spc="-2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667" b="0" spc="-2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2" y="2648913"/>
            <a:ext cx="9143998" cy="14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333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867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867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867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333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867" b="1" spc="-133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867" b="1" spc="-133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867" spc="-133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867" spc="-133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867" spc="-133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무단 전재</a:t>
            </a:r>
            <a:r>
              <a:rPr lang="ko-KR" altLang="en-US" sz="1867" spc="-133" baseline="0" dirty="0">
                <a:solidFill>
                  <a:prstClr val="black"/>
                </a:solidFill>
                <a:latin typeface="+mn-lt"/>
              </a:rPr>
              <a:t> 및 배포를 금합니다</a:t>
            </a:r>
            <a:r>
              <a:rPr lang="en-US" altLang="ko-KR" sz="1867" spc="-133" baseline="0" dirty="0">
                <a:solidFill>
                  <a:prstClr val="black"/>
                </a:solidFill>
                <a:latin typeface="+mn-lt"/>
              </a:rPr>
              <a:t>.</a:t>
            </a:r>
            <a:endParaRPr lang="en-US" altLang="ko-KR" sz="1867" spc="-133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4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1511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3200" spc="-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3200" spc="-4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4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7"/>
            <a:ext cx="8963994" cy="5669959"/>
          </a:xfrm>
        </p:spPr>
        <p:txBody>
          <a:bodyPr>
            <a:normAutofit/>
          </a:bodyPr>
          <a:lstStyle>
            <a:lvl1pPr marL="474121" indent="-349242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667" b="1"/>
            </a:lvl1pPr>
            <a:lvl2pPr marL="713300" indent="-237061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2133"/>
            </a:lvl2pPr>
            <a:lvl3pPr marL="960943" indent="-247644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867"/>
            </a:lvl3pPr>
            <a:lvl4pPr marL="1198003" indent="-237061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4pPr>
            <a:lvl5pPr marL="1437181" indent="-23917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51" y="3352800"/>
            <a:ext cx="3444699" cy="30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2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4267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4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128635"/>
            <a:ext cx="7785100" cy="474663"/>
          </a:xfrm>
        </p:spPr>
        <p:txBody>
          <a:bodyPr>
            <a:noAutofit/>
          </a:bodyPr>
          <a:lstStyle>
            <a:lvl1pPr algn="l">
              <a:defRPr sz="2933" b="1" spc="-133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7"/>
            <a:ext cx="8963994" cy="5669959"/>
          </a:xfrm>
        </p:spPr>
        <p:txBody>
          <a:bodyPr>
            <a:normAutofit/>
          </a:bodyPr>
          <a:lstStyle>
            <a:lvl1pPr marL="474121" indent="-349242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667" b="1"/>
            </a:lvl1pPr>
            <a:lvl2pPr marL="713300" indent="-237061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2133"/>
            </a:lvl2pPr>
            <a:lvl3pPr marL="960943" indent="-247644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867"/>
            </a:lvl3pPr>
            <a:lvl4pPr marL="1198003" indent="-237061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4pPr>
            <a:lvl5pPr marL="1437181" indent="-23917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17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6525347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2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2324276" y="2515993"/>
            <a:ext cx="45160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33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5333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9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4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6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6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4382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2022-09-13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0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FAE82C0C-8F32-4456-90C2-70983FC66C77}"/>
              </a:ext>
            </a:extLst>
          </p:cNvPr>
          <p:cNvSpPr txBox="1">
            <a:spLocks/>
          </p:cNvSpPr>
          <p:nvPr/>
        </p:nvSpPr>
        <p:spPr>
          <a:xfrm>
            <a:off x="4842030" y="188640"/>
            <a:ext cx="4166954" cy="81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-3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교재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출판사에서 제공하는 강의자료를  </a:t>
            </a:r>
            <a:endParaRPr lang="en-US" altLang="ko-KR" sz="180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편집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가공한 자료입니다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.         -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안계현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endParaRPr lang="ko-KR" altLang="en-US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200"/>
              <a:t>리스트와 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문과 리스트</a:t>
            </a:r>
            <a:endParaRPr lang="en-US" altLang="ko-KR" dirty="0"/>
          </a:p>
          <a:p>
            <a:pPr lvl="2"/>
            <a:r>
              <a:rPr lang="ko-KR" altLang="en-US" dirty="0"/>
              <a:t>리스트 안에 무엇이 들어 있는지도 </a:t>
            </a:r>
            <a:r>
              <a:rPr lang="en-US" altLang="ko-KR" dirty="0"/>
              <a:t>if </a:t>
            </a:r>
            <a:r>
              <a:rPr lang="ko-KR" altLang="en-US" dirty="0"/>
              <a:t>문으로 활용할 수 있음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/>
              <a:t>:’</a:t>
            </a:r>
            <a:r>
              <a:rPr lang="ko-KR" altLang="en-US" dirty="0"/>
              <a:t>는 리스트에 해당 항목이 있다면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ko-KR" altLang="en-US" dirty="0"/>
              <a:t>이 코드에서는 딸기가 있으므로 </a:t>
            </a:r>
            <a:r>
              <a:rPr lang="en-US" altLang="ko-KR" dirty="0"/>
              <a:t>True</a:t>
            </a:r>
            <a:r>
              <a:rPr lang="ko-KR" altLang="en-US" dirty="0"/>
              <a:t>를 반환해 아래의 </a:t>
            </a:r>
            <a:r>
              <a:rPr lang="en-US" altLang="ko-KR" dirty="0"/>
              <a:t>print() </a:t>
            </a:r>
            <a:r>
              <a:rPr lang="ko-KR" altLang="en-US" dirty="0"/>
              <a:t>함수가 실행됨</a:t>
            </a:r>
            <a:endParaRPr lang="en-US" altLang="ko-KR" dirty="0"/>
          </a:p>
          <a:p>
            <a:pPr lvl="2"/>
            <a:r>
              <a:rPr lang="ko-KR" altLang="en-US" dirty="0"/>
              <a:t>반대로 ‘</a:t>
            </a:r>
            <a:r>
              <a:rPr lang="en-US" altLang="ko-KR" dirty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not in </a:t>
            </a:r>
            <a:r>
              <a:rPr lang="ko-KR" altLang="en-US" dirty="0"/>
              <a:t>리스트 </a:t>
            </a:r>
            <a:r>
              <a:rPr lang="en-US" altLang="ko-KR" dirty="0"/>
              <a:t>:’</a:t>
            </a:r>
            <a:r>
              <a:rPr lang="ko-KR" altLang="en-US" dirty="0"/>
              <a:t>는 리스트에 항목이 없어야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5C3257-20C7-7F76-B4C3-1BB5CC0A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45" y="3708839"/>
            <a:ext cx="6491018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200"/>
              <a:t>리스트와 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문과 리스트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숫자를 찾아내는 예제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장에서 설명한 </a:t>
            </a:r>
            <a:r>
              <a:rPr lang="en-US" altLang="ko-KR" dirty="0" err="1"/>
              <a:t>random.randrange</a:t>
            </a:r>
            <a:r>
              <a:rPr lang="en-US" altLang="ko-KR" dirty="0"/>
              <a:t>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끝값</a:t>
            </a:r>
            <a:r>
              <a:rPr lang="en-US" altLang="ko-KR" dirty="0"/>
              <a:t>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ko-KR" altLang="en-US" dirty="0" err="1"/>
              <a:t>시작값부터</a:t>
            </a:r>
            <a:r>
              <a:rPr lang="ko-KR" altLang="en-US" dirty="0"/>
              <a:t> </a:t>
            </a:r>
            <a:r>
              <a:rPr lang="ko-KR" altLang="en-US" dirty="0" err="1"/>
              <a:t>끝값</a:t>
            </a:r>
            <a:r>
              <a:rPr lang="en-US" altLang="ko-KR" dirty="0"/>
              <a:t>-1</a:t>
            </a:r>
            <a:r>
              <a:rPr lang="ko-KR" altLang="en-US" dirty="0"/>
              <a:t>까지의 숫자 중에서 임의의 숫자 하나를 반환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D1B6D-FAA9-A77D-F6EF-2C662C2BF3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2708920"/>
          <a:ext cx="7200800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66074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Code03-11.py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804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random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numbers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range(0, 10) :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numbers.append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random.randrange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(0, 10))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생성된 리스트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", numbers)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range(0, 10) :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not in numbers :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숫자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%d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리스트에 없네요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." %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4222979-7F26-634B-996E-7D9112772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2410"/>
          <a:stretch/>
        </p:blipFill>
        <p:spPr>
          <a:xfrm>
            <a:off x="6192180" y="3555287"/>
            <a:ext cx="3497392" cy="13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활용</a:t>
            </a:r>
            <a:endParaRPr lang="en-US" altLang="ko-KR" sz="1800" b="0" dirty="0">
              <a:solidFill>
                <a:srgbClr val="000000"/>
              </a:solidFill>
              <a:latin typeface="HHHOAY+YDVYMjO12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HHHOAY+YDVYMjO12"/>
              </a:rPr>
              <a:t>for</a:t>
            </a:r>
            <a:r>
              <a:rPr lang="ko-KR" altLang="en-US" dirty="0">
                <a:solidFill>
                  <a:srgbClr val="000000"/>
                </a:solidFill>
                <a:latin typeface="HHHOAY+YDVYMjO12"/>
              </a:rPr>
              <a:t> 문을 이용해서 리스트의 첨자가 순서대로 변할 수 있도록 할 수 있음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52" y="2394066"/>
            <a:ext cx="5403497" cy="26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0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930"/>
              <a:t>Section 02 </a:t>
            </a:r>
            <a:r>
              <a:rPr lang="ko-KR" altLang="en-US" sz="293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활용</a:t>
            </a:r>
          </a:p>
          <a:p>
            <a:pPr lvl="1">
              <a:defRPr/>
            </a:pPr>
            <a:r>
              <a:rPr lang="en-US" altLang="ko-KR">
                <a:solidFill>
                  <a:srgbClr val="000000"/>
                </a:solidFill>
                <a:latin typeface="HHHOAY+YDVYMjO12"/>
              </a:rPr>
              <a:t>for</a:t>
            </a:r>
            <a:r>
              <a:rPr lang="ko-KR" altLang="en-US">
                <a:solidFill>
                  <a:srgbClr val="000000"/>
                </a:solidFill>
                <a:latin typeface="HHHOAY+YDVYMjO12"/>
              </a:rPr>
              <a:t> 문을 이용해서 리스트의 첨자가 순서대로 변할 수 있도록 할 수 있음</a:t>
            </a:r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60485" y="2222428"/>
          <a:ext cx="5850651" cy="302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Code04-03.py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aa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4)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aa.append(0)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 = 0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4)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aa[i] = int(input(str(i + 1) + 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번째 숫자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: " ))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 = aa[0] + aa[1] + aa[2] + aa[3]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합계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==&gt;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501693" y="2736700"/>
            <a:ext cx="3305935" cy="671183"/>
            <a:chOff x="2634489" y="1402687"/>
            <a:chExt cx="3876330" cy="1079302"/>
          </a:xfrm>
        </p:grpSpPr>
        <p:sp>
          <p:nvSpPr>
            <p:cNvPr id="10" name="직사각형 9"/>
            <p:cNvSpPr/>
            <p:nvPr/>
          </p:nvSpPr>
          <p:spPr>
            <a:xfrm>
              <a:off x="4060039" y="1607065"/>
              <a:ext cx="2450780" cy="577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항목 </a:t>
              </a:r>
              <a:r>
                <a:rPr lang="en-US" altLang="ko-KR" sz="1200" b="1">
                  <a:solidFill>
                    <a:schemeClr val="tx1"/>
                  </a:solidFill>
                </a:rPr>
                <a:t>4</a:t>
              </a:r>
              <a:r>
                <a:rPr lang="ko-KR" altLang="en-US" sz="1200" b="1">
                  <a:solidFill>
                    <a:schemeClr val="tx1"/>
                  </a:solidFill>
                </a:rPr>
                <a:t>개인 리스트 생성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715451" y="1895602"/>
              <a:ext cx="13202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자유형: 도형 11"/>
            <p:cNvSpPr/>
            <p:nvPr/>
          </p:nvSpPr>
          <p:spPr>
            <a:xfrm>
              <a:off x="2634489" y="1402687"/>
              <a:ext cx="80963" cy="1079302"/>
            </a:xfrm>
            <a:custGeom>
              <a:avLst/>
              <a:gdLst>
                <a:gd name="connsiteX0" fmla="*/ 0 w 80963"/>
                <a:gd name="connsiteY0" fmla="*/ 0 h 492919"/>
                <a:gd name="connsiteX1" fmla="*/ 78581 w 80963"/>
                <a:gd name="connsiteY1" fmla="*/ 61912 h 492919"/>
                <a:gd name="connsiteX2" fmla="*/ 80963 w 80963"/>
                <a:gd name="connsiteY2" fmla="*/ 428625 h 492919"/>
                <a:gd name="connsiteX3" fmla="*/ 7144 w 80963"/>
                <a:gd name="connsiteY3" fmla="*/ 492919 h 49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3" h="492919">
                  <a:moveTo>
                    <a:pt x="0" y="0"/>
                  </a:moveTo>
                  <a:lnTo>
                    <a:pt x="78581" y="61912"/>
                  </a:lnTo>
                  <a:lnTo>
                    <a:pt x="80963" y="428625"/>
                  </a:lnTo>
                  <a:lnTo>
                    <a:pt x="7144" y="492919"/>
                  </a:ln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80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79868" y="3612028"/>
            <a:ext cx="3456916" cy="306458"/>
            <a:chOff x="2940001" y="1517474"/>
            <a:chExt cx="4702432" cy="229055"/>
          </a:xfrm>
        </p:grpSpPr>
        <p:sp>
          <p:nvSpPr>
            <p:cNvPr id="14" name="직사각형 13"/>
            <p:cNvSpPr/>
            <p:nvPr/>
          </p:nvSpPr>
          <p:spPr>
            <a:xfrm>
              <a:off x="5754766" y="1517474"/>
              <a:ext cx="1887667" cy="229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4</a:t>
              </a:r>
              <a:r>
                <a:rPr lang="ko-KR" altLang="en-US" sz="1200" b="1">
                  <a:solidFill>
                    <a:schemeClr val="tx1"/>
                  </a:solidFill>
                </a:rPr>
                <a:t>번 반복</a:t>
              </a:r>
            </a:p>
          </p:txBody>
        </p:sp>
        <p:cxnSp>
          <p:nvCxnSpPr>
            <p:cNvPr id="15" name="직선 화살표 연결선 14"/>
            <p:cNvCxnSpPr>
              <a:endCxn id="14" idx="1"/>
            </p:cNvCxnSpPr>
            <p:nvPr/>
          </p:nvCxnSpPr>
          <p:spPr>
            <a:xfrm flipV="1">
              <a:off x="2940001" y="1632002"/>
              <a:ext cx="2814765" cy="1145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836611" y="4477868"/>
            <a:ext cx="2357560" cy="323928"/>
            <a:chOff x="3861266" y="4303291"/>
            <a:chExt cx="2357560" cy="323928"/>
          </a:xfrm>
        </p:grpSpPr>
        <p:sp>
          <p:nvSpPr>
            <p:cNvPr id="17" name="직사각형 16"/>
            <p:cNvSpPr/>
            <p:nvPr/>
          </p:nvSpPr>
          <p:spPr>
            <a:xfrm>
              <a:off x="4831138" y="4303291"/>
              <a:ext cx="1387688" cy="3239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변수 </a:t>
              </a:r>
              <a:r>
                <a:rPr lang="en-US" altLang="ko-KR" sz="1200" b="1">
                  <a:solidFill>
                    <a:schemeClr val="tx1"/>
                  </a:solidFill>
                </a:rPr>
                <a:t>4</a:t>
              </a:r>
              <a:r>
                <a:rPr lang="ko-KR" altLang="en-US" sz="1200" b="1">
                  <a:solidFill>
                    <a:schemeClr val="tx1"/>
                  </a:solidFill>
                </a:rPr>
                <a:t>개를 더함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861266" y="4465255"/>
              <a:ext cx="96987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58264" y="2859578"/>
            <a:ext cx="1610162" cy="175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10116" y="5611091"/>
            <a:ext cx="5722579" cy="79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접근</a:t>
            </a:r>
            <a:endParaRPr lang="en-US" altLang="ko-KR" sz="1266" b="0" dirty="0">
              <a:solidFill>
                <a:srgbClr val="000000"/>
              </a:solidFill>
              <a:latin typeface="HHHOAY+YDVYMjO12"/>
            </a:endParaRPr>
          </a:p>
          <a:p>
            <a:pPr lvl="1"/>
            <a:r>
              <a:rPr lang="ko-KR" altLang="en-US" dirty="0"/>
              <a:t>음수 값 첨자를 이용한 리스트 접근</a:t>
            </a:r>
            <a:endParaRPr lang="en-US" altLang="ko-KR" dirty="0"/>
          </a:p>
          <a:p>
            <a:pPr lvl="1"/>
            <a:r>
              <a:rPr lang="ko-KR" altLang="en-US" dirty="0"/>
              <a:t>리스트에 접근할 때 콜론</a:t>
            </a:r>
            <a:r>
              <a:rPr lang="en-US" altLang="ko-KR" dirty="0"/>
              <a:t>(:)</a:t>
            </a:r>
            <a:r>
              <a:rPr lang="ko-KR" altLang="en-US" dirty="0"/>
              <a:t>을 사용해 범위를 지정할 수도 있음</a:t>
            </a:r>
            <a:endParaRPr lang="en-US" altLang="ko-KR" dirty="0"/>
          </a:p>
          <a:p>
            <a:pPr lvl="1"/>
            <a:r>
              <a:rPr lang="ko-KR" altLang="en-US" dirty="0"/>
              <a:t>‘리스트명</a:t>
            </a:r>
            <a:r>
              <a:rPr lang="en-US" altLang="ko-KR" dirty="0"/>
              <a:t>[</a:t>
            </a:r>
            <a:r>
              <a:rPr lang="ko-KR" altLang="en-US" dirty="0" err="1"/>
              <a:t>시작값</a:t>
            </a:r>
            <a:r>
              <a:rPr lang="en-US" altLang="ko-KR" dirty="0"/>
              <a:t>:</a:t>
            </a:r>
            <a:r>
              <a:rPr lang="ko-KR" altLang="en-US" dirty="0" err="1"/>
              <a:t>끝값</a:t>
            </a:r>
            <a:r>
              <a:rPr lang="en-US" altLang="ko-KR" dirty="0"/>
              <a:t>+1]’</a:t>
            </a:r>
            <a:r>
              <a:rPr lang="ko-KR" altLang="en-US" dirty="0"/>
              <a:t>은 리스트의 시작 위치부터 끝 위치까지 모든 값을 의미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610" y="3208713"/>
            <a:ext cx="4019589" cy="169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8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접근</a:t>
            </a:r>
            <a:endParaRPr lang="en-US" altLang="ko-KR" dirty="0"/>
          </a:p>
          <a:p>
            <a:pPr lvl="1"/>
            <a:r>
              <a:rPr lang="ko-KR" altLang="en-US" dirty="0"/>
              <a:t>콜론의 앞이나 뒤 숫자를 생략할 수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1"/>
            <a:r>
              <a:rPr lang="en-US" altLang="ko-KR" dirty="0"/>
              <a:t>aa[2:]</a:t>
            </a:r>
            <a:r>
              <a:rPr lang="ko-KR" altLang="en-US" dirty="0"/>
              <a:t>는 </a:t>
            </a:r>
            <a:r>
              <a:rPr lang="en-US" altLang="ko-KR" dirty="0"/>
              <a:t>aa[2]</a:t>
            </a:r>
            <a:r>
              <a:rPr lang="ko-KR" altLang="en-US" dirty="0"/>
              <a:t>부터 </a:t>
            </a:r>
            <a:r>
              <a:rPr lang="ko-KR" altLang="en-US" dirty="0" err="1"/>
              <a:t>끝까지를</a:t>
            </a:r>
            <a:r>
              <a:rPr lang="ko-KR" altLang="en-US" dirty="0"/>
              <a:t> 의미하며</a:t>
            </a:r>
            <a:r>
              <a:rPr lang="en-US" altLang="ko-KR" dirty="0"/>
              <a:t>, aa[:2]</a:t>
            </a:r>
            <a:r>
              <a:rPr lang="ko-KR" altLang="en-US" dirty="0"/>
              <a:t>는 처음부터 </a:t>
            </a:r>
            <a:r>
              <a:rPr lang="en-US" altLang="ko-KR" dirty="0"/>
              <a:t>aa[1]</a:t>
            </a:r>
            <a:r>
              <a:rPr lang="ko-KR" altLang="en-US" dirty="0"/>
              <a:t>까지를 의미</a:t>
            </a:r>
            <a:endParaRPr lang="en-US" altLang="ko-KR" dirty="0"/>
          </a:p>
          <a:p>
            <a:pPr lvl="1"/>
            <a:r>
              <a:rPr lang="en-US" altLang="ko-KR" dirty="0"/>
              <a:t>aa[2]</a:t>
            </a:r>
            <a:r>
              <a:rPr lang="ko-KR" altLang="en-US" dirty="0"/>
              <a:t>는 포함되지 않는 점에 주의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28" y="3263454"/>
            <a:ext cx="5776251" cy="85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6" y="4272741"/>
            <a:ext cx="5746976" cy="85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02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접근</a:t>
            </a:r>
            <a:endParaRPr lang="en-US" altLang="ko-KR" dirty="0"/>
          </a:p>
          <a:p>
            <a:pPr lvl="1"/>
            <a:r>
              <a:rPr lang="ko-KR" altLang="en-US" dirty="0"/>
              <a:t>리스트끼리 덧셈 및 곱셈 연산도 가능</a:t>
            </a:r>
            <a:endParaRPr lang="en-US" altLang="ko-KR" dirty="0"/>
          </a:p>
          <a:p>
            <a:pPr lvl="1"/>
            <a:r>
              <a:rPr lang="ko-KR" altLang="en-US" dirty="0"/>
              <a:t>리스트끼리 더하니 요소들이 합쳐져 결과로 리스트 하나가 되었음</a:t>
            </a:r>
            <a:endParaRPr lang="en-US" altLang="ko-KR" dirty="0"/>
          </a:p>
          <a:p>
            <a:pPr lvl="1"/>
            <a:r>
              <a:rPr lang="ko-KR" altLang="en-US" dirty="0"/>
              <a:t>라스트끼리 곱하니 항목들이 횟수만큼 반복해서 출력되었음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34" y="2837462"/>
            <a:ext cx="6343142" cy="11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29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변경</a:t>
            </a:r>
            <a:endParaRPr lang="en-US" altLang="ko-KR" dirty="0"/>
          </a:p>
          <a:p>
            <a:pPr lvl="1"/>
            <a:r>
              <a:rPr lang="ko-KR" altLang="en-US" dirty="0"/>
              <a:t>두 번째에 위치한 값을 변경하는 방법은 아래와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연속된 범위의 값을 변경하는 방법은 아래와 같음</a:t>
            </a:r>
            <a:endParaRPr lang="en-US" altLang="ko-KR" dirty="0"/>
          </a:p>
          <a:p>
            <a:pPr lvl="1"/>
            <a:r>
              <a:rPr lang="en-US" altLang="ko-KR" dirty="0"/>
              <a:t>aa[1:2]</a:t>
            </a:r>
            <a:r>
              <a:rPr lang="ko-KR" altLang="en-US" dirty="0"/>
              <a:t>는 리스트 </a:t>
            </a:r>
            <a:r>
              <a:rPr lang="en-US" altLang="ko-KR" dirty="0"/>
              <a:t>aa</a:t>
            </a:r>
            <a:r>
              <a:rPr lang="ko-KR" altLang="en-US" dirty="0"/>
              <a:t>의 첫 번째부터 다음 첫 번째</a:t>
            </a:r>
            <a:r>
              <a:rPr lang="en-US" altLang="ko-KR" dirty="0"/>
              <a:t>(2-1=1)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즉 두 번째인 </a:t>
            </a:r>
            <a:r>
              <a:rPr lang="en-US" altLang="ko-KR" dirty="0"/>
              <a:t>aa[1]</a:t>
            </a:r>
            <a:r>
              <a:rPr lang="ko-KR" altLang="en-US" dirty="0"/>
              <a:t>의 위치를 </a:t>
            </a:r>
            <a:r>
              <a:rPr lang="en-US" altLang="ko-KR" dirty="0"/>
              <a:t>[200, 201]</a:t>
            </a:r>
            <a:r>
              <a:rPr lang="ko-KR" altLang="en-US" dirty="0"/>
              <a:t>로 교체하라는 의미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6" y="1928552"/>
            <a:ext cx="6337775" cy="88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4" y="4613558"/>
            <a:ext cx="6310939" cy="9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34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변경</a:t>
            </a:r>
            <a:endParaRPr lang="en-US" altLang="ko-KR" dirty="0"/>
          </a:p>
          <a:p>
            <a:pPr lvl="1"/>
            <a:r>
              <a:rPr lang="en-US" altLang="ko-KR" dirty="0"/>
              <a:t>aa[1:2] </a:t>
            </a:r>
            <a:r>
              <a:rPr lang="ko-KR" altLang="en-US" dirty="0"/>
              <a:t>대신 그냥 </a:t>
            </a:r>
            <a:r>
              <a:rPr lang="en-US" altLang="ko-KR" dirty="0"/>
              <a:t>aa[1]</a:t>
            </a:r>
            <a:r>
              <a:rPr lang="ko-KR" altLang="en-US" dirty="0"/>
              <a:t>을 사용하면 리스트 안에 또 다른 리스트가 추가되어 있음</a:t>
            </a:r>
            <a:endParaRPr lang="en-US" altLang="ko-KR" dirty="0"/>
          </a:p>
          <a:p>
            <a:pPr lvl="1"/>
            <a:r>
              <a:rPr lang="ko-KR" altLang="en-US" dirty="0"/>
              <a:t>결과가 틀린 것은 아니지만</a:t>
            </a:r>
            <a:r>
              <a:rPr lang="en-US" altLang="ko-KR" dirty="0"/>
              <a:t>, </a:t>
            </a:r>
            <a:r>
              <a:rPr lang="ko-KR" altLang="en-US" dirty="0"/>
              <a:t>이렇게 사용하는 경우는 많지 않으니 주의할 필요가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리스트의 항목을 삭제하려면 </a:t>
            </a:r>
            <a:r>
              <a:rPr lang="en-US" altLang="ko-KR" dirty="0"/>
              <a:t>del()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6" y="3100664"/>
            <a:ext cx="6294836" cy="8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6" y="4879570"/>
            <a:ext cx="633777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2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변경</a:t>
            </a:r>
            <a:endParaRPr lang="en-US" altLang="ko-KR" dirty="0"/>
          </a:p>
          <a:p>
            <a:pPr lvl="1"/>
            <a:r>
              <a:rPr lang="ko-KR" altLang="en-US" dirty="0"/>
              <a:t>항목을 여러 개 삭제하려면 </a:t>
            </a:r>
            <a:r>
              <a:rPr lang="en-US" altLang="ko-KR" dirty="0"/>
              <a:t>aa[</a:t>
            </a:r>
            <a:r>
              <a:rPr lang="ko-KR" altLang="en-US" dirty="0" err="1"/>
              <a:t>시작값</a:t>
            </a:r>
            <a:r>
              <a:rPr lang="en-US" altLang="ko-KR" dirty="0"/>
              <a:t>:</a:t>
            </a:r>
            <a:r>
              <a:rPr lang="ko-KR" altLang="en-US" dirty="0" err="1"/>
              <a:t>끝값</a:t>
            </a:r>
            <a:r>
              <a:rPr lang="en-US" altLang="ko-KR" dirty="0"/>
              <a:t>+1]=[]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ko-KR" altLang="en-US" dirty="0"/>
              <a:t>다음은 두 번째인 </a:t>
            </a:r>
            <a:r>
              <a:rPr lang="en-US" altLang="ko-KR" dirty="0"/>
              <a:t>aa[1]</a:t>
            </a:r>
            <a:r>
              <a:rPr lang="ko-KR" altLang="en-US" dirty="0"/>
              <a:t>에서 네 번째인 </a:t>
            </a:r>
            <a:r>
              <a:rPr lang="en-US" altLang="ko-KR" dirty="0"/>
              <a:t>aa[3]</a:t>
            </a:r>
            <a:r>
              <a:rPr lang="ko-KR" altLang="en-US" dirty="0"/>
              <a:t>까지 삭제함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 자체를 삭제하는 방법은 다음과 같이 다양함</a:t>
            </a:r>
            <a:endParaRPr lang="en-US" altLang="ko-KR" dirty="0"/>
          </a:p>
          <a:p>
            <a:pPr lvl="1"/>
            <a:r>
              <a:rPr lang="ko-KR" altLang="en-US" dirty="0"/>
              <a:t>➊은 리스트 내용을 모두 삭제해 빈 리스트로 만들고</a:t>
            </a:r>
            <a:r>
              <a:rPr lang="en-US" altLang="ko-KR" dirty="0"/>
              <a:t>, ➋</a:t>
            </a:r>
            <a:r>
              <a:rPr lang="ko-KR" altLang="en-US" dirty="0"/>
              <a:t>는 리스트에 </a:t>
            </a:r>
            <a:r>
              <a:rPr lang="en-US" altLang="ko-KR" dirty="0"/>
              <a:t>None</a:t>
            </a:r>
            <a:r>
              <a:rPr lang="ko-KR" altLang="en-US" dirty="0"/>
              <a:t>값을 넣어 </a:t>
            </a:r>
            <a:r>
              <a:rPr lang="en-US" altLang="ko-KR" dirty="0"/>
              <a:t>aa</a:t>
            </a:r>
            <a:r>
              <a:rPr lang="ko-KR" altLang="en-US" dirty="0"/>
              <a:t>를 빈 변수로 만들고</a:t>
            </a:r>
            <a:r>
              <a:rPr lang="en-US" altLang="ko-KR" dirty="0"/>
              <a:t>, ➌</a:t>
            </a:r>
            <a:r>
              <a:rPr lang="ko-KR" altLang="en-US" dirty="0"/>
              <a:t>은 </a:t>
            </a:r>
            <a:r>
              <a:rPr lang="en-US" altLang="ko-KR" dirty="0"/>
              <a:t>aa </a:t>
            </a:r>
            <a:r>
              <a:rPr lang="ko-KR" altLang="en-US" dirty="0"/>
              <a:t>변수를 삭제함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3" y="2360814"/>
            <a:ext cx="6300205" cy="99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3" y="4954385"/>
            <a:ext cx="6332408" cy="11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1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리스트는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4-1]</a:t>
            </a:r>
            <a:r>
              <a:rPr lang="ko-KR" altLang="en-US" dirty="0"/>
              <a:t>과 같이 하나씩 사용하던 박스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붙여 놓은 것</a:t>
            </a:r>
            <a:endParaRPr lang="en-US" altLang="ko-KR" dirty="0"/>
          </a:p>
          <a:p>
            <a:pPr lvl="1"/>
            <a:r>
              <a:rPr lang="ko-KR" altLang="en-US" dirty="0"/>
              <a:t>리스트는 박스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붙인 후 전체에 이름</a:t>
            </a:r>
            <a:r>
              <a:rPr lang="en-US" altLang="ko-KR" dirty="0"/>
              <a:t>(aa)</a:t>
            </a:r>
            <a:r>
              <a:rPr lang="ko-KR" altLang="en-US" dirty="0"/>
              <a:t>을 지정</a:t>
            </a:r>
            <a:endParaRPr lang="en-US" altLang="ko-KR" dirty="0"/>
          </a:p>
          <a:p>
            <a:pPr lvl="1"/>
            <a:r>
              <a:rPr lang="ko-KR" altLang="en-US" dirty="0"/>
              <a:t>각각은 </a:t>
            </a:r>
            <a:r>
              <a:rPr lang="en-US" altLang="ko-KR" dirty="0"/>
              <a:t>aa[0], aa[1], aa[2], aa[3]</a:t>
            </a:r>
            <a:r>
              <a:rPr lang="ko-KR" altLang="en-US" dirty="0"/>
              <a:t>처럼 번호</a:t>
            </a:r>
            <a:r>
              <a:rPr lang="en-US" altLang="ko-KR" dirty="0"/>
              <a:t>(</a:t>
            </a:r>
            <a:r>
              <a:rPr lang="ko-KR" altLang="en-US" dirty="0"/>
              <a:t>첨자</a:t>
            </a:r>
            <a:r>
              <a:rPr lang="en-US" altLang="ko-KR" dirty="0"/>
              <a:t>)</a:t>
            </a:r>
            <a:r>
              <a:rPr lang="ko-KR" altLang="en-US" dirty="0"/>
              <a:t>를 붙여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95476-C31C-D7A4-0E0B-51C11004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57" y="3499657"/>
            <a:ext cx="4071086" cy="21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  <a:p>
            <a:pPr lvl="1"/>
            <a:r>
              <a:rPr lang="ko-KR" altLang="en-US" dirty="0"/>
              <a:t>다양한 함수로 리스트를 조작할 수 있음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89" y="1922991"/>
            <a:ext cx="5271221" cy="4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19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1B25B3-B144-6089-31CD-B63140CB1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76295"/>
              </p:ext>
            </p:extLst>
          </p:nvPr>
        </p:nvGraphicFramePr>
        <p:xfrm>
          <a:off x="1284959" y="1510067"/>
          <a:ext cx="6570567" cy="485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9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118168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Code04-04.py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= [30, 10, 20]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현재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myList.append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(40)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print("append(40)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print("pop()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으로 추출한 값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myList.pop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print("pop()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myList.sort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print("sort()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myList.reverse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print("reverse()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print("20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값의 위치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%d"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myList.index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(20))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myList.insert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(2, 222)</a:t>
                      </a:r>
                    </a:p>
                    <a:p>
                      <a:endParaRPr lang="ko-KR" altLang="en-US" sz="1500" b="0" i="0" u="none" strike="noStrike" kern="1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print("insert(2, 222)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후의 리스트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%s" %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myList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0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DC7FC9-8432-3391-9A7D-57BAD317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57693"/>
              </p:ext>
            </p:extLst>
          </p:nvPr>
        </p:nvGraphicFramePr>
        <p:xfrm>
          <a:off x="1004318" y="1582957"/>
          <a:ext cx="7135364" cy="243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931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77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Code04-04.py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062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myList.remove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(222)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print("remove(222)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myList.extend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([77, 88, 77])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print("extend([77, 88, 77])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print("77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값의 개수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%d"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myList.count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(77))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89" y="4164674"/>
            <a:ext cx="3341621" cy="248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51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  <a:p>
            <a:pPr lvl="1"/>
            <a:r>
              <a:rPr lang="ko-KR" altLang="en-US" dirty="0"/>
              <a:t>기존 리스트는 변경하지 않고 정렬된 새로운 리스트를 생성하고 싶다면 다음과 같이 사용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55" y="2543694"/>
            <a:ext cx="3853889" cy="25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71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개념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리스트는 </a:t>
            </a:r>
            <a:r>
              <a:rPr lang="en-US" altLang="ko-KR" dirty="0"/>
              <a:t>1</a:t>
            </a:r>
            <a:r>
              <a:rPr lang="ko-KR" altLang="en-US" dirty="0"/>
              <a:t>차원 리스트를 여러 개 연결한 것으로 첨자를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lvl="1"/>
            <a:r>
              <a:rPr lang="ko-KR" altLang="en-US" dirty="0"/>
              <a:t>앞서 </a:t>
            </a:r>
            <a:r>
              <a:rPr lang="en-US" altLang="ko-KR" dirty="0"/>
              <a:t>1</a:t>
            </a:r>
            <a:r>
              <a:rPr lang="ko-KR" altLang="en-US" dirty="0"/>
              <a:t>차원 리스트는 박스를 나란히 세워 놓은 것이라고 했음</a:t>
            </a:r>
            <a:endParaRPr lang="en-US" altLang="ko-KR" dirty="0"/>
          </a:p>
          <a:p>
            <a:pPr lvl="1"/>
            <a:r>
              <a:rPr lang="ko-KR" altLang="en-US" dirty="0"/>
              <a:t>따라서 다음과 같이 리스트를 생성하면 </a:t>
            </a:r>
            <a:r>
              <a:rPr lang="en-US" altLang="ko-KR" dirty="0"/>
              <a:t>aa[0], aa[1], aa[2]</a:t>
            </a:r>
            <a:r>
              <a:rPr lang="ko-KR" altLang="en-US" dirty="0"/>
              <a:t>라는 항목 </a:t>
            </a:r>
            <a:r>
              <a:rPr lang="en-US" altLang="ko-KR" dirty="0"/>
              <a:t>3</a:t>
            </a:r>
            <a:r>
              <a:rPr lang="ko-KR" altLang="en-US" dirty="0"/>
              <a:t>개가 생성됨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69" y="3707476"/>
            <a:ext cx="3676932" cy="151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29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개념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리스트를 확장해 다음과 같이 </a:t>
            </a:r>
            <a:r>
              <a:rPr lang="en-US" altLang="ko-KR" dirty="0"/>
              <a:t>2</a:t>
            </a:r>
            <a:r>
              <a:rPr lang="ko-KR" altLang="en-US" dirty="0"/>
              <a:t>차원 리스트를 정의할 수 있음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 리스트가 생성되어 총 항목의 개수는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(3×4)</a:t>
            </a:r>
            <a:r>
              <a:rPr lang="ko-KR" altLang="en-US" dirty="0"/>
              <a:t>가 됨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77" y="2984269"/>
            <a:ext cx="5634447" cy="190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66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개념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리스트에서 각 항목에 접근하려면 </a:t>
            </a:r>
            <a:r>
              <a:rPr lang="en-US" altLang="ko-KR" dirty="0"/>
              <a:t>aa[0][0]</a:t>
            </a:r>
            <a:r>
              <a:rPr lang="ko-KR" altLang="en-US" dirty="0"/>
              <a:t>처럼 첨자를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리스트와 같이 첨자가 가로는 </a:t>
            </a:r>
            <a:r>
              <a:rPr lang="en-US" altLang="ko-KR" dirty="0"/>
              <a:t>0~2, </a:t>
            </a:r>
            <a:r>
              <a:rPr lang="ko-KR" altLang="en-US" dirty="0"/>
              <a:t>세로는 </a:t>
            </a:r>
            <a:r>
              <a:rPr lang="en-US" altLang="ko-KR" dirty="0"/>
              <a:t>0~3</a:t>
            </a:r>
            <a:r>
              <a:rPr lang="ko-KR" altLang="en-US" dirty="0"/>
              <a:t>으로 변한다는 점에 주의</a:t>
            </a:r>
            <a:endParaRPr lang="en-US" altLang="ko-KR" dirty="0"/>
          </a:p>
          <a:p>
            <a:pPr lvl="1"/>
            <a:r>
              <a:rPr lang="ko-KR" altLang="en-US" dirty="0"/>
              <a:t>즉 </a:t>
            </a:r>
            <a:r>
              <a:rPr lang="en-US" altLang="ko-KR" dirty="0"/>
              <a:t>aa[3][4] </a:t>
            </a:r>
            <a:r>
              <a:rPr lang="ko-KR" altLang="en-US" dirty="0"/>
              <a:t>같은 항목은 존재하지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941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930"/>
              <a:t>Section 02 </a:t>
            </a:r>
            <a:r>
              <a:rPr lang="ko-KR" altLang="en-US" sz="293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차원 리스트 개념</a:t>
            </a:r>
          </a:p>
          <a:p>
            <a:pPr lvl="1">
              <a:defRPr/>
            </a:pPr>
            <a:r>
              <a:rPr lang="ko-KR" altLang="en-US"/>
              <a:t>첨자가 </a:t>
            </a:r>
            <a:r>
              <a:rPr lang="en-US" altLang="ko-KR"/>
              <a:t>2</a:t>
            </a:r>
            <a:r>
              <a:rPr lang="ko-KR" altLang="en-US"/>
              <a:t>개이므로 중첩 </a:t>
            </a:r>
            <a:r>
              <a:rPr lang="en-US" altLang="ko-KR"/>
              <a:t>for </a:t>
            </a:r>
            <a:r>
              <a:rPr lang="ko-KR" altLang="en-US"/>
              <a:t>문을 사용해서 </a:t>
            </a:r>
            <a:r>
              <a:rPr lang="en-US" altLang="ko-KR"/>
              <a:t>3</a:t>
            </a:r>
            <a:r>
              <a:rPr lang="ko-KR" altLang="en-US"/>
              <a:t>행 </a:t>
            </a:r>
            <a:r>
              <a:rPr lang="en-US" altLang="ko-KR"/>
              <a:t>4</a:t>
            </a:r>
            <a:r>
              <a:rPr lang="ko-KR" altLang="en-US"/>
              <a:t>열 리스트를 생성</a:t>
            </a:r>
          </a:p>
          <a:p>
            <a:pPr lvl="1">
              <a:defRPr/>
            </a:pPr>
            <a:r>
              <a:rPr lang="ko-KR" altLang="en-US"/>
              <a:t>항목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12</a:t>
            </a:r>
            <a:r>
              <a:rPr lang="ko-KR" altLang="en-US"/>
              <a:t>까지 입력하고 출력하는 코드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23506" y="2360818"/>
          <a:ext cx="5696642" cy="369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3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Code04-05.py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list1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list2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value = 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3)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for k in range(0, 4)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    list1.append(value)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    value += 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list2.append(list1)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list1 = []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3)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for k in range(0, 4)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    print("%3d" % list2[i][k], end = " 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print("")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/>
          <a:srcRect t="4170" b="7460"/>
          <a:stretch>
            <a:fillRect/>
          </a:stretch>
        </p:blipFill>
        <p:spPr>
          <a:xfrm>
            <a:off x="6103619" y="3700818"/>
            <a:ext cx="1312526" cy="139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개념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32" y="2369119"/>
            <a:ext cx="5683545" cy="209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518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정수형 변수 </a:t>
            </a:r>
            <a:r>
              <a:rPr lang="en-US" altLang="ko-KR" dirty="0"/>
              <a:t>4</a:t>
            </a:r>
            <a:r>
              <a:rPr lang="ko-KR" altLang="en-US" dirty="0"/>
              <a:t>개를 선언한 후 이 변수에 값을 </a:t>
            </a:r>
            <a:r>
              <a:rPr lang="ko-KR" altLang="en-US" dirty="0" err="1"/>
              <a:t>입력받고</a:t>
            </a:r>
            <a:r>
              <a:rPr lang="ko-KR" altLang="en-US" dirty="0"/>
              <a:t> 합계를 출력하는 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C5F562-C142-76F1-C4B8-81ABC6601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99883"/>
              </p:ext>
            </p:extLst>
          </p:nvPr>
        </p:nvGraphicFramePr>
        <p:xfrm>
          <a:off x="1573598" y="2552931"/>
          <a:ext cx="5429090" cy="319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46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87463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Code04-01.py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a, b, c, d = 0, 0, 0, 0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0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int(input("1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b = int(input("2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c = int(input("3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 = int(input("4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a + b + c + d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합계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==&gt;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3883E24-AE64-F6AF-EFE3-42DEC44E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74"/>
          <a:stretch/>
        </p:blipFill>
        <p:spPr>
          <a:xfrm>
            <a:off x="5881436" y="4570003"/>
            <a:ext cx="2225204" cy="14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입력을 </a:t>
            </a:r>
            <a:r>
              <a:rPr lang="en-US" altLang="ko-KR" dirty="0"/>
              <a:t>100</a:t>
            </a:r>
            <a:r>
              <a:rPr lang="ko-KR" altLang="en-US" dirty="0"/>
              <a:t>개 이상과 같이 많이 받게 되면</a:t>
            </a:r>
            <a:r>
              <a:rPr lang="en-US" altLang="ko-KR" dirty="0"/>
              <a:t> </a:t>
            </a:r>
            <a:r>
              <a:rPr lang="ko-KR" altLang="en-US" dirty="0"/>
              <a:t>변수를 선언하고 할당하는 것이 굉장히 힘듦</a:t>
            </a:r>
            <a:endParaRPr lang="en-US" altLang="ko-KR" dirty="0"/>
          </a:p>
          <a:p>
            <a:pPr lvl="1"/>
            <a:r>
              <a:rPr lang="ko-KR" altLang="en-US" dirty="0"/>
              <a:t>이때 필요한 것이 바로 리스트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 선언 방법 </a:t>
            </a:r>
            <a:r>
              <a:rPr lang="en-US" altLang="ko-KR" dirty="0"/>
              <a:t>:</a:t>
            </a:r>
            <a:r>
              <a:rPr lang="ko-KR" altLang="en-US" dirty="0"/>
              <a:t> 대괄호 안에 값을 선언함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다음은 값 </a:t>
            </a:r>
            <a:r>
              <a:rPr lang="en-US" altLang="ko-KR" dirty="0"/>
              <a:t>4</a:t>
            </a:r>
            <a:r>
              <a:rPr lang="ko-KR" altLang="en-US" dirty="0"/>
              <a:t>개를 담은 정수형 리스트를 생성함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F25F3-AF70-543D-CD1B-53EDFFE4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9" y="3604540"/>
            <a:ext cx="7081725" cy="467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443C33-961E-02C8-51F3-3C73304F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59" y="5020880"/>
            <a:ext cx="7081725" cy="4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9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리스트는 첨자를 사용해 ➋</a:t>
            </a:r>
            <a:r>
              <a:rPr lang="ko-KR" altLang="en-US" dirty="0" err="1"/>
              <a:t>처럼</a:t>
            </a:r>
            <a:r>
              <a:rPr lang="ko-KR" altLang="en-US" dirty="0"/>
              <a:t> 각 변수를 </a:t>
            </a:r>
            <a:r>
              <a:rPr lang="en-US" altLang="ko-KR" dirty="0"/>
              <a:t>aa[0], aa[1], aa[2], aa[3]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ko-KR" altLang="en-US" dirty="0"/>
              <a:t>리스트의 첨자는 </a:t>
            </a:r>
            <a:r>
              <a:rPr lang="en-US" altLang="ko-KR" dirty="0"/>
              <a:t>0</a:t>
            </a:r>
            <a:r>
              <a:rPr lang="ko-KR" altLang="en-US" dirty="0"/>
              <a:t>부터 시작한다는 점을 반드시 유의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71" y="3142212"/>
            <a:ext cx="4487457" cy="17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48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리스트는 첨자를 사용해 ➋</a:t>
            </a:r>
            <a:r>
              <a:rPr lang="ko-KR" altLang="en-US" dirty="0" err="1"/>
              <a:t>처럼</a:t>
            </a:r>
            <a:r>
              <a:rPr lang="ko-KR" altLang="en-US" dirty="0"/>
              <a:t> 각 변수를 </a:t>
            </a:r>
            <a:r>
              <a:rPr lang="en-US" altLang="ko-KR" dirty="0"/>
              <a:t>aa[0], aa[1], aa[2], aa[3]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ko-KR" altLang="en-US" dirty="0"/>
              <a:t>리스트의 첨자는 </a:t>
            </a:r>
            <a:r>
              <a:rPr lang="en-US" altLang="ko-KR" dirty="0"/>
              <a:t>0</a:t>
            </a:r>
            <a:r>
              <a:rPr lang="ko-KR" altLang="en-US" dirty="0"/>
              <a:t>부터 시작한다는 점을 반드시 유의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55B9B8-A280-BAAD-035F-68EBFA6A1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77703"/>
              </p:ext>
            </p:extLst>
          </p:nvPr>
        </p:nvGraphicFramePr>
        <p:xfrm>
          <a:off x="1000315" y="2911037"/>
          <a:ext cx="5850650" cy="2961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46689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Code04-02.py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 = [0, 0, 0, 0]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0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aa[0] = int(input("1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aa[1] = int(input("2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aa[2] = int(input("3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aa[3] = int(input("4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aa[0] + aa[1] + aa[2] + aa[3]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합계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==&gt;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0CCF5C9F-8D97-55FD-18FE-A0736EF3F698}"/>
              </a:ext>
            </a:extLst>
          </p:cNvPr>
          <p:cNvGrpSpPr/>
          <p:nvPr/>
        </p:nvGrpSpPr>
        <p:grpSpPr>
          <a:xfrm>
            <a:off x="3055283" y="3368786"/>
            <a:ext cx="3157787" cy="358866"/>
            <a:chOff x="3223397" y="1318529"/>
            <a:chExt cx="4087152" cy="5770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61F9AF-5452-00AF-9695-DBCC812F4FC1}"/>
                </a:ext>
              </a:extLst>
            </p:cNvPr>
            <p:cNvSpPr/>
            <p:nvPr/>
          </p:nvSpPr>
          <p:spPr>
            <a:xfrm>
              <a:off x="5514453" y="1318529"/>
              <a:ext cx="1796096" cy="577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항목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4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개인 리스트 생성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5DEC86A-74E7-46A2-4C4E-4BF00E6A5D87}"/>
                </a:ext>
              </a:extLst>
            </p:cNvPr>
            <p:cNvCxnSpPr>
              <a:cxnSpLocks/>
            </p:cNvCxnSpPr>
            <p:nvPr/>
          </p:nvCxnSpPr>
          <p:spPr>
            <a:xfrm>
              <a:off x="3304360" y="1649574"/>
              <a:ext cx="221009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2ED5462-A9C0-0438-73BB-15A7C287B526}"/>
                </a:ext>
              </a:extLst>
            </p:cNvPr>
            <p:cNvSpPr/>
            <p:nvPr/>
          </p:nvSpPr>
          <p:spPr>
            <a:xfrm>
              <a:off x="3223397" y="1402688"/>
              <a:ext cx="80963" cy="492919"/>
            </a:xfrm>
            <a:custGeom>
              <a:avLst/>
              <a:gdLst>
                <a:gd name="connsiteX0" fmla="*/ 0 w 80963"/>
                <a:gd name="connsiteY0" fmla="*/ 0 h 492919"/>
                <a:gd name="connsiteX1" fmla="*/ 78581 w 80963"/>
                <a:gd name="connsiteY1" fmla="*/ 61912 h 492919"/>
                <a:gd name="connsiteX2" fmla="*/ 80963 w 80963"/>
                <a:gd name="connsiteY2" fmla="*/ 428625 h 492919"/>
                <a:gd name="connsiteX3" fmla="*/ 7144 w 80963"/>
                <a:gd name="connsiteY3" fmla="*/ 492919 h 49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3" h="492919">
                  <a:moveTo>
                    <a:pt x="0" y="0"/>
                  </a:moveTo>
                  <a:lnTo>
                    <a:pt x="78581" y="61912"/>
                  </a:lnTo>
                  <a:lnTo>
                    <a:pt x="80963" y="428625"/>
                  </a:lnTo>
                  <a:lnTo>
                    <a:pt x="7144" y="492919"/>
                  </a:ln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A443B-B7EA-11AD-A4BC-6A4084291091}"/>
              </a:ext>
            </a:extLst>
          </p:cNvPr>
          <p:cNvGrpSpPr/>
          <p:nvPr/>
        </p:nvGrpSpPr>
        <p:grpSpPr>
          <a:xfrm>
            <a:off x="4607306" y="4067364"/>
            <a:ext cx="1774791" cy="881714"/>
            <a:chOff x="3223397" y="1402688"/>
            <a:chExt cx="2921234" cy="65901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100D14-D158-4FE7-00CD-EDFA2E4CE1DC}"/>
                </a:ext>
              </a:extLst>
            </p:cNvPr>
            <p:cNvSpPr/>
            <p:nvPr/>
          </p:nvSpPr>
          <p:spPr>
            <a:xfrm>
              <a:off x="4256964" y="1608341"/>
              <a:ext cx="1887667" cy="2477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리스트 사용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85FF0D-D025-B63D-915F-42610657B272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3304360" y="1732197"/>
              <a:ext cx="952604" cy="302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979E17B-3F8B-3E09-2E79-8C9B47D4763E}"/>
                </a:ext>
              </a:extLst>
            </p:cNvPr>
            <p:cNvSpPr/>
            <p:nvPr/>
          </p:nvSpPr>
          <p:spPr>
            <a:xfrm>
              <a:off x="3223397" y="1402688"/>
              <a:ext cx="80963" cy="659018"/>
            </a:xfrm>
            <a:custGeom>
              <a:avLst/>
              <a:gdLst>
                <a:gd name="connsiteX0" fmla="*/ 0 w 80963"/>
                <a:gd name="connsiteY0" fmla="*/ 0 h 492919"/>
                <a:gd name="connsiteX1" fmla="*/ 78581 w 80963"/>
                <a:gd name="connsiteY1" fmla="*/ 61912 h 492919"/>
                <a:gd name="connsiteX2" fmla="*/ 80963 w 80963"/>
                <a:gd name="connsiteY2" fmla="*/ 428625 h 492919"/>
                <a:gd name="connsiteX3" fmla="*/ 7144 w 80963"/>
                <a:gd name="connsiteY3" fmla="*/ 492919 h 49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3" h="492919">
                  <a:moveTo>
                    <a:pt x="0" y="0"/>
                  </a:moveTo>
                  <a:lnTo>
                    <a:pt x="78581" y="61912"/>
                  </a:lnTo>
                  <a:lnTo>
                    <a:pt x="80963" y="428625"/>
                  </a:lnTo>
                  <a:lnTo>
                    <a:pt x="7144" y="492919"/>
                  </a:ln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4151"/>
          <a:stretch/>
        </p:blipFill>
        <p:spPr bwMode="auto">
          <a:xfrm>
            <a:off x="7010035" y="3574652"/>
            <a:ext cx="1629944" cy="178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3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활용</a:t>
            </a:r>
            <a:endParaRPr lang="en-US" altLang="ko-KR" dirty="0"/>
          </a:p>
          <a:p>
            <a:pPr lvl="1"/>
            <a:r>
              <a:rPr lang="ko-KR" altLang="en-US" dirty="0"/>
              <a:t>먼저 빈 리스트를 만들고 리스트명</a:t>
            </a:r>
            <a:r>
              <a:rPr lang="en-US" altLang="ko-KR" dirty="0"/>
              <a:t>.append(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함수로 리스트에 항목을 하나씩</a:t>
            </a:r>
            <a:r>
              <a:rPr lang="en-US" altLang="ko-KR" dirty="0"/>
              <a:t> </a:t>
            </a:r>
            <a:r>
              <a:rPr lang="ko-KR" altLang="en-US" dirty="0"/>
              <a:t>추가할 수 있음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HHHOAY+YDVYMjO1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93" y="2743200"/>
            <a:ext cx="4665624" cy="279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9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리스트와 반복문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항목이 </a:t>
            </a:r>
            <a:r>
              <a:rPr lang="en-US" altLang="ko-KR" dirty="0"/>
              <a:t>100</a:t>
            </a:r>
            <a:r>
              <a:rPr lang="ko-KR" altLang="en-US" dirty="0"/>
              <a:t>개와 같이 많은 리스트를 작성할 경우</a:t>
            </a:r>
            <a:r>
              <a:rPr lang="en-US" altLang="ko-KR" dirty="0"/>
              <a:t>, append() </a:t>
            </a:r>
            <a:r>
              <a:rPr lang="ko-KR" altLang="en-US" dirty="0"/>
              <a:t>함수와 함께 </a:t>
            </a:r>
            <a:r>
              <a:rPr lang="en-US" altLang="ko-KR" dirty="0"/>
              <a:t>for </a:t>
            </a:r>
            <a:r>
              <a:rPr lang="ko-KR" altLang="en-US" dirty="0"/>
              <a:t>문을 활용하면 간단히 해결할 수 있음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HHHOAY+YDVYMjO1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30" y="2606040"/>
            <a:ext cx="3775749" cy="229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2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200"/>
              <a:t>리스트와 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/>
              <a:t>문과 리스트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534BBB-9349-905B-0C98-48794EB13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3" y="1540995"/>
            <a:ext cx="6202257" cy="14188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683D29C-BC6C-4F71-A0D9-B0F328DE094B}"/>
              </a:ext>
            </a:extLst>
          </p:cNvPr>
          <p:cNvGrpSpPr/>
          <p:nvPr/>
        </p:nvGrpSpPr>
        <p:grpSpPr>
          <a:xfrm>
            <a:off x="769403" y="3035656"/>
            <a:ext cx="6667376" cy="1383029"/>
            <a:chOff x="611560" y="1888032"/>
            <a:chExt cx="6667376" cy="16514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F9E1AFE-4133-4CBC-8767-320851108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0" y="1888032"/>
              <a:ext cx="6667158" cy="80168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F1752F-3CA7-4671-9EB2-33D22CFD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777" y="2760759"/>
              <a:ext cx="6667159" cy="77872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D0AE6E5-1EAB-48DA-9708-7CA13843D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03" y="4589094"/>
            <a:ext cx="6491018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6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1671</Words>
  <Application>Microsoft Office PowerPoint</Application>
  <PresentationFormat>화면 슬라이드 쇼(4:3)</PresentationFormat>
  <Paragraphs>310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D2Coding</vt:lpstr>
      <vt:lpstr>HHHOAY+YDVYMjO12</vt:lpstr>
      <vt:lpstr>HY견고딕</vt:lpstr>
      <vt:lpstr>HY신명조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리스트와 조건문</vt:lpstr>
      <vt:lpstr>리스트와 조건문</vt:lpstr>
      <vt:lpstr>리스트와 조건문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전승원</dc:creator>
  <cp:lastModifiedBy>USER</cp:lastModifiedBy>
  <cp:revision>128</cp:revision>
  <dcterms:created xsi:type="dcterms:W3CDTF">2022-06-03T12:04:52Z</dcterms:created>
  <dcterms:modified xsi:type="dcterms:W3CDTF">2022-09-12T23:15:47Z</dcterms:modified>
  <cp:version/>
</cp:coreProperties>
</file>